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9"/>
  </p:notesMasterIdLst>
  <p:handoutMasterIdLst>
    <p:handoutMasterId r:id="rId60"/>
  </p:handoutMasterIdLst>
  <p:sldIdLst>
    <p:sldId id="323" r:id="rId6"/>
    <p:sldId id="256" r:id="rId7"/>
    <p:sldId id="259" r:id="rId8"/>
    <p:sldId id="261" r:id="rId9"/>
    <p:sldId id="319" r:id="rId10"/>
    <p:sldId id="320" r:id="rId11"/>
    <p:sldId id="260" r:id="rId12"/>
    <p:sldId id="263" r:id="rId13"/>
    <p:sldId id="282" r:id="rId14"/>
    <p:sldId id="321" r:id="rId15"/>
    <p:sldId id="322" r:id="rId16"/>
    <p:sldId id="262" r:id="rId17"/>
    <p:sldId id="267" r:id="rId18"/>
    <p:sldId id="268" r:id="rId19"/>
    <p:sldId id="269" r:id="rId20"/>
    <p:sldId id="270" r:id="rId21"/>
    <p:sldId id="284" r:id="rId22"/>
    <p:sldId id="271" r:id="rId23"/>
    <p:sldId id="272" r:id="rId24"/>
    <p:sldId id="287" r:id="rId25"/>
    <p:sldId id="286" r:id="rId26"/>
    <p:sldId id="274" r:id="rId27"/>
    <p:sldId id="275" r:id="rId28"/>
    <p:sldId id="288" r:id="rId29"/>
    <p:sldId id="289" r:id="rId30"/>
    <p:sldId id="327" r:id="rId31"/>
    <p:sldId id="328" r:id="rId32"/>
    <p:sldId id="276" r:id="rId33"/>
    <p:sldId id="329" r:id="rId34"/>
    <p:sldId id="277" r:id="rId35"/>
    <p:sldId id="290" r:id="rId36"/>
    <p:sldId id="278" r:id="rId37"/>
    <p:sldId id="279" r:id="rId38"/>
    <p:sldId id="280" r:id="rId39"/>
    <p:sldId id="292" r:id="rId40"/>
    <p:sldId id="293" r:id="rId41"/>
    <p:sldId id="301" r:id="rId42"/>
    <p:sldId id="302" r:id="rId43"/>
    <p:sldId id="300" r:id="rId44"/>
    <p:sldId id="303" r:id="rId45"/>
    <p:sldId id="305" r:id="rId46"/>
    <p:sldId id="306" r:id="rId47"/>
    <p:sldId id="294" r:id="rId48"/>
    <p:sldId id="307" r:id="rId49"/>
    <p:sldId id="295" r:id="rId50"/>
    <p:sldId id="309" r:id="rId51"/>
    <p:sldId id="311" r:id="rId52"/>
    <p:sldId id="312" r:id="rId53"/>
    <p:sldId id="314" r:id="rId54"/>
    <p:sldId id="313" r:id="rId55"/>
    <p:sldId id="315" r:id="rId56"/>
    <p:sldId id="316" r:id="rId57"/>
    <p:sldId id="318" r:id="rId5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64831" autoAdjust="0"/>
  </p:normalViewPr>
  <p:slideViewPr>
    <p:cSldViewPr>
      <p:cViewPr varScale="1">
        <p:scale>
          <a:sx n="83" d="100"/>
          <a:sy n="83" d="100"/>
        </p:scale>
        <p:origin x="-2424"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88" d="100"/>
        <a:sy n="18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notesMaster" Target="notesMasters/notesMaster1.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3" cy="496888"/>
          </a:xfrm>
          <a:prstGeom prst="rect">
            <a:avLst/>
          </a:prstGeom>
        </p:spPr>
        <p:txBody>
          <a:bodyPr vert="horz" lIns="91432" tIns="45717" rIns="91432" bIns="45717"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32" tIns="45717" rIns="91432" bIns="45717" rtlCol="0"/>
          <a:lstStyle>
            <a:lvl1pPr algn="r">
              <a:defRPr sz="1200"/>
            </a:lvl1pPr>
          </a:lstStyle>
          <a:p>
            <a:fld id="{4C448913-46F4-4DB3-BDAA-CB6C3F7D8E94}" type="datetimeFigureOut">
              <a:rPr lang="en-GB" smtClean="0"/>
              <a:t>20/09/2018</a:t>
            </a:fld>
            <a:endParaRPr lang="en-GB"/>
          </a:p>
        </p:txBody>
      </p:sp>
      <p:sp>
        <p:nvSpPr>
          <p:cNvPr id="4" name="Footer Placeholder 3"/>
          <p:cNvSpPr>
            <a:spLocks noGrp="1"/>
          </p:cNvSpPr>
          <p:nvPr>
            <p:ph type="ftr" sz="quarter" idx="2"/>
          </p:nvPr>
        </p:nvSpPr>
        <p:spPr>
          <a:xfrm>
            <a:off x="1" y="9442450"/>
            <a:ext cx="2951163" cy="496888"/>
          </a:xfrm>
          <a:prstGeom prst="rect">
            <a:avLst/>
          </a:prstGeom>
        </p:spPr>
        <p:txBody>
          <a:bodyPr vert="horz" lIns="91432" tIns="45717" rIns="91432"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32" tIns="45717" rIns="91432" bIns="45717" rtlCol="0" anchor="b"/>
          <a:lstStyle>
            <a:lvl1pPr algn="r">
              <a:defRPr sz="1200"/>
            </a:lvl1pPr>
          </a:lstStyle>
          <a:p>
            <a:fld id="{A1A079CF-2F14-403A-ACA6-BBBCEA11FBCC}" type="slidenum">
              <a:rPr lang="en-GB" smtClean="0"/>
              <a:t>‹#›</a:t>
            </a:fld>
            <a:endParaRPr lang="en-GB"/>
          </a:p>
        </p:txBody>
      </p:sp>
    </p:spTree>
    <p:extLst>
      <p:ext uri="{BB962C8B-B14F-4D97-AF65-F5344CB8AC3E}">
        <p14:creationId xmlns:p14="http://schemas.microsoft.com/office/powerpoint/2010/main" val="341939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6"/>
          </a:xfrm>
          <a:prstGeom prst="rect">
            <a:avLst/>
          </a:prstGeom>
        </p:spPr>
        <p:txBody>
          <a:bodyPr vert="horz" lIns="91432" tIns="45717" rIns="91432" bIns="45717" rtlCol="0"/>
          <a:lstStyle>
            <a:lvl1pPr algn="l">
              <a:defRPr sz="1200"/>
            </a:lvl1pPr>
          </a:lstStyle>
          <a:p>
            <a:endParaRPr lang="en-GB"/>
          </a:p>
        </p:txBody>
      </p:sp>
      <p:sp>
        <p:nvSpPr>
          <p:cNvPr id="3" name="Date Placeholder 2"/>
          <p:cNvSpPr>
            <a:spLocks noGrp="1"/>
          </p:cNvSpPr>
          <p:nvPr>
            <p:ph type="dt" idx="1"/>
          </p:nvPr>
        </p:nvSpPr>
        <p:spPr>
          <a:xfrm>
            <a:off x="3856738" y="0"/>
            <a:ext cx="2950475" cy="497046"/>
          </a:xfrm>
          <a:prstGeom prst="rect">
            <a:avLst/>
          </a:prstGeom>
        </p:spPr>
        <p:txBody>
          <a:bodyPr vert="horz" lIns="91432" tIns="45717" rIns="91432" bIns="45717" rtlCol="0"/>
          <a:lstStyle>
            <a:lvl1pPr algn="r">
              <a:defRPr sz="1200"/>
            </a:lvl1pPr>
          </a:lstStyle>
          <a:p>
            <a:fld id="{8AB1743E-2B34-41DF-9E5C-4BD22E712D39}" type="datetimeFigureOut">
              <a:rPr lang="en-GB" smtClean="0"/>
              <a:t>20/09/2018</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32" tIns="45717" rIns="91432" bIns="45717" rtlCol="0" anchor="ctr"/>
          <a:lstStyle/>
          <a:p>
            <a:endParaRPr lang="en-GB"/>
          </a:p>
        </p:txBody>
      </p:sp>
      <p:sp>
        <p:nvSpPr>
          <p:cNvPr id="5" name="Notes Placeholder 4"/>
          <p:cNvSpPr>
            <a:spLocks noGrp="1"/>
          </p:cNvSpPr>
          <p:nvPr>
            <p:ph type="body" sz="quarter" idx="3"/>
          </p:nvPr>
        </p:nvSpPr>
        <p:spPr>
          <a:xfrm>
            <a:off x="680879" y="4721941"/>
            <a:ext cx="5447030" cy="4473416"/>
          </a:xfrm>
          <a:prstGeom prst="rect">
            <a:avLst/>
          </a:prstGeom>
        </p:spPr>
        <p:txBody>
          <a:bodyPr vert="horz" lIns="91432" tIns="45717" rIns="91432"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4"/>
            <a:ext cx="2950475" cy="497046"/>
          </a:xfrm>
          <a:prstGeom prst="rect">
            <a:avLst/>
          </a:prstGeom>
        </p:spPr>
        <p:txBody>
          <a:bodyPr vert="horz" lIns="91432" tIns="45717" rIns="91432"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432" tIns="45717" rIns="91432" bIns="45717" rtlCol="0" anchor="b"/>
          <a:lstStyle>
            <a:lvl1pPr algn="r">
              <a:defRPr sz="1200"/>
            </a:lvl1pPr>
          </a:lstStyle>
          <a:p>
            <a:fld id="{F8CBFB26-A9B0-4C38-85CE-ADB6704E4A55}" type="slidenum">
              <a:rPr lang="en-GB" smtClean="0"/>
              <a:t>‹#›</a:t>
            </a:fld>
            <a:endParaRPr lang="en-GB"/>
          </a:p>
        </p:txBody>
      </p:sp>
    </p:spTree>
    <p:extLst>
      <p:ext uri="{BB962C8B-B14F-4D97-AF65-F5344CB8AC3E}">
        <p14:creationId xmlns:p14="http://schemas.microsoft.com/office/powerpoint/2010/main" val="254442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a:ln/>
        </p:spPr>
      </p:sp>
      <p:sp>
        <p:nvSpPr>
          <p:cNvPr id="4710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127F9627-C219-E84D-877A-5716B42530D6}" type="slidenum">
              <a:rPr lang="it-IT"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a:t>
            </a:r>
            <a:r>
              <a:rPr lang="en-GB" baseline="0" dirty="0"/>
              <a:t> findings were high proportions of resistance reported from all WHO regions. Most data compiled for the report present proportions of resistant bacteria among tested isolates. This allows to measure trends over time but does not provide the necessary information on the impact of antimicrobial resistance on the population.</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12</a:t>
            </a:fld>
            <a:endParaRPr lang="en-GB"/>
          </a:p>
        </p:txBody>
      </p:sp>
    </p:spTree>
    <p:extLst>
      <p:ext uri="{BB962C8B-B14F-4D97-AF65-F5344CB8AC3E}">
        <p14:creationId xmlns:p14="http://schemas.microsoft.com/office/powerpoint/2010/main" val="104037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a:buNone/>
              <a:tabLst/>
              <a:defRPr/>
            </a:pPr>
            <a:r>
              <a:rPr kumimoji="0" lang="en-GB" sz="2400" b="0" i="0" u="none" strike="noStrike" kern="1200" cap="none" spc="0" normalizeH="0" baseline="0" noProof="0" dirty="0">
                <a:ln>
                  <a:noFill/>
                </a:ln>
                <a:solidFill>
                  <a:prstClr val="black"/>
                </a:solidFill>
                <a:effectLst/>
                <a:uLnTx/>
                <a:uFillTx/>
                <a:latin typeface="+mn-lt"/>
                <a:ea typeface="+mn-ea"/>
                <a:cs typeface="+mn-cs"/>
              </a:rPr>
              <a:t>The development of a global antimicrobial surveillance system builds on previous consultations and meetings such as </a:t>
            </a:r>
            <a:r>
              <a:rPr kumimoji="0" lang="en-US" sz="2400" b="0" i="0" u="none" strike="noStrike" kern="1200" cap="none" spc="0" normalizeH="0" baseline="0" noProof="0" dirty="0">
                <a:ln>
                  <a:noFill/>
                </a:ln>
                <a:solidFill>
                  <a:prstClr val="black"/>
                </a:solidFill>
                <a:effectLst/>
                <a:uLnTx/>
                <a:uFillTx/>
                <a:latin typeface="+mn-lt"/>
                <a:ea typeface="+mn-ea"/>
                <a:cs typeface="+mn-cs"/>
              </a:rPr>
              <a:t>1</a:t>
            </a:r>
            <a:r>
              <a:rPr kumimoji="0" lang="en-US" sz="2400" b="0" i="0" u="none" strike="noStrike" kern="1200" cap="none" spc="0" normalizeH="0" baseline="30000" noProof="0" dirty="0">
                <a:ln>
                  <a:noFill/>
                </a:ln>
                <a:solidFill>
                  <a:prstClr val="black"/>
                </a:solidFill>
                <a:effectLst/>
                <a:uLnTx/>
                <a:uFillTx/>
                <a:latin typeface="+mn-lt"/>
                <a:ea typeface="+mn-ea"/>
                <a:cs typeface="+mn-cs"/>
              </a:rPr>
              <a:t>st</a:t>
            </a:r>
            <a:r>
              <a:rPr kumimoji="0" lang="en-US" sz="2400" b="0" i="0" u="none" strike="noStrike" kern="1200" cap="none" spc="0" normalizeH="0" baseline="0" noProof="0" dirty="0">
                <a:ln>
                  <a:noFill/>
                </a:ln>
                <a:solidFill>
                  <a:prstClr val="black"/>
                </a:solidFill>
                <a:effectLst/>
                <a:uLnTx/>
                <a:uFillTx/>
                <a:latin typeface="+mn-lt"/>
                <a:ea typeface="+mn-ea"/>
                <a:cs typeface="+mn-cs"/>
              </a:rPr>
              <a:t> Technical Meeting on Strategies for global surveillance of antimicrobial resistance in </a:t>
            </a:r>
            <a:r>
              <a:rPr kumimoji="0" lang="en-GB" sz="2400" b="0" i="0" u="none" strike="noStrike" kern="1200" cap="none" spc="0" normalizeH="0" baseline="0" noProof="0" dirty="0">
                <a:ln>
                  <a:noFill/>
                </a:ln>
                <a:solidFill>
                  <a:prstClr val="black"/>
                </a:solidFill>
                <a:effectLst/>
                <a:uLnTx/>
                <a:uFillTx/>
                <a:latin typeface="+mn-lt"/>
                <a:ea typeface="+mn-ea"/>
                <a:cs typeface="+mn-cs"/>
              </a:rPr>
              <a:t>December 2012 and </a:t>
            </a:r>
            <a:r>
              <a:rPr kumimoji="0" lang="en-US" sz="2400" b="0" i="0" u="none" strike="noStrike" kern="1200" cap="none" spc="0" normalizeH="0" baseline="0" noProof="0" dirty="0">
                <a:ln>
                  <a:noFill/>
                </a:ln>
                <a:solidFill>
                  <a:prstClr val="black"/>
                </a:solidFill>
                <a:effectLst/>
                <a:uLnTx/>
                <a:uFillTx/>
                <a:latin typeface="+mn-lt"/>
                <a:ea typeface="+mn-ea"/>
                <a:cs typeface="+mn-cs"/>
              </a:rPr>
              <a:t>2</a:t>
            </a:r>
            <a:r>
              <a:rPr kumimoji="0" lang="en-US" sz="2400" b="0" i="0" u="none" strike="noStrike" kern="1200" cap="none" spc="0" normalizeH="0" baseline="30000" noProof="0" dirty="0">
                <a:ln>
                  <a:noFill/>
                </a:ln>
                <a:solidFill>
                  <a:prstClr val="black"/>
                </a:solidFill>
                <a:effectLst/>
                <a:uLnTx/>
                <a:uFillTx/>
                <a:latin typeface="+mn-lt"/>
                <a:ea typeface="+mn-ea"/>
                <a:cs typeface="+mn-cs"/>
              </a:rPr>
              <a:t>nd</a:t>
            </a:r>
            <a:r>
              <a:rPr kumimoji="0" lang="en-US" sz="2400" b="0" i="0" u="none" strike="noStrike" kern="1200" cap="none" spc="0" normalizeH="0" baseline="0" noProof="0" dirty="0">
                <a:ln>
                  <a:noFill/>
                </a:ln>
                <a:solidFill>
                  <a:prstClr val="black"/>
                </a:solidFill>
                <a:effectLst/>
                <a:uLnTx/>
                <a:uFillTx/>
                <a:latin typeface="+mn-lt"/>
                <a:ea typeface="+mn-ea"/>
                <a:cs typeface="+mn-cs"/>
              </a:rPr>
              <a:t> Technical Consultation on Global Surveillance of Antibacterial Resistance in Humans in March 2014 as well as </a:t>
            </a:r>
            <a:r>
              <a:rPr kumimoji="0" lang="en-GB" sz="2400" b="0" i="0" u="none" strike="noStrike" kern="1200" cap="none" spc="0" normalizeH="0" baseline="0" noProof="0" dirty="0">
                <a:ln>
                  <a:noFill/>
                </a:ln>
                <a:solidFill>
                  <a:prstClr val="black"/>
                </a:solidFill>
                <a:effectLst/>
                <a:uLnTx/>
                <a:uFillTx/>
                <a:latin typeface="+mn-lt"/>
                <a:ea typeface="+mn-ea"/>
                <a:cs typeface="+mn-cs"/>
              </a:rPr>
              <a:t>strong collaboration with WHO collaborating centres, regional and international networks and other partners.</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In December 2014</a:t>
            </a:r>
            <a:r>
              <a:rPr kumimoji="0" lang="en-GB" sz="2400" b="0" i="0" u="none" strike="noStrike" kern="1200" cap="none" spc="0" normalizeH="0" baseline="0" noProof="0" dirty="0">
                <a:ln>
                  <a:noFill/>
                </a:ln>
                <a:solidFill>
                  <a:prstClr val="black"/>
                </a:solidFill>
                <a:effectLst/>
                <a:uLnTx/>
                <a:uFillTx/>
                <a:latin typeface="+mn-lt"/>
                <a:ea typeface="+mn-ea"/>
                <a:cs typeface="+mn-cs"/>
              </a:rPr>
              <a:t>, Sweden hosted a </a:t>
            </a:r>
            <a:r>
              <a:rPr kumimoji="0" lang="en-US" sz="2400" b="0" i="0" u="none" strike="noStrike" kern="1200" cap="none" spc="0" normalizeH="0" baseline="0" noProof="0" dirty="0">
                <a:ln>
                  <a:noFill/>
                </a:ln>
                <a:solidFill>
                  <a:prstClr val="black"/>
                </a:solidFill>
                <a:effectLst/>
                <a:uLnTx/>
                <a:uFillTx/>
                <a:latin typeface="+mn-lt"/>
                <a:ea typeface="+mn-ea"/>
                <a:cs typeface="+mn-cs"/>
              </a:rPr>
              <a:t>meeting on AMR surveillance for local and global action with representatives from 30 Member states from all WHO regions</a:t>
            </a:r>
            <a:r>
              <a:rPr kumimoji="0" lang="en-GB" sz="1200" b="0" i="0" u="none" strike="noStrike" kern="1200" cap="none" spc="0" normalizeH="0" baseline="0" noProof="0" dirty="0">
                <a:ln>
                  <a:noFill/>
                </a:ln>
                <a:solidFill>
                  <a:schemeClr val="tx1"/>
                </a:solidFill>
                <a:effectLst/>
                <a:uLnTx/>
                <a:uFillTx/>
                <a:latin typeface="+mn-lt"/>
                <a:ea typeface="+mn-ea"/>
                <a:cs typeface="+mn-cs"/>
              </a:rPr>
              <a:t> committed to build global surveillance capacity and a global AMR surveillance system.</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8CBFB26-A9B0-4C38-85CE-ADB6704E4A55}" type="slidenum">
              <a:rPr lang="en-GB" smtClean="0"/>
              <a:t>13</a:t>
            </a:fld>
            <a:endParaRPr lang="en-GB"/>
          </a:p>
        </p:txBody>
      </p:sp>
    </p:spTree>
    <p:extLst>
      <p:ext uri="{BB962C8B-B14F-4D97-AF65-F5344CB8AC3E}">
        <p14:creationId xmlns:p14="http://schemas.microsoft.com/office/powerpoint/2010/main" val="378490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key to implement global AMR surveillance is to support and strengthen national AMR surveillance systems and to build upon existing surveillance structures and networks. National AMR surveillance should be coordinated within the national action plan or strategy on AMR. </a:t>
            </a:r>
            <a:r>
              <a:rPr lang="en-US" baseline="0" dirty="0"/>
              <a:t>GLASS </a:t>
            </a:r>
            <a:r>
              <a:rPr lang="en-GB" baseline="0" dirty="0"/>
              <a:t>collects and links epidemiological, clinical and microbiological data on AMR markers. </a:t>
            </a:r>
            <a:endParaRPr lang="en-GB" dirty="0"/>
          </a:p>
          <a:p>
            <a:r>
              <a:rPr lang="en-GB" baseline="0" dirty="0"/>
              <a:t>It </a:t>
            </a:r>
            <a:r>
              <a:rPr lang="en-US" baseline="0" dirty="0"/>
              <a:t>is recognized that national surveillance systems will vary in levels of development and scale. Flexibility has therefore been built into the system. This will enable each country to participate from the outset while implementing and strengthening the core components of a national AMR surveillance system with the aim of generating high-quality data to meet both national needs and GLASS requirements. As an example, once enrolled, countries may start reporting to GLASS on the status of implementation of the surveillance system prior to sending actual AMR data. Countries that produce data on any one of the AMR markers described in the GLASS manual, can also submit these data even if they lack data on other AMR markers. Countries can then progressively build capacity to share data on other markers.</a:t>
            </a:r>
          </a:p>
          <a:p>
            <a:r>
              <a:rPr lang="en-US" baseline="0" dirty="0"/>
              <a:t>The early implementation focus on priority bacterial pathogens isolated from humans and in which antimicrobial resistance is perceived as major threat globally and explores the progressive link to other types of AMR</a:t>
            </a:r>
            <a:r>
              <a:rPr lang="en-GB" baseline="0" dirty="0"/>
              <a:t>-related surveillance.</a:t>
            </a:r>
            <a:endParaRPr lang="en-US" baseline="0" dirty="0"/>
          </a:p>
        </p:txBody>
      </p:sp>
      <p:sp>
        <p:nvSpPr>
          <p:cNvPr id="4" name="Slide Number Placeholder 3"/>
          <p:cNvSpPr>
            <a:spLocks noGrp="1"/>
          </p:cNvSpPr>
          <p:nvPr>
            <p:ph type="sldNum" sz="quarter" idx="10"/>
          </p:nvPr>
        </p:nvSpPr>
        <p:spPr/>
        <p:txBody>
          <a:bodyPr/>
          <a:lstStyle/>
          <a:p>
            <a:fld id="{F8CBFB26-A9B0-4C38-85CE-ADB6704E4A55}" type="slidenum">
              <a:rPr lang="en-GB" smtClean="0"/>
              <a:t>14</a:t>
            </a:fld>
            <a:endParaRPr lang="en-GB"/>
          </a:p>
        </p:txBody>
      </p:sp>
    </p:spTree>
    <p:extLst>
      <p:ext uri="{BB962C8B-B14F-4D97-AF65-F5344CB8AC3E}">
        <p14:creationId xmlns:p14="http://schemas.microsoft.com/office/powerpoint/2010/main" val="3514793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primary objectives outlined in the manual are</a:t>
            </a:r>
            <a:r>
              <a:rPr lang="en-GB" baseline="0" dirty="0"/>
              <a:t> the following:</a:t>
            </a:r>
          </a:p>
          <a:p>
            <a:pPr indent="-342900">
              <a:spcBef>
                <a:spcPts val="600"/>
              </a:spcBef>
              <a:buFont typeface="Arial"/>
              <a:buChar char="•"/>
            </a:pPr>
            <a:r>
              <a:rPr lang="en-GB" sz="1200" dirty="0"/>
              <a:t>Support national AMR surveillance systems and harmonize global standards</a:t>
            </a:r>
          </a:p>
          <a:p>
            <a:pPr marL="342900" indent="-342900">
              <a:spcBef>
                <a:spcPts val="600"/>
              </a:spcBef>
              <a:buFont typeface="Arial"/>
              <a:buChar char="•"/>
            </a:pPr>
            <a:r>
              <a:rPr lang="en-GB" sz="1200" dirty="0"/>
              <a:t>Estimate the extent and</a:t>
            </a:r>
            <a:r>
              <a:rPr lang="en-GB" sz="1200" baseline="0" dirty="0"/>
              <a:t> </a:t>
            </a:r>
            <a:r>
              <a:rPr lang="en-GB" sz="1200" dirty="0"/>
              <a:t>burden of AMR globally</a:t>
            </a:r>
            <a:r>
              <a:rPr lang="en-GB" sz="1200" baseline="0" dirty="0"/>
              <a:t> by selected indicators</a:t>
            </a:r>
            <a:endParaRPr lang="en-GB" sz="1200" dirty="0"/>
          </a:p>
          <a:p>
            <a:pPr marL="342900" indent="-342900">
              <a:spcBef>
                <a:spcPts val="600"/>
              </a:spcBef>
              <a:buFont typeface="Arial"/>
              <a:buChar char="•"/>
            </a:pPr>
            <a:r>
              <a:rPr lang="en-GB" sz="1200" dirty="0"/>
              <a:t>Analyse and report global data on a regular basis</a:t>
            </a:r>
          </a:p>
          <a:p>
            <a:pPr marL="342900" indent="-342900">
              <a:spcBef>
                <a:spcPts val="600"/>
              </a:spcBef>
              <a:buFont typeface="Arial"/>
              <a:buChar char="•"/>
            </a:pPr>
            <a:r>
              <a:rPr lang="en-GB" sz="1200" dirty="0"/>
              <a:t>Detect emerging resistance and its international spread</a:t>
            </a:r>
          </a:p>
          <a:p>
            <a:pPr marL="342900" indent="-342900">
              <a:spcBef>
                <a:spcPts val="600"/>
              </a:spcBef>
              <a:buFont typeface="Arial"/>
              <a:buChar char="•"/>
            </a:pPr>
            <a:r>
              <a:rPr lang="en-GB" sz="1200" dirty="0"/>
              <a:t>Inform implementation of targeted prevention and control programmes and </a:t>
            </a:r>
          </a:p>
          <a:p>
            <a:pPr marL="342900" indent="-342900">
              <a:spcBef>
                <a:spcPts val="600"/>
              </a:spcBef>
              <a:buFont typeface="Arial"/>
              <a:buChar char="•"/>
            </a:pPr>
            <a:r>
              <a:rPr lang="en-GB" sz="1200" dirty="0"/>
              <a:t>Assess the impact of interventions.</a:t>
            </a:r>
          </a:p>
          <a:p>
            <a:r>
              <a:rPr lang="en-GB" dirty="0">
                <a:latin typeface="Calibri"/>
              </a:rPr>
              <a:t/>
            </a:r>
            <a:br>
              <a:rPr lang="en-GB" dirty="0">
                <a:latin typeface="Calibri"/>
              </a:rPr>
            </a:br>
            <a:endParaRPr lang="en-GB" dirty="0">
              <a:latin typeface="Calibri"/>
            </a:endParaRPr>
          </a:p>
        </p:txBody>
      </p:sp>
      <p:sp>
        <p:nvSpPr>
          <p:cNvPr id="4" name="Slide Number Placeholder 3"/>
          <p:cNvSpPr>
            <a:spLocks noGrp="1"/>
          </p:cNvSpPr>
          <p:nvPr>
            <p:ph type="sldNum" sz="quarter" idx="10"/>
          </p:nvPr>
        </p:nvSpPr>
        <p:spPr/>
        <p:txBody>
          <a:bodyPr/>
          <a:lstStyle/>
          <a:p>
            <a:fld id="{F8CBFB26-A9B0-4C38-85CE-ADB6704E4A55}" type="slidenum">
              <a:rPr lang="en-GB" smtClean="0"/>
              <a:t>15</a:t>
            </a:fld>
            <a:endParaRPr lang="en-GB"/>
          </a:p>
        </p:txBody>
      </p:sp>
    </p:spTree>
    <p:extLst>
      <p:ext uri="{BB962C8B-B14F-4D97-AF65-F5344CB8AC3E}">
        <p14:creationId xmlns:p14="http://schemas.microsoft.com/office/powerpoint/2010/main" val="290452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surveillance standards and methodology proposed in GLASS may also improve patient management and safety by optimizing diagnostic practices and by ensuring bacterial identification and antimicrobial susceptibility testing according to internationally recognized standards. Therefore the approach promotes responsible use of antimicrobial agents. Locally generated data may be used as basis for treatment guidelines.</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16</a:t>
            </a:fld>
            <a:endParaRPr lang="en-GB"/>
          </a:p>
        </p:txBody>
      </p:sp>
    </p:spTree>
    <p:extLst>
      <p:ext uri="{BB962C8B-B14F-4D97-AF65-F5344CB8AC3E}">
        <p14:creationId xmlns:p14="http://schemas.microsoft.com/office/powerpoint/2010/main" val="391258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Early implementation will cover the period 2015-2019 with </a:t>
            </a:r>
            <a:r>
              <a:rPr lang="en-GB" baseline="0" dirty="0" err="1"/>
              <a:t>enrollment</a:t>
            </a:r>
            <a:r>
              <a:rPr lang="en-GB" baseline="0" dirty="0"/>
              <a:t> of Member States starting by 2016.</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17</a:t>
            </a:fld>
            <a:endParaRPr lang="en-GB"/>
          </a:p>
        </p:txBody>
      </p:sp>
    </p:spTree>
    <p:extLst>
      <p:ext uri="{BB962C8B-B14F-4D97-AF65-F5344CB8AC3E}">
        <p14:creationId xmlns:p14="http://schemas.microsoft.com/office/powerpoint/2010/main" val="1057507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following slides describe the GLASS approach and methodology in detail including the proposed priority specimens, pathogens and pathogen-antibacterial combinations under surveillance in GLASS. </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18</a:t>
            </a:fld>
            <a:endParaRPr lang="en-GB"/>
          </a:p>
        </p:txBody>
      </p:sp>
    </p:spTree>
    <p:extLst>
      <p:ext uri="{BB962C8B-B14F-4D97-AF65-F5344CB8AC3E}">
        <p14:creationId xmlns:p14="http://schemas.microsoft.com/office/powerpoint/2010/main" val="237057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Case-finding</a:t>
            </a:r>
            <a:r>
              <a:rPr lang="en-GB" baseline="0" dirty="0"/>
              <a:t> during the</a:t>
            </a:r>
            <a:r>
              <a:rPr lang="en-GB" dirty="0"/>
              <a:t> early implementation phase is</a:t>
            </a:r>
            <a:r>
              <a:rPr lang="en-GB" baseline="0" dirty="0"/>
              <a:t> based on routine surveillance in clinical samples sent to the laboratory for antimicrobial susceptibility testing. Clinical, microbiological and epidemiological data will be collected and linked.</a:t>
            </a:r>
          </a:p>
          <a:p>
            <a:r>
              <a:rPr lang="en-GB" baseline="0" dirty="0"/>
              <a:t>Data collection will include all patients for which any of the prioritized specimens were sent to the laboratory and in which any of the priority species were identified. In addition data collection aims to include data from all patients for which any of the priority specimens were sent to the laboratory with the request for pathogen identification, including both negative and positive results. </a:t>
            </a:r>
          </a:p>
          <a:p>
            <a:r>
              <a:rPr lang="en-GB" baseline="0" dirty="0"/>
              <a:t>The priority specimens are blood, urine, stool and urethral and cervical swabs as these specimens represent infections in the bloodstream, urinary tract, gastrointestinal tract and gonorrhoea.</a:t>
            </a:r>
          </a:p>
          <a:p>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19</a:t>
            </a:fld>
            <a:endParaRPr lang="en-GB"/>
          </a:p>
        </p:txBody>
      </p:sp>
    </p:spTree>
    <p:extLst>
      <p:ext uri="{BB962C8B-B14F-4D97-AF65-F5344CB8AC3E}">
        <p14:creationId xmlns:p14="http://schemas.microsoft.com/office/powerpoint/2010/main" val="147817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Stratification of antimicrobial resistance data will be by the listed</a:t>
            </a:r>
            <a:r>
              <a:rPr lang="en-GB" sz="1200" baseline="0" dirty="0"/>
              <a:t> variables. </a:t>
            </a:r>
            <a:r>
              <a:rPr lang="en-GB" sz="1200" dirty="0"/>
              <a:t>Age is categorized according to age groups in the Global Health Observatory.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definition of hospital/other</a:t>
            </a:r>
            <a:r>
              <a:rPr lang="en-GB" sz="1200" baseline="0" dirty="0"/>
              <a:t> type of in-patient care facility: patient admitted for &gt;2 calendar days when the specimen was taken or admitted to the health care facility for &lt; 2 calendar days but transferred from another health care facility where he or she was admitted for </a:t>
            </a:r>
            <a:r>
              <a:rPr lang="en-GB" sz="1200" b="0" kern="1200" dirty="0">
                <a:solidFill>
                  <a:schemeClr val="tx1"/>
                </a:solidFill>
                <a:effectLst/>
                <a:latin typeface="+mn-lt"/>
                <a:ea typeface="+mn-ea"/>
                <a:cs typeface="+mn-cs"/>
              </a:rPr>
              <a:t>≥ 2 calendar days.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a:t>
            </a:r>
            <a:r>
              <a:rPr lang="en-GB" sz="1200" b="0" kern="1200" baseline="0" dirty="0">
                <a:solidFill>
                  <a:schemeClr val="tx1"/>
                </a:solidFill>
                <a:effectLst/>
                <a:latin typeface="+mn-lt"/>
                <a:ea typeface="+mn-ea"/>
                <a:cs typeface="+mn-cs"/>
              </a:rPr>
              <a:t> definition for community/out-patient is patients cared for at outpatient clinics or patients in hospital for </a:t>
            </a:r>
            <a:r>
              <a:rPr lang="en-GB" sz="1200" dirty="0"/>
              <a:t>≤ 2 calendar days when the specimen was taken.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20</a:t>
            </a:fld>
            <a:endParaRPr lang="en-GB"/>
          </a:p>
        </p:txBody>
      </p:sp>
    </p:spTree>
    <p:extLst>
      <p:ext uri="{BB962C8B-B14F-4D97-AF65-F5344CB8AC3E}">
        <p14:creationId xmlns:p14="http://schemas.microsoft.com/office/powerpoint/2010/main" val="2300230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 sample form that should accompany a sample sent to the laboratory with the request for pathogen identification and antimicrobial susceptibility testing including essential information. Depending on hospital information system the information could be entered and collected in digital format.</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21</a:t>
            </a:fld>
            <a:endParaRPr lang="en-GB"/>
          </a:p>
        </p:txBody>
      </p:sp>
    </p:spTree>
    <p:extLst>
      <p:ext uri="{BB962C8B-B14F-4D97-AF65-F5344CB8AC3E}">
        <p14:creationId xmlns:p14="http://schemas.microsoft.com/office/powerpoint/2010/main" val="182601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baseline="0" dirty="0"/>
              <a:t>slides are based on the manual for early implementation and give an introduction to the methodology of the global antimicrobial resistance surveillance system (GLASS).  </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2</a:t>
            </a:fld>
            <a:endParaRPr lang="en-GB"/>
          </a:p>
        </p:txBody>
      </p:sp>
    </p:spTree>
    <p:extLst>
      <p:ext uri="{BB962C8B-B14F-4D97-AF65-F5344CB8AC3E}">
        <p14:creationId xmlns:p14="http://schemas.microsoft.com/office/powerpoint/2010/main" val="3823286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order to estimate</a:t>
            </a:r>
            <a:r>
              <a:rPr lang="en-GB" baseline="0" dirty="0"/>
              <a:t> the population affected and the extent of antimicrobial resistance in the population some basic demographic and epidemiological information will be requested by GLASS. This information includes the t</a:t>
            </a:r>
            <a:r>
              <a:rPr lang="en-GB" dirty="0"/>
              <a:t>otal national population figures collected from official statistics. Basic denominator data such as number of patients seeking care at surveillance</a:t>
            </a:r>
            <a:r>
              <a:rPr lang="en-GB" baseline="0" dirty="0"/>
              <a:t> site </a:t>
            </a:r>
            <a:r>
              <a:rPr lang="en-GB" sz="1200" dirty="0"/>
              <a:t>(e.g. bed occupancy rate, patient days, number of consultations)</a:t>
            </a:r>
            <a:r>
              <a:rPr lang="en-GB" sz="1200" baseline="0" dirty="0"/>
              <a:t> </a:t>
            </a:r>
            <a:r>
              <a:rPr lang="en-GB" dirty="0"/>
              <a:t>over the surveillance period </a:t>
            </a:r>
            <a:r>
              <a:rPr lang="en-GB" sz="1200" dirty="0"/>
              <a:t>(e. g. 12 months) </a:t>
            </a:r>
            <a:r>
              <a:rPr lang="en-GB" dirty="0"/>
              <a:t>should be collected. </a:t>
            </a:r>
          </a:p>
          <a:p>
            <a:pPr marL="0" indent="0">
              <a:spcBef>
                <a:spcPts val="600"/>
              </a:spcBef>
              <a:buFont typeface="Arial"/>
              <a:buNone/>
            </a:pPr>
            <a:r>
              <a:rPr lang="en-GB" dirty="0"/>
              <a:t>In addition the number of all patients with positive and negative cultures per specimen type and with susceptible and non-susceptible pathogens for each</a:t>
            </a:r>
            <a:r>
              <a:rPr lang="en-GB" baseline="0" dirty="0"/>
              <a:t> priority pathogen-antibiotic combination per specimen type according to core patient data (</a:t>
            </a:r>
            <a:r>
              <a:rPr lang="en-GB" sz="2400" baseline="0" dirty="0"/>
              <a:t>a</a:t>
            </a:r>
            <a:r>
              <a:rPr lang="en-GB" sz="2400" dirty="0"/>
              <a:t>ge,</a:t>
            </a:r>
            <a:r>
              <a:rPr lang="en-GB" sz="2400" baseline="0" dirty="0"/>
              <a:t> g</a:t>
            </a:r>
            <a:r>
              <a:rPr lang="en-GB" sz="2400" dirty="0"/>
              <a:t>ender,</a:t>
            </a:r>
            <a:r>
              <a:rPr lang="en-GB" sz="2400" baseline="0" dirty="0"/>
              <a:t> t</a:t>
            </a:r>
            <a:r>
              <a:rPr lang="en-GB" sz="2400" dirty="0"/>
              <a:t>ype of healthcare facility where specimen was collected) should be collected and reported.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22</a:t>
            </a:fld>
            <a:endParaRPr lang="en-GB"/>
          </a:p>
        </p:txBody>
      </p:sp>
    </p:spTree>
    <p:extLst>
      <p:ext uri="{BB962C8B-B14F-4D97-AF65-F5344CB8AC3E}">
        <p14:creationId xmlns:p14="http://schemas.microsoft.com/office/powerpoint/2010/main" val="3992397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Duplicate</a:t>
            </a:r>
            <a:r>
              <a:rPr lang="en-GB" baseline="0" dirty="0"/>
              <a:t> findings for the same patient should be excluded. De-duplication</a:t>
            </a:r>
            <a:r>
              <a:rPr lang="en-GB" dirty="0"/>
              <a:t> of repeated results within a surveillance period, e. g. 12 months, can be performed at surveillance site or</a:t>
            </a:r>
            <a:r>
              <a:rPr lang="en-GB" baseline="0" dirty="0"/>
              <a:t> at national level (requirement line-level data with unique identifier for each patient).</a:t>
            </a:r>
          </a:p>
          <a:p>
            <a:r>
              <a:rPr lang="en-GB" baseline="0" dirty="0"/>
              <a:t>The surveillance should be continuous and aggregated at national level every 12 months and according to national surveillance schedule respectively.</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23</a:t>
            </a:fld>
            <a:endParaRPr lang="en-GB"/>
          </a:p>
        </p:txBody>
      </p:sp>
    </p:spTree>
    <p:extLst>
      <p:ext uri="{BB962C8B-B14F-4D97-AF65-F5344CB8AC3E}">
        <p14:creationId xmlns:p14="http://schemas.microsoft.com/office/powerpoint/2010/main" val="2756386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Countries</a:t>
            </a:r>
            <a:r>
              <a:rPr lang="en-GB" sz="1200" baseline="0" dirty="0"/>
              <a:t> will share data on the progress of implementation status of national antimicrobial resistance surveillance systems and</a:t>
            </a:r>
            <a:r>
              <a:rPr lang="en-GB" sz="1200" dirty="0"/>
              <a:t> upload </a:t>
            </a:r>
            <a:r>
              <a:rPr lang="en-GB" sz="1200" baseline="0" dirty="0"/>
              <a:t>a</a:t>
            </a:r>
            <a:r>
              <a:rPr lang="en-GB" sz="1200" dirty="0"/>
              <a:t>nnual aggregated national data to the GLASS IT platform. WHO should be informed also on newly</a:t>
            </a:r>
            <a:r>
              <a:rPr lang="en-GB" sz="1200" baseline="0" dirty="0"/>
              <a:t> detected resistance mechanisms after confirmation and reporting to the respective national authorities.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Individual data reports for countries are being implemented in the GLASS IT platform and WHO will publish regular reports on the global antimicrobial resistance situation. </a:t>
            </a:r>
            <a:endParaRPr lang="en-GB" sz="1200" dirty="0"/>
          </a:p>
          <a:p>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24</a:t>
            </a:fld>
            <a:endParaRPr lang="en-GB"/>
          </a:p>
        </p:txBody>
      </p:sp>
    </p:spTree>
    <p:extLst>
      <p:ext uri="{BB962C8B-B14F-4D97-AF65-F5344CB8AC3E}">
        <p14:creationId xmlns:p14="http://schemas.microsoft.com/office/powerpoint/2010/main" val="3523278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GLASS collects data on </a:t>
            </a:r>
            <a:r>
              <a:rPr lang="en-GB" dirty="0"/>
              <a:t>the following pathogen-antibacterial</a:t>
            </a:r>
            <a:r>
              <a:rPr lang="en-GB" baseline="0" dirty="0"/>
              <a:t> combinations. </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25</a:t>
            </a:fld>
            <a:endParaRPr lang="en-GB"/>
          </a:p>
        </p:txBody>
      </p:sp>
    </p:spTree>
    <p:extLst>
      <p:ext uri="{BB962C8B-B14F-4D97-AF65-F5344CB8AC3E}">
        <p14:creationId xmlns:p14="http://schemas.microsoft.com/office/powerpoint/2010/main" val="3750648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GLASS collects data on </a:t>
            </a:r>
            <a:r>
              <a:rPr lang="en-GB" dirty="0"/>
              <a:t>the following pathogen-antibacterial</a:t>
            </a:r>
            <a:r>
              <a:rPr lang="en-GB" baseline="0" dirty="0"/>
              <a:t> combinations. </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26</a:t>
            </a:fld>
            <a:endParaRPr lang="en-GB"/>
          </a:p>
        </p:txBody>
      </p:sp>
    </p:spTree>
    <p:extLst>
      <p:ext uri="{BB962C8B-B14F-4D97-AF65-F5344CB8AC3E}">
        <p14:creationId xmlns:p14="http://schemas.microsoft.com/office/powerpoint/2010/main" val="3750648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GLASS collects data on </a:t>
            </a:r>
            <a:r>
              <a:rPr lang="en-GB" dirty="0"/>
              <a:t>the following pathogen-antibacterial</a:t>
            </a:r>
            <a:r>
              <a:rPr lang="en-GB" baseline="0" dirty="0"/>
              <a:t> combinations. </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27</a:t>
            </a:fld>
            <a:endParaRPr lang="en-GB"/>
          </a:p>
        </p:txBody>
      </p:sp>
    </p:spTree>
    <p:extLst>
      <p:ext uri="{BB962C8B-B14F-4D97-AF65-F5344CB8AC3E}">
        <p14:creationId xmlns:p14="http://schemas.microsoft.com/office/powerpoint/2010/main" val="3750648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table lists all priority</a:t>
            </a:r>
            <a:r>
              <a:rPr lang="en-GB" baseline="0" dirty="0"/>
              <a:t> specimens and priority pathogens under surveillance in GLASS. The rationale for the priority specimens and pathogens is to cover community and hospital infections caused by pathogens in which antimicrobial resistance is considered of greatest threat globally and to include also common indicators used in foodborne antimicrobial resistance surveillance. </a:t>
            </a:r>
            <a:endParaRPr lang="en-GB" dirty="0"/>
          </a:p>
          <a:p>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28</a:t>
            </a:fld>
            <a:endParaRPr lang="en-GB"/>
          </a:p>
        </p:txBody>
      </p:sp>
    </p:spTree>
    <p:extLst>
      <p:ext uri="{BB962C8B-B14F-4D97-AF65-F5344CB8AC3E}">
        <p14:creationId xmlns:p14="http://schemas.microsoft.com/office/powerpoint/2010/main" val="3013416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table lists all priority</a:t>
            </a:r>
            <a:r>
              <a:rPr lang="en-GB" baseline="0" dirty="0"/>
              <a:t> specimens and priority pathogens under surveillance in GLASS. The rationale for the priority specimens and pathogens is to cover community and hospital infections caused by pathogens in which antimicrobial resistance is considered of greatest threat globally and to include also common indicators used in foodborne antimicrobial resistance surveillance. </a:t>
            </a:r>
            <a:endParaRPr lang="en-GB" dirty="0"/>
          </a:p>
          <a:p>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29</a:t>
            </a:fld>
            <a:endParaRPr lang="en-GB"/>
          </a:p>
        </p:txBody>
      </p:sp>
    </p:spTree>
    <p:extLst>
      <p:ext uri="{BB962C8B-B14F-4D97-AF65-F5344CB8AC3E}">
        <p14:creationId xmlns:p14="http://schemas.microsoft.com/office/powerpoint/2010/main" val="3013416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dirty="0"/>
              <a:t>At</a:t>
            </a:r>
            <a:r>
              <a:rPr lang="en-GB" sz="1200" baseline="0" dirty="0"/>
              <a:t> the early implementation phase GLASS focus on defined priorities. Priority specimens serve as proxy for infections and represent common infections in the hospital and the community. In addition to GLASS priorities national antimicrobial resistance surveillance system may choose a more comprehensive approach according to national needs and priorities.</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30</a:t>
            </a:fld>
            <a:endParaRPr lang="en-GB"/>
          </a:p>
        </p:txBody>
      </p:sp>
    </p:spTree>
    <p:extLst>
      <p:ext uri="{BB962C8B-B14F-4D97-AF65-F5344CB8AC3E}">
        <p14:creationId xmlns:p14="http://schemas.microsoft.com/office/powerpoint/2010/main" val="3112638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next</a:t>
            </a:r>
            <a:r>
              <a:rPr lang="de-DE" dirty="0"/>
              <a:t> </a:t>
            </a:r>
            <a:r>
              <a:rPr lang="de-DE" dirty="0" err="1"/>
              <a:t>section</a:t>
            </a:r>
            <a:r>
              <a:rPr lang="de-DE" dirty="0"/>
              <a:t> </a:t>
            </a:r>
            <a:r>
              <a:rPr lang="de-DE" dirty="0" err="1"/>
              <a:t>covers</a:t>
            </a:r>
            <a:r>
              <a:rPr lang="de-DE" baseline="0" dirty="0"/>
              <a:t> </a:t>
            </a:r>
            <a:r>
              <a:rPr lang="de-DE" baseline="0" dirty="0" err="1"/>
              <a:t>the</a:t>
            </a:r>
            <a:r>
              <a:rPr lang="de-DE" baseline="0" dirty="0"/>
              <a:t> </a:t>
            </a:r>
            <a:r>
              <a:rPr lang="de-DE" baseline="0" dirty="0" err="1"/>
              <a:t>requirements</a:t>
            </a:r>
            <a:r>
              <a:rPr lang="de-DE" baseline="0" dirty="0"/>
              <a:t> </a:t>
            </a:r>
            <a:r>
              <a:rPr lang="de-DE" baseline="0" dirty="0" err="1"/>
              <a:t>and</a:t>
            </a:r>
            <a:r>
              <a:rPr lang="de-DE" baseline="0" dirty="0"/>
              <a:t> </a:t>
            </a:r>
            <a:r>
              <a:rPr lang="de-DE" baseline="0" dirty="0" err="1"/>
              <a:t>procedures</a:t>
            </a:r>
            <a:r>
              <a:rPr lang="de-DE" baseline="0" dirty="0"/>
              <a:t> </a:t>
            </a:r>
            <a:r>
              <a:rPr lang="de-DE" baseline="0" dirty="0" err="1"/>
              <a:t>for</a:t>
            </a:r>
            <a:r>
              <a:rPr lang="de-DE" baseline="0" dirty="0"/>
              <a:t> </a:t>
            </a:r>
            <a:r>
              <a:rPr lang="de-DE" baseline="0" dirty="0" err="1"/>
              <a:t>participation</a:t>
            </a:r>
            <a:r>
              <a:rPr lang="de-DE" baseline="0" dirty="0"/>
              <a:t> </a:t>
            </a:r>
            <a:r>
              <a:rPr lang="de-DE" baseline="0" dirty="0" err="1"/>
              <a:t>as</a:t>
            </a:r>
            <a:r>
              <a:rPr lang="de-DE" baseline="0" dirty="0"/>
              <a:t> </a:t>
            </a:r>
            <a:r>
              <a:rPr lang="de-DE" baseline="0" dirty="0" err="1"/>
              <a:t>well</a:t>
            </a:r>
            <a:r>
              <a:rPr lang="de-DE" baseline="0" dirty="0"/>
              <a:t> </a:t>
            </a:r>
            <a:r>
              <a:rPr lang="de-DE" baseline="0" dirty="0" err="1"/>
              <a:t>as</a:t>
            </a:r>
            <a:r>
              <a:rPr lang="de-DE" baseline="0" dirty="0"/>
              <a:t> </a:t>
            </a:r>
            <a:r>
              <a:rPr lang="de-DE" baseline="0" dirty="0" err="1"/>
              <a:t>the</a:t>
            </a:r>
            <a:r>
              <a:rPr lang="de-DE" baseline="0" dirty="0"/>
              <a:t> </a:t>
            </a:r>
            <a:r>
              <a:rPr lang="de-DE" baseline="0" dirty="0" err="1"/>
              <a:t>support</a:t>
            </a:r>
            <a:r>
              <a:rPr lang="de-DE" baseline="0" dirty="0"/>
              <a:t> </a:t>
            </a:r>
            <a:r>
              <a:rPr lang="de-DE" baseline="0" dirty="0" err="1"/>
              <a:t>for</a:t>
            </a:r>
            <a:r>
              <a:rPr lang="de-DE" baseline="0" dirty="0"/>
              <a:t> GLASS </a:t>
            </a:r>
            <a:r>
              <a:rPr lang="de-DE" baseline="0" dirty="0" err="1"/>
              <a:t>activities</a:t>
            </a:r>
            <a:r>
              <a:rPr lang="de-DE" baseline="0" dirty="0"/>
              <a:t> </a:t>
            </a:r>
            <a:r>
              <a:rPr lang="de-DE" baseline="0" dirty="0" err="1"/>
              <a:t>and</a:t>
            </a:r>
            <a:r>
              <a:rPr lang="de-DE" baseline="0" dirty="0"/>
              <a:t> </a:t>
            </a:r>
            <a:r>
              <a:rPr lang="de-DE" baseline="0" dirty="0" err="1"/>
              <a:t>capacity</a:t>
            </a:r>
            <a:r>
              <a:rPr lang="de-DE" baseline="0" dirty="0"/>
              <a:t> </a:t>
            </a:r>
            <a:r>
              <a:rPr lang="de-DE" baseline="0" dirty="0" err="1"/>
              <a:t>building</a:t>
            </a:r>
            <a:r>
              <a:rPr lang="de-DE" baseline="0" dirty="0"/>
              <a:t> </a:t>
            </a:r>
            <a:r>
              <a:rPr lang="de-DE" baseline="0" dirty="0" err="1"/>
              <a:t>provided</a:t>
            </a:r>
            <a:r>
              <a:rPr lang="de-DE" baseline="0" dirty="0"/>
              <a:t> </a:t>
            </a:r>
            <a:r>
              <a:rPr lang="de-DE" baseline="0" dirty="0" err="1"/>
              <a:t>by</a:t>
            </a:r>
            <a:r>
              <a:rPr lang="de-DE" baseline="0" dirty="0"/>
              <a:t> WHO.</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31</a:t>
            </a:fld>
            <a:endParaRPr lang="en-GB"/>
          </a:p>
        </p:txBody>
      </p:sp>
    </p:spTree>
    <p:extLst>
      <p:ext uri="{BB962C8B-B14F-4D97-AF65-F5344CB8AC3E}">
        <p14:creationId xmlns:p14="http://schemas.microsoft.com/office/powerpoint/2010/main" val="66174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GLASS manual for early implementation provides guidance for countries on the following</a:t>
            </a:r>
            <a:r>
              <a:rPr lang="fr-CH" dirty="0"/>
              <a:t>:</a:t>
            </a:r>
          </a:p>
          <a:p>
            <a:pPr marL="228600" indent="-228600">
              <a:buFont typeface="Arial" panose="020B0604020202020204" pitchFamily="34" charset="0"/>
              <a:buChar char="•"/>
            </a:pPr>
            <a:r>
              <a:rPr lang="fr-CH" dirty="0"/>
              <a:t>It</a:t>
            </a:r>
            <a:r>
              <a:rPr lang="fr-CH" baseline="0" dirty="0"/>
              <a:t> </a:t>
            </a:r>
            <a:r>
              <a:rPr lang="en-GB" baseline="0" noProof="0" dirty="0"/>
              <a:t>outlines</a:t>
            </a:r>
            <a:r>
              <a:rPr lang="fr-CH" baseline="0" dirty="0"/>
              <a:t> </a:t>
            </a:r>
            <a:r>
              <a:rPr lang="en-GB" baseline="0" noProof="0" dirty="0"/>
              <a:t>10 proposed steps for the development of a comprehensive national antimicrobial resistance surveillance system including the 3 core components, </a:t>
            </a:r>
            <a:r>
              <a:rPr lang="en-GB" baseline="0" noProof="0" dirty="0" err="1"/>
              <a:t>i</a:t>
            </a:r>
            <a:r>
              <a:rPr lang="en-GB" baseline="0" noProof="0" dirty="0"/>
              <a:t>. e. a national coordinating centre, a national reference laboratory and surveillance sites.</a:t>
            </a:r>
          </a:p>
          <a:p>
            <a:pPr marL="228600" indent="-228600">
              <a:buFont typeface="Arial" panose="020B0604020202020204" pitchFamily="34" charset="0"/>
              <a:buChar char="•"/>
            </a:pPr>
            <a:r>
              <a:rPr lang="fr-CH" baseline="0" noProof="0" dirty="0"/>
              <a:t>It </a:t>
            </a:r>
            <a:r>
              <a:rPr lang="fr-CH" baseline="0" noProof="0" dirty="0" err="1"/>
              <a:t>describes</a:t>
            </a:r>
            <a:r>
              <a:rPr lang="fr-CH" baseline="0" noProof="0" dirty="0"/>
              <a:t> the </a:t>
            </a:r>
            <a:r>
              <a:rPr lang="fr-CH" baseline="0" noProof="0" dirty="0" err="1"/>
              <a:t>stepwise</a:t>
            </a:r>
            <a:r>
              <a:rPr lang="fr-CH" baseline="0" noProof="0" dirty="0"/>
              <a:t> </a:t>
            </a:r>
            <a:r>
              <a:rPr lang="fr-CH" baseline="0" noProof="0" dirty="0" err="1"/>
              <a:t>approach</a:t>
            </a:r>
            <a:r>
              <a:rPr lang="fr-CH" baseline="0" noProof="0" dirty="0"/>
              <a:t> for participation in the Global Antimicrobial </a:t>
            </a:r>
            <a:r>
              <a:rPr lang="fr-CH" baseline="0" noProof="0" dirty="0" err="1"/>
              <a:t>Resistance</a:t>
            </a:r>
            <a:r>
              <a:rPr lang="fr-CH" baseline="0" noProof="0" dirty="0"/>
              <a:t> Surveillance System (GLASS), the </a:t>
            </a:r>
            <a:r>
              <a:rPr lang="fr-CH" baseline="0" noProof="0" dirty="0" err="1"/>
              <a:t>requirements</a:t>
            </a:r>
            <a:r>
              <a:rPr lang="fr-CH" baseline="0" noProof="0" dirty="0"/>
              <a:t> for GLASS </a:t>
            </a:r>
            <a:r>
              <a:rPr lang="fr-CH" baseline="0" noProof="0" dirty="0" err="1"/>
              <a:t>enrollment</a:t>
            </a:r>
            <a:r>
              <a:rPr lang="fr-CH" baseline="0" noProof="0" dirty="0"/>
              <a:t> and the </a:t>
            </a:r>
            <a:r>
              <a:rPr lang="fr-CH" baseline="0" noProof="0" dirty="0" err="1"/>
              <a:t>methodology</a:t>
            </a:r>
            <a:r>
              <a:rPr lang="fr-CH" baseline="0" noProof="0" dirty="0"/>
              <a:t> for data collection and data sharing.</a:t>
            </a:r>
          </a:p>
          <a:p>
            <a:pPr marL="228600" indent="-228600">
              <a:buFont typeface="Arial" panose="020B0604020202020204" pitchFamily="34" charset="0"/>
              <a:buChar char="•"/>
            </a:pPr>
            <a:r>
              <a:rPr lang="fr-CH" baseline="0" noProof="0" dirty="0"/>
              <a:t>It proposes a set of </a:t>
            </a:r>
            <a:r>
              <a:rPr lang="fr-CH" baseline="0" noProof="0" dirty="0" err="1"/>
              <a:t>indicators</a:t>
            </a:r>
            <a:r>
              <a:rPr lang="fr-CH" baseline="0" noProof="0" dirty="0"/>
              <a:t> for monitoring and </a:t>
            </a:r>
            <a:r>
              <a:rPr lang="fr-CH" baseline="0" noProof="0" dirty="0" err="1"/>
              <a:t>evaluation</a:t>
            </a:r>
            <a:r>
              <a:rPr lang="fr-CH" baseline="0" noProof="0" dirty="0"/>
              <a:t> of the </a:t>
            </a:r>
            <a:r>
              <a:rPr lang="fr-CH" baseline="0" noProof="0" dirty="0" err="1"/>
              <a:t>implementation</a:t>
            </a:r>
            <a:r>
              <a:rPr lang="fr-CH" baseline="0" noProof="0" dirty="0"/>
              <a:t> </a:t>
            </a:r>
            <a:r>
              <a:rPr lang="fr-CH" baseline="0" noProof="0" dirty="0" err="1"/>
              <a:t>status</a:t>
            </a:r>
            <a:r>
              <a:rPr lang="fr-CH" baseline="0" noProof="0" dirty="0"/>
              <a:t> of a national antimicrobial </a:t>
            </a:r>
            <a:r>
              <a:rPr lang="fr-CH" baseline="0" noProof="0" dirty="0" err="1"/>
              <a:t>resistance</a:t>
            </a:r>
            <a:r>
              <a:rPr lang="fr-CH" baseline="0" noProof="0" dirty="0"/>
              <a:t> surveillance system.</a:t>
            </a:r>
            <a:endParaRPr lang="en-GB" noProof="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3</a:t>
            </a:fld>
            <a:endParaRPr lang="en-GB" dirty="0"/>
          </a:p>
        </p:txBody>
      </p:sp>
    </p:spTree>
    <p:extLst>
      <p:ext uri="{BB962C8B-B14F-4D97-AF65-F5344CB8AC3E}">
        <p14:creationId xmlns:p14="http://schemas.microsoft.com/office/powerpoint/2010/main" val="4279975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 open </a:t>
            </a:r>
            <a:r>
              <a:rPr lang="de-DE" dirty="0" err="1"/>
              <a:t>call</a:t>
            </a:r>
            <a:r>
              <a:rPr lang="de-DE" dirty="0"/>
              <a:t> </a:t>
            </a:r>
            <a:r>
              <a:rPr lang="de-DE" dirty="0" err="1"/>
              <a:t>for</a:t>
            </a:r>
            <a:r>
              <a:rPr lang="de-DE" baseline="0" dirty="0"/>
              <a:t> enrolment </a:t>
            </a:r>
            <a:r>
              <a:rPr lang="de-DE" baseline="0" dirty="0" err="1"/>
              <a:t>is</a:t>
            </a:r>
            <a:r>
              <a:rPr lang="de-DE" baseline="0" dirty="0"/>
              <a:t> </a:t>
            </a:r>
            <a:r>
              <a:rPr lang="de-DE" baseline="0" dirty="0" err="1"/>
              <a:t>published</a:t>
            </a:r>
            <a:r>
              <a:rPr lang="de-DE" baseline="0" dirty="0"/>
              <a:t> on </a:t>
            </a:r>
            <a:r>
              <a:rPr lang="de-DE" baseline="0" dirty="0" err="1"/>
              <a:t>the</a:t>
            </a:r>
            <a:r>
              <a:rPr lang="de-DE" baseline="0" dirty="0"/>
              <a:t> WHO </a:t>
            </a:r>
            <a:r>
              <a:rPr lang="de-DE" baseline="0" dirty="0" err="1"/>
              <a:t>website</a:t>
            </a:r>
            <a:r>
              <a:rPr lang="de-DE" baseline="0" dirty="0"/>
              <a:t>. The GLASS </a:t>
            </a:r>
            <a:r>
              <a:rPr lang="de-DE" baseline="0" dirty="0" err="1"/>
              <a:t>system</a:t>
            </a:r>
            <a:r>
              <a:rPr lang="de-DE" baseline="0" dirty="0"/>
              <a:t> </a:t>
            </a:r>
            <a:r>
              <a:rPr lang="de-DE" baseline="0" dirty="0" err="1"/>
              <a:t>accounts</a:t>
            </a:r>
            <a:r>
              <a:rPr lang="de-DE" baseline="0" dirty="0"/>
              <a:t> </a:t>
            </a:r>
            <a:r>
              <a:rPr lang="de-DE" baseline="0" dirty="0" err="1"/>
              <a:t>for</a:t>
            </a:r>
            <a:r>
              <a:rPr lang="de-DE" baseline="0" dirty="0"/>
              <a:t> different </a:t>
            </a:r>
            <a:r>
              <a:rPr lang="de-DE" baseline="0" dirty="0" err="1"/>
              <a:t>stages</a:t>
            </a:r>
            <a:r>
              <a:rPr lang="de-DE" baseline="0" dirty="0"/>
              <a:t> </a:t>
            </a:r>
            <a:r>
              <a:rPr lang="de-DE" baseline="0" dirty="0" err="1"/>
              <a:t>of</a:t>
            </a:r>
            <a:r>
              <a:rPr lang="de-DE" baseline="0" dirty="0"/>
              <a:t> national </a:t>
            </a:r>
            <a:r>
              <a:rPr lang="de-DE" baseline="0" dirty="0" err="1"/>
              <a:t>antimicrobial</a:t>
            </a:r>
            <a:r>
              <a:rPr lang="de-DE" baseline="0" dirty="0"/>
              <a:t> </a:t>
            </a:r>
            <a:r>
              <a:rPr lang="de-DE" baseline="0" dirty="0" err="1"/>
              <a:t>resistance</a:t>
            </a:r>
            <a:r>
              <a:rPr lang="de-DE" baseline="0" dirty="0"/>
              <a:t> </a:t>
            </a:r>
            <a:r>
              <a:rPr lang="de-DE" baseline="0" dirty="0" err="1"/>
              <a:t>surveillance</a:t>
            </a:r>
            <a:r>
              <a:rPr lang="de-DE" baseline="0" dirty="0"/>
              <a:t> </a:t>
            </a:r>
            <a:r>
              <a:rPr lang="de-DE" baseline="0" dirty="0" err="1"/>
              <a:t>systems</a:t>
            </a:r>
            <a:r>
              <a:rPr lang="de-DE" baseline="0" dirty="0"/>
              <a:t>. The </a:t>
            </a:r>
            <a:r>
              <a:rPr lang="de-DE" baseline="0" dirty="0" err="1"/>
              <a:t>system</a:t>
            </a:r>
            <a:r>
              <a:rPr lang="de-DE" baseline="0" dirty="0"/>
              <a:t> </a:t>
            </a:r>
            <a:r>
              <a:rPr lang="de-DE" baseline="0" dirty="0" err="1"/>
              <a:t>is</a:t>
            </a:r>
            <a:r>
              <a:rPr lang="de-DE" baseline="0" dirty="0"/>
              <a:t> flexible </a:t>
            </a:r>
            <a:r>
              <a:rPr lang="de-DE" baseline="0" dirty="0" err="1"/>
              <a:t>and</a:t>
            </a:r>
            <a:r>
              <a:rPr lang="de-DE" baseline="0" dirty="0"/>
              <a:t> </a:t>
            </a:r>
            <a:r>
              <a:rPr lang="de-DE" baseline="0" dirty="0" err="1"/>
              <a:t>implementation</a:t>
            </a:r>
            <a:r>
              <a:rPr lang="de-DE" baseline="0" dirty="0"/>
              <a:t> </a:t>
            </a:r>
            <a:r>
              <a:rPr lang="de-DE" baseline="0" dirty="0" err="1"/>
              <a:t>should</a:t>
            </a:r>
            <a:r>
              <a:rPr lang="de-DE" baseline="0" dirty="0"/>
              <a:t> </a:t>
            </a:r>
            <a:r>
              <a:rPr lang="de-DE" baseline="0" dirty="0" err="1"/>
              <a:t>build</a:t>
            </a:r>
            <a:r>
              <a:rPr lang="de-DE" baseline="0" dirty="0"/>
              <a:t> on </a:t>
            </a:r>
            <a:r>
              <a:rPr lang="de-DE" baseline="0" dirty="0" err="1"/>
              <a:t>already</a:t>
            </a:r>
            <a:r>
              <a:rPr lang="de-DE" baseline="0" dirty="0"/>
              <a:t> </a:t>
            </a:r>
            <a:r>
              <a:rPr lang="de-DE" baseline="0" dirty="0" err="1"/>
              <a:t>existing</a:t>
            </a:r>
            <a:r>
              <a:rPr lang="de-DE" baseline="0" dirty="0"/>
              <a:t> </a:t>
            </a:r>
            <a:r>
              <a:rPr lang="de-DE" baseline="0" dirty="0" err="1"/>
              <a:t>surveillance</a:t>
            </a:r>
            <a:r>
              <a:rPr lang="de-DE" baseline="0" dirty="0"/>
              <a:t> </a:t>
            </a:r>
            <a:r>
              <a:rPr lang="de-DE" baseline="0" dirty="0" err="1"/>
              <a:t>systems</a:t>
            </a:r>
            <a:r>
              <a:rPr lang="de-DE" baseline="0" dirty="0"/>
              <a:t> </a:t>
            </a:r>
            <a:r>
              <a:rPr lang="de-DE" baseline="0" dirty="0" err="1"/>
              <a:t>and</a:t>
            </a:r>
            <a:r>
              <a:rPr lang="de-DE" baseline="0" dirty="0"/>
              <a:t> </a:t>
            </a:r>
            <a:r>
              <a:rPr lang="de-DE" baseline="0" dirty="0" err="1"/>
              <a:t>structures</a:t>
            </a:r>
            <a:r>
              <a:rPr lang="de-DE" baseline="0" dirty="0"/>
              <a:t>. WHO </a:t>
            </a:r>
            <a:r>
              <a:rPr lang="de-DE" baseline="0" dirty="0" err="1"/>
              <a:t>provides</a:t>
            </a:r>
            <a:r>
              <a:rPr lang="de-DE" baseline="0" dirty="0"/>
              <a:t> </a:t>
            </a:r>
            <a:r>
              <a:rPr lang="de-DE" baseline="0" dirty="0" err="1"/>
              <a:t>tools</a:t>
            </a:r>
            <a:r>
              <a:rPr lang="de-DE" baseline="0" dirty="0"/>
              <a:t> </a:t>
            </a:r>
            <a:r>
              <a:rPr lang="de-DE" baseline="0" dirty="0" err="1"/>
              <a:t>and</a:t>
            </a:r>
            <a:r>
              <a:rPr lang="de-DE" baseline="0" dirty="0"/>
              <a:t> </a:t>
            </a:r>
            <a:r>
              <a:rPr lang="de-DE" baseline="0" dirty="0" err="1"/>
              <a:t>materials</a:t>
            </a:r>
            <a:r>
              <a:rPr lang="de-DE" baseline="0" dirty="0"/>
              <a:t> </a:t>
            </a:r>
            <a:r>
              <a:rPr lang="de-DE" baseline="0" dirty="0" err="1"/>
              <a:t>to</a:t>
            </a:r>
            <a:r>
              <a:rPr lang="de-DE" baseline="0" dirty="0"/>
              <a:t> </a:t>
            </a:r>
            <a:r>
              <a:rPr lang="de-DE" baseline="0" dirty="0" err="1"/>
              <a:t>support</a:t>
            </a:r>
            <a:r>
              <a:rPr lang="de-DE" baseline="0" dirty="0"/>
              <a:t> GLASS </a:t>
            </a:r>
            <a:r>
              <a:rPr lang="de-DE" baseline="0" dirty="0" err="1"/>
              <a:t>implementation</a:t>
            </a:r>
            <a:r>
              <a:rPr lang="de-DE" baseline="0" dirty="0"/>
              <a:t>. These will be </a:t>
            </a:r>
            <a:r>
              <a:rPr lang="de-DE" baseline="0" dirty="0" err="1"/>
              <a:t>avilable</a:t>
            </a:r>
            <a:r>
              <a:rPr lang="de-DE" baseline="0" dirty="0"/>
              <a:t> on </a:t>
            </a:r>
            <a:r>
              <a:rPr lang="de-DE" baseline="0" dirty="0" err="1"/>
              <a:t>the</a:t>
            </a:r>
            <a:r>
              <a:rPr lang="de-DE" baseline="0" dirty="0"/>
              <a:t> GLASS </a:t>
            </a:r>
            <a:r>
              <a:rPr lang="de-DE" baseline="0" dirty="0" err="1"/>
              <a:t>website</a:t>
            </a:r>
            <a:r>
              <a:rPr lang="de-DE" baseline="0" dirty="0"/>
              <a:t> </a:t>
            </a:r>
            <a:r>
              <a:rPr lang="de-DE" baseline="0" dirty="0" err="1"/>
              <a:t>and</a:t>
            </a:r>
            <a:r>
              <a:rPr lang="de-DE" baseline="0" dirty="0"/>
              <a:t> </a:t>
            </a:r>
            <a:r>
              <a:rPr lang="de-DE" baseline="0" dirty="0" err="1"/>
              <a:t>through</a:t>
            </a:r>
            <a:r>
              <a:rPr lang="de-DE" baseline="0" dirty="0"/>
              <a:t> </a:t>
            </a:r>
            <a:r>
              <a:rPr lang="de-DE" baseline="0" dirty="0" err="1"/>
              <a:t>the</a:t>
            </a:r>
            <a:r>
              <a:rPr lang="de-DE" baseline="0" dirty="0"/>
              <a:t> GLASS </a:t>
            </a:r>
            <a:r>
              <a:rPr lang="de-DE" baseline="0" dirty="0" err="1"/>
              <a:t>secretariat</a:t>
            </a:r>
            <a:r>
              <a:rPr lang="de-DE" baseline="0" dirty="0"/>
              <a:t>. </a:t>
            </a:r>
            <a:r>
              <a:rPr lang="de-DE" baseline="0" dirty="0" err="1"/>
              <a:t>Please</a:t>
            </a:r>
            <a:r>
              <a:rPr lang="de-DE" baseline="0" dirty="0"/>
              <a:t> </a:t>
            </a:r>
            <a:r>
              <a:rPr lang="de-DE" baseline="0" dirty="0" err="1"/>
              <a:t>contact</a:t>
            </a:r>
            <a:r>
              <a:rPr lang="de-DE" baseline="0" dirty="0"/>
              <a:t> </a:t>
            </a:r>
            <a:r>
              <a:rPr lang="de-DE" baseline="0" dirty="0" err="1"/>
              <a:t>the</a:t>
            </a:r>
            <a:r>
              <a:rPr lang="de-DE" baseline="0" dirty="0"/>
              <a:t> </a:t>
            </a:r>
            <a:r>
              <a:rPr lang="de-DE" baseline="0" dirty="0" err="1"/>
              <a:t>secretariat</a:t>
            </a:r>
            <a:r>
              <a:rPr lang="de-DE" baseline="0" dirty="0"/>
              <a:t> </a:t>
            </a:r>
            <a:r>
              <a:rPr lang="de-DE" baseline="0" dirty="0" err="1"/>
              <a:t>for</a:t>
            </a:r>
            <a:r>
              <a:rPr lang="de-DE" baseline="0" dirty="0"/>
              <a:t> </a:t>
            </a:r>
            <a:r>
              <a:rPr lang="de-DE" baseline="0" dirty="0" err="1"/>
              <a:t>enrollment</a:t>
            </a:r>
            <a:r>
              <a:rPr lang="de-DE" baseline="0" dirty="0"/>
              <a:t> </a:t>
            </a:r>
            <a:r>
              <a:rPr lang="de-DE" baseline="0" dirty="0" err="1"/>
              <a:t>and</a:t>
            </a:r>
            <a:r>
              <a:rPr lang="de-DE" baseline="0" dirty="0"/>
              <a:t> </a:t>
            </a:r>
            <a:r>
              <a:rPr lang="de-DE" baseline="0" dirty="0" err="1"/>
              <a:t>any</a:t>
            </a:r>
            <a:r>
              <a:rPr lang="de-DE" baseline="0" dirty="0"/>
              <a:t> </a:t>
            </a:r>
            <a:r>
              <a:rPr lang="de-DE" baseline="0" dirty="0" err="1"/>
              <a:t>related</a:t>
            </a:r>
            <a:r>
              <a:rPr lang="de-DE" baseline="0" dirty="0"/>
              <a:t> </a:t>
            </a:r>
            <a:r>
              <a:rPr lang="de-DE" baseline="0" dirty="0" err="1"/>
              <a:t>questions</a:t>
            </a:r>
            <a:r>
              <a:rPr lang="de-DE" baseline="0" dirty="0"/>
              <a:t>.</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32</a:t>
            </a:fld>
            <a:endParaRPr lang="en-GB"/>
          </a:p>
        </p:txBody>
      </p:sp>
    </p:spTree>
    <p:extLst>
      <p:ext uri="{BB962C8B-B14F-4D97-AF65-F5344CB8AC3E}">
        <p14:creationId xmlns:p14="http://schemas.microsoft.com/office/powerpoint/2010/main" val="457967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a:t>
            </a:r>
            <a:r>
              <a:rPr lang="de-DE" baseline="0" dirty="0"/>
              <a:t> 3 </a:t>
            </a:r>
            <a:r>
              <a:rPr lang="de-DE" baseline="0" dirty="0" err="1"/>
              <a:t>proposed</a:t>
            </a:r>
            <a:r>
              <a:rPr lang="de-DE" baseline="0" dirty="0"/>
              <a:t> </a:t>
            </a:r>
            <a:r>
              <a:rPr lang="de-DE" baseline="0" dirty="0" err="1"/>
              <a:t>core</a:t>
            </a:r>
            <a:r>
              <a:rPr lang="de-DE" baseline="0" dirty="0"/>
              <a:t> </a:t>
            </a:r>
            <a:r>
              <a:rPr lang="de-DE" baseline="0" dirty="0" err="1"/>
              <a:t>components</a:t>
            </a:r>
            <a:r>
              <a:rPr lang="de-DE" baseline="0" dirty="0"/>
              <a:t> </a:t>
            </a:r>
            <a:r>
              <a:rPr lang="de-DE" baseline="0" dirty="0" err="1"/>
              <a:t>for</a:t>
            </a:r>
            <a:r>
              <a:rPr lang="de-DE" baseline="0" dirty="0"/>
              <a:t> GLASS </a:t>
            </a:r>
            <a:r>
              <a:rPr lang="de-DE" baseline="0" dirty="0" err="1"/>
              <a:t>participation</a:t>
            </a:r>
            <a:r>
              <a:rPr lang="de-DE" baseline="0" dirty="0"/>
              <a:t> </a:t>
            </a:r>
            <a:r>
              <a:rPr lang="de-DE" baseline="0" dirty="0" err="1"/>
              <a:t>of</a:t>
            </a:r>
            <a:r>
              <a:rPr lang="de-DE" baseline="0" dirty="0"/>
              <a:t> national </a:t>
            </a:r>
            <a:r>
              <a:rPr lang="de-DE" baseline="0" dirty="0" err="1"/>
              <a:t>antimicrobial</a:t>
            </a:r>
            <a:r>
              <a:rPr lang="de-DE" baseline="0" dirty="0"/>
              <a:t> </a:t>
            </a:r>
            <a:r>
              <a:rPr lang="de-DE" baseline="0" dirty="0" err="1"/>
              <a:t>resistance</a:t>
            </a:r>
            <a:r>
              <a:rPr lang="de-DE" baseline="0" dirty="0"/>
              <a:t> </a:t>
            </a:r>
            <a:r>
              <a:rPr lang="de-DE" baseline="0" dirty="0" err="1"/>
              <a:t>surveillance</a:t>
            </a:r>
            <a:r>
              <a:rPr lang="de-DE" baseline="0" dirty="0"/>
              <a:t> </a:t>
            </a:r>
            <a:r>
              <a:rPr lang="de-DE" baseline="0" dirty="0" err="1"/>
              <a:t>systems</a:t>
            </a:r>
            <a:r>
              <a:rPr lang="de-DE" baseline="0" dirty="0"/>
              <a:t> </a:t>
            </a:r>
            <a:r>
              <a:rPr lang="de-DE" baseline="0" dirty="0" err="1"/>
              <a:t>are</a:t>
            </a:r>
            <a:r>
              <a:rPr lang="de-DE" baseline="0" dirty="0"/>
              <a:t> a national </a:t>
            </a:r>
            <a:r>
              <a:rPr lang="de-DE" baseline="0" dirty="0" err="1"/>
              <a:t>coordinating</a:t>
            </a:r>
            <a:r>
              <a:rPr lang="de-DE" baseline="0" dirty="0"/>
              <a:t> </a:t>
            </a:r>
            <a:r>
              <a:rPr lang="de-DE" baseline="0" dirty="0" err="1"/>
              <a:t>centre</a:t>
            </a:r>
            <a:r>
              <a:rPr lang="de-DE" baseline="0" dirty="0"/>
              <a:t>, a national </a:t>
            </a:r>
            <a:r>
              <a:rPr lang="de-DE" baseline="0" dirty="0" err="1"/>
              <a:t>reference</a:t>
            </a:r>
            <a:r>
              <a:rPr lang="de-DE" baseline="0" dirty="0"/>
              <a:t> </a:t>
            </a:r>
            <a:r>
              <a:rPr lang="de-DE" baseline="0" dirty="0" err="1"/>
              <a:t>laboratory</a:t>
            </a:r>
            <a:r>
              <a:rPr lang="de-DE" baseline="0" dirty="0"/>
              <a:t> </a:t>
            </a:r>
            <a:r>
              <a:rPr lang="de-DE" baseline="0" dirty="0" err="1"/>
              <a:t>and</a:t>
            </a:r>
            <a:r>
              <a:rPr lang="de-DE" baseline="0" dirty="0"/>
              <a:t> at least </a:t>
            </a:r>
            <a:r>
              <a:rPr lang="de-DE" baseline="0" dirty="0" err="1"/>
              <a:t>one</a:t>
            </a:r>
            <a:r>
              <a:rPr lang="de-DE" baseline="0" dirty="0"/>
              <a:t> </a:t>
            </a:r>
            <a:r>
              <a:rPr lang="de-DE" baseline="0" dirty="0" err="1"/>
              <a:t>surveillance</a:t>
            </a:r>
            <a:r>
              <a:rPr lang="de-DE" baseline="0" dirty="0"/>
              <a:t> </a:t>
            </a:r>
            <a:r>
              <a:rPr lang="de-DE" baseline="0" dirty="0" err="1"/>
              <a:t>site</a:t>
            </a:r>
            <a:r>
              <a:rPr lang="de-DE" baseline="0" dirty="0"/>
              <a:t>. </a:t>
            </a:r>
            <a:r>
              <a:rPr lang="de-DE" baseline="0" dirty="0" err="1"/>
              <a:t>Their</a:t>
            </a:r>
            <a:r>
              <a:rPr lang="de-DE" baseline="0" dirty="0"/>
              <a:t> </a:t>
            </a:r>
            <a:r>
              <a:rPr lang="de-DE" baseline="0" dirty="0" err="1"/>
              <a:t>roles</a:t>
            </a:r>
            <a:r>
              <a:rPr lang="de-DE" baseline="0" dirty="0"/>
              <a:t> </a:t>
            </a:r>
            <a:r>
              <a:rPr lang="de-DE" baseline="0" dirty="0" err="1"/>
              <a:t>and</a:t>
            </a:r>
            <a:r>
              <a:rPr lang="de-DE" baseline="0" dirty="0"/>
              <a:t> </a:t>
            </a:r>
            <a:r>
              <a:rPr lang="de-DE" baseline="0" dirty="0" err="1"/>
              <a:t>responsibilties</a:t>
            </a:r>
            <a:r>
              <a:rPr lang="de-DE" baseline="0" dirty="0"/>
              <a:t> </a:t>
            </a:r>
            <a:r>
              <a:rPr lang="de-DE" baseline="0" dirty="0" err="1"/>
              <a:t>are</a:t>
            </a:r>
            <a:r>
              <a:rPr lang="de-DE" baseline="0" dirty="0"/>
              <a:t> </a:t>
            </a:r>
            <a:r>
              <a:rPr lang="de-DE" baseline="0" dirty="0" err="1"/>
              <a:t>outlined</a:t>
            </a:r>
            <a:r>
              <a:rPr lang="de-DE" baseline="0" dirty="0"/>
              <a:t> in </a:t>
            </a:r>
            <a:r>
              <a:rPr lang="de-DE" baseline="0" dirty="0" err="1"/>
              <a:t>the</a:t>
            </a:r>
            <a:r>
              <a:rPr lang="de-DE" baseline="0" dirty="0"/>
              <a:t> </a:t>
            </a:r>
            <a:r>
              <a:rPr lang="de-DE" baseline="0" dirty="0" err="1"/>
              <a:t>following</a:t>
            </a:r>
            <a:r>
              <a:rPr lang="de-DE" baseline="0" dirty="0"/>
              <a:t> </a:t>
            </a:r>
            <a:r>
              <a:rPr lang="de-DE" baseline="0" dirty="0" err="1"/>
              <a:t>slides</a:t>
            </a:r>
            <a:r>
              <a:rPr lang="de-DE" baseline="0" dirty="0"/>
              <a:t>.</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33</a:t>
            </a:fld>
            <a:endParaRPr lang="en-GB"/>
          </a:p>
        </p:txBody>
      </p:sp>
    </p:spTree>
    <p:extLst>
      <p:ext uri="{BB962C8B-B14F-4D97-AF65-F5344CB8AC3E}">
        <p14:creationId xmlns:p14="http://schemas.microsoft.com/office/powerpoint/2010/main" val="1487656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national </a:t>
            </a:r>
            <a:r>
              <a:rPr lang="de-DE" dirty="0" err="1"/>
              <a:t>coordinating</a:t>
            </a:r>
            <a:r>
              <a:rPr lang="de-DE" dirty="0"/>
              <a:t> </a:t>
            </a:r>
            <a:r>
              <a:rPr lang="de-DE" dirty="0" err="1"/>
              <a:t>centre</a:t>
            </a:r>
            <a:r>
              <a:rPr lang="de-DE" dirty="0"/>
              <a:t> </a:t>
            </a:r>
            <a:r>
              <a:rPr lang="de-DE" dirty="0" err="1"/>
              <a:t>defines</a:t>
            </a:r>
            <a:r>
              <a:rPr lang="de-DE" baseline="0" dirty="0"/>
              <a:t> </a:t>
            </a:r>
            <a:r>
              <a:rPr lang="de-DE" baseline="0" dirty="0" err="1"/>
              <a:t>the</a:t>
            </a:r>
            <a:r>
              <a:rPr lang="de-DE" baseline="0" dirty="0"/>
              <a:t> </a:t>
            </a:r>
            <a:r>
              <a:rPr lang="de-DE" baseline="0" dirty="0" err="1"/>
              <a:t>objectives</a:t>
            </a:r>
            <a:r>
              <a:rPr lang="de-DE" baseline="0" dirty="0"/>
              <a:t> </a:t>
            </a:r>
            <a:r>
              <a:rPr lang="de-DE" baseline="0" dirty="0" err="1"/>
              <a:t>of</a:t>
            </a:r>
            <a:r>
              <a:rPr lang="de-DE" baseline="0" dirty="0"/>
              <a:t> </a:t>
            </a:r>
            <a:r>
              <a:rPr lang="de-DE" baseline="0" dirty="0" err="1"/>
              <a:t>the</a:t>
            </a:r>
            <a:r>
              <a:rPr lang="de-DE" baseline="0" dirty="0"/>
              <a:t> national </a:t>
            </a:r>
            <a:r>
              <a:rPr lang="de-DE" baseline="0" dirty="0" err="1"/>
              <a:t>antimicrobial</a:t>
            </a:r>
            <a:r>
              <a:rPr lang="de-DE" baseline="0" dirty="0"/>
              <a:t> </a:t>
            </a:r>
            <a:r>
              <a:rPr lang="de-DE" baseline="0" dirty="0" err="1"/>
              <a:t>resistance</a:t>
            </a:r>
            <a:r>
              <a:rPr lang="de-DE" baseline="0" dirty="0"/>
              <a:t> </a:t>
            </a:r>
            <a:r>
              <a:rPr lang="de-DE" baseline="0" dirty="0" err="1"/>
              <a:t>surveillance</a:t>
            </a:r>
            <a:r>
              <a:rPr lang="de-DE" baseline="0" dirty="0"/>
              <a:t> </a:t>
            </a:r>
            <a:r>
              <a:rPr lang="de-DE" baseline="0" dirty="0" err="1"/>
              <a:t>system</a:t>
            </a:r>
            <a:r>
              <a:rPr lang="de-DE" baseline="0" dirty="0"/>
              <a:t> </a:t>
            </a:r>
            <a:r>
              <a:rPr lang="de-DE" baseline="0" dirty="0" err="1"/>
              <a:t>as</a:t>
            </a:r>
            <a:r>
              <a:rPr lang="de-DE" baseline="0" dirty="0"/>
              <a:t> </a:t>
            </a:r>
            <a:r>
              <a:rPr lang="de-DE" baseline="0" dirty="0" err="1"/>
              <a:t>part</a:t>
            </a:r>
            <a:r>
              <a:rPr lang="de-DE" baseline="0" dirty="0"/>
              <a:t> </a:t>
            </a:r>
            <a:r>
              <a:rPr lang="de-DE" baseline="0" dirty="0" err="1"/>
              <a:t>of</a:t>
            </a:r>
            <a:r>
              <a:rPr lang="de-DE" baseline="0" dirty="0"/>
              <a:t> </a:t>
            </a:r>
            <a:r>
              <a:rPr lang="de-DE" baseline="0" dirty="0" err="1"/>
              <a:t>the</a:t>
            </a:r>
            <a:r>
              <a:rPr lang="de-DE" baseline="0" dirty="0"/>
              <a:t> national </a:t>
            </a:r>
            <a:r>
              <a:rPr lang="de-DE" baseline="0" dirty="0" err="1"/>
              <a:t>strategy</a:t>
            </a:r>
            <a:r>
              <a:rPr lang="de-DE" baseline="0" dirty="0"/>
              <a:t> on </a:t>
            </a:r>
            <a:r>
              <a:rPr lang="de-DE" baseline="0" dirty="0" err="1"/>
              <a:t>antimicrobial</a:t>
            </a:r>
            <a:r>
              <a:rPr lang="de-DE" baseline="0" dirty="0"/>
              <a:t> </a:t>
            </a:r>
            <a:r>
              <a:rPr lang="de-DE" baseline="0" dirty="0" err="1"/>
              <a:t>resistance</a:t>
            </a:r>
            <a:r>
              <a:rPr lang="de-DE" baseline="0" dirty="0"/>
              <a:t> </a:t>
            </a:r>
            <a:r>
              <a:rPr lang="de-DE" baseline="0" dirty="0" err="1"/>
              <a:t>and</a:t>
            </a:r>
            <a:r>
              <a:rPr lang="de-DE" baseline="0" dirty="0"/>
              <a:t> </a:t>
            </a:r>
            <a:r>
              <a:rPr lang="de-DE" baseline="0" dirty="0" err="1"/>
              <a:t>develops</a:t>
            </a:r>
            <a:r>
              <a:rPr lang="de-DE" baseline="0" dirty="0"/>
              <a:t> </a:t>
            </a:r>
            <a:r>
              <a:rPr lang="de-DE" baseline="0" dirty="0" err="1"/>
              <a:t>and</a:t>
            </a:r>
            <a:r>
              <a:rPr lang="de-DE" baseline="0" dirty="0"/>
              <a:t> </a:t>
            </a:r>
            <a:r>
              <a:rPr lang="de-DE" baseline="0" dirty="0" err="1"/>
              <a:t>implements</a:t>
            </a:r>
            <a:r>
              <a:rPr lang="de-DE" baseline="0" dirty="0"/>
              <a:t> a </a:t>
            </a:r>
            <a:r>
              <a:rPr lang="de-DE" baseline="0" dirty="0" err="1"/>
              <a:t>strategy</a:t>
            </a:r>
            <a:r>
              <a:rPr lang="de-DE" baseline="0" dirty="0"/>
              <a:t> </a:t>
            </a:r>
            <a:r>
              <a:rPr lang="de-DE" baseline="0" dirty="0" err="1"/>
              <a:t>for</a:t>
            </a:r>
            <a:r>
              <a:rPr lang="de-DE" baseline="0" dirty="0"/>
              <a:t> </a:t>
            </a:r>
            <a:r>
              <a:rPr lang="de-DE" baseline="0" dirty="0" err="1"/>
              <a:t>implementation</a:t>
            </a:r>
            <a:r>
              <a:rPr lang="de-DE" baseline="0" dirty="0"/>
              <a:t> </a:t>
            </a:r>
            <a:r>
              <a:rPr lang="de-DE" baseline="0" dirty="0" err="1"/>
              <a:t>of</a:t>
            </a:r>
            <a:r>
              <a:rPr lang="de-DE" baseline="0" dirty="0"/>
              <a:t> </a:t>
            </a:r>
            <a:r>
              <a:rPr lang="de-DE" baseline="0" dirty="0" err="1"/>
              <a:t>surveillance</a:t>
            </a:r>
            <a:r>
              <a:rPr lang="de-DE" baseline="0" dirty="0"/>
              <a:t> </a:t>
            </a:r>
            <a:r>
              <a:rPr lang="de-DE" baseline="0" dirty="0" err="1"/>
              <a:t>standards</a:t>
            </a:r>
            <a:r>
              <a:rPr lang="de-DE" baseline="0" dirty="0"/>
              <a:t> </a:t>
            </a:r>
            <a:r>
              <a:rPr lang="de-DE" baseline="0" dirty="0" err="1"/>
              <a:t>proposed</a:t>
            </a:r>
            <a:r>
              <a:rPr lang="de-DE" baseline="0" dirty="0"/>
              <a:t> </a:t>
            </a:r>
            <a:r>
              <a:rPr lang="de-DE" baseline="0" dirty="0" err="1"/>
              <a:t>by</a:t>
            </a:r>
            <a:r>
              <a:rPr lang="de-DE" baseline="0" dirty="0"/>
              <a:t> GLASS. </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34</a:t>
            </a:fld>
            <a:endParaRPr lang="en-GB"/>
          </a:p>
        </p:txBody>
      </p:sp>
    </p:spTree>
    <p:extLst>
      <p:ext uri="{BB962C8B-B14F-4D97-AF65-F5344CB8AC3E}">
        <p14:creationId xmlns:p14="http://schemas.microsoft.com/office/powerpoint/2010/main" val="2270617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national reference laboratory liaise with the national coordinating </a:t>
            </a:r>
            <a:r>
              <a:rPr lang="en-US" baseline="0" dirty="0" err="1"/>
              <a:t>centre</a:t>
            </a:r>
            <a:r>
              <a:rPr lang="en-US" baseline="0" dirty="0"/>
              <a:t> </a:t>
            </a:r>
            <a:r>
              <a:rPr lang="en-US" sz="1200" dirty="0"/>
              <a:t>in standardizing and verifying microbiological results and agrees on reporting routines. It</a:t>
            </a:r>
            <a:r>
              <a:rPr lang="en-US" sz="1200" baseline="0" dirty="0"/>
              <a:t> s</a:t>
            </a:r>
            <a:r>
              <a:rPr lang="en-US" dirty="0"/>
              <a:t>erves as a resource and coordination point for laboratory expertise and shares information and advice with relevant stakeholders. </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35</a:t>
            </a:fld>
            <a:endParaRPr lang="en-GB"/>
          </a:p>
        </p:txBody>
      </p:sp>
    </p:spTree>
    <p:extLst>
      <p:ext uri="{BB962C8B-B14F-4D97-AF65-F5344CB8AC3E}">
        <p14:creationId xmlns:p14="http://schemas.microsoft.com/office/powerpoint/2010/main" val="754587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participating</a:t>
            </a:r>
            <a:r>
              <a:rPr lang="de-DE" baseline="0" dirty="0"/>
              <a:t> </a:t>
            </a:r>
            <a:r>
              <a:rPr lang="de-DE" baseline="0" dirty="0" err="1"/>
              <a:t>surveillance</a:t>
            </a:r>
            <a:r>
              <a:rPr lang="de-DE" baseline="0" dirty="0"/>
              <a:t> </a:t>
            </a:r>
            <a:r>
              <a:rPr lang="de-DE" baseline="0" dirty="0" err="1"/>
              <a:t>sites</a:t>
            </a:r>
            <a:r>
              <a:rPr lang="de-DE" baseline="0" dirty="0"/>
              <a:t> </a:t>
            </a:r>
            <a:r>
              <a:rPr lang="de-DE" baseline="0" dirty="0" err="1"/>
              <a:t>are</a:t>
            </a:r>
            <a:r>
              <a:rPr lang="de-DE" baseline="0" dirty="0"/>
              <a:t> </a:t>
            </a:r>
            <a:r>
              <a:rPr lang="de-DE" baseline="0" dirty="0" err="1"/>
              <a:t>responsible</a:t>
            </a:r>
            <a:r>
              <a:rPr lang="de-DE" baseline="0" dirty="0"/>
              <a:t> </a:t>
            </a:r>
            <a:r>
              <a:rPr lang="de-DE" baseline="0" dirty="0" err="1"/>
              <a:t>for</a:t>
            </a:r>
            <a:r>
              <a:rPr lang="de-DE" baseline="0" dirty="0"/>
              <a:t> </a:t>
            </a:r>
            <a:r>
              <a:rPr lang="de-DE" baseline="0" dirty="0" err="1"/>
              <a:t>data</a:t>
            </a:r>
            <a:r>
              <a:rPr lang="de-DE" baseline="0" dirty="0"/>
              <a:t> </a:t>
            </a:r>
            <a:r>
              <a:rPr lang="de-DE" baseline="0" dirty="0" err="1"/>
              <a:t>collection</a:t>
            </a:r>
            <a:r>
              <a:rPr lang="de-DE" baseline="0" dirty="0"/>
              <a:t> </a:t>
            </a:r>
            <a:r>
              <a:rPr lang="de-DE" baseline="0" dirty="0" err="1"/>
              <a:t>and</a:t>
            </a:r>
            <a:r>
              <a:rPr lang="de-DE" baseline="0" dirty="0"/>
              <a:t> </a:t>
            </a:r>
            <a:r>
              <a:rPr lang="de-DE" baseline="0" dirty="0" err="1"/>
              <a:t>reporting</a:t>
            </a:r>
            <a:r>
              <a:rPr lang="de-DE" baseline="0" dirty="0"/>
              <a:t> </a:t>
            </a:r>
            <a:r>
              <a:rPr lang="de-DE" baseline="0" dirty="0" err="1"/>
              <a:t>to</a:t>
            </a:r>
            <a:r>
              <a:rPr lang="de-DE" baseline="0" dirty="0"/>
              <a:t> </a:t>
            </a:r>
            <a:r>
              <a:rPr lang="de-DE" baseline="0" dirty="0" err="1"/>
              <a:t>the</a:t>
            </a:r>
            <a:r>
              <a:rPr lang="de-DE" baseline="0" dirty="0"/>
              <a:t> national </a:t>
            </a:r>
            <a:r>
              <a:rPr lang="de-DE" baseline="0" dirty="0" err="1"/>
              <a:t>coordinating</a:t>
            </a:r>
            <a:r>
              <a:rPr lang="de-DE" baseline="0" dirty="0"/>
              <a:t> </a:t>
            </a:r>
            <a:r>
              <a:rPr lang="de-DE" baseline="0" dirty="0" err="1"/>
              <a:t>centre</a:t>
            </a:r>
            <a:r>
              <a:rPr lang="de-DE" baseline="0" dirty="0"/>
              <a:t> </a:t>
            </a:r>
            <a:r>
              <a:rPr lang="de-DE" baseline="0" dirty="0" err="1"/>
              <a:t>acording</a:t>
            </a:r>
            <a:r>
              <a:rPr lang="de-DE" baseline="0" dirty="0"/>
              <a:t> </a:t>
            </a:r>
            <a:r>
              <a:rPr lang="de-DE" baseline="0" dirty="0" err="1"/>
              <a:t>to</a:t>
            </a:r>
            <a:r>
              <a:rPr lang="de-DE" baseline="0" dirty="0"/>
              <a:t> </a:t>
            </a:r>
            <a:r>
              <a:rPr lang="de-DE" baseline="0" dirty="0" err="1"/>
              <a:t>surveillance</a:t>
            </a:r>
            <a:r>
              <a:rPr lang="de-DE" baseline="0" dirty="0"/>
              <a:t> </a:t>
            </a:r>
            <a:r>
              <a:rPr lang="de-DE" baseline="0" dirty="0" err="1"/>
              <a:t>standards</a:t>
            </a:r>
            <a:r>
              <a:rPr lang="de-DE" baseline="0" dirty="0"/>
              <a:t> </a:t>
            </a:r>
            <a:r>
              <a:rPr lang="de-DE" baseline="0" dirty="0" err="1"/>
              <a:t>and</a:t>
            </a:r>
            <a:r>
              <a:rPr lang="de-DE" baseline="0" dirty="0"/>
              <a:t> </a:t>
            </a:r>
            <a:r>
              <a:rPr lang="de-DE" baseline="0" dirty="0" err="1"/>
              <a:t>protocols</a:t>
            </a:r>
            <a:r>
              <a:rPr lang="de-DE" baseline="0" dirty="0"/>
              <a:t>. The </a:t>
            </a:r>
            <a:r>
              <a:rPr lang="de-DE" baseline="0" dirty="0" err="1"/>
              <a:t>data</a:t>
            </a:r>
            <a:r>
              <a:rPr lang="de-DE" baseline="0" dirty="0"/>
              <a:t> </a:t>
            </a:r>
            <a:r>
              <a:rPr lang="de-DE" baseline="0" dirty="0" err="1"/>
              <a:t>combines</a:t>
            </a:r>
            <a:r>
              <a:rPr lang="de-DE" baseline="0" dirty="0"/>
              <a:t> </a:t>
            </a:r>
            <a:r>
              <a:rPr lang="de-DE" baseline="0" dirty="0" err="1"/>
              <a:t>laboratory</a:t>
            </a:r>
            <a:r>
              <a:rPr lang="de-DE" baseline="0" dirty="0"/>
              <a:t>, </a:t>
            </a:r>
            <a:r>
              <a:rPr lang="de-DE" baseline="0" dirty="0" err="1"/>
              <a:t>clinical</a:t>
            </a:r>
            <a:r>
              <a:rPr lang="de-DE" baseline="0" dirty="0"/>
              <a:t> </a:t>
            </a:r>
            <a:r>
              <a:rPr lang="de-DE" baseline="0" dirty="0" err="1"/>
              <a:t>and</a:t>
            </a:r>
            <a:r>
              <a:rPr lang="de-DE" baseline="0" dirty="0"/>
              <a:t> </a:t>
            </a:r>
            <a:r>
              <a:rPr lang="de-DE" baseline="0" dirty="0" err="1"/>
              <a:t>epidemiological</a:t>
            </a:r>
            <a:r>
              <a:rPr lang="de-DE" baseline="0" dirty="0"/>
              <a:t> </a:t>
            </a:r>
            <a:r>
              <a:rPr lang="de-DE" baseline="0" dirty="0" err="1"/>
              <a:t>information</a:t>
            </a:r>
            <a:r>
              <a:rPr lang="de-DE" baseline="0" dirty="0"/>
              <a:t>. </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36</a:t>
            </a:fld>
            <a:endParaRPr lang="en-GB"/>
          </a:p>
        </p:txBody>
      </p:sp>
    </p:spTree>
    <p:extLst>
      <p:ext uri="{BB962C8B-B14F-4D97-AF65-F5344CB8AC3E}">
        <p14:creationId xmlns:p14="http://schemas.microsoft.com/office/powerpoint/2010/main" val="2364679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a:t>
            </a:r>
            <a:r>
              <a:rPr lang="de-DE" baseline="0" dirty="0"/>
              <a:t> </a:t>
            </a:r>
            <a:r>
              <a:rPr lang="de-DE" baseline="0" dirty="0" err="1"/>
              <a:t>required</a:t>
            </a:r>
            <a:r>
              <a:rPr lang="de-DE" baseline="0" dirty="0"/>
              <a:t> </a:t>
            </a:r>
            <a:r>
              <a:rPr lang="de-DE" baseline="0" dirty="0" err="1"/>
              <a:t>capacities</a:t>
            </a:r>
            <a:r>
              <a:rPr lang="de-DE" baseline="0" dirty="0"/>
              <a:t> </a:t>
            </a:r>
            <a:r>
              <a:rPr lang="de-DE" baseline="0" dirty="0" err="1"/>
              <a:t>of</a:t>
            </a:r>
            <a:r>
              <a:rPr lang="de-DE" baseline="0" dirty="0"/>
              <a:t> </a:t>
            </a:r>
            <a:r>
              <a:rPr lang="de-DE" baseline="0" dirty="0" err="1"/>
              <a:t>the</a:t>
            </a:r>
            <a:r>
              <a:rPr lang="de-DE" baseline="0" dirty="0"/>
              <a:t> </a:t>
            </a:r>
            <a:r>
              <a:rPr lang="de-DE" baseline="0" dirty="0" err="1"/>
              <a:t>participating</a:t>
            </a:r>
            <a:r>
              <a:rPr lang="de-DE" baseline="0" dirty="0"/>
              <a:t> </a:t>
            </a:r>
            <a:r>
              <a:rPr lang="de-DE" baseline="0" dirty="0" err="1"/>
              <a:t>surveillance</a:t>
            </a:r>
            <a:r>
              <a:rPr lang="de-DE" baseline="0" dirty="0"/>
              <a:t> </a:t>
            </a:r>
            <a:r>
              <a:rPr lang="de-DE" baseline="0" dirty="0" err="1"/>
              <a:t>sites</a:t>
            </a:r>
            <a:r>
              <a:rPr lang="de-DE" baseline="0" dirty="0"/>
              <a:t> </a:t>
            </a:r>
            <a:r>
              <a:rPr lang="de-DE" baseline="0" dirty="0" err="1"/>
              <a:t>include</a:t>
            </a:r>
            <a:r>
              <a:rPr lang="de-DE" baseline="0" dirty="0"/>
              <a:t> </a:t>
            </a:r>
            <a:r>
              <a:rPr lang="de-DE" baseline="0" dirty="0" err="1"/>
              <a:t>epidemiological</a:t>
            </a:r>
            <a:r>
              <a:rPr lang="de-DE" baseline="0" dirty="0"/>
              <a:t>, </a:t>
            </a:r>
            <a:r>
              <a:rPr lang="de-DE" baseline="0" dirty="0" err="1"/>
              <a:t>laboratory</a:t>
            </a:r>
            <a:r>
              <a:rPr lang="de-DE" baseline="0" dirty="0"/>
              <a:t> </a:t>
            </a:r>
            <a:r>
              <a:rPr lang="de-DE" baseline="0" dirty="0" err="1"/>
              <a:t>and</a:t>
            </a:r>
            <a:r>
              <a:rPr lang="de-DE" baseline="0" dirty="0"/>
              <a:t> </a:t>
            </a:r>
            <a:r>
              <a:rPr lang="de-DE" baseline="0" dirty="0" err="1"/>
              <a:t>clinical</a:t>
            </a:r>
            <a:r>
              <a:rPr lang="de-DE" baseline="0" dirty="0"/>
              <a:t> </a:t>
            </a:r>
            <a:r>
              <a:rPr lang="de-DE" baseline="0" dirty="0" err="1"/>
              <a:t>capacity</a:t>
            </a:r>
            <a:r>
              <a:rPr lang="de-DE" baseline="0" dirty="0"/>
              <a:t>. </a:t>
            </a:r>
            <a:r>
              <a:rPr lang="de-DE" baseline="0" dirty="0" err="1"/>
              <a:t>Adequate</a:t>
            </a:r>
            <a:r>
              <a:rPr lang="de-DE" baseline="0" dirty="0"/>
              <a:t> </a:t>
            </a:r>
            <a:r>
              <a:rPr lang="de-DE" baseline="0" dirty="0" err="1"/>
              <a:t>training</a:t>
            </a:r>
            <a:r>
              <a:rPr lang="de-DE" baseline="0" dirty="0"/>
              <a:t> </a:t>
            </a:r>
            <a:r>
              <a:rPr lang="de-DE" baseline="0" dirty="0" err="1"/>
              <a:t>and</a:t>
            </a:r>
            <a:r>
              <a:rPr lang="de-DE" baseline="0" dirty="0"/>
              <a:t> </a:t>
            </a:r>
            <a:r>
              <a:rPr lang="de-DE" baseline="0" dirty="0" err="1"/>
              <a:t>education</a:t>
            </a:r>
            <a:r>
              <a:rPr lang="de-DE" baseline="0" dirty="0"/>
              <a:t> </a:t>
            </a:r>
            <a:r>
              <a:rPr lang="de-DE" baseline="0" dirty="0" err="1"/>
              <a:t>are</a:t>
            </a:r>
            <a:r>
              <a:rPr lang="de-DE" baseline="0" dirty="0"/>
              <a:t> essential </a:t>
            </a:r>
            <a:r>
              <a:rPr lang="de-DE" baseline="0" dirty="0" err="1"/>
              <a:t>to</a:t>
            </a:r>
            <a:r>
              <a:rPr lang="de-DE" baseline="0" dirty="0"/>
              <a:t> </a:t>
            </a:r>
            <a:r>
              <a:rPr lang="de-DE" baseline="0" dirty="0" err="1"/>
              <a:t>collect</a:t>
            </a:r>
            <a:r>
              <a:rPr lang="de-DE" baseline="0" dirty="0"/>
              <a:t>, </a:t>
            </a:r>
            <a:r>
              <a:rPr lang="de-DE" baseline="0" dirty="0" err="1"/>
              <a:t>analyse</a:t>
            </a:r>
            <a:r>
              <a:rPr lang="de-DE" baseline="0" dirty="0"/>
              <a:t> </a:t>
            </a:r>
            <a:r>
              <a:rPr lang="de-DE" baseline="0" dirty="0" err="1"/>
              <a:t>and</a:t>
            </a:r>
            <a:r>
              <a:rPr lang="de-DE" baseline="0" dirty="0"/>
              <a:t> </a:t>
            </a:r>
            <a:r>
              <a:rPr lang="de-DE" baseline="0" dirty="0" err="1"/>
              <a:t>report</a:t>
            </a:r>
            <a:r>
              <a:rPr lang="de-DE" baseline="0" dirty="0"/>
              <a:t> </a:t>
            </a:r>
            <a:r>
              <a:rPr lang="de-DE" baseline="0" dirty="0" err="1"/>
              <a:t>the</a:t>
            </a:r>
            <a:r>
              <a:rPr lang="de-DE" baseline="0" dirty="0"/>
              <a:t> </a:t>
            </a:r>
            <a:r>
              <a:rPr lang="de-DE" baseline="0" dirty="0" err="1"/>
              <a:t>data</a:t>
            </a:r>
            <a:r>
              <a:rPr lang="de-DE" baseline="0" dirty="0"/>
              <a:t>. Data </a:t>
            </a:r>
            <a:r>
              <a:rPr lang="de-DE" baseline="0" dirty="0" err="1"/>
              <a:t>management</a:t>
            </a:r>
            <a:r>
              <a:rPr lang="de-DE" baseline="0" dirty="0"/>
              <a:t> </a:t>
            </a:r>
            <a:r>
              <a:rPr lang="de-DE" baseline="0" dirty="0" err="1"/>
              <a:t>capacity</a:t>
            </a:r>
            <a:r>
              <a:rPr lang="de-DE" baseline="0" dirty="0"/>
              <a:t> </a:t>
            </a:r>
            <a:r>
              <a:rPr lang="de-DE" baseline="0" dirty="0" err="1"/>
              <a:t>facilitates</a:t>
            </a:r>
            <a:r>
              <a:rPr lang="de-DE" baseline="0" dirty="0"/>
              <a:t> </a:t>
            </a:r>
            <a:r>
              <a:rPr lang="de-DE" baseline="0" dirty="0" err="1"/>
              <a:t>the</a:t>
            </a:r>
            <a:r>
              <a:rPr lang="de-DE" baseline="0" dirty="0"/>
              <a:t> </a:t>
            </a:r>
            <a:r>
              <a:rPr lang="de-DE" baseline="0" dirty="0" err="1"/>
              <a:t>process</a:t>
            </a:r>
            <a:r>
              <a:rPr lang="de-DE" baseline="0" dirty="0"/>
              <a:t> </a:t>
            </a:r>
            <a:r>
              <a:rPr lang="de-DE" baseline="0" dirty="0" err="1"/>
              <a:t>and</a:t>
            </a:r>
            <a:r>
              <a:rPr lang="de-DE" baseline="0" dirty="0"/>
              <a:t> </a:t>
            </a:r>
            <a:r>
              <a:rPr lang="de-DE" baseline="0" dirty="0" err="1"/>
              <a:t>ensures</a:t>
            </a:r>
            <a:r>
              <a:rPr lang="de-DE" baseline="0" dirty="0"/>
              <a:t> </a:t>
            </a:r>
            <a:r>
              <a:rPr lang="de-DE" baseline="0" dirty="0" err="1"/>
              <a:t>timely</a:t>
            </a:r>
            <a:r>
              <a:rPr lang="de-DE" baseline="0" dirty="0"/>
              <a:t> </a:t>
            </a:r>
            <a:r>
              <a:rPr lang="de-DE" baseline="0" dirty="0" err="1"/>
              <a:t>reporting</a:t>
            </a:r>
            <a:r>
              <a:rPr lang="de-DE" baseline="0" dirty="0"/>
              <a:t> on a </a:t>
            </a:r>
            <a:r>
              <a:rPr lang="de-DE" baseline="0" dirty="0" err="1"/>
              <a:t>regular</a:t>
            </a:r>
            <a:r>
              <a:rPr lang="de-DE" baseline="0" dirty="0"/>
              <a:t> </a:t>
            </a:r>
            <a:r>
              <a:rPr lang="de-DE" baseline="0" dirty="0" err="1"/>
              <a:t>basis</a:t>
            </a:r>
            <a:r>
              <a:rPr lang="de-DE" baseline="0" dirty="0"/>
              <a:t> </a:t>
            </a:r>
            <a:r>
              <a:rPr lang="de-DE" baseline="0" dirty="0" err="1"/>
              <a:t>according</a:t>
            </a:r>
            <a:r>
              <a:rPr lang="de-DE" baseline="0" dirty="0"/>
              <a:t> </a:t>
            </a:r>
            <a:r>
              <a:rPr lang="de-DE" baseline="0" dirty="0" err="1"/>
              <a:t>to</a:t>
            </a:r>
            <a:r>
              <a:rPr lang="de-DE" baseline="0" dirty="0"/>
              <a:t> </a:t>
            </a:r>
            <a:r>
              <a:rPr lang="de-DE" baseline="0" dirty="0" err="1"/>
              <a:t>surveillance</a:t>
            </a:r>
            <a:r>
              <a:rPr lang="de-DE" baseline="0" dirty="0"/>
              <a:t> </a:t>
            </a:r>
            <a:r>
              <a:rPr lang="de-DE" baseline="0" dirty="0" err="1"/>
              <a:t>standards</a:t>
            </a:r>
            <a:r>
              <a:rPr lang="de-DE" baseline="0" dirty="0"/>
              <a:t> </a:t>
            </a:r>
            <a:r>
              <a:rPr lang="de-DE" baseline="0" dirty="0" err="1"/>
              <a:t>and</a:t>
            </a:r>
            <a:r>
              <a:rPr lang="de-DE" baseline="0" dirty="0"/>
              <a:t> </a:t>
            </a:r>
            <a:r>
              <a:rPr lang="de-DE" baseline="0" dirty="0" err="1"/>
              <a:t>protocols</a:t>
            </a:r>
            <a:r>
              <a:rPr lang="de-DE" baseline="0" dirty="0"/>
              <a:t>.</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37</a:t>
            </a:fld>
            <a:endParaRPr lang="en-GB"/>
          </a:p>
        </p:txBody>
      </p:sp>
    </p:spTree>
    <p:extLst>
      <p:ext uri="{BB962C8B-B14F-4D97-AF65-F5344CB8AC3E}">
        <p14:creationId xmlns:p14="http://schemas.microsoft.com/office/powerpoint/2010/main" val="2642601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Continuous education</a:t>
            </a:r>
            <a:r>
              <a:rPr lang="en-US" sz="2400" baseline="0" dirty="0"/>
              <a:t> and training of laboratory personnel is important and should include training on recognizing and raising alerts in the case of unusual finding. </a:t>
            </a:r>
            <a:r>
              <a:rPr lang="en-US" sz="2400" dirty="0"/>
              <a:t>Quality control for all aspects of laboratory testing to identify pathogens and detect</a:t>
            </a:r>
            <a:r>
              <a:rPr lang="en-US" sz="2400" baseline="0" dirty="0"/>
              <a:t> </a:t>
            </a:r>
            <a:r>
              <a:rPr lang="en-US" sz="2400" dirty="0"/>
              <a:t>resistance according to WHO manuals and CLSI or EUCAST guidelines may be</a:t>
            </a:r>
            <a:r>
              <a:rPr lang="en-US" sz="2400" baseline="0" dirty="0"/>
              <a:t> supported by the national reference laboratory. It is recommended that laboratories perform susceptibility testing for newly introduced drugs in order to identify emerging resistance timely.</a:t>
            </a:r>
            <a:endParaRPr lang="en-US" sz="2400" dirty="0"/>
          </a:p>
          <a:p>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38</a:t>
            </a:fld>
            <a:endParaRPr lang="en-GB"/>
          </a:p>
        </p:txBody>
      </p:sp>
    </p:spTree>
    <p:extLst>
      <p:ext uri="{BB962C8B-B14F-4D97-AF65-F5344CB8AC3E}">
        <p14:creationId xmlns:p14="http://schemas.microsoft.com/office/powerpoint/2010/main" val="749877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The surveillance site may have a laboratory on site or is linked to a laboratory with the capacity to identify pathogens and perform antimicrobial susceptibility testing. The sampling processing and species identification follows good laboratory practice and antimicrobial susceptibility testing is according to internationally recognized standards. Although WHO c</a:t>
            </a:r>
            <a:r>
              <a:rPr lang="en-US" sz="2400" dirty="0"/>
              <a:t>ollects susceptibility data categorized as “susceptible”, “intermediate” and “resistant” only, it is recommended to collect the minimum inhibitory concentration and inhibition zone </a:t>
            </a:r>
            <a:r>
              <a:rPr lang="en-US" sz="2400" dirty="0" err="1"/>
              <a:t>diametres</a:t>
            </a:r>
            <a:r>
              <a:rPr lang="en-US" sz="2400" dirty="0"/>
              <a:t> at national level for quality control.</a:t>
            </a:r>
          </a:p>
          <a:p>
            <a:pPr marL="342900" lvl="1" indent="-342900">
              <a:buFont typeface="Arial" panose="020B0604020202020204" pitchFamily="34" charset="0"/>
              <a:buChar char="•"/>
            </a:pPr>
            <a:endParaRPr lang="en-US" sz="2400" dirty="0"/>
          </a:p>
          <a:p>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39</a:t>
            </a:fld>
            <a:endParaRPr lang="en-GB"/>
          </a:p>
        </p:txBody>
      </p:sp>
    </p:spTree>
    <p:extLst>
      <p:ext uri="{BB962C8B-B14F-4D97-AF65-F5344CB8AC3E}">
        <p14:creationId xmlns:p14="http://schemas.microsoft.com/office/powerpoint/2010/main" val="1857323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The early implementation of GLASS focus on case-finding based on clinical samples from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patients sent routinely from participating surveillance sites to laboratories according to local guidelines and practices. The quality of surveillance based on routine data can be improved by diagnostic stewardship, which is an integral part of both clinical management and standardized surveillance. Diagnostic</a:t>
            </a:r>
            <a:r>
              <a:rPr lang="en-US" sz="1200" kern="1200" baseline="0" dirty="0">
                <a:solidFill>
                  <a:schemeClr val="tx1"/>
                </a:solidFill>
                <a:effectLst/>
                <a:latin typeface="+mn-lt"/>
                <a:ea typeface="+mn-ea"/>
                <a:cs typeface="+mn-cs"/>
              </a:rPr>
              <a:t> stewardship i</a:t>
            </a:r>
            <a:r>
              <a:rPr lang="en-US" sz="1200" kern="1200" dirty="0">
                <a:solidFill>
                  <a:schemeClr val="tx1"/>
                </a:solidFill>
                <a:effectLst/>
                <a:latin typeface="+mn-lt"/>
                <a:ea typeface="+mn-ea"/>
                <a:cs typeface="+mn-cs"/>
              </a:rPr>
              <a:t>s defined</a:t>
            </a:r>
            <a:r>
              <a:rPr lang="en-US" sz="1200" kern="1200" baseline="0" dirty="0">
                <a:solidFill>
                  <a:schemeClr val="tx1"/>
                </a:solidFill>
                <a:effectLst/>
                <a:latin typeface="+mn-lt"/>
                <a:ea typeface="+mn-ea"/>
                <a:cs typeface="+mn-cs"/>
              </a:rPr>
              <a:t> as coordinated guidance and interventions to improve appropriate use of microbiological diagnostics and guide clinical management.  </a:t>
            </a:r>
          </a:p>
          <a:p>
            <a:pPr marL="0" lvl="1" indent="0">
              <a:buFont typeface="Arial" panose="020B0604020202020204" pitchFamily="34" charset="0"/>
              <a:buNone/>
            </a:pPr>
            <a:r>
              <a:rPr lang="en-US" sz="2200" dirty="0"/>
              <a:t>Clinicians should</a:t>
            </a:r>
            <a:r>
              <a:rPr lang="en-US" sz="2200" baseline="0" dirty="0"/>
              <a:t> </a:t>
            </a:r>
            <a:r>
              <a:rPr lang="en-US" sz="2200" dirty="0"/>
              <a:t>be given timely, systematic guidance/training in conducting diagnostic activities to minimize sampling bias due to variations in samples sent for antimicrobial susceptibility testing (AST).</a:t>
            </a:r>
            <a:r>
              <a:rPr lang="en-US" sz="2200" baseline="0" dirty="0"/>
              <a:t> They </a:t>
            </a:r>
            <a:r>
              <a:rPr lang="en-US" sz="2200" dirty="0"/>
              <a:t>should complete a standard form containing patient data accompanying every sample sent for AST. </a:t>
            </a:r>
          </a:p>
          <a:p>
            <a:pPr marL="0" lvl="1" indent="0">
              <a:buFont typeface="Arial" panose="020B0604020202020204" pitchFamily="34" charset="0"/>
              <a:buNone/>
            </a:pPr>
            <a:r>
              <a:rPr lang="en-US" sz="2200" dirty="0"/>
              <a:t>Laboratories should support clinicians in diagnosing infectious disease syndromes,</a:t>
            </a:r>
            <a:r>
              <a:rPr lang="en-US" sz="2200" baseline="0" dirty="0"/>
              <a:t> </a:t>
            </a:r>
            <a:r>
              <a:rPr lang="en-US" sz="2200" dirty="0"/>
              <a:t>in choosing the best therapeutic option</a:t>
            </a:r>
            <a:r>
              <a:rPr lang="en-US" sz="2200" baseline="0" dirty="0"/>
              <a:t> and </a:t>
            </a:r>
            <a:r>
              <a:rPr lang="en-US" sz="2200" dirty="0"/>
              <a:t>provide assistance in detecting new types of antimicrobial resistance and outbreaks.</a:t>
            </a:r>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40</a:t>
            </a:fld>
            <a:endParaRPr lang="en-GB"/>
          </a:p>
        </p:txBody>
      </p:sp>
    </p:spTree>
    <p:extLst>
      <p:ext uri="{BB962C8B-B14F-4D97-AF65-F5344CB8AC3E}">
        <p14:creationId xmlns:p14="http://schemas.microsoft.com/office/powerpoint/2010/main" val="884614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41</a:t>
            </a:fld>
            <a:endParaRPr lang="en-GB"/>
          </a:p>
        </p:txBody>
      </p:sp>
    </p:spTree>
    <p:extLst>
      <p:ext uri="{BB962C8B-B14F-4D97-AF65-F5344CB8AC3E}">
        <p14:creationId xmlns:p14="http://schemas.microsoft.com/office/powerpoint/2010/main" val="2366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The </a:t>
            </a:r>
            <a:r>
              <a:rPr lang="fr-CH" dirty="0" err="1"/>
              <a:t>following</a:t>
            </a:r>
            <a:r>
              <a:rPr lang="fr-CH" dirty="0"/>
              <a:t> slides </a:t>
            </a:r>
            <a:r>
              <a:rPr lang="fr-CH" dirty="0" err="1"/>
              <a:t>summarise</a:t>
            </a:r>
            <a:r>
              <a:rPr lang="fr-CH" baseline="0" dirty="0"/>
              <a:t> the content and the annexes of the GLASS </a:t>
            </a:r>
            <a:r>
              <a:rPr lang="fr-CH" baseline="0" dirty="0" err="1"/>
              <a:t>manual</a:t>
            </a:r>
            <a:r>
              <a:rPr lang="fr-CH" baseline="0" dirty="0"/>
              <a:t> for </a:t>
            </a:r>
            <a:r>
              <a:rPr lang="fr-CH" baseline="0" dirty="0" err="1"/>
              <a:t>early</a:t>
            </a:r>
            <a:r>
              <a:rPr lang="fr-CH" baseline="0" dirty="0"/>
              <a:t> </a:t>
            </a:r>
            <a:r>
              <a:rPr lang="fr-CH" baseline="0" dirty="0" err="1"/>
              <a:t>implementation</a:t>
            </a:r>
            <a:r>
              <a:rPr lang="fr-CH" baseline="0" dirty="0"/>
              <a:t>.</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4</a:t>
            </a:fld>
            <a:endParaRPr lang="en-GB"/>
          </a:p>
        </p:txBody>
      </p:sp>
    </p:spTree>
    <p:extLst>
      <p:ext uri="{BB962C8B-B14F-4D97-AF65-F5344CB8AC3E}">
        <p14:creationId xmlns:p14="http://schemas.microsoft.com/office/powerpoint/2010/main" val="1358493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schematic data</a:t>
            </a:r>
            <a:r>
              <a:rPr lang="en-GB" baseline="0" dirty="0"/>
              <a:t> flow gives an overview of data collection at local and national level, including data structure and reporting.</a:t>
            </a:r>
          </a:p>
        </p:txBody>
      </p:sp>
      <p:sp>
        <p:nvSpPr>
          <p:cNvPr id="4" name="Slide Number Placeholder 3"/>
          <p:cNvSpPr>
            <a:spLocks noGrp="1"/>
          </p:cNvSpPr>
          <p:nvPr>
            <p:ph type="sldNum" sz="quarter" idx="10"/>
          </p:nvPr>
        </p:nvSpPr>
        <p:spPr/>
        <p:txBody>
          <a:bodyPr/>
          <a:lstStyle/>
          <a:p>
            <a:fld id="{F8CBFB26-A9B0-4C38-85CE-ADB6704E4A55}" type="slidenum">
              <a:rPr lang="en-GB" smtClean="0"/>
              <a:t>43</a:t>
            </a:fld>
            <a:endParaRPr lang="en-GB"/>
          </a:p>
        </p:txBody>
      </p:sp>
    </p:spTree>
    <p:extLst>
      <p:ext uri="{BB962C8B-B14F-4D97-AF65-F5344CB8AC3E}">
        <p14:creationId xmlns:p14="http://schemas.microsoft.com/office/powerpoint/2010/main" val="2805186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Core patient information will be collected at surveillance sites. Data quality check and removal of duplicates may take place locally and/or at the national coordinating centre. </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44</a:t>
            </a:fld>
            <a:endParaRPr lang="en-GB"/>
          </a:p>
        </p:txBody>
      </p:sp>
    </p:spTree>
    <p:extLst>
      <p:ext uri="{BB962C8B-B14F-4D97-AF65-F5344CB8AC3E}">
        <p14:creationId xmlns:p14="http://schemas.microsoft.com/office/powerpoint/2010/main" val="3645282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Data aggregated at national level is uploaded to the GLASS IT platform for data management and data sharing. In addition countries report data on the implementation status of the national antimicrobial resistance surveillance system. The GLASS early implementation phase focus on priority specimens, pathogens and combinations, however a more comprehensive approach for the national antimicrobial resistance surveillance system is recommended according to national priorities.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The potential </a:t>
            </a:r>
            <a:r>
              <a:rPr lang="de-DE" dirty="0" err="1"/>
              <a:t>benefits</a:t>
            </a:r>
            <a:r>
              <a:rPr lang="de-DE" dirty="0"/>
              <a:t> </a:t>
            </a:r>
            <a:r>
              <a:rPr lang="de-DE" dirty="0" err="1"/>
              <a:t>of</a:t>
            </a:r>
            <a:r>
              <a:rPr lang="de-DE" dirty="0"/>
              <a:t> a </a:t>
            </a:r>
            <a:r>
              <a:rPr lang="de-DE" dirty="0" err="1"/>
              <a:t>comprehensive</a:t>
            </a:r>
            <a:r>
              <a:rPr lang="de-DE" dirty="0"/>
              <a:t> </a:t>
            </a:r>
            <a:r>
              <a:rPr lang="de-DE" dirty="0" err="1"/>
              <a:t>approach</a:t>
            </a:r>
            <a:r>
              <a:rPr lang="de-DE" baseline="0" dirty="0"/>
              <a:t> </a:t>
            </a:r>
            <a:r>
              <a:rPr lang="de-DE" baseline="0" dirty="0" err="1"/>
              <a:t>may</a:t>
            </a:r>
            <a:r>
              <a:rPr lang="de-DE" baseline="0" dirty="0"/>
              <a:t> </a:t>
            </a:r>
            <a:r>
              <a:rPr lang="de-DE" baseline="0" dirty="0" err="1"/>
              <a:t>include</a:t>
            </a:r>
            <a:r>
              <a:rPr lang="de-DE" baseline="0" dirty="0"/>
              <a:t> </a:t>
            </a:r>
            <a:r>
              <a:rPr lang="de-DE" baseline="0" dirty="0" err="1"/>
              <a:t>the</a:t>
            </a:r>
            <a:r>
              <a:rPr lang="de-DE" baseline="0" dirty="0"/>
              <a:t> c</a:t>
            </a:r>
            <a:r>
              <a:rPr lang="en-US" sz="1200" dirty="0" err="1"/>
              <a:t>haracterization</a:t>
            </a:r>
            <a:r>
              <a:rPr lang="en-US" sz="1200" dirty="0"/>
              <a:t> of frequency of resistance, organisms and, when available, antimicrobial agents used in different facilities and regions.</a:t>
            </a:r>
            <a:r>
              <a:rPr lang="en-US" sz="1200" baseline="0" dirty="0"/>
              <a:t> Information is collected</a:t>
            </a:r>
            <a:r>
              <a:rPr lang="en-US" sz="1200" dirty="0"/>
              <a:t> on emerging public health threats</a:t>
            </a:r>
            <a:r>
              <a:rPr lang="en-US" sz="1200" baseline="0" dirty="0"/>
              <a:t> and </a:t>
            </a:r>
            <a:r>
              <a:rPr lang="en-US" sz="1200" dirty="0"/>
              <a:t>on the geographical spread of priority pathogens and phenotypes in the country and identification of community and healthcare-associated outbreaks. The assessment of the performance of participating facilities and mentoring for optimal analysis and presentation of results is supported. With</a:t>
            </a:r>
            <a:r>
              <a:rPr lang="en-US" sz="1200" baseline="0" dirty="0"/>
              <a:t> a comprehensive approach </a:t>
            </a:r>
            <a:r>
              <a:rPr lang="en-US" sz="1200" dirty="0"/>
              <a:t>national standard treatment guidelines can be evaluated and optimized. This</a:t>
            </a:r>
            <a:r>
              <a:rPr lang="en-US" sz="1200" baseline="0" dirty="0"/>
              <a:t> approach </a:t>
            </a:r>
            <a:r>
              <a:rPr lang="en-US" sz="1200" dirty="0"/>
              <a:t>also facilitates </a:t>
            </a:r>
            <a:r>
              <a:rPr lang="en-US" sz="1200" baseline="0" dirty="0"/>
              <a:t>the detection of </a:t>
            </a:r>
            <a:r>
              <a:rPr lang="en-US" sz="1200" dirty="0"/>
              <a:t>first appearance and spread of newly</a:t>
            </a:r>
            <a:r>
              <a:rPr lang="en-US" sz="1200" baseline="0" dirty="0"/>
              <a:t> emerging resistance patterns</a:t>
            </a:r>
            <a:r>
              <a:rPr lang="en-US" sz="1200" dirty="0"/>
              <a:t>, which should be reported to GLASS, particularly if any of the priority pathogens shows resistance to all antimicrobial agents.</a:t>
            </a:r>
          </a:p>
          <a:p>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45</a:t>
            </a:fld>
            <a:endParaRPr lang="en-GB"/>
          </a:p>
        </p:txBody>
      </p:sp>
    </p:spTree>
    <p:extLst>
      <p:ext uri="{BB962C8B-B14F-4D97-AF65-F5344CB8AC3E}">
        <p14:creationId xmlns:p14="http://schemas.microsoft.com/office/powerpoint/2010/main" val="1543624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Countries may start reporting to GLASS on the status of implementation of the surveillance system prior to sending actual antimicrobial resistance data. Furthermore, countries that produce data on any one of the antimicrobial resistance markers described in the GLASS manual, can also submit these data even if they lack data on other antimicrobial resistance markers. Countries can then progressively build capacity to share data on other markers.</a:t>
            </a:r>
          </a:p>
          <a:p>
            <a:r>
              <a:rPr lang="en-US" dirty="0"/>
              <a:t>Unusual types of antimicrobial resistance should be reported to WHO only</a:t>
            </a:r>
            <a:r>
              <a:rPr lang="en-US" baseline="0" dirty="0"/>
              <a:t> </a:t>
            </a:r>
            <a:r>
              <a:rPr lang="en-US" dirty="0"/>
              <a:t>after confirmation and report to the relevant national authority.</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46</a:t>
            </a:fld>
            <a:endParaRPr lang="en-GB"/>
          </a:p>
        </p:txBody>
      </p:sp>
    </p:spTree>
    <p:extLst>
      <p:ext uri="{BB962C8B-B14F-4D97-AF65-F5344CB8AC3E}">
        <p14:creationId xmlns:p14="http://schemas.microsoft.com/office/powerpoint/2010/main" val="495967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47</a:t>
            </a:fld>
            <a:endParaRPr lang="en-GB"/>
          </a:p>
        </p:txBody>
      </p:sp>
    </p:spTree>
    <p:extLst>
      <p:ext uri="{BB962C8B-B14F-4D97-AF65-F5344CB8AC3E}">
        <p14:creationId xmlns:p14="http://schemas.microsoft.com/office/powerpoint/2010/main" val="2831715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a:t>
            </a:r>
            <a:r>
              <a:rPr lang="de-DE" baseline="0" dirty="0"/>
              <a:t> </a:t>
            </a:r>
            <a:r>
              <a:rPr lang="de-DE" dirty="0" err="1"/>
              <a:t>tables</a:t>
            </a:r>
            <a:r>
              <a:rPr lang="de-DE" dirty="0"/>
              <a:t> on </a:t>
            </a:r>
            <a:r>
              <a:rPr lang="de-DE" dirty="0" err="1"/>
              <a:t>the</a:t>
            </a:r>
            <a:r>
              <a:rPr lang="de-DE" dirty="0"/>
              <a:t> </a:t>
            </a:r>
            <a:r>
              <a:rPr lang="de-DE" dirty="0" err="1"/>
              <a:t>following</a:t>
            </a:r>
            <a:r>
              <a:rPr lang="de-DE" dirty="0"/>
              <a:t> 2 </a:t>
            </a:r>
            <a:r>
              <a:rPr lang="de-DE" dirty="0" err="1"/>
              <a:t>slides</a:t>
            </a:r>
            <a:r>
              <a:rPr lang="de-DE" dirty="0"/>
              <a:t> </a:t>
            </a:r>
            <a:r>
              <a:rPr lang="de-DE" dirty="0" err="1"/>
              <a:t>illustrate</a:t>
            </a:r>
            <a:r>
              <a:rPr lang="de-DE" dirty="0"/>
              <a:t> </a:t>
            </a:r>
            <a:r>
              <a:rPr lang="de-DE" dirty="0" err="1"/>
              <a:t>the</a:t>
            </a:r>
            <a:r>
              <a:rPr lang="de-DE" dirty="0"/>
              <a:t> </a:t>
            </a:r>
            <a:r>
              <a:rPr lang="de-DE" dirty="0" err="1"/>
              <a:t>structure</a:t>
            </a:r>
            <a:r>
              <a:rPr lang="de-DE" dirty="0"/>
              <a:t> </a:t>
            </a:r>
            <a:r>
              <a:rPr lang="de-DE" dirty="0" err="1"/>
              <a:t>of</a:t>
            </a:r>
            <a:r>
              <a:rPr lang="de-DE" dirty="0"/>
              <a:t> </a:t>
            </a:r>
            <a:r>
              <a:rPr lang="de-DE" dirty="0" err="1"/>
              <a:t>aggregated</a:t>
            </a:r>
            <a:r>
              <a:rPr lang="de-DE" dirty="0"/>
              <a:t> </a:t>
            </a:r>
            <a:r>
              <a:rPr lang="de-DE" dirty="0" err="1"/>
              <a:t>data</a:t>
            </a:r>
            <a:r>
              <a:rPr lang="de-DE" dirty="0"/>
              <a:t> </a:t>
            </a:r>
            <a:r>
              <a:rPr lang="de-DE" dirty="0" err="1"/>
              <a:t>and</a:t>
            </a:r>
            <a:r>
              <a:rPr lang="de-DE" dirty="0"/>
              <a:t> </a:t>
            </a:r>
            <a:r>
              <a:rPr lang="de-DE" dirty="0" err="1"/>
              <a:t>are</a:t>
            </a:r>
            <a:r>
              <a:rPr lang="de-DE" baseline="0" dirty="0"/>
              <a:t> </a:t>
            </a:r>
            <a:r>
              <a:rPr lang="de-DE" dirty="0"/>
              <a:t>not </a:t>
            </a:r>
            <a:r>
              <a:rPr lang="de-DE" dirty="0" err="1"/>
              <a:t>intended</a:t>
            </a:r>
            <a:r>
              <a:rPr lang="de-DE" dirty="0"/>
              <a:t> </a:t>
            </a:r>
            <a:r>
              <a:rPr lang="de-DE" dirty="0" err="1"/>
              <a:t>to</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data</a:t>
            </a:r>
            <a:r>
              <a:rPr lang="de-DE" dirty="0"/>
              <a:t> </a:t>
            </a:r>
            <a:r>
              <a:rPr lang="de-DE" dirty="0" err="1"/>
              <a:t>collection</a:t>
            </a:r>
            <a:r>
              <a:rPr lang="de-DE" dirty="0"/>
              <a:t>. WHO</a:t>
            </a:r>
            <a:r>
              <a:rPr lang="de-DE" baseline="0" dirty="0"/>
              <a:t> will </a:t>
            </a:r>
            <a:r>
              <a:rPr lang="de-DE" baseline="0" dirty="0" err="1"/>
              <a:t>provide</a:t>
            </a:r>
            <a:r>
              <a:rPr lang="de-DE" baseline="0" dirty="0"/>
              <a:t> </a:t>
            </a:r>
            <a:r>
              <a:rPr lang="de-DE" baseline="0" dirty="0" err="1"/>
              <a:t>other</a:t>
            </a:r>
            <a:r>
              <a:rPr lang="de-DE" baseline="0" dirty="0"/>
              <a:t> </a:t>
            </a:r>
            <a:r>
              <a:rPr lang="de-DE" baseline="0" dirty="0" err="1"/>
              <a:t>tools</a:t>
            </a:r>
            <a:r>
              <a:rPr lang="de-DE" baseline="0" dirty="0"/>
              <a:t> </a:t>
            </a:r>
            <a:r>
              <a:rPr lang="de-DE" baseline="0" dirty="0" err="1"/>
              <a:t>for</a:t>
            </a:r>
            <a:r>
              <a:rPr lang="de-DE" baseline="0" dirty="0"/>
              <a:t> </a:t>
            </a:r>
            <a:r>
              <a:rPr lang="de-DE" baseline="0" dirty="0" err="1"/>
              <a:t>this</a:t>
            </a:r>
            <a:r>
              <a:rPr lang="de-DE" baseline="0" dirty="0"/>
              <a:t> </a:t>
            </a:r>
            <a:r>
              <a:rPr lang="de-DE" baseline="0" dirty="0" err="1"/>
              <a:t>purpose</a:t>
            </a:r>
            <a:r>
              <a:rPr lang="de-DE" baseline="0" dirty="0"/>
              <a:t>. This </a:t>
            </a:r>
            <a:r>
              <a:rPr lang="de-DE" baseline="0" dirty="0" err="1"/>
              <a:t>table</a:t>
            </a:r>
            <a:r>
              <a:rPr lang="de-DE" baseline="0" dirty="0"/>
              <a:t> </a:t>
            </a:r>
            <a:r>
              <a:rPr lang="de-DE" baseline="0" dirty="0" err="1"/>
              <a:t>shows</a:t>
            </a:r>
            <a:r>
              <a:rPr lang="de-DE" baseline="0" dirty="0"/>
              <a:t> </a:t>
            </a:r>
            <a:r>
              <a:rPr lang="de-DE" baseline="0" dirty="0" err="1"/>
              <a:t>the</a:t>
            </a:r>
            <a:r>
              <a:rPr lang="de-DE" baseline="0" dirty="0"/>
              <a:t> </a:t>
            </a:r>
            <a:r>
              <a:rPr lang="de-DE" baseline="0" dirty="0" err="1"/>
              <a:t>data</a:t>
            </a:r>
            <a:r>
              <a:rPr lang="de-DE" baseline="0" dirty="0"/>
              <a:t> </a:t>
            </a:r>
            <a:r>
              <a:rPr lang="de-DE" baseline="0" dirty="0" err="1"/>
              <a:t>stratified</a:t>
            </a:r>
            <a:r>
              <a:rPr lang="de-DE" baseline="0" dirty="0"/>
              <a:t> </a:t>
            </a:r>
            <a:r>
              <a:rPr lang="de-DE" baseline="0" dirty="0" err="1"/>
              <a:t>by</a:t>
            </a:r>
            <a:r>
              <a:rPr lang="de-DE" baseline="0" dirty="0"/>
              <a:t> </a:t>
            </a:r>
            <a:r>
              <a:rPr lang="de-DE" baseline="0" dirty="0" err="1"/>
              <a:t>age</a:t>
            </a:r>
            <a:r>
              <a:rPr lang="de-DE" baseline="0" dirty="0"/>
              <a:t> </a:t>
            </a:r>
            <a:r>
              <a:rPr lang="de-DE" baseline="0" dirty="0" err="1"/>
              <a:t>group</a:t>
            </a:r>
            <a:r>
              <a:rPr lang="de-DE" baseline="0" dirty="0"/>
              <a:t> </a:t>
            </a:r>
            <a:r>
              <a:rPr lang="de-DE" baseline="0" dirty="0" err="1"/>
              <a:t>and</a:t>
            </a:r>
            <a:r>
              <a:rPr lang="de-DE" baseline="0" dirty="0"/>
              <a:t> </a:t>
            </a:r>
            <a:r>
              <a:rPr lang="de-DE" baseline="0" dirty="0" err="1"/>
              <a:t>gender</a:t>
            </a:r>
            <a:r>
              <a:rPr lang="de-DE" baseline="0" dirty="0"/>
              <a:t> </a:t>
            </a:r>
            <a:r>
              <a:rPr lang="de-DE" baseline="0" dirty="0" err="1"/>
              <a:t>for</a:t>
            </a:r>
            <a:r>
              <a:rPr lang="de-DE" baseline="0" dirty="0"/>
              <a:t> </a:t>
            </a:r>
            <a:r>
              <a:rPr lang="de-DE" baseline="0" dirty="0" err="1"/>
              <a:t>patients</a:t>
            </a:r>
            <a:r>
              <a:rPr lang="de-DE" baseline="0" dirty="0"/>
              <a:t> </a:t>
            </a:r>
            <a:r>
              <a:rPr lang="de-DE" baseline="0" dirty="0" err="1"/>
              <a:t>with</a:t>
            </a:r>
            <a:r>
              <a:rPr lang="de-DE" baseline="0" dirty="0"/>
              <a:t> positive </a:t>
            </a:r>
            <a:r>
              <a:rPr lang="de-DE" baseline="0" dirty="0" err="1"/>
              <a:t>and</a:t>
            </a:r>
            <a:r>
              <a:rPr lang="de-DE" baseline="0" dirty="0"/>
              <a:t> negative </a:t>
            </a:r>
            <a:r>
              <a:rPr lang="de-DE" baseline="0" dirty="0" err="1"/>
              <a:t>cultures</a:t>
            </a:r>
            <a:r>
              <a:rPr lang="de-DE" baseline="0" dirty="0"/>
              <a:t>.</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48</a:t>
            </a:fld>
            <a:endParaRPr lang="en-GB"/>
          </a:p>
        </p:txBody>
      </p:sp>
    </p:spTree>
    <p:extLst>
      <p:ext uri="{BB962C8B-B14F-4D97-AF65-F5344CB8AC3E}">
        <p14:creationId xmlns:p14="http://schemas.microsoft.com/office/powerpoint/2010/main" val="25732296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 </a:t>
            </a:r>
            <a:r>
              <a:rPr lang="de-DE" dirty="0" err="1"/>
              <a:t>table</a:t>
            </a:r>
            <a:r>
              <a:rPr lang="de-DE" dirty="0"/>
              <a:t> </a:t>
            </a:r>
            <a:r>
              <a:rPr lang="de-DE" dirty="0" err="1"/>
              <a:t>shows</a:t>
            </a:r>
            <a:r>
              <a:rPr lang="de-DE" dirty="0"/>
              <a:t> </a:t>
            </a:r>
            <a:r>
              <a:rPr lang="de-DE" dirty="0" err="1"/>
              <a:t>the</a:t>
            </a:r>
            <a:r>
              <a:rPr lang="de-DE" dirty="0"/>
              <a:t> </a:t>
            </a:r>
            <a:r>
              <a:rPr lang="de-DE" dirty="0" err="1"/>
              <a:t>results</a:t>
            </a:r>
            <a:r>
              <a:rPr lang="de-DE" dirty="0"/>
              <a:t> </a:t>
            </a:r>
            <a:r>
              <a:rPr lang="de-DE" dirty="0" err="1"/>
              <a:t>stratified</a:t>
            </a:r>
            <a:r>
              <a:rPr lang="de-DE" dirty="0"/>
              <a:t> </a:t>
            </a:r>
            <a:r>
              <a:rPr lang="de-DE" dirty="0" err="1"/>
              <a:t>by</a:t>
            </a:r>
            <a:r>
              <a:rPr lang="de-DE" dirty="0"/>
              <a:t> </a:t>
            </a:r>
            <a:r>
              <a:rPr lang="de-DE" dirty="0" err="1"/>
              <a:t>age</a:t>
            </a:r>
            <a:r>
              <a:rPr lang="de-DE" dirty="0"/>
              <a:t> </a:t>
            </a:r>
            <a:r>
              <a:rPr lang="de-DE" dirty="0" err="1"/>
              <a:t>group</a:t>
            </a:r>
            <a:r>
              <a:rPr lang="de-DE" dirty="0"/>
              <a:t> </a:t>
            </a:r>
            <a:r>
              <a:rPr lang="de-DE" dirty="0" err="1"/>
              <a:t>and</a:t>
            </a:r>
            <a:r>
              <a:rPr lang="de-DE" dirty="0"/>
              <a:t> </a:t>
            </a:r>
            <a:r>
              <a:rPr lang="de-DE" dirty="0" err="1"/>
              <a:t>gender</a:t>
            </a:r>
            <a:r>
              <a:rPr lang="de-DE" dirty="0"/>
              <a:t> </a:t>
            </a:r>
            <a:r>
              <a:rPr lang="de-DE" dirty="0" err="1"/>
              <a:t>with</a:t>
            </a:r>
            <a:r>
              <a:rPr lang="de-DE" baseline="0" dirty="0"/>
              <a:t> </a:t>
            </a:r>
            <a:r>
              <a:rPr lang="de-DE" baseline="0" dirty="0" err="1"/>
              <a:t>susceptible</a:t>
            </a:r>
            <a:r>
              <a:rPr lang="de-DE" baseline="0" dirty="0"/>
              <a:t>, intermediate </a:t>
            </a:r>
            <a:r>
              <a:rPr lang="de-DE" baseline="0" dirty="0" err="1"/>
              <a:t>and</a:t>
            </a:r>
            <a:r>
              <a:rPr lang="de-DE" baseline="0" dirty="0"/>
              <a:t> </a:t>
            </a:r>
            <a:r>
              <a:rPr lang="de-DE" baseline="0" dirty="0" err="1"/>
              <a:t>resistant</a:t>
            </a:r>
            <a:r>
              <a:rPr lang="de-DE" baseline="0" dirty="0"/>
              <a:t> </a:t>
            </a:r>
            <a:r>
              <a:rPr lang="de-DE" baseline="0" dirty="0" err="1"/>
              <a:t>results</a:t>
            </a:r>
            <a:r>
              <a:rPr lang="de-DE" baseline="0" dirty="0"/>
              <a:t> </a:t>
            </a:r>
            <a:r>
              <a:rPr lang="de-DE" baseline="0" dirty="0" err="1"/>
              <a:t>for</a:t>
            </a:r>
            <a:r>
              <a:rPr lang="de-DE" baseline="0" dirty="0"/>
              <a:t> </a:t>
            </a:r>
            <a:r>
              <a:rPr lang="de-DE" baseline="0" dirty="0" err="1"/>
              <a:t>each</a:t>
            </a:r>
            <a:r>
              <a:rPr lang="de-DE" baseline="0" dirty="0"/>
              <a:t> </a:t>
            </a:r>
            <a:r>
              <a:rPr lang="de-DE" baseline="0" dirty="0" err="1"/>
              <a:t>antibiotic</a:t>
            </a:r>
            <a:r>
              <a:rPr lang="de-DE" baseline="0" dirty="0"/>
              <a:t> </a:t>
            </a:r>
            <a:r>
              <a:rPr lang="de-DE" baseline="0" dirty="0" err="1"/>
              <a:t>tested</a:t>
            </a:r>
            <a:r>
              <a:rPr lang="de-DE" baseline="0" dirty="0"/>
              <a:t>.</a:t>
            </a:r>
            <a:r>
              <a:rPr lang="de-DE" dirty="0"/>
              <a:t> </a:t>
            </a:r>
          </a:p>
        </p:txBody>
      </p:sp>
      <p:sp>
        <p:nvSpPr>
          <p:cNvPr id="4" name="Foliennummernplatzhalter 3"/>
          <p:cNvSpPr>
            <a:spLocks noGrp="1"/>
          </p:cNvSpPr>
          <p:nvPr>
            <p:ph type="sldNum" sz="quarter" idx="10"/>
          </p:nvPr>
        </p:nvSpPr>
        <p:spPr/>
        <p:txBody>
          <a:bodyPr/>
          <a:lstStyle/>
          <a:p>
            <a:fld id="{F8CBFB26-A9B0-4C38-85CE-ADB6704E4A55}" type="slidenum">
              <a:rPr lang="en-GB" smtClean="0"/>
              <a:t>49</a:t>
            </a:fld>
            <a:endParaRPr lang="en-GB"/>
          </a:p>
        </p:txBody>
      </p:sp>
    </p:spTree>
    <p:extLst>
      <p:ext uri="{BB962C8B-B14F-4D97-AF65-F5344CB8AC3E}">
        <p14:creationId xmlns:p14="http://schemas.microsoft.com/office/powerpoint/2010/main" val="3203776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After</a:t>
            </a:r>
            <a:r>
              <a:rPr lang="de-DE" baseline="0" dirty="0"/>
              <a:t> </a:t>
            </a:r>
            <a:r>
              <a:rPr lang="de-DE" baseline="0" dirty="0" err="1"/>
              <a:t>data</a:t>
            </a:r>
            <a:r>
              <a:rPr lang="de-DE" baseline="0" dirty="0"/>
              <a:t> </a:t>
            </a:r>
            <a:r>
              <a:rPr lang="de-DE" baseline="0" dirty="0" err="1"/>
              <a:t>sharing</a:t>
            </a:r>
            <a:r>
              <a:rPr lang="de-DE" baseline="0" dirty="0"/>
              <a:t> </a:t>
            </a:r>
            <a:r>
              <a:rPr lang="de-DE" baseline="0" dirty="0" err="1"/>
              <a:t>with</a:t>
            </a:r>
            <a:r>
              <a:rPr lang="de-DE" baseline="0" dirty="0"/>
              <a:t> </a:t>
            </a:r>
            <a:r>
              <a:rPr lang="de-DE" baseline="0" dirty="0" err="1"/>
              <a:t>the</a:t>
            </a:r>
            <a:r>
              <a:rPr lang="de-DE" baseline="0" dirty="0"/>
              <a:t> GLASS IT </a:t>
            </a:r>
            <a:r>
              <a:rPr lang="de-DE" baseline="0" dirty="0" err="1"/>
              <a:t>platform</a:t>
            </a:r>
            <a:r>
              <a:rPr lang="de-DE" baseline="0" dirty="0"/>
              <a:t> </a:t>
            </a:r>
            <a:r>
              <a:rPr lang="de-DE" baseline="0" dirty="0" err="1"/>
              <a:t>the</a:t>
            </a:r>
            <a:r>
              <a:rPr lang="de-DE" baseline="0" dirty="0"/>
              <a:t> </a:t>
            </a:r>
            <a:r>
              <a:rPr lang="de-DE" baseline="0" dirty="0" err="1"/>
              <a:t>nominated</a:t>
            </a:r>
            <a:r>
              <a:rPr lang="de-DE" baseline="0" dirty="0"/>
              <a:t> </a:t>
            </a:r>
            <a:r>
              <a:rPr lang="de-DE" baseline="0" dirty="0" err="1"/>
              <a:t>focal</a:t>
            </a:r>
            <a:r>
              <a:rPr lang="de-DE" baseline="0" dirty="0"/>
              <a:t> </a:t>
            </a:r>
            <a:r>
              <a:rPr lang="de-DE" baseline="0" dirty="0" err="1"/>
              <a:t>point</a:t>
            </a:r>
            <a:r>
              <a:rPr lang="de-DE" baseline="0" dirty="0"/>
              <a:t> </a:t>
            </a:r>
            <a:r>
              <a:rPr lang="de-DE" baseline="0" dirty="0" err="1"/>
              <a:t>responsible</a:t>
            </a:r>
            <a:r>
              <a:rPr lang="de-DE" baseline="0" dirty="0"/>
              <a:t> </a:t>
            </a:r>
            <a:r>
              <a:rPr lang="de-DE" baseline="0" dirty="0" err="1"/>
              <a:t>for</a:t>
            </a:r>
            <a:r>
              <a:rPr lang="de-DE" baseline="0" dirty="0"/>
              <a:t> </a:t>
            </a:r>
            <a:r>
              <a:rPr lang="de-DE" baseline="0" dirty="0" err="1"/>
              <a:t>data</a:t>
            </a:r>
            <a:r>
              <a:rPr lang="de-DE" baseline="0" dirty="0"/>
              <a:t> </a:t>
            </a:r>
            <a:r>
              <a:rPr lang="de-DE" baseline="0" dirty="0" err="1"/>
              <a:t>submission</a:t>
            </a:r>
            <a:r>
              <a:rPr lang="de-DE" baseline="0" dirty="0"/>
              <a:t>/national </a:t>
            </a:r>
            <a:r>
              <a:rPr lang="de-DE" baseline="0" dirty="0" err="1"/>
              <a:t>coordinating</a:t>
            </a:r>
            <a:r>
              <a:rPr lang="de-DE" baseline="0" dirty="0"/>
              <a:t> </a:t>
            </a:r>
            <a:r>
              <a:rPr lang="de-DE" baseline="0" dirty="0" err="1"/>
              <a:t>centre</a:t>
            </a:r>
            <a:r>
              <a:rPr lang="de-DE" baseline="0" dirty="0"/>
              <a:t> </a:t>
            </a:r>
            <a:r>
              <a:rPr lang="de-DE" baseline="0" dirty="0" err="1"/>
              <a:t>receives</a:t>
            </a:r>
            <a:r>
              <a:rPr lang="de-DE" baseline="0" dirty="0"/>
              <a:t> a </a:t>
            </a:r>
            <a:r>
              <a:rPr lang="de-DE" baseline="0" dirty="0" err="1"/>
              <a:t>feedback</a:t>
            </a:r>
            <a:r>
              <a:rPr lang="de-DE" baseline="0" dirty="0"/>
              <a:t> </a:t>
            </a:r>
            <a:r>
              <a:rPr lang="de-DE" baseline="0" dirty="0" err="1"/>
              <a:t>report</a:t>
            </a:r>
            <a:r>
              <a:rPr lang="de-DE" baseline="0" dirty="0"/>
              <a:t> </a:t>
            </a:r>
            <a:r>
              <a:rPr lang="de-DE" baseline="0" dirty="0" err="1"/>
              <a:t>for</a:t>
            </a:r>
            <a:r>
              <a:rPr lang="de-DE" baseline="0" dirty="0"/>
              <a:t> </a:t>
            </a:r>
            <a:r>
              <a:rPr lang="de-DE" baseline="0" dirty="0" err="1"/>
              <a:t>verification</a:t>
            </a:r>
            <a:r>
              <a:rPr lang="de-DE" baseline="0" dirty="0"/>
              <a:t>.</a:t>
            </a:r>
          </a:p>
          <a:p>
            <a:r>
              <a:rPr lang="de-DE" baseline="0" dirty="0"/>
              <a:t>WHO will </a:t>
            </a:r>
            <a:r>
              <a:rPr lang="de-DE" baseline="0" dirty="0" err="1"/>
              <a:t>analyse</a:t>
            </a:r>
            <a:r>
              <a:rPr lang="de-DE" baseline="0" dirty="0"/>
              <a:t> </a:t>
            </a:r>
            <a:r>
              <a:rPr lang="de-DE" baseline="0" dirty="0" err="1"/>
              <a:t>the</a:t>
            </a:r>
            <a:r>
              <a:rPr lang="de-DE" baseline="0" dirty="0"/>
              <a:t> </a:t>
            </a:r>
            <a:r>
              <a:rPr lang="de-DE" baseline="0" dirty="0" err="1"/>
              <a:t>data</a:t>
            </a:r>
            <a:r>
              <a:rPr lang="de-DE" baseline="0" dirty="0"/>
              <a:t> </a:t>
            </a:r>
            <a:r>
              <a:rPr lang="de-DE" baseline="0" dirty="0" err="1"/>
              <a:t>and</a:t>
            </a:r>
            <a:r>
              <a:rPr lang="de-DE" baseline="0" dirty="0"/>
              <a:t> </a:t>
            </a:r>
            <a:r>
              <a:rPr lang="de-DE" baseline="0" dirty="0" err="1"/>
              <a:t>publish</a:t>
            </a:r>
            <a:r>
              <a:rPr lang="de-DE" baseline="0" dirty="0"/>
              <a:t> a global </a:t>
            </a:r>
            <a:r>
              <a:rPr lang="de-DE" baseline="0" dirty="0" err="1"/>
              <a:t>surveillance</a:t>
            </a:r>
            <a:r>
              <a:rPr lang="de-DE" baseline="0" dirty="0"/>
              <a:t> </a:t>
            </a:r>
            <a:r>
              <a:rPr lang="de-DE" baseline="0" dirty="0" err="1"/>
              <a:t>report</a:t>
            </a:r>
            <a:r>
              <a:rPr lang="de-DE" baseline="0" dirty="0"/>
              <a:t> on </a:t>
            </a:r>
            <a:r>
              <a:rPr lang="de-DE" baseline="0" dirty="0" err="1"/>
              <a:t>antimicrobial</a:t>
            </a:r>
            <a:r>
              <a:rPr lang="de-DE" baseline="0" dirty="0"/>
              <a:t> </a:t>
            </a:r>
            <a:r>
              <a:rPr lang="de-DE" baseline="0" dirty="0" err="1"/>
              <a:t>resistance</a:t>
            </a:r>
            <a:r>
              <a:rPr lang="de-DE" baseline="0" dirty="0"/>
              <a:t> on a </a:t>
            </a:r>
            <a:r>
              <a:rPr lang="de-DE" baseline="0" dirty="0" err="1"/>
              <a:t>regular</a:t>
            </a:r>
            <a:r>
              <a:rPr lang="de-DE" baseline="0" dirty="0"/>
              <a:t> </a:t>
            </a:r>
            <a:r>
              <a:rPr lang="de-DE" baseline="0" dirty="0" err="1"/>
              <a:t>basis</a:t>
            </a:r>
            <a:r>
              <a:rPr lang="de-DE" baseline="0" dirty="0"/>
              <a:t>, </a:t>
            </a:r>
            <a:r>
              <a:rPr lang="de-DE" baseline="0" dirty="0" err="1"/>
              <a:t>including</a:t>
            </a:r>
            <a:r>
              <a:rPr lang="de-DE" baseline="0" dirty="0"/>
              <a:t> </a:t>
            </a:r>
            <a:r>
              <a:rPr lang="de-DE" baseline="0" dirty="0" err="1"/>
              <a:t>data</a:t>
            </a:r>
            <a:r>
              <a:rPr lang="de-DE" baseline="0" dirty="0"/>
              <a:t> on </a:t>
            </a:r>
            <a:r>
              <a:rPr lang="de-DE" baseline="0" dirty="0" err="1"/>
              <a:t>implementation</a:t>
            </a:r>
            <a:r>
              <a:rPr lang="de-DE" baseline="0" dirty="0"/>
              <a:t> </a:t>
            </a:r>
            <a:r>
              <a:rPr lang="de-DE" baseline="0" dirty="0" err="1"/>
              <a:t>status</a:t>
            </a:r>
            <a:r>
              <a:rPr lang="de-DE" baseline="0" dirty="0"/>
              <a:t> </a:t>
            </a:r>
            <a:r>
              <a:rPr lang="de-DE" baseline="0" dirty="0" err="1"/>
              <a:t>of</a:t>
            </a:r>
            <a:r>
              <a:rPr lang="de-DE" baseline="0" dirty="0"/>
              <a:t> national </a:t>
            </a:r>
            <a:r>
              <a:rPr lang="de-DE" baseline="0" dirty="0" err="1"/>
              <a:t>antimicrobial</a:t>
            </a:r>
            <a:r>
              <a:rPr lang="de-DE" baseline="0" dirty="0"/>
              <a:t> </a:t>
            </a:r>
            <a:r>
              <a:rPr lang="de-DE" baseline="0" dirty="0" err="1"/>
              <a:t>resistance</a:t>
            </a:r>
            <a:r>
              <a:rPr lang="de-DE" baseline="0" dirty="0"/>
              <a:t> </a:t>
            </a:r>
            <a:r>
              <a:rPr lang="de-DE" baseline="0" dirty="0" err="1"/>
              <a:t>surveillance</a:t>
            </a:r>
            <a:r>
              <a:rPr lang="de-DE" baseline="0" dirty="0"/>
              <a:t> </a:t>
            </a:r>
            <a:r>
              <a:rPr lang="de-DE" baseline="0" dirty="0" err="1"/>
              <a:t>systems</a:t>
            </a:r>
            <a:r>
              <a:rPr lang="de-DE" baseline="0" dirty="0"/>
              <a:t> </a:t>
            </a:r>
            <a:r>
              <a:rPr lang="de-DE" baseline="0" dirty="0" err="1"/>
              <a:t>and</a:t>
            </a:r>
            <a:r>
              <a:rPr lang="de-DE" baseline="0" dirty="0"/>
              <a:t> </a:t>
            </a:r>
            <a:r>
              <a:rPr lang="de-DE" baseline="0" dirty="0" err="1"/>
              <a:t>progress</a:t>
            </a:r>
            <a:r>
              <a:rPr lang="de-DE" baseline="0" dirty="0"/>
              <a:t> </a:t>
            </a:r>
            <a:r>
              <a:rPr lang="de-DE" baseline="0" dirty="0" err="1"/>
              <a:t>of</a:t>
            </a:r>
            <a:r>
              <a:rPr lang="de-DE" baseline="0" dirty="0"/>
              <a:t> countries </a:t>
            </a:r>
            <a:r>
              <a:rPr lang="de-DE" baseline="0" dirty="0" err="1"/>
              <a:t>and</a:t>
            </a:r>
            <a:r>
              <a:rPr lang="de-DE" baseline="0" dirty="0"/>
              <a:t> </a:t>
            </a:r>
            <a:r>
              <a:rPr lang="de-DE" baseline="0" dirty="0" err="1"/>
              <a:t>data</a:t>
            </a:r>
            <a:r>
              <a:rPr lang="de-DE" baseline="0" dirty="0"/>
              <a:t> on </a:t>
            </a:r>
            <a:r>
              <a:rPr lang="de-DE" baseline="0" dirty="0" err="1"/>
              <a:t>antimicrobial</a:t>
            </a:r>
            <a:r>
              <a:rPr lang="de-DE" baseline="0" dirty="0"/>
              <a:t> </a:t>
            </a:r>
            <a:r>
              <a:rPr lang="de-DE" baseline="0" dirty="0" err="1"/>
              <a:t>resistance</a:t>
            </a:r>
            <a:r>
              <a:rPr lang="de-DE" baseline="0" dirty="0"/>
              <a:t> </a:t>
            </a:r>
            <a:r>
              <a:rPr lang="de-DE" baseline="0" dirty="0" err="1"/>
              <a:t>trends</a:t>
            </a:r>
            <a:r>
              <a:rPr lang="de-DE" baseline="0" dirty="0"/>
              <a:t>.</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50</a:t>
            </a:fld>
            <a:endParaRPr lang="en-GB"/>
          </a:p>
        </p:txBody>
      </p:sp>
    </p:spTree>
    <p:extLst>
      <p:ext uri="{BB962C8B-B14F-4D97-AF65-F5344CB8AC3E}">
        <p14:creationId xmlns:p14="http://schemas.microsoft.com/office/powerpoint/2010/main" val="4158125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WHO </a:t>
            </a:r>
            <a:r>
              <a:rPr lang="de-DE" dirty="0" err="1"/>
              <a:t>has</a:t>
            </a:r>
            <a:r>
              <a:rPr lang="de-DE" dirty="0"/>
              <a:t> </a:t>
            </a:r>
            <a:r>
              <a:rPr lang="de-DE" dirty="0" err="1"/>
              <a:t>developed</a:t>
            </a:r>
            <a:r>
              <a:rPr lang="de-DE" baseline="0" dirty="0"/>
              <a:t> </a:t>
            </a:r>
            <a:r>
              <a:rPr lang="de-DE" baseline="0" dirty="0" err="1"/>
              <a:t>materials</a:t>
            </a:r>
            <a:r>
              <a:rPr lang="de-DE" baseline="0" dirty="0"/>
              <a:t> </a:t>
            </a:r>
            <a:r>
              <a:rPr lang="de-DE" baseline="0" dirty="0" err="1"/>
              <a:t>and</a:t>
            </a:r>
            <a:r>
              <a:rPr lang="de-DE" baseline="0" dirty="0"/>
              <a:t> </a:t>
            </a:r>
            <a:r>
              <a:rPr lang="de-DE" baseline="0" dirty="0" err="1"/>
              <a:t>tools</a:t>
            </a:r>
            <a:r>
              <a:rPr lang="de-DE" baseline="0" dirty="0"/>
              <a:t> </a:t>
            </a:r>
            <a:r>
              <a:rPr lang="de-DE" baseline="0" dirty="0" err="1"/>
              <a:t>to</a:t>
            </a:r>
            <a:r>
              <a:rPr lang="de-DE" baseline="0" dirty="0"/>
              <a:t> </a:t>
            </a:r>
            <a:r>
              <a:rPr lang="de-DE" baseline="0" dirty="0" err="1"/>
              <a:t>support</a:t>
            </a:r>
            <a:r>
              <a:rPr lang="de-DE" baseline="0" dirty="0"/>
              <a:t> </a:t>
            </a:r>
            <a:r>
              <a:rPr lang="de-DE" baseline="0" dirty="0" err="1"/>
              <a:t>the</a:t>
            </a:r>
            <a:r>
              <a:rPr lang="de-DE" baseline="0" dirty="0"/>
              <a:t> </a:t>
            </a:r>
            <a:r>
              <a:rPr lang="de-DE" baseline="0" dirty="0" err="1"/>
              <a:t>implementation</a:t>
            </a:r>
            <a:r>
              <a:rPr lang="de-DE" baseline="0" dirty="0"/>
              <a:t> </a:t>
            </a:r>
            <a:r>
              <a:rPr lang="de-DE" baseline="0" dirty="0" err="1"/>
              <a:t>of</a:t>
            </a:r>
            <a:r>
              <a:rPr lang="de-DE" baseline="0" dirty="0"/>
              <a:t> GLASS </a:t>
            </a:r>
            <a:r>
              <a:rPr lang="de-DE" baseline="0" dirty="0" err="1"/>
              <a:t>and</a:t>
            </a:r>
            <a:r>
              <a:rPr lang="de-DE" baseline="0" dirty="0"/>
              <a:t> national </a:t>
            </a:r>
            <a:r>
              <a:rPr lang="de-DE" baseline="0" dirty="0" err="1"/>
              <a:t>antimicrobial</a:t>
            </a:r>
            <a:r>
              <a:rPr lang="de-DE" baseline="0" dirty="0"/>
              <a:t> </a:t>
            </a:r>
            <a:r>
              <a:rPr lang="de-DE" baseline="0" dirty="0" err="1"/>
              <a:t>resistance</a:t>
            </a:r>
            <a:r>
              <a:rPr lang="de-DE" baseline="0" dirty="0"/>
              <a:t> </a:t>
            </a:r>
            <a:r>
              <a:rPr lang="de-DE" baseline="0" dirty="0" err="1"/>
              <a:t>surveillance</a:t>
            </a:r>
            <a:r>
              <a:rPr lang="de-DE" baseline="0" dirty="0"/>
              <a:t> </a:t>
            </a:r>
            <a:r>
              <a:rPr lang="de-DE" baseline="0" dirty="0" err="1"/>
              <a:t>systems</a:t>
            </a:r>
            <a:r>
              <a:rPr lang="de-DE" baseline="0" dirty="0"/>
              <a:t>. </a:t>
            </a:r>
            <a:r>
              <a:rPr lang="de-DE" baseline="0" dirty="0" err="1"/>
              <a:t>Those</a:t>
            </a:r>
            <a:r>
              <a:rPr lang="de-DE" baseline="0" dirty="0"/>
              <a:t> </a:t>
            </a:r>
            <a:r>
              <a:rPr lang="de-DE" baseline="0" dirty="0" err="1"/>
              <a:t>materials</a:t>
            </a:r>
            <a:r>
              <a:rPr lang="de-DE" baseline="0" dirty="0"/>
              <a:t> </a:t>
            </a:r>
            <a:r>
              <a:rPr lang="de-DE" baseline="0" dirty="0" err="1"/>
              <a:t>and</a:t>
            </a:r>
            <a:r>
              <a:rPr lang="de-DE" baseline="0" dirty="0"/>
              <a:t> </a:t>
            </a:r>
            <a:r>
              <a:rPr lang="de-DE" baseline="0" dirty="0" err="1"/>
              <a:t>tools</a:t>
            </a:r>
            <a:r>
              <a:rPr lang="de-DE" baseline="0" dirty="0"/>
              <a:t> will be </a:t>
            </a:r>
            <a:r>
              <a:rPr lang="de-DE" baseline="0" dirty="0" err="1"/>
              <a:t>available</a:t>
            </a:r>
            <a:r>
              <a:rPr lang="de-DE" baseline="0" dirty="0"/>
              <a:t> at </a:t>
            </a:r>
            <a:r>
              <a:rPr lang="de-DE" baseline="0" dirty="0" err="1"/>
              <a:t>the</a:t>
            </a:r>
            <a:r>
              <a:rPr lang="de-DE" baseline="0" dirty="0"/>
              <a:t> WHO </a:t>
            </a:r>
            <a:r>
              <a:rPr lang="de-DE" baseline="0" dirty="0" err="1"/>
              <a:t>website</a:t>
            </a:r>
            <a:r>
              <a:rPr lang="de-DE" baseline="0" dirty="0"/>
              <a:t> </a:t>
            </a:r>
            <a:r>
              <a:rPr lang="de-DE" baseline="0" dirty="0" err="1"/>
              <a:t>and</a:t>
            </a:r>
            <a:r>
              <a:rPr lang="de-DE" baseline="0" dirty="0"/>
              <a:t> </a:t>
            </a:r>
            <a:r>
              <a:rPr lang="de-DE" baseline="0" dirty="0" err="1"/>
              <a:t>through</a:t>
            </a:r>
            <a:r>
              <a:rPr lang="de-DE" baseline="0" dirty="0"/>
              <a:t> </a:t>
            </a:r>
            <a:r>
              <a:rPr lang="de-DE" baseline="0" dirty="0" err="1"/>
              <a:t>the</a:t>
            </a:r>
            <a:r>
              <a:rPr lang="de-DE" baseline="0" dirty="0"/>
              <a:t> GLASS </a:t>
            </a:r>
            <a:r>
              <a:rPr lang="de-DE" baseline="0" dirty="0" err="1"/>
              <a:t>secretariat</a:t>
            </a:r>
            <a:r>
              <a:rPr lang="de-DE" baseline="0" dirty="0"/>
              <a:t>. A </a:t>
            </a:r>
            <a:r>
              <a:rPr lang="de-DE" baseline="0" dirty="0" err="1"/>
              <a:t>collaborating</a:t>
            </a:r>
            <a:r>
              <a:rPr lang="de-DE" baseline="0" dirty="0"/>
              <a:t> </a:t>
            </a:r>
            <a:r>
              <a:rPr lang="de-DE" baseline="0" dirty="0" err="1"/>
              <a:t>platform</a:t>
            </a:r>
            <a:r>
              <a:rPr lang="de-DE" baseline="0" dirty="0"/>
              <a:t> </a:t>
            </a:r>
            <a:r>
              <a:rPr lang="de-DE" baseline="0" dirty="0" err="1"/>
              <a:t>including</a:t>
            </a:r>
            <a:r>
              <a:rPr lang="de-DE" baseline="0" dirty="0"/>
              <a:t> WHO </a:t>
            </a:r>
            <a:r>
              <a:rPr lang="de-DE" baseline="0" dirty="0" err="1"/>
              <a:t>collaborating</a:t>
            </a:r>
            <a:r>
              <a:rPr lang="de-DE" baseline="0" dirty="0"/>
              <a:t> </a:t>
            </a:r>
            <a:r>
              <a:rPr lang="de-DE" baseline="0" dirty="0" err="1"/>
              <a:t>centres</a:t>
            </a:r>
            <a:r>
              <a:rPr lang="de-DE" baseline="0" dirty="0"/>
              <a:t>, national </a:t>
            </a:r>
            <a:r>
              <a:rPr lang="de-DE" baseline="0" dirty="0" err="1"/>
              <a:t>and</a:t>
            </a:r>
            <a:r>
              <a:rPr lang="de-DE" baseline="0" dirty="0"/>
              <a:t> regional </a:t>
            </a:r>
            <a:r>
              <a:rPr lang="de-DE" baseline="0" dirty="0" err="1"/>
              <a:t>networks</a:t>
            </a:r>
            <a:r>
              <a:rPr lang="de-DE" baseline="0" dirty="0"/>
              <a:t> </a:t>
            </a:r>
            <a:r>
              <a:rPr lang="de-DE" baseline="0" dirty="0" err="1"/>
              <a:t>and</a:t>
            </a:r>
            <a:r>
              <a:rPr lang="de-DE" baseline="0" dirty="0"/>
              <a:t> </a:t>
            </a:r>
            <a:r>
              <a:rPr lang="de-DE" baseline="0" dirty="0" err="1"/>
              <a:t>partner</a:t>
            </a:r>
            <a:r>
              <a:rPr lang="de-DE" baseline="0" dirty="0"/>
              <a:t> </a:t>
            </a:r>
            <a:r>
              <a:rPr lang="de-DE" baseline="0" dirty="0" err="1"/>
              <a:t>institutions</a:t>
            </a:r>
            <a:r>
              <a:rPr lang="de-DE" baseline="0" dirty="0"/>
              <a:t> </a:t>
            </a:r>
            <a:r>
              <a:rPr lang="de-DE" baseline="0" dirty="0" err="1"/>
              <a:t>assists</a:t>
            </a:r>
            <a:r>
              <a:rPr lang="de-DE" baseline="0" dirty="0"/>
              <a:t> WHO in </a:t>
            </a:r>
            <a:r>
              <a:rPr lang="de-DE" baseline="0" dirty="0" err="1"/>
              <a:t>providing</a:t>
            </a:r>
            <a:r>
              <a:rPr lang="de-DE" baseline="0" dirty="0"/>
              <a:t> </a:t>
            </a:r>
            <a:r>
              <a:rPr lang="de-DE" baseline="0" dirty="0" err="1"/>
              <a:t>technical</a:t>
            </a:r>
            <a:r>
              <a:rPr lang="de-DE" baseline="0" dirty="0"/>
              <a:t> </a:t>
            </a:r>
            <a:r>
              <a:rPr lang="de-DE" baseline="0" dirty="0" err="1"/>
              <a:t>support</a:t>
            </a:r>
            <a:r>
              <a:rPr lang="de-DE" baseline="0" dirty="0"/>
              <a:t> </a:t>
            </a:r>
            <a:r>
              <a:rPr lang="de-DE" baseline="0" dirty="0" err="1"/>
              <a:t>for</a:t>
            </a:r>
            <a:r>
              <a:rPr lang="de-DE" baseline="0" dirty="0"/>
              <a:t> </a:t>
            </a:r>
            <a:r>
              <a:rPr lang="de-DE" baseline="0" dirty="0" err="1"/>
              <a:t>implementation</a:t>
            </a:r>
            <a:r>
              <a:rPr lang="de-DE" baseline="0" dirty="0"/>
              <a:t>.</a:t>
            </a:r>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51</a:t>
            </a:fld>
            <a:endParaRPr lang="en-GB"/>
          </a:p>
        </p:txBody>
      </p:sp>
    </p:spTree>
    <p:extLst>
      <p:ext uri="{BB962C8B-B14F-4D97-AF65-F5344CB8AC3E}">
        <p14:creationId xmlns:p14="http://schemas.microsoft.com/office/powerpoint/2010/main" val="3134899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In</a:t>
            </a:r>
            <a:r>
              <a:rPr lang="de-DE" baseline="0" dirty="0"/>
              <a:t> </a:t>
            </a:r>
            <a:r>
              <a:rPr lang="de-DE" baseline="0" dirty="0" err="1"/>
              <a:t>summary</a:t>
            </a:r>
            <a:r>
              <a:rPr lang="de-DE" baseline="0" dirty="0"/>
              <a:t>, </a:t>
            </a:r>
            <a:r>
              <a:rPr lang="de-DE" baseline="0" dirty="0" err="1"/>
              <a:t>surveillance</a:t>
            </a:r>
            <a:r>
              <a:rPr lang="de-DE" baseline="0" dirty="0"/>
              <a:t> </a:t>
            </a:r>
            <a:r>
              <a:rPr lang="de-DE" baseline="0" dirty="0" err="1"/>
              <a:t>is</a:t>
            </a:r>
            <a:r>
              <a:rPr lang="de-DE" baseline="0" dirty="0"/>
              <a:t> a </a:t>
            </a:r>
            <a:r>
              <a:rPr lang="de-DE" baseline="0" dirty="0" err="1"/>
              <a:t>cornerstone</a:t>
            </a:r>
            <a:r>
              <a:rPr lang="de-DE" baseline="0" dirty="0"/>
              <a:t> </a:t>
            </a:r>
            <a:r>
              <a:rPr lang="de-DE" baseline="0" dirty="0" err="1"/>
              <a:t>to</a:t>
            </a:r>
            <a:r>
              <a:rPr lang="de-DE" baseline="0" dirty="0"/>
              <a:t> </a:t>
            </a:r>
            <a:r>
              <a:rPr lang="de-DE" baseline="0" dirty="0" err="1"/>
              <a:t>control</a:t>
            </a:r>
            <a:r>
              <a:rPr lang="de-DE" baseline="0" dirty="0"/>
              <a:t> </a:t>
            </a:r>
            <a:r>
              <a:rPr lang="de-DE" baseline="0" dirty="0" err="1"/>
              <a:t>antimicrobial</a:t>
            </a:r>
            <a:r>
              <a:rPr lang="de-DE" baseline="0" dirty="0"/>
              <a:t> </a:t>
            </a:r>
            <a:r>
              <a:rPr lang="de-DE" baseline="0" dirty="0" err="1"/>
              <a:t>resistance</a:t>
            </a:r>
            <a:r>
              <a:rPr lang="de-DE" baseline="0" dirty="0"/>
              <a:t> </a:t>
            </a:r>
            <a:r>
              <a:rPr lang="de-DE" baseline="0" dirty="0" err="1"/>
              <a:t>and</a:t>
            </a:r>
            <a:r>
              <a:rPr lang="de-DE" baseline="0" dirty="0"/>
              <a:t> </a:t>
            </a:r>
            <a:r>
              <a:rPr lang="de-DE" baseline="0" dirty="0" err="1"/>
              <a:t>should</a:t>
            </a:r>
            <a:r>
              <a:rPr lang="de-DE" baseline="0" dirty="0"/>
              <a:t> </a:t>
            </a:r>
            <a:r>
              <a:rPr lang="de-DE" baseline="0" dirty="0" err="1"/>
              <a:t>be</a:t>
            </a:r>
            <a:r>
              <a:rPr lang="de-DE" baseline="0" dirty="0"/>
              <a:t> </a:t>
            </a:r>
            <a:r>
              <a:rPr lang="de-DE" baseline="0" dirty="0" err="1"/>
              <a:t>part</a:t>
            </a:r>
            <a:r>
              <a:rPr lang="de-DE" baseline="0" dirty="0"/>
              <a:t> </a:t>
            </a:r>
            <a:r>
              <a:rPr lang="de-DE" baseline="0" dirty="0" err="1"/>
              <a:t>of</a:t>
            </a:r>
            <a:r>
              <a:rPr lang="de-DE" baseline="0" dirty="0"/>
              <a:t> </a:t>
            </a:r>
            <a:r>
              <a:rPr lang="de-DE" baseline="0" dirty="0" err="1"/>
              <a:t>the</a:t>
            </a:r>
            <a:r>
              <a:rPr lang="de-DE" baseline="0" dirty="0"/>
              <a:t> national </a:t>
            </a:r>
            <a:r>
              <a:rPr lang="de-DE" baseline="0" dirty="0" err="1"/>
              <a:t>action</a:t>
            </a:r>
            <a:r>
              <a:rPr lang="de-DE" baseline="0" dirty="0"/>
              <a:t> plan on </a:t>
            </a:r>
            <a:r>
              <a:rPr lang="de-DE" baseline="0" dirty="0" err="1"/>
              <a:t>antimicrobial</a:t>
            </a:r>
            <a:r>
              <a:rPr lang="de-DE" baseline="0" dirty="0"/>
              <a:t> </a:t>
            </a:r>
            <a:r>
              <a:rPr lang="de-DE" baseline="0" dirty="0" err="1"/>
              <a:t>resistance</a:t>
            </a:r>
            <a:r>
              <a:rPr lang="de-DE" baseline="0" dirty="0"/>
              <a:t>. </a:t>
            </a:r>
            <a:r>
              <a:rPr lang="de-DE" baseline="0" dirty="0" err="1"/>
              <a:t>Policy</a:t>
            </a:r>
            <a:r>
              <a:rPr lang="de-DE" baseline="0" dirty="0"/>
              <a:t> </a:t>
            </a:r>
            <a:r>
              <a:rPr lang="de-DE" baseline="0" dirty="0" err="1"/>
              <a:t>support</a:t>
            </a:r>
            <a:r>
              <a:rPr lang="de-DE" baseline="0" dirty="0"/>
              <a:t> </a:t>
            </a:r>
            <a:r>
              <a:rPr lang="de-DE" baseline="0" dirty="0" err="1"/>
              <a:t>and</a:t>
            </a:r>
            <a:r>
              <a:rPr lang="de-DE" baseline="0" dirty="0"/>
              <a:t> </a:t>
            </a:r>
            <a:r>
              <a:rPr lang="de-DE" baseline="0" dirty="0" err="1"/>
              <a:t>commitment</a:t>
            </a:r>
            <a:r>
              <a:rPr lang="de-DE" baseline="0" dirty="0"/>
              <a:t> </a:t>
            </a:r>
            <a:r>
              <a:rPr lang="de-DE" baseline="0" dirty="0" err="1"/>
              <a:t>as</a:t>
            </a:r>
            <a:r>
              <a:rPr lang="de-DE" baseline="0" dirty="0"/>
              <a:t> </a:t>
            </a:r>
            <a:r>
              <a:rPr lang="de-DE" baseline="0" dirty="0" err="1"/>
              <a:t>well</a:t>
            </a:r>
            <a:r>
              <a:rPr lang="de-DE" baseline="0" dirty="0"/>
              <a:t> </a:t>
            </a:r>
            <a:r>
              <a:rPr lang="de-DE" baseline="0" dirty="0" err="1"/>
              <a:t>as</a:t>
            </a:r>
            <a:r>
              <a:rPr lang="de-DE" baseline="0" dirty="0"/>
              <a:t> </a:t>
            </a:r>
            <a:r>
              <a:rPr lang="de-DE" baseline="0" dirty="0" err="1"/>
              <a:t>adequate</a:t>
            </a:r>
            <a:r>
              <a:rPr lang="de-DE" baseline="0" dirty="0"/>
              <a:t> </a:t>
            </a:r>
            <a:r>
              <a:rPr lang="de-DE" baseline="0" dirty="0" err="1"/>
              <a:t>resources</a:t>
            </a:r>
            <a:r>
              <a:rPr lang="de-DE" baseline="0" dirty="0"/>
              <a:t> </a:t>
            </a:r>
            <a:r>
              <a:rPr lang="de-DE" baseline="0" dirty="0" err="1"/>
              <a:t>and</a:t>
            </a:r>
            <a:r>
              <a:rPr lang="de-DE" baseline="0" dirty="0"/>
              <a:t> </a:t>
            </a:r>
            <a:r>
              <a:rPr lang="de-DE" baseline="0" dirty="0" err="1"/>
              <a:t>funding</a:t>
            </a:r>
            <a:r>
              <a:rPr lang="de-DE" baseline="0" dirty="0"/>
              <a:t> </a:t>
            </a:r>
            <a:r>
              <a:rPr lang="de-DE" baseline="0" dirty="0" err="1"/>
              <a:t>are</a:t>
            </a:r>
            <a:r>
              <a:rPr lang="de-DE" baseline="0" dirty="0"/>
              <a:t> </a:t>
            </a:r>
            <a:r>
              <a:rPr lang="de-DE" baseline="0" dirty="0" err="1"/>
              <a:t>key</a:t>
            </a:r>
            <a:r>
              <a:rPr lang="de-DE" baseline="0" dirty="0"/>
              <a:t> </a:t>
            </a:r>
            <a:r>
              <a:rPr lang="de-DE" baseline="0" dirty="0" err="1"/>
              <a:t>factors</a:t>
            </a:r>
            <a:r>
              <a:rPr lang="de-DE" baseline="0" dirty="0"/>
              <a:t> </a:t>
            </a:r>
            <a:r>
              <a:rPr lang="de-DE" baseline="0" dirty="0" err="1"/>
              <a:t>for</a:t>
            </a:r>
            <a:r>
              <a:rPr lang="de-DE" baseline="0" dirty="0"/>
              <a:t> a </a:t>
            </a:r>
            <a:r>
              <a:rPr lang="de-DE" baseline="0" dirty="0" err="1"/>
              <a:t>successful</a:t>
            </a:r>
            <a:r>
              <a:rPr lang="de-DE" baseline="0" dirty="0"/>
              <a:t> </a:t>
            </a:r>
            <a:r>
              <a:rPr lang="de-DE" baseline="0" dirty="0" err="1"/>
              <a:t>implementation</a:t>
            </a:r>
            <a:r>
              <a:rPr lang="de-DE" baseline="0" dirty="0"/>
              <a:t>. Clinical, </a:t>
            </a:r>
            <a:r>
              <a:rPr lang="de-DE" baseline="0" dirty="0" err="1"/>
              <a:t>epidemiological</a:t>
            </a:r>
            <a:r>
              <a:rPr lang="de-DE" baseline="0" dirty="0"/>
              <a:t> </a:t>
            </a:r>
            <a:r>
              <a:rPr lang="de-DE" baseline="0" dirty="0" err="1"/>
              <a:t>and</a:t>
            </a:r>
            <a:r>
              <a:rPr lang="de-DE" baseline="0" dirty="0"/>
              <a:t> </a:t>
            </a:r>
            <a:r>
              <a:rPr lang="de-DE" baseline="0" dirty="0" err="1"/>
              <a:t>laboratory</a:t>
            </a:r>
            <a:r>
              <a:rPr lang="de-DE" baseline="0" dirty="0"/>
              <a:t> </a:t>
            </a:r>
            <a:r>
              <a:rPr lang="de-DE" baseline="0" dirty="0" err="1"/>
              <a:t>capacity</a:t>
            </a:r>
            <a:r>
              <a:rPr lang="de-DE" baseline="0" dirty="0"/>
              <a:t> </a:t>
            </a:r>
            <a:r>
              <a:rPr lang="de-DE" baseline="0" dirty="0" err="1"/>
              <a:t>need</a:t>
            </a:r>
            <a:r>
              <a:rPr lang="de-DE" baseline="0" dirty="0"/>
              <a:t> </a:t>
            </a:r>
            <a:r>
              <a:rPr lang="de-DE" baseline="0" dirty="0" err="1"/>
              <a:t>to</a:t>
            </a:r>
            <a:r>
              <a:rPr lang="de-DE" baseline="0" dirty="0"/>
              <a:t> </a:t>
            </a:r>
            <a:r>
              <a:rPr lang="de-DE" baseline="0" dirty="0" err="1"/>
              <a:t>be</a:t>
            </a:r>
            <a:r>
              <a:rPr lang="de-DE" baseline="0" dirty="0"/>
              <a:t> </a:t>
            </a:r>
            <a:r>
              <a:rPr lang="de-DE" baseline="0" dirty="0" err="1"/>
              <a:t>strenghthen</a:t>
            </a:r>
            <a:r>
              <a:rPr lang="de-DE" baseline="0" dirty="0"/>
              <a:t>. The GLASS IT </a:t>
            </a:r>
            <a:r>
              <a:rPr lang="de-DE" baseline="0" dirty="0" err="1"/>
              <a:t>platform</a:t>
            </a:r>
            <a:r>
              <a:rPr lang="de-DE" baseline="0" dirty="0"/>
              <a:t> </a:t>
            </a:r>
            <a:r>
              <a:rPr lang="de-DE" baseline="0" dirty="0" err="1"/>
              <a:t>facilitates</a:t>
            </a:r>
            <a:r>
              <a:rPr lang="de-DE" baseline="0" dirty="0"/>
              <a:t> </a:t>
            </a:r>
            <a:r>
              <a:rPr lang="de-DE" baseline="0" dirty="0" err="1"/>
              <a:t>data</a:t>
            </a:r>
            <a:r>
              <a:rPr lang="de-DE" baseline="0" dirty="0"/>
              <a:t> </a:t>
            </a:r>
            <a:r>
              <a:rPr lang="de-DE" baseline="0" dirty="0" err="1"/>
              <a:t>sharing</a:t>
            </a:r>
            <a:r>
              <a:rPr lang="de-DE" baseline="0" dirty="0"/>
              <a:t> </a:t>
            </a:r>
            <a:r>
              <a:rPr lang="de-DE" baseline="0" dirty="0" err="1"/>
              <a:t>and</a:t>
            </a:r>
            <a:r>
              <a:rPr lang="de-DE" baseline="0" dirty="0"/>
              <a:t> </a:t>
            </a:r>
            <a:r>
              <a:rPr lang="de-DE" baseline="0" dirty="0" err="1"/>
              <a:t>collaboration</a:t>
            </a:r>
            <a:r>
              <a:rPr lang="de-DE" baseline="0" dirty="0"/>
              <a:t> </a:t>
            </a:r>
            <a:r>
              <a:rPr lang="de-DE" baseline="0" dirty="0" err="1"/>
              <a:t>and</a:t>
            </a:r>
            <a:r>
              <a:rPr lang="de-DE" baseline="0" dirty="0"/>
              <a:t> </a:t>
            </a:r>
            <a:r>
              <a:rPr lang="de-DE" baseline="0" dirty="0" err="1"/>
              <a:t>the</a:t>
            </a:r>
            <a:r>
              <a:rPr lang="de-DE" baseline="0" dirty="0"/>
              <a:t> GLASS </a:t>
            </a:r>
            <a:r>
              <a:rPr lang="de-DE" baseline="0" dirty="0" err="1"/>
              <a:t>collaborative</a:t>
            </a:r>
            <a:r>
              <a:rPr lang="de-DE" baseline="0" dirty="0"/>
              <a:t> </a:t>
            </a:r>
            <a:r>
              <a:rPr lang="de-DE" baseline="0" dirty="0" err="1"/>
              <a:t>platform</a:t>
            </a:r>
            <a:r>
              <a:rPr lang="de-DE" baseline="0" dirty="0"/>
              <a:t> p</a:t>
            </a:r>
            <a:r>
              <a:rPr lang="en-US" sz="2200" dirty="0" err="1">
                <a:solidFill>
                  <a:prstClr val="black"/>
                </a:solidFill>
              </a:rPr>
              <a:t>romotes</a:t>
            </a:r>
            <a:r>
              <a:rPr lang="en-US" sz="2200" dirty="0">
                <a:solidFill>
                  <a:prstClr val="black"/>
                </a:solidFill>
              </a:rPr>
              <a:t> exchange and peer support between</a:t>
            </a:r>
            <a:r>
              <a:rPr lang="en-US" sz="2200" baseline="0" dirty="0">
                <a:solidFill>
                  <a:prstClr val="black"/>
                </a:solidFill>
              </a:rPr>
              <a:t> </a:t>
            </a:r>
            <a:r>
              <a:rPr lang="en-US" sz="2200" dirty="0">
                <a:solidFill>
                  <a:prstClr val="black"/>
                </a:solidFill>
              </a:rPr>
              <a:t>countries.</a:t>
            </a:r>
          </a:p>
        </p:txBody>
      </p:sp>
      <p:sp>
        <p:nvSpPr>
          <p:cNvPr id="4" name="Foliennummernplatzhalter 3"/>
          <p:cNvSpPr>
            <a:spLocks noGrp="1"/>
          </p:cNvSpPr>
          <p:nvPr>
            <p:ph type="sldNum" sz="quarter" idx="10"/>
          </p:nvPr>
        </p:nvSpPr>
        <p:spPr/>
        <p:txBody>
          <a:bodyPr/>
          <a:lstStyle/>
          <a:p>
            <a:fld id="{F8CBFB26-A9B0-4C38-85CE-ADB6704E4A55}" type="slidenum">
              <a:rPr lang="en-GB" smtClean="0"/>
              <a:t>52</a:t>
            </a:fld>
            <a:endParaRPr lang="en-GB"/>
          </a:p>
        </p:txBody>
      </p:sp>
    </p:spTree>
    <p:extLst>
      <p:ext uri="{BB962C8B-B14F-4D97-AF65-F5344CB8AC3E}">
        <p14:creationId xmlns:p14="http://schemas.microsoft.com/office/powerpoint/2010/main" val="286150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5</a:t>
            </a:fld>
            <a:endParaRPr lang="en-GB"/>
          </a:p>
        </p:txBody>
      </p:sp>
    </p:spTree>
    <p:extLst>
      <p:ext uri="{BB962C8B-B14F-4D97-AF65-F5344CB8AC3E}">
        <p14:creationId xmlns:p14="http://schemas.microsoft.com/office/powerpoint/2010/main" val="20819675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CBFB26-A9B0-4C38-85CE-ADB6704E4A55}" type="slidenum">
              <a:rPr lang="en-GB" smtClean="0"/>
              <a:t>53</a:t>
            </a:fld>
            <a:endParaRPr lang="en-GB"/>
          </a:p>
        </p:txBody>
      </p:sp>
    </p:spTree>
    <p:extLst>
      <p:ext uri="{BB962C8B-B14F-4D97-AF65-F5344CB8AC3E}">
        <p14:creationId xmlns:p14="http://schemas.microsoft.com/office/powerpoint/2010/main" val="295433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annexes describe </a:t>
            </a:r>
            <a:r>
              <a:rPr lang="en-GB" baseline="0" dirty="0"/>
              <a:t>different surveillance approaches in more detail, give samples for data structure and collection on the local and national level, and provide a set of sample indicators for monitoring and evaluating implementation of GLASS.</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7</a:t>
            </a:fld>
            <a:endParaRPr lang="en-GB"/>
          </a:p>
        </p:txBody>
      </p:sp>
    </p:spTree>
    <p:extLst>
      <p:ext uri="{BB962C8B-B14F-4D97-AF65-F5344CB8AC3E}">
        <p14:creationId xmlns:p14="http://schemas.microsoft.com/office/powerpoint/2010/main" val="57381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The WHO Global Action Plan </a:t>
            </a:r>
            <a:r>
              <a:rPr lang="fr-CH" dirty="0" err="1"/>
              <a:t>was</a:t>
            </a:r>
            <a:r>
              <a:rPr lang="fr-CH" dirty="0"/>
              <a:t> </a:t>
            </a:r>
            <a:r>
              <a:rPr lang="fr-CH" dirty="0" err="1"/>
              <a:t>adopted</a:t>
            </a:r>
            <a:r>
              <a:rPr lang="fr-CH" dirty="0"/>
              <a:t> at the </a:t>
            </a:r>
            <a:r>
              <a:rPr lang="fr-CH" dirty="0" err="1"/>
              <a:t>Sixty-eighth</a:t>
            </a:r>
            <a:r>
              <a:rPr lang="fr-CH" dirty="0"/>
              <a:t> World Health </a:t>
            </a:r>
            <a:r>
              <a:rPr lang="fr-CH" dirty="0" err="1"/>
              <a:t>Assembly</a:t>
            </a:r>
            <a:r>
              <a:rPr lang="fr-CH" dirty="0"/>
              <a:t> in May 2015. The goal </a:t>
            </a:r>
            <a:r>
              <a:rPr lang="en-US" dirty="0"/>
              <a:t>of the global action plan is to ensure, for as long as possible, continuity of successful treatment and prevention of infectious diseases with effective and safe</a:t>
            </a:r>
            <a:r>
              <a:rPr lang="en-US" baseline="0" dirty="0"/>
              <a:t> </a:t>
            </a:r>
            <a:r>
              <a:rPr lang="en-US" dirty="0"/>
              <a:t>medicines that are quality-assured, used in a responsible</a:t>
            </a:r>
            <a:r>
              <a:rPr lang="en-US" baseline="0" dirty="0"/>
              <a:t> </a:t>
            </a:r>
            <a:r>
              <a:rPr lang="en-US" dirty="0"/>
              <a:t>way, and accessible to all who need them. The</a:t>
            </a:r>
            <a:r>
              <a:rPr lang="en-US" baseline="0" dirty="0"/>
              <a:t> following slide shows the 5 strategic objectives of the global action plan on antimicrobial resistance.</a:t>
            </a:r>
            <a:endParaRPr lang="en-GB" dirty="0"/>
          </a:p>
        </p:txBody>
      </p:sp>
      <p:sp>
        <p:nvSpPr>
          <p:cNvPr id="4" name="Slide Number Placeholder 3"/>
          <p:cNvSpPr>
            <a:spLocks noGrp="1"/>
          </p:cNvSpPr>
          <p:nvPr>
            <p:ph type="sldNum" sz="quarter" idx="10"/>
          </p:nvPr>
        </p:nvSpPr>
        <p:spPr/>
        <p:txBody>
          <a:bodyPr/>
          <a:lstStyle/>
          <a:p>
            <a:fld id="{F8CBFB26-A9B0-4C38-85CE-ADB6704E4A55}" type="slidenum">
              <a:rPr lang="en-GB" smtClean="0"/>
              <a:t>8</a:t>
            </a:fld>
            <a:endParaRPr lang="en-GB"/>
          </a:p>
        </p:txBody>
      </p:sp>
    </p:spTree>
    <p:extLst>
      <p:ext uri="{BB962C8B-B14F-4D97-AF65-F5344CB8AC3E}">
        <p14:creationId xmlns:p14="http://schemas.microsoft.com/office/powerpoint/2010/main" val="68498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addition to the adaptation of the global action plan Member States requested WHO to develop and implement an integrated global program for surveillance of antimicrobial resistance across all sectors reinforcing the “One Health” approach of the global action plan. </a:t>
            </a:r>
          </a:p>
        </p:txBody>
      </p:sp>
      <p:sp>
        <p:nvSpPr>
          <p:cNvPr id="4" name="Slide Number Placeholder 3"/>
          <p:cNvSpPr>
            <a:spLocks noGrp="1"/>
          </p:cNvSpPr>
          <p:nvPr>
            <p:ph type="sldNum" sz="quarter" idx="10"/>
          </p:nvPr>
        </p:nvSpPr>
        <p:spPr/>
        <p:txBody>
          <a:bodyPr/>
          <a:lstStyle/>
          <a:p>
            <a:fld id="{F8CBFB26-A9B0-4C38-85CE-ADB6704E4A55}" type="slidenum">
              <a:rPr lang="en-GB" smtClean="0"/>
              <a:t>10</a:t>
            </a:fld>
            <a:endParaRPr lang="en-GB"/>
          </a:p>
        </p:txBody>
      </p:sp>
    </p:spTree>
    <p:extLst>
      <p:ext uri="{BB962C8B-B14F-4D97-AF65-F5344CB8AC3E}">
        <p14:creationId xmlns:p14="http://schemas.microsoft.com/office/powerpoint/2010/main" val="341939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GB" sz="1200" dirty="0">
                <a:solidFill>
                  <a:prstClr val="black"/>
                </a:solidFill>
                <a:latin typeface="Times New Roman" panose="02020603050405020304" pitchFamily="18" charset="0"/>
                <a:cs typeface="Times New Roman" panose="02020603050405020304" pitchFamily="18" charset="0"/>
              </a:rPr>
              <a:t>WHO published 2014 a</a:t>
            </a:r>
            <a:r>
              <a:rPr lang="en-GB" sz="1200" baseline="0" dirty="0">
                <a:solidFill>
                  <a:prstClr val="black"/>
                </a:solidFill>
                <a:latin typeface="Times New Roman" panose="02020603050405020304" pitchFamily="18" charset="0"/>
                <a:cs typeface="Times New Roman" panose="02020603050405020304" pitchFamily="18" charset="0"/>
              </a:rPr>
              <a:t> global report on surveillance. </a:t>
            </a:r>
            <a:r>
              <a:rPr lang="en-GB" sz="1200" dirty="0">
                <a:solidFill>
                  <a:prstClr val="black"/>
                </a:solidFill>
                <a:latin typeface="Times New Roman" panose="02020603050405020304" pitchFamily="18" charset="0"/>
                <a:cs typeface="Times New Roman" panose="02020603050405020304" pitchFamily="18" charset="0"/>
              </a:rPr>
              <a:t>This map shows an overview of the responses regarding resistance data </a:t>
            </a:r>
          </a:p>
          <a:p>
            <a:pPr lvl="0"/>
            <a:r>
              <a:rPr lang="en-GB" sz="1200" dirty="0">
                <a:solidFill>
                  <a:prstClr val="black"/>
                </a:solidFill>
                <a:latin typeface="Times New Roman" panose="02020603050405020304" pitchFamily="18" charset="0"/>
                <a:cs typeface="Times New Roman" panose="02020603050405020304" pitchFamily="18" charset="0"/>
              </a:rPr>
              <a:t>from the Member States:</a:t>
            </a:r>
          </a:p>
          <a:p>
            <a:pPr marL="0" lvl="0" indent="0">
              <a:buFont typeface="Arial" panose="020B0604020202020204" pitchFamily="34" charset="0"/>
              <a:buNone/>
            </a:pPr>
            <a:r>
              <a:rPr lang="en-GB" sz="1200" dirty="0">
                <a:solidFill>
                  <a:prstClr val="black"/>
                </a:solidFill>
                <a:latin typeface="Times New Roman" panose="02020603050405020304" pitchFamily="18" charset="0"/>
                <a:cs typeface="Times New Roman" panose="02020603050405020304" pitchFamily="18" charset="0"/>
              </a:rPr>
              <a:t>129 countries responded and 114 returned at least some data on at least one of the 9 requested bacteria–antibacterial drug indicator combinations. </a:t>
            </a:r>
          </a:p>
          <a:p>
            <a:pPr lvl="0"/>
            <a:endParaRPr lang="en-GB" sz="1200" dirty="0">
              <a:solidFill>
                <a:prstClr val="black"/>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98A586A-79F4-411C-ADA2-3B171EF877E4}" type="slidenum">
              <a:rPr lang="ko-KR" altLang="en-US" smtClean="0">
                <a:solidFill>
                  <a:prstClr val="black"/>
                </a:solidFill>
              </a:rPr>
              <a:pPr/>
              <a:t>11</a:t>
            </a:fld>
            <a:endParaRPr lang="ko-KR" altLang="en-US">
              <a:solidFill>
                <a:prstClr val="black"/>
              </a:solidFill>
            </a:endParaRPr>
          </a:p>
        </p:txBody>
      </p:sp>
    </p:spTree>
    <p:extLst>
      <p:ext uri="{BB962C8B-B14F-4D97-AF65-F5344CB8AC3E}">
        <p14:creationId xmlns:p14="http://schemas.microsoft.com/office/powerpoint/2010/main" val="381686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D9539D-198A-458C-B15A-E43051277895}" type="datetime1">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A032-2966-4698-874F-6E85B936F60E}" type="slidenum">
              <a:rPr lang="en-GB" smtClean="0"/>
              <a:t>‹#›</a:t>
            </a:fld>
            <a:endParaRPr lang="en-GB"/>
          </a:p>
        </p:txBody>
      </p:sp>
    </p:spTree>
    <p:extLst>
      <p:ext uri="{BB962C8B-B14F-4D97-AF65-F5344CB8AC3E}">
        <p14:creationId xmlns:p14="http://schemas.microsoft.com/office/powerpoint/2010/main" val="2876136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373DA2-040D-4D9C-8415-86CAD24738AA}" type="datetime1">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A032-2966-4698-874F-6E85B936F60E}" type="slidenum">
              <a:rPr lang="en-GB" smtClean="0"/>
              <a:t>‹#›</a:t>
            </a:fld>
            <a:endParaRPr lang="en-GB"/>
          </a:p>
        </p:txBody>
      </p:sp>
    </p:spTree>
    <p:extLst>
      <p:ext uri="{BB962C8B-B14F-4D97-AF65-F5344CB8AC3E}">
        <p14:creationId xmlns:p14="http://schemas.microsoft.com/office/powerpoint/2010/main" val="20907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FB3224-05AE-4431-9CD1-233ADE6630C2}" type="datetime1">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A032-2966-4698-874F-6E85B936F60E}" type="slidenum">
              <a:rPr lang="en-GB" smtClean="0"/>
              <a:t>‹#›</a:t>
            </a:fld>
            <a:endParaRPr lang="en-GB"/>
          </a:p>
        </p:txBody>
      </p:sp>
    </p:spTree>
    <p:extLst>
      <p:ext uri="{BB962C8B-B14F-4D97-AF65-F5344CB8AC3E}">
        <p14:creationId xmlns:p14="http://schemas.microsoft.com/office/powerpoint/2010/main" val="254272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DAADA032-2966-4698-874F-6E85B936F60E}" type="slidenum">
              <a:rPr lang="en-GB" smtClean="0">
                <a:solidFill>
                  <a:prstClr val="black">
                    <a:tint val="75000"/>
                  </a:prstClr>
                </a:solidFill>
              </a:rPr>
              <a:pPr/>
              <a:t>‹#›</a:t>
            </a:fld>
            <a:endParaRPr lang="en-GB">
              <a:solidFill>
                <a:prstClr val="black">
                  <a:tint val="75000"/>
                </a:prstClr>
              </a:solidFill>
            </a:endParaRPr>
          </a:p>
        </p:txBody>
      </p:sp>
      <p:sp>
        <p:nvSpPr>
          <p:cNvPr id="7" name="Date Placeholder 3"/>
          <p:cNvSpPr>
            <a:spLocks noGrp="1"/>
          </p:cNvSpPr>
          <p:nvPr>
            <p:ph type="dt" sz="half" idx="10"/>
          </p:nvPr>
        </p:nvSpPr>
        <p:spPr>
          <a:xfrm>
            <a:off x="457200" y="6356350"/>
            <a:ext cx="2133600" cy="365125"/>
          </a:xfrm>
        </p:spPr>
        <p:txBody>
          <a:bodyPr/>
          <a:lstStyle/>
          <a:p>
            <a:r>
              <a:rPr lang="en-US">
                <a:solidFill>
                  <a:prstClr val="black">
                    <a:tint val="75000"/>
                  </a:prstClr>
                </a:solidFill>
              </a:rPr>
              <a:t>‹#› </a:t>
            </a:r>
            <a:endParaRPr lang="en-GB" dirty="0">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p:spPr>
        <p:txBody>
          <a:bodyPr/>
          <a:lstStyle/>
          <a:p>
            <a:r>
              <a:rPr lang="en-GB" dirty="0">
                <a:solidFill>
                  <a:prstClr val="black">
                    <a:tint val="75000"/>
                  </a:prstClr>
                </a:solidFill>
              </a:rPr>
              <a:t>GLASS – N. Delhi, Feb 2016</a:t>
            </a:r>
          </a:p>
        </p:txBody>
      </p:sp>
    </p:spTree>
    <p:extLst>
      <p:ext uri="{BB962C8B-B14F-4D97-AF65-F5344CB8AC3E}">
        <p14:creationId xmlns:p14="http://schemas.microsoft.com/office/powerpoint/2010/main" val="91777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lang="en-GB" sz="3200" b="1" kern="1200" dirty="0">
                <a:solidFill>
                  <a:srgbClr val="6A2D97"/>
                </a:solidFill>
                <a:latin typeface="+mn-lt"/>
                <a:ea typeface="+mn-ea"/>
                <a:cs typeface="+mn-cs"/>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z="1800"/>
            </a:lvl1pPr>
          </a:lstStyle>
          <a:p>
            <a:r>
              <a:rPr lang="en-US">
                <a:solidFill>
                  <a:prstClr val="black">
                    <a:tint val="75000"/>
                  </a:prstClr>
                </a:solidFill>
              </a:rPr>
              <a:t>‹#› </a:t>
            </a:r>
            <a:endParaRPr lang="en-GB" sz="2000"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GLASS – N. Delhi, Feb 2016</a:t>
            </a:r>
          </a:p>
        </p:txBody>
      </p:sp>
    </p:spTree>
    <p:extLst>
      <p:ext uri="{BB962C8B-B14F-4D97-AF65-F5344CB8AC3E}">
        <p14:creationId xmlns:p14="http://schemas.microsoft.com/office/powerpoint/2010/main" val="150693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AADA032-2966-4698-874F-6E85B936F60E}" type="slidenum">
              <a:rPr lang="en-GB" smtClean="0">
                <a:solidFill>
                  <a:prstClr val="black">
                    <a:tint val="75000"/>
                  </a:prstClr>
                </a:solidFill>
              </a:rPr>
              <a:pPr/>
              <a:t>‹#›</a:t>
            </a:fld>
            <a:endParaRPr lang="en-GB">
              <a:solidFill>
                <a:prstClr val="black">
                  <a:tint val="75000"/>
                </a:prstClr>
              </a:solidFill>
            </a:endParaRPr>
          </a:p>
        </p:txBody>
      </p:sp>
      <p:sp>
        <p:nvSpPr>
          <p:cNvPr id="7" name="Date Placeholder 3"/>
          <p:cNvSpPr>
            <a:spLocks noGrp="1"/>
          </p:cNvSpPr>
          <p:nvPr>
            <p:ph type="dt" sz="half" idx="10"/>
          </p:nvPr>
        </p:nvSpPr>
        <p:spPr>
          <a:xfrm>
            <a:off x="457200" y="6356350"/>
            <a:ext cx="2133600" cy="365125"/>
          </a:xfrm>
        </p:spPr>
        <p:txBody>
          <a:bodyPr/>
          <a:lstStyle/>
          <a:p>
            <a:r>
              <a:rPr lang="en-US">
                <a:solidFill>
                  <a:prstClr val="black">
                    <a:tint val="75000"/>
                  </a:prstClr>
                </a:solidFill>
              </a:rPr>
              <a:t>‹#› </a:t>
            </a:r>
            <a:endParaRPr lang="en-GB" dirty="0">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p:spPr>
        <p:txBody>
          <a:bodyPr/>
          <a:lstStyle/>
          <a:p>
            <a:r>
              <a:rPr lang="en-GB" dirty="0">
                <a:solidFill>
                  <a:prstClr val="black">
                    <a:tint val="75000"/>
                  </a:prstClr>
                </a:solidFill>
              </a:rPr>
              <a:t>GLASS – N. Delhi, Feb 2016</a:t>
            </a:r>
          </a:p>
        </p:txBody>
      </p:sp>
    </p:spTree>
    <p:extLst>
      <p:ext uri="{BB962C8B-B14F-4D97-AF65-F5344CB8AC3E}">
        <p14:creationId xmlns:p14="http://schemas.microsoft.com/office/powerpoint/2010/main" val="835039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prstClr val="black">
                    <a:tint val="75000"/>
                  </a:prstClr>
                </a:solidFill>
              </a:rPr>
              <a:t>‹#› </a:t>
            </a:r>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nb-NO">
                <a:solidFill>
                  <a:prstClr val="black">
                    <a:tint val="75000"/>
                  </a:prstClr>
                </a:solidFill>
              </a:rPr>
              <a:t>GLASS – N. Delhi, Feb 2016</a:t>
            </a:r>
            <a:endParaRPr lang="en-GB" dirty="0">
              <a:solidFill>
                <a:prstClr val="black">
                  <a:tint val="75000"/>
                </a:prstClr>
              </a:solidFill>
            </a:endParaRPr>
          </a:p>
        </p:txBody>
      </p:sp>
    </p:spTree>
    <p:extLst>
      <p:ext uri="{BB962C8B-B14F-4D97-AF65-F5344CB8AC3E}">
        <p14:creationId xmlns:p14="http://schemas.microsoft.com/office/powerpoint/2010/main" val="2796051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10"/>
          </p:nvPr>
        </p:nvSpPr>
        <p:spPr>
          <a:xfrm>
            <a:off x="457200" y="6356350"/>
            <a:ext cx="2133600" cy="365125"/>
          </a:xfrm>
        </p:spPr>
        <p:txBody>
          <a:bodyPr/>
          <a:lstStyle/>
          <a:p>
            <a:r>
              <a:rPr lang="en-US">
                <a:solidFill>
                  <a:prstClr val="black">
                    <a:tint val="75000"/>
                  </a:prstClr>
                </a:solidFill>
              </a:rPr>
              <a:t>‹#› </a:t>
            </a:r>
            <a:endParaRPr lang="en-GB" dirty="0">
              <a:solidFill>
                <a:prstClr val="black">
                  <a:tint val="75000"/>
                </a:prstClr>
              </a:solidFill>
            </a:endParaRPr>
          </a:p>
        </p:txBody>
      </p:sp>
      <p:sp>
        <p:nvSpPr>
          <p:cNvPr id="11" name="Footer Placeholder 4"/>
          <p:cNvSpPr>
            <a:spLocks noGrp="1"/>
          </p:cNvSpPr>
          <p:nvPr>
            <p:ph type="ftr" sz="quarter" idx="11"/>
          </p:nvPr>
        </p:nvSpPr>
        <p:spPr>
          <a:xfrm>
            <a:off x="3124200" y="6356350"/>
            <a:ext cx="2895600" cy="365125"/>
          </a:xfrm>
        </p:spPr>
        <p:txBody>
          <a:bodyPr/>
          <a:lstStyle/>
          <a:p>
            <a:r>
              <a:rPr lang="en-GB" dirty="0">
                <a:solidFill>
                  <a:prstClr val="black">
                    <a:tint val="75000"/>
                  </a:prstClr>
                </a:solidFill>
              </a:rPr>
              <a:t>GLASS – N. Delhi, Feb 2016</a:t>
            </a:r>
          </a:p>
        </p:txBody>
      </p:sp>
    </p:spTree>
    <p:extLst>
      <p:ext uri="{BB962C8B-B14F-4D97-AF65-F5344CB8AC3E}">
        <p14:creationId xmlns:p14="http://schemas.microsoft.com/office/powerpoint/2010/main" val="1994374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3"/>
          <p:cNvSpPr>
            <a:spLocks noGrp="1"/>
          </p:cNvSpPr>
          <p:nvPr>
            <p:ph type="dt" sz="half" idx="10"/>
          </p:nvPr>
        </p:nvSpPr>
        <p:spPr>
          <a:xfrm>
            <a:off x="457200" y="6356350"/>
            <a:ext cx="2133600" cy="365125"/>
          </a:xfrm>
        </p:spPr>
        <p:txBody>
          <a:bodyPr/>
          <a:lstStyle/>
          <a:p>
            <a:r>
              <a:rPr lang="en-US">
                <a:solidFill>
                  <a:prstClr val="black">
                    <a:tint val="75000"/>
                  </a:prstClr>
                </a:solidFill>
              </a:rPr>
              <a:t>‹#› </a:t>
            </a:r>
            <a:endParaRPr lang="en-GB" dirty="0">
              <a:solidFill>
                <a:prstClr val="black">
                  <a:tint val="75000"/>
                </a:prstClr>
              </a:solidFill>
            </a:endParaRPr>
          </a:p>
        </p:txBody>
      </p:sp>
      <p:sp>
        <p:nvSpPr>
          <p:cNvPr id="7" name="Footer Placeholder 4"/>
          <p:cNvSpPr>
            <a:spLocks noGrp="1"/>
          </p:cNvSpPr>
          <p:nvPr>
            <p:ph type="ftr" sz="quarter" idx="11"/>
          </p:nvPr>
        </p:nvSpPr>
        <p:spPr>
          <a:xfrm>
            <a:off x="3124200" y="6356350"/>
            <a:ext cx="2895600" cy="365125"/>
          </a:xfrm>
        </p:spPr>
        <p:txBody>
          <a:bodyPr/>
          <a:lstStyle/>
          <a:p>
            <a:r>
              <a:rPr lang="en-GB" dirty="0">
                <a:solidFill>
                  <a:prstClr val="black">
                    <a:tint val="75000"/>
                  </a:prstClr>
                </a:solidFill>
              </a:rPr>
              <a:t>GLASS – N. Delhi, Feb 2016</a:t>
            </a:r>
          </a:p>
        </p:txBody>
      </p:sp>
    </p:spTree>
    <p:extLst>
      <p:ext uri="{BB962C8B-B14F-4D97-AF65-F5344CB8AC3E}">
        <p14:creationId xmlns:p14="http://schemas.microsoft.com/office/powerpoint/2010/main" val="4123574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p:spPr>
        <p:txBody>
          <a:bodyPr/>
          <a:lstStyle/>
          <a:p>
            <a:r>
              <a:rPr lang="en-US">
                <a:solidFill>
                  <a:prstClr val="black">
                    <a:tint val="75000"/>
                  </a:prstClr>
                </a:solidFill>
              </a:rPr>
              <a:t>‹#› </a:t>
            </a:r>
            <a:endParaRPr lang="en-GB" dirty="0">
              <a:solidFill>
                <a:prstClr val="black">
                  <a:tint val="75000"/>
                </a:prstClr>
              </a:solidFill>
            </a:endParaRPr>
          </a:p>
        </p:txBody>
      </p:sp>
      <p:sp>
        <p:nvSpPr>
          <p:cNvPr id="6" name="Footer Placeholder 4"/>
          <p:cNvSpPr>
            <a:spLocks noGrp="1"/>
          </p:cNvSpPr>
          <p:nvPr>
            <p:ph type="ftr" sz="quarter" idx="11"/>
          </p:nvPr>
        </p:nvSpPr>
        <p:spPr>
          <a:xfrm>
            <a:off x="3124200" y="6356350"/>
            <a:ext cx="2895600" cy="365125"/>
          </a:xfrm>
        </p:spPr>
        <p:txBody>
          <a:bodyPr/>
          <a:lstStyle/>
          <a:p>
            <a:r>
              <a:rPr lang="en-GB" dirty="0">
                <a:solidFill>
                  <a:prstClr val="black">
                    <a:tint val="75000"/>
                  </a:prstClr>
                </a:solidFill>
              </a:rPr>
              <a:t>GLASS – N. Delhi, Feb 2016</a:t>
            </a:r>
          </a:p>
        </p:txBody>
      </p:sp>
    </p:spTree>
    <p:extLst>
      <p:ext uri="{BB962C8B-B14F-4D97-AF65-F5344CB8AC3E}">
        <p14:creationId xmlns:p14="http://schemas.microsoft.com/office/powerpoint/2010/main" val="1202672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0"/>
            <a:ext cx="2133600" cy="365125"/>
          </a:xfrm>
        </p:spPr>
        <p:txBody>
          <a:bodyPr/>
          <a:lstStyle/>
          <a:p>
            <a:r>
              <a:rPr lang="en-US">
                <a:solidFill>
                  <a:prstClr val="black">
                    <a:tint val="75000"/>
                  </a:prstClr>
                </a:solidFill>
              </a:rPr>
              <a:t>‹#› </a:t>
            </a:r>
            <a:endParaRPr lang="en-GB" dirty="0">
              <a:solidFill>
                <a:prstClr val="black">
                  <a:tint val="75000"/>
                </a:prstClr>
              </a:solidFill>
            </a:endParaRPr>
          </a:p>
        </p:txBody>
      </p:sp>
      <p:sp>
        <p:nvSpPr>
          <p:cNvPr id="9" name="Footer Placeholder 4"/>
          <p:cNvSpPr>
            <a:spLocks noGrp="1"/>
          </p:cNvSpPr>
          <p:nvPr>
            <p:ph type="ftr" sz="quarter" idx="11"/>
          </p:nvPr>
        </p:nvSpPr>
        <p:spPr>
          <a:xfrm>
            <a:off x="3124200" y="6356350"/>
            <a:ext cx="2895600" cy="365125"/>
          </a:xfrm>
        </p:spPr>
        <p:txBody>
          <a:bodyPr/>
          <a:lstStyle/>
          <a:p>
            <a:r>
              <a:rPr lang="en-GB" dirty="0">
                <a:solidFill>
                  <a:prstClr val="black">
                    <a:tint val="75000"/>
                  </a:prstClr>
                </a:solidFill>
              </a:rPr>
              <a:t>GLASS – N. Delhi, Feb 2016</a:t>
            </a:r>
          </a:p>
        </p:txBody>
      </p:sp>
    </p:spTree>
    <p:extLst>
      <p:ext uri="{BB962C8B-B14F-4D97-AF65-F5344CB8AC3E}">
        <p14:creationId xmlns:p14="http://schemas.microsoft.com/office/powerpoint/2010/main" val="28992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08CD3D-1051-435D-A853-072EF87B6B68}" type="datetime1">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A032-2966-4698-874F-6E85B936F60E}" type="slidenum">
              <a:rPr lang="en-GB" smtClean="0"/>
              <a:t>‹#›</a:t>
            </a:fld>
            <a:endParaRPr lang="en-GB"/>
          </a:p>
        </p:txBody>
      </p:sp>
    </p:spTree>
    <p:extLst>
      <p:ext uri="{BB962C8B-B14F-4D97-AF65-F5344CB8AC3E}">
        <p14:creationId xmlns:p14="http://schemas.microsoft.com/office/powerpoint/2010/main" val="542220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0"/>
            <a:ext cx="2133600" cy="365125"/>
          </a:xfrm>
        </p:spPr>
        <p:txBody>
          <a:bodyPr/>
          <a:lstStyle/>
          <a:p>
            <a:r>
              <a:rPr lang="en-US">
                <a:solidFill>
                  <a:prstClr val="black">
                    <a:tint val="75000"/>
                  </a:prstClr>
                </a:solidFill>
              </a:rPr>
              <a:t>‹#› </a:t>
            </a:r>
            <a:endParaRPr lang="en-GB" dirty="0">
              <a:solidFill>
                <a:prstClr val="black">
                  <a:tint val="75000"/>
                </a:prstClr>
              </a:solidFill>
            </a:endParaRPr>
          </a:p>
        </p:txBody>
      </p:sp>
      <p:sp>
        <p:nvSpPr>
          <p:cNvPr id="9" name="Footer Placeholder 4"/>
          <p:cNvSpPr>
            <a:spLocks noGrp="1"/>
          </p:cNvSpPr>
          <p:nvPr>
            <p:ph type="ftr" sz="quarter" idx="11"/>
          </p:nvPr>
        </p:nvSpPr>
        <p:spPr>
          <a:xfrm>
            <a:off x="3124200" y="6356350"/>
            <a:ext cx="2895600" cy="365125"/>
          </a:xfrm>
        </p:spPr>
        <p:txBody>
          <a:bodyPr/>
          <a:lstStyle/>
          <a:p>
            <a:r>
              <a:rPr lang="en-GB" dirty="0">
                <a:solidFill>
                  <a:prstClr val="black">
                    <a:tint val="75000"/>
                  </a:prstClr>
                </a:solidFill>
              </a:rPr>
              <a:t>GLASS – N. Delhi, Feb 2016</a:t>
            </a:r>
          </a:p>
        </p:txBody>
      </p:sp>
    </p:spTree>
    <p:extLst>
      <p:ext uri="{BB962C8B-B14F-4D97-AF65-F5344CB8AC3E}">
        <p14:creationId xmlns:p14="http://schemas.microsoft.com/office/powerpoint/2010/main" val="2365793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457200" y="6356350"/>
            <a:ext cx="2133600" cy="365125"/>
          </a:xfrm>
        </p:spPr>
        <p:txBody>
          <a:bodyPr/>
          <a:lstStyle/>
          <a:p>
            <a:r>
              <a:rPr lang="en-US">
                <a:solidFill>
                  <a:prstClr val="black">
                    <a:tint val="75000"/>
                  </a:prstClr>
                </a:solidFill>
              </a:rPr>
              <a:t>‹#› </a:t>
            </a:r>
            <a:endParaRPr lang="en-GB" dirty="0">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p:spPr>
        <p:txBody>
          <a:bodyPr/>
          <a:lstStyle/>
          <a:p>
            <a:r>
              <a:rPr lang="en-GB" dirty="0">
                <a:solidFill>
                  <a:prstClr val="black">
                    <a:tint val="75000"/>
                  </a:prstClr>
                </a:solidFill>
              </a:rPr>
              <a:t>GLASS – N. Delhi, Feb 2016</a:t>
            </a:r>
          </a:p>
        </p:txBody>
      </p:sp>
    </p:spTree>
    <p:extLst>
      <p:ext uri="{BB962C8B-B14F-4D97-AF65-F5344CB8AC3E}">
        <p14:creationId xmlns:p14="http://schemas.microsoft.com/office/powerpoint/2010/main" val="3694676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457200" y="6356350"/>
            <a:ext cx="2133600" cy="365125"/>
          </a:xfrm>
        </p:spPr>
        <p:txBody>
          <a:bodyPr/>
          <a:lstStyle/>
          <a:p>
            <a:r>
              <a:rPr lang="en-US">
                <a:solidFill>
                  <a:prstClr val="black">
                    <a:tint val="75000"/>
                  </a:prstClr>
                </a:solidFill>
              </a:rPr>
              <a:t>‹#› </a:t>
            </a:r>
            <a:endParaRPr lang="en-GB" dirty="0">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p:spPr>
        <p:txBody>
          <a:bodyPr/>
          <a:lstStyle/>
          <a:p>
            <a:r>
              <a:rPr lang="en-GB" dirty="0">
                <a:solidFill>
                  <a:prstClr val="black">
                    <a:tint val="75000"/>
                  </a:prstClr>
                </a:solidFill>
              </a:rPr>
              <a:t>GLASS – N. Delhi, Feb 2016</a:t>
            </a:r>
          </a:p>
        </p:txBody>
      </p:sp>
    </p:spTree>
    <p:extLst>
      <p:ext uri="{BB962C8B-B14F-4D97-AF65-F5344CB8AC3E}">
        <p14:creationId xmlns:p14="http://schemas.microsoft.com/office/powerpoint/2010/main" val="408490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013BB3-EF87-4073-BC68-9259FAA6B779}" type="datetime1">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A032-2966-4698-874F-6E85B936F60E}" type="slidenum">
              <a:rPr lang="en-GB" smtClean="0"/>
              <a:t>‹#›</a:t>
            </a:fld>
            <a:endParaRPr lang="en-GB"/>
          </a:p>
        </p:txBody>
      </p:sp>
    </p:spTree>
    <p:extLst>
      <p:ext uri="{BB962C8B-B14F-4D97-AF65-F5344CB8AC3E}">
        <p14:creationId xmlns:p14="http://schemas.microsoft.com/office/powerpoint/2010/main" val="42975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679CEE-141F-41F9-B495-69500887C0FA}" type="datetime1">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A032-2966-4698-874F-6E85B936F60E}" type="slidenum">
              <a:rPr lang="en-GB" smtClean="0"/>
              <a:t>‹#›</a:t>
            </a:fld>
            <a:endParaRPr lang="en-GB"/>
          </a:p>
        </p:txBody>
      </p:sp>
    </p:spTree>
    <p:extLst>
      <p:ext uri="{BB962C8B-B14F-4D97-AF65-F5344CB8AC3E}">
        <p14:creationId xmlns:p14="http://schemas.microsoft.com/office/powerpoint/2010/main" val="368205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44689C-F02B-4D24-99F3-46C9D4E1E3C8}" type="datetime1">
              <a:rPr lang="en-GB" smtClean="0"/>
              <a:t>20/09/2018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ADA032-2966-4698-874F-6E85B936F60E}" type="slidenum">
              <a:rPr lang="en-GB" smtClean="0"/>
              <a:t>‹#›</a:t>
            </a:fld>
            <a:endParaRPr lang="en-GB"/>
          </a:p>
        </p:txBody>
      </p:sp>
    </p:spTree>
    <p:extLst>
      <p:ext uri="{BB962C8B-B14F-4D97-AF65-F5344CB8AC3E}">
        <p14:creationId xmlns:p14="http://schemas.microsoft.com/office/powerpoint/2010/main" val="160201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C27F18-6005-4640-A456-53DD1B797B14}" type="datetime1">
              <a:rPr lang="en-GB" smtClean="0"/>
              <a:t>20/09/2018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ADA032-2966-4698-874F-6E85B936F60E}" type="slidenum">
              <a:rPr lang="en-GB" smtClean="0"/>
              <a:t>‹#›</a:t>
            </a:fld>
            <a:endParaRPr lang="en-GB"/>
          </a:p>
        </p:txBody>
      </p:sp>
    </p:spTree>
    <p:extLst>
      <p:ext uri="{BB962C8B-B14F-4D97-AF65-F5344CB8AC3E}">
        <p14:creationId xmlns:p14="http://schemas.microsoft.com/office/powerpoint/2010/main" val="369585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B3431-A20E-4941-9747-AC5D78D575A5}" type="datetime1">
              <a:rPr lang="en-GB" smtClean="0"/>
              <a:t>20/09/2018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ADA032-2966-4698-874F-6E85B936F60E}" type="slidenum">
              <a:rPr lang="en-GB" smtClean="0"/>
              <a:t>‹#›</a:t>
            </a:fld>
            <a:endParaRPr lang="en-GB"/>
          </a:p>
        </p:txBody>
      </p:sp>
    </p:spTree>
    <p:extLst>
      <p:ext uri="{BB962C8B-B14F-4D97-AF65-F5344CB8AC3E}">
        <p14:creationId xmlns:p14="http://schemas.microsoft.com/office/powerpoint/2010/main" val="130113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AF1B0-B04D-49BB-9656-45FA08067BD4}" type="datetime1">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A032-2966-4698-874F-6E85B936F60E}" type="slidenum">
              <a:rPr lang="en-GB" smtClean="0"/>
              <a:t>‹#›</a:t>
            </a:fld>
            <a:endParaRPr lang="en-GB"/>
          </a:p>
        </p:txBody>
      </p:sp>
    </p:spTree>
    <p:extLst>
      <p:ext uri="{BB962C8B-B14F-4D97-AF65-F5344CB8AC3E}">
        <p14:creationId xmlns:p14="http://schemas.microsoft.com/office/powerpoint/2010/main" val="395240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3176A4-6DCB-4638-8B99-0A98C60363A3}" type="datetime1">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A032-2966-4698-874F-6E85B936F60E}" type="slidenum">
              <a:rPr lang="en-GB" smtClean="0"/>
              <a:t>‹#›</a:t>
            </a:fld>
            <a:endParaRPr lang="en-GB"/>
          </a:p>
        </p:txBody>
      </p:sp>
    </p:spTree>
    <p:extLst>
      <p:ext uri="{BB962C8B-B14F-4D97-AF65-F5344CB8AC3E}">
        <p14:creationId xmlns:p14="http://schemas.microsoft.com/office/powerpoint/2010/main" val="2926728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4D292-D2D7-4D80-9394-C2B6EA176B74}" type="datetime1">
              <a:rPr lang="en-GB" smtClean="0"/>
              <a:t>20/09/2018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DA032-2966-4698-874F-6E85B936F60E}" type="slidenum">
              <a:rPr lang="en-GB" smtClean="0"/>
              <a:t>‹#›</a:t>
            </a:fld>
            <a:endParaRPr lang="en-GB"/>
          </a:p>
        </p:txBody>
      </p:sp>
    </p:spTree>
    <p:extLst>
      <p:ext uri="{BB962C8B-B14F-4D97-AF65-F5344CB8AC3E}">
        <p14:creationId xmlns:p14="http://schemas.microsoft.com/office/powerpoint/2010/main" val="194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 </a:t>
            </a:r>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solidFill>
                  <a:prstClr val="black">
                    <a:tint val="75000"/>
                  </a:prstClr>
                </a:solidFill>
              </a:rPr>
              <a:t>GLASS – N. Delhi, Feb 2016</a:t>
            </a: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DA032-2966-4698-874F-6E85B936F6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178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jpeg"/><Relationship Id="rId5"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jpe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jpe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hyperlink" Target="mailto:glass@who.int" TargetMode="External"/><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jpe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3.jpe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hyperlink" Target="mailto:glass@who.int" TargetMode="External"/><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468313" y="-204788"/>
            <a:ext cx="10009188" cy="7559676"/>
          </a:xfrm>
          <a:prstGeom prst="rect">
            <a:avLst/>
          </a:prstGeom>
          <a:solidFill>
            <a:schemeClr val="bg1"/>
          </a:solidFill>
          <a:ln w="9525">
            <a:solidFill>
              <a:schemeClr val="tx1"/>
            </a:solidFill>
            <a:miter lim="800000"/>
            <a:headEnd/>
            <a:tailEnd/>
          </a:ln>
        </p:spPr>
        <p:txBody>
          <a:bodyPr wrap="none" anchor="ctr"/>
          <a:lstStyle/>
          <a:p>
            <a:endParaRPr lang="fr-CH"/>
          </a:p>
        </p:txBody>
      </p:sp>
      <p:sp>
        <p:nvSpPr>
          <p:cNvPr id="46082" name="Line 3"/>
          <p:cNvSpPr>
            <a:spLocks noChangeShapeType="1"/>
          </p:cNvSpPr>
          <p:nvPr/>
        </p:nvSpPr>
        <p:spPr bwMode="auto">
          <a:xfrm>
            <a:off x="-584200" y="3361419"/>
            <a:ext cx="10172700" cy="12700"/>
          </a:xfrm>
          <a:prstGeom prst="line">
            <a:avLst/>
          </a:prstGeom>
          <a:noFill/>
          <a:ln w="76200" cmpd="tri">
            <a:solidFill>
              <a:srgbClr val="00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46085" name="Rectangle 115"/>
          <p:cNvSpPr>
            <a:spLocks noGrp="1" noChangeArrowheads="1"/>
          </p:cNvSpPr>
          <p:nvPr>
            <p:ph type="ctrTitle" idx="4294967295"/>
          </p:nvPr>
        </p:nvSpPr>
        <p:spPr>
          <a:xfrm>
            <a:off x="-1439155" y="1295371"/>
            <a:ext cx="11734800" cy="2362200"/>
          </a:xfrm>
        </p:spPr>
        <p:txBody>
          <a:bodyPr lIns="92075" tIns="46038" rIns="92075" bIns="46038" anchor="ctr">
            <a:normAutofit/>
          </a:bodyPr>
          <a:lstStyle/>
          <a:p>
            <a:pPr algn="ctr" defTabSz="762000" eaLnBrk="1" hangingPunct="1">
              <a:lnSpc>
                <a:spcPct val="50000"/>
              </a:lnSpc>
            </a:pPr>
            <a:r>
              <a:rPr lang="en-GB" altLang="zh-CN" b="1" dirty="0" smtClean="0">
                <a:solidFill>
                  <a:srgbClr val="120B99"/>
                </a:solidFill>
                <a:latin typeface="Arial Narrow" charset="0"/>
              </a:rPr>
              <a:t>WHO strategies to fight AMR</a:t>
            </a:r>
            <a:endParaRPr lang="fr-FR" sz="4000" b="1" dirty="0">
              <a:solidFill>
                <a:srgbClr val="120B99"/>
              </a:solidFill>
              <a:latin typeface="Arial Narrow" charset="0"/>
            </a:endParaRPr>
          </a:p>
        </p:txBody>
      </p:sp>
      <p:sp>
        <p:nvSpPr>
          <p:cNvPr id="117" name="Text Box 116"/>
          <p:cNvSpPr txBox="1">
            <a:spLocks noChangeArrowheads="1"/>
          </p:cNvSpPr>
          <p:nvPr/>
        </p:nvSpPr>
        <p:spPr bwMode="auto">
          <a:xfrm>
            <a:off x="3415423" y="194526"/>
            <a:ext cx="1807606" cy="892552"/>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altLang="zh-CN" i="1" dirty="0" smtClean="0">
                <a:solidFill>
                  <a:schemeClr val="tx1">
                    <a:lumMod val="50000"/>
                    <a:lumOff val="50000"/>
                  </a:schemeClr>
                </a:solidFill>
                <a:ea typeface="+mn-ea"/>
                <a:cs typeface="+mn-cs"/>
              </a:rPr>
              <a:t>APEC conference</a:t>
            </a:r>
          </a:p>
          <a:p>
            <a:pPr algn="ctr" fontAlgn="auto">
              <a:spcBef>
                <a:spcPts val="0"/>
              </a:spcBef>
              <a:spcAft>
                <a:spcPts val="0"/>
              </a:spcAft>
              <a:defRPr/>
            </a:pPr>
            <a:r>
              <a:rPr lang="en-US" altLang="zh-CN" i="1" dirty="0" err="1" smtClean="0">
                <a:solidFill>
                  <a:schemeClr val="tx1">
                    <a:lumMod val="50000"/>
                    <a:lumOff val="50000"/>
                  </a:schemeClr>
                </a:solidFill>
              </a:rPr>
              <a:t>Tapei</a:t>
            </a:r>
            <a:r>
              <a:rPr lang="en-US" altLang="zh-CN" i="1" dirty="0" smtClean="0">
                <a:solidFill>
                  <a:schemeClr val="tx1">
                    <a:lumMod val="50000"/>
                    <a:lumOff val="50000"/>
                  </a:schemeClr>
                </a:solidFill>
              </a:rPr>
              <a:t>, Sept 2018</a:t>
            </a:r>
            <a:endParaRPr lang="en-US" altLang="zh-CN" i="1" dirty="0" smtClean="0">
              <a:solidFill>
                <a:schemeClr val="tx1">
                  <a:lumMod val="50000"/>
                  <a:lumOff val="50000"/>
                </a:schemeClr>
              </a:solidFill>
              <a:ea typeface="+mn-ea"/>
              <a:cs typeface="+mn-cs"/>
            </a:endParaRPr>
          </a:p>
          <a:p>
            <a:pPr algn="ctr" fontAlgn="auto">
              <a:spcBef>
                <a:spcPts val="0"/>
              </a:spcBef>
              <a:spcAft>
                <a:spcPts val="0"/>
              </a:spcAft>
              <a:defRPr/>
            </a:pPr>
            <a:endParaRPr lang="hr-HR" altLang="zh-CN" sz="1600" i="1" dirty="0">
              <a:solidFill>
                <a:schemeClr val="tx1">
                  <a:lumMod val="50000"/>
                  <a:lumOff val="50000"/>
                </a:schemeClr>
              </a:solidFill>
              <a:effectLst>
                <a:outerShdw blurRad="38100" dist="38100" dir="2700000" algn="tl">
                  <a:srgbClr val="C0C0C0"/>
                </a:outerShdw>
              </a:effectLst>
              <a:ea typeface="+mn-ea"/>
              <a:cs typeface="+mn-cs"/>
            </a:endParaRPr>
          </a:p>
        </p:txBody>
      </p:sp>
      <p:pic>
        <p:nvPicPr>
          <p:cNvPr id="46088" name="Picture 8" descr="logo faculté medecine5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332" y="155738"/>
            <a:ext cx="210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3" descr="WHOC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411" y="131387"/>
            <a:ext cx="2673954" cy="139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Grp="1" noChangeArrowheads="1"/>
          </p:cNvSpPr>
          <p:nvPr>
            <p:ph type="subTitle" idx="4294967295"/>
          </p:nvPr>
        </p:nvSpPr>
        <p:spPr>
          <a:xfrm>
            <a:off x="28575" y="3590925"/>
            <a:ext cx="9324975" cy="1752600"/>
          </a:xfrm>
        </p:spPr>
        <p:txBody>
          <a:bodyPr lIns="91440">
            <a:noAutofit/>
          </a:bodyPr>
          <a:lstStyle/>
          <a:p>
            <a:pPr marL="0" indent="0" algn="ctr" defTabSz="762000" eaLnBrk="1" hangingPunct="1">
              <a:buNone/>
              <a:tabLst/>
            </a:pPr>
            <a:r>
              <a:rPr lang="fr-FR" sz="2400" b="1" dirty="0" err="1">
                <a:solidFill>
                  <a:srgbClr val="060606"/>
                </a:solidFill>
                <a:latin typeface="Arial" charset="0"/>
              </a:rPr>
              <a:t>Professor</a:t>
            </a:r>
            <a:r>
              <a:rPr lang="fr-FR" sz="2400" b="1" dirty="0">
                <a:solidFill>
                  <a:srgbClr val="060606"/>
                </a:solidFill>
                <a:latin typeface="Arial" charset="0"/>
              </a:rPr>
              <a:t> Didier Pittet,</a:t>
            </a:r>
            <a:r>
              <a:rPr lang="fr-FR" sz="1600" b="1" dirty="0">
                <a:solidFill>
                  <a:srgbClr val="060606"/>
                </a:solidFill>
                <a:latin typeface="Arial" charset="0"/>
              </a:rPr>
              <a:t> </a:t>
            </a:r>
            <a:r>
              <a:rPr lang="fr-FR" sz="1600" dirty="0">
                <a:solidFill>
                  <a:srgbClr val="060606"/>
                </a:solidFill>
                <a:latin typeface="Arial" charset="0"/>
              </a:rPr>
              <a:t>MD, </a:t>
            </a:r>
            <a:r>
              <a:rPr lang="fr-FR" sz="1600" dirty="0" smtClean="0">
                <a:solidFill>
                  <a:srgbClr val="060606"/>
                </a:solidFill>
                <a:latin typeface="Arial" charset="0"/>
              </a:rPr>
              <a:t>MS, CBE</a:t>
            </a:r>
            <a:endParaRPr lang="fr-FR" sz="2000" b="1" dirty="0">
              <a:solidFill>
                <a:srgbClr val="060606"/>
              </a:solidFill>
              <a:latin typeface="Arial" charset="0"/>
            </a:endParaRPr>
          </a:p>
          <a:p>
            <a:pPr marL="0" indent="0" algn="ctr" defTabSz="762000" eaLnBrk="1" hangingPunct="1">
              <a:buNone/>
              <a:tabLst/>
            </a:pPr>
            <a:r>
              <a:rPr lang="fr-FR" sz="1800" dirty="0">
                <a:solidFill>
                  <a:srgbClr val="060606"/>
                </a:solidFill>
                <a:latin typeface="Arial" charset="0"/>
              </a:rPr>
              <a:t>Infection Control Programme</a:t>
            </a:r>
          </a:p>
          <a:p>
            <a:pPr marL="0" indent="0" algn="ctr" defTabSz="762000" eaLnBrk="1" hangingPunct="1">
              <a:buNone/>
              <a:tabLst/>
            </a:pPr>
            <a:r>
              <a:rPr lang="fr-CH" sz="1800" dirty="0">
                <a:solidFill>
                  <a:srgbClr val="060606"/>
                </a:solidFill>
                <a:latin typeface="Arial" charset="0"/>
              </a:rPr>
              <a:t>WHO Collaborating Centre on Patient </a:t>
            </a:r>
            <a:r>
              <a:rPr lang="fr-CH" sz="1800" dirty="0" smtClean="0">
                <a:solidFill>
                  <a:srgbClr val="060606"/>
                </a:solidFill>
                <a:latin typeface="Arial" charset="0"/>
              </a:rPr>
              <a:t>Safety</a:t>
            </a:r>
          </a:p>
          <a:p>
            <a:pPr marL="0" indent="0" algn="ctr" defTabSz="762000" eaLnBrk="1" hangingPunct="1">
              <a:buNone/>
              <a:tabLst/>
            </a:pPr>
            <a:r>
              <a:rPr lang="fr-CH" sz="1800" dirty="0" smtClean="0">
                <a:solidFill>
                  <a:srgbClr val="060606"/>
                </a:solidFill>
                <a:latin typeface="Arial" charset="0"/>
              </a:rPr>
              <a:t>Infection Control and Improving Practices</a:t>
            </a:r>
            <a:endParaRPr lang="fr-FR" sz="1800" dirty="0">
              <a:solidFill>
                <a:srgbClr val="060606"/>
              </a:solidFill>
              <a:latin typeface="Arial" charset="0"/>
            </a:endParaRPr>
          </a:p>
          <a:p>
            <a:pPr marL="0" indent="0" algn="ctr" defTabSz="762000" eaLnBrk="1" hangingPunct="1">
              <a:buNone/>
              <a:tabLst/>
            </a:pPr>
            <a:r>
              <a:rPr lang="fr-FR" sz="1800" dirty="0">
                <a:solidFill>
                  <a:srgbClr val="060606"/>
                </a:solidFill>
                <a:latin typeface="Arial" charset="0"/>
              </a:rPr>
              <a:t>	</a:t>
            </a:r>
            <a:r>
              <a:rPr lang="fr-FR" sz="1800" dirty="0" err="1">
                <a:solidFill>
                  <a:srgbClr val="060606"/>
                </a:solidFill>
                <a:latin typeface="Arial" charset="0"/>
              </a:rPr>
              <a:t>University</a:t>
            </a:r>
            <a:r>
              <a:rPr lang="fr-FR" sz="1800" dirty="0">
                <a:solidFill>
                  <a:srgbClr val="060606"/>
                </a:solidFill>
                <a:latin typeface="Arial" charset="0"/>
              </a:rPr>
              <a:t> of Geneva </a:t>
            </a:r>
            <a:r>
              <a:rPr lang="fr-FR" sz="1800" dirty="0" err="1" smtClean="0">
                <a:solidFill>
                  <a:srgbClr val="060606"/>
                </a:solidFill>
                <a:latin typeface="Arial" charset="0"/>
              </a:rPr>
              <a:t>Hospitals</a:t>
            </a:r>
            <a:r>
              <a:rPr lang="fr-FR" sz="1800" dirty="0" smtClean="0">
                <a:solidFill>
                  <a:srgbClr val="060606"/>
                </a:solidFill>
                <a:latin typeface="Arial" charset="0"/>
              </a:rPr>
              <a:t> and </a:t>
            </a:r>
            <a:r>
              <a:rPr lang="fr-FR" sz="1800" dirty="0" err="1" smtClean="0">
                <a:solidFill>
                  <a:srgbClr val="060606"/>
                </a:solidFill>
                <a:latin typeface="Arial" charset="0"/>
              </a:rPr>
              <a:t>Faculty</a:t>
            </a:r>
            <a:r>
              <a:rPr lang="fr-FR" sz="1800" dirty="0" smtClean="0">
                <a:solidFill>
                  <a:srgbClr val="060606"/>
                </a:solidFill>
                <a:latin typeface="Arial" charset="0"/>
              </a:rPr>
              <a:t> of </a:t>
            </a:r>
            <a:r>
              <a:rPr lang="fr-FR" sz="1800" dirty="0" err="1" smtClean="0">
                <a:solidFill>
                  <a:srgbClr val="060606"/>
                </a:solidFill>
                <a:latin typeface="Arial" charset="0"/>
              </a:rPr>
              <a:t>Medicine</a:t>
            </a:r>
            <a:r>
              <a:rPr lang="fr-FR" sz="1800" dirty="0" smtClean="0">
                <a:solidFill>
                  <a:srgbClr val="060606"/>
                </a:solidFill>
                <a:latin typeface="Arial" charset="0"/>
              </a:rPr>
              <a:t>, </a:t>
            </a:r>
            <a:r>
              <a:rPr lang="fr-FR" sz="1800" dirty="0" err="1">
                <a:solidFill>
                  <a:srgbClr val="060606"/>
                </a:solidFill>
                <a:latin typeface="Arial" charset="0"/>
              </a:rPr>
              <a:t>Switzerland</a:t>
            </a:r>
            <a:endParaRPr lang="fr-FR" sz="1800" dirty="0">
              <a:solidFill>
                <a:srgbClr val="060606"/>
              </a:solidFill>
              <a:latin typeface="Arial" charset="0"/>
            </a:endParaRPr>
          </a:p>
          <a:p>
            <a:pPr marL="0" indent="0" algn="ctr" defTabSz="762000" eaLnBrk="1" hangingPunct="1">
              <a:buNone/>
              <a:tabLst/>
            </a:pPr>
            <a:endParaRPr lang="fr-CH" sz="900" dirty="0">
              <a:solidFill>
                <a:srgbClr val="060606"/>
              </a:solidFill>
              <a:latin typeface="Arial" charset="0"/>
            </a:endParaRPr>
          </a:p>
          <a:p>
            <a:pPr marL="0" indent="0" algn="ctr" defTabSz="762000" eaLnBrk="1" hangingPunct="1">
              <a:buNone/>
              <a:tabLst/>
            </a:pPr>
            <a:endParaRPr lang="fr-FR" sz="900" dirty="0">
              <a:solidFill>
                <a:srgbClr val="060606"/>
              </a:solidFill>
              <a:latin typeface="Arial" charset="0"/>
            </a:endParaRPr>
          </a:p>
          <a:p>
            <a:pPr marL="0" indent="0" algn="ctr" defTabSz="762000" eaLnBrk="1" hangingPunct="1">
              <a:buNone/>
              <a:tabLst/>
            </a:pPr>
            <a:r>
              <a:rPr lang="fr-FR" sz="1800" dirty="0">
                <a:solidFill>
                  <a:srgbClr val="060606"/>
                </a:solidFill>
                <a:latin typeface="Arial" charset="0"/>
              </a:rPr>
              <a:t>Lead </a:t>
            </a:r>
            <a:r>
              <a:rPr lang="fr-FR" sz="1800" dirty="0" err="1">
                <a:solidFill>
                  <a:srgbClr val="060606"/>
                </a:solidFill>
                <a:latin typeface="Arial" charset="0"/>
              </a:rPr>
              <a:t>Adviser</a:t>
            </a:r>
            <a:r>
              <a:rPr lang="fr-FR" sz="1800" dirty="0">
                <a:solidFill>
                  <a:srgbClr val="060606"/>
                </a:solidFill>
                <a:latin typeface="Arial" charset="0"/>
              </a:rPr>
              <a:t>, </a:t>
            </a:r>
            <a:r>
              <a:rPr lang="fr-CH" sz="1800" dirty="0" smtClean="0">
                <a:solidFill>
                  <a:srgbClr val="060606"/>
                </a:solidFill>
                <a:latin typeface="Arial" charset="0"/>
              </a:rPr>
              <a:t>Save Lives: Clean Your Hands</a:t>
            </a:r>
            <a:endParaRPr lang="fr-CH" sz="1800" dirty="0">
              <a:solidFill>
                <a:srgbClr val="060606"/>
              </a:solidFill>
              <a:latin typeface="Arial" charset="0"/>
            </a:endParaRPr>
          </a:p>
          <a:p>
            <a:pPr marL="0" indent="0" algn="ctr" defTabSz="762000" eaLnBrk="1" hangingPunct="1">
              <a:buNone/>
              <a:tabLst/>
            </a:pPr>
            <a:r>
              <a:rPr lang="fr-FR" sz="1800" dirty="0">
                <a:solidFill>
                  <a:srgbClr val="060606"/>
                </a:solidFill>
                <a:latin typeface="Arial" charset="0"/>
              </a:rPr>
              <a:t>W</a:t>
            </a:r>
            <a:r>
              <a:rPr lang="fr-CH" sz="1800" dirty="0">
                <a:solidFill>
                  <a:srgbClr val="060606"/>
                </a:solidFill>
                <a:latin typeface="Arial" charset="0"/>
              </a:rPr>
              <a:t>orld Health Organization (W</a:t>
            </a:r>
            <a:r>
              <a:rPr lang="fr-FR" sz="1800" dirty="0">
                <a:solidFill>
                  <a:srgbClr val="060606"/>
                </a:solidFill>
                <a:latin typeface="Arial" charset="0"/>
              </a:rPr>
              <a:t>HO</a:t>
            </a:r>
            <a:r>
              <a:rPr lang="fr-CH" sz="1800" dirty="0">
                <a:solidFill>
                  <a:srgbClr val="060606"/>
                </a:solidFill>
                <a:latin typeface="Arial" charset="0"/>
              </a:rPr>
              <a:t>)</a:t>
            </a:r>
            <a:r>
              <a:rPr lang="fr-FR" sz="1800" dirty="0">
                <a:solidFill>
                  <a:srgbClr val="060606"/>
                </a:solidFill>
                <a:latin typeface="Arial" charset="0"/>
              </a:rPr>
              <a:t> </a:t>
            </a:r>
            <a:r>
              <a:rPr lang="fr-FR" sz="1800" dirty="0" smtClean="0">
                <a:solidFill>
                  <a:srgbClr val="060606"/>
                </a:solidFill>
                <a:latin typeface="Arial" charset="0"/>
              </a:rPr>
              <a:t>Service </a:t>
            </a:r>
            <a:r>
              <a:rPr lang="fr-FR" sz="1800" dirty="0" err="1" smtClean="0">
                <a:solidFill>
                  <a:srgbClr val="060606"/>
                </a:solidFill>
                <a:latin typeface="Arial" charset="0"/>
              </a:rPr>
              <a:t>Delivery</a:t>
            </a:r>
            <a:r>
              <a:rPr lang="fr-FR" sz="1800" dirty="0" smtClean="0">
                <a:solidFill>
                  <a:srgbClr val="060606"/>
                </a:solidFill>
                <a:latin typeface="Arial" charset="0"/>
              </a:rPr>
              <a:t> &amp; </a:t>
            </a:r>
            <a:r>
              <a:rPr lang="fr-FR" sz="1800" dirty="0" err="1">
                <a:solidFill>
                  <a:srgbClr val="060606"/>
                </a:solidFill>
                <a:latin typeface="Arial" charset="0"/>
              </a:rPr>
              <a:t>Safety</a:t>
            </a:r>
            <a:endParaRPr lang="fr-FR" sz="1800" dirty="0">
              <a:solidFill>
                <a:srgbClr val="060606"/>
              </a:solidFill>
              <a:latin typeface="Arial" charset="0"/>
            </a:endParaRPr>
          </a:p>
        </p:txBody>
      </p:sp>
    </p:spTree>
    <p:extLst>
      <p:ext uri="{BB962C8B-B14F-4D97-AF65-F5344CB8AC3E}">
        <p14:creationId xmlns:p14="http://schemas.microsoft.com/office/powerpoint/2010/main" val="20613915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39552" y="404664"/>
            <a:ext cx="6264696" cy="892552"/>
          </a:xfrm>
          <a:prstGeom prst="rect">
            <a:avLst/>
          </a:prstGeom>
          <a:noFill/>
        </p:spPr>
        <p:txBody>
          <a:bodyPr wrap="square" rtlCol="0">
            <a:spAutoFit/>
          </a:bodyPr>
          <a:lstStyle/>
          <a:p>
            <a:pPr marL="358775" indent="-358775">
              <a:buAutoNum type="arabicPeriod"/>
            </a:pPr>
            <a:r>
              <a:rPr lang="en-US" sz="2800" b="1" dirty="0">
                <a:solidFill>
                  <a:srgbClr val="6A2D97"/>
                </a:solidFill>
              </a:rPr>
              <a:t>Introduction</a:t>
            </a:r>
          </a:p>
          <a:p>
            <a:pPr marL="719138" lvl="1" indent="-360363">
              <a:buAutoNum type="arabicPeriod"/>
            </a:pPr>
            <a:r>
              <a:rPr lang="en-US" sz="2400" b="1" dirty="0">
                <a:solidFill>
                  <a:srgbClr val="6A2D97"/>
                </a:solidFill>
              </a:rPr>
              <a:t>Background</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323528" y="1412776"/>
            <a:ext cx="8640960" cy="3616375"/>
          </a:xfrm>
          <a:prstGeom prst="rect">
            <a:avLst/>
          </a:prstGeom>
        </p:spPr>
        <p:txBody>
          <a:bodyPr wrap="square" anchor="t">
            <a:spAutoFit/>
          </a:bodyPr>
          <a:lstStyle/>
          <a:p>
            <a:pPr lvl="1">
              <a:spcBef>
                <a:spcPts val="600"/>
              </a:spcBef>
            </a:pPr>
            <a:endParaRPr lang="en-US" sz="2200" dirty="0"/>
          </a:p>
          <a:p>
            <a:pPr lvl="1">
              <a:spcBef>
                <a:spcPts val="600"/>
              </a:spcBef>
            </a:pPr>
            <a:endParaRPr lang="en-US" sz="2200" dirty="0"/>
          </a:p>
          <a:p>
            <a:pPr marL="0" lvl="1" indent="446088">
              <a:spcBef>
                <a:spcPts val="600"/>
              </a:spcBef>
            </a:pPr>
            <a:r>
              <a:rPr lang="en-US" sz="2400" dirty="0"/>
              <a:t>Member States request to WHO </a:t>
            </a:r>
          </a:p>
          <a:p>
            <a:pPr marL="446088" lvl="1">
              <a:spcBef>
                <a:spcPts val="600"/>
              </a:spcBef>
            </a:pPr>
            <a:r>
              <a:rPr lang="en-US" sz="2400" dirty="0"/>
              <a:t>(WHA Resolution WHA68.7)</a:t>
            </a:r>
          </a:p>
          <a:p>
            <a:pPr lvl="1">
              <a:spcBef>
                <a:spcPts val="600"/>
              </a:spcBef>
            </a:pPr>
            <a:r>
              <a:rPr lang="en-US" sz="2400" b="1" dirty="0"/>
              <a:t>“…develop and implement an integrated  global program for surveillance of antimicrobial resistance across all sectors…”</a:t>
            </a:r>
            <a:endParaRPr lang="en-US" sz="2400" dirty="0"/>
          </a:p>
          <a:p>
            <a:pPr marL="457200" indent="-457200">
              <a:spcBef>
                <a:spcPts val="600"/>
              </a:spcBef>
              <a:buFont typeface="Arial" panose="020B0604020202020204" pitchFamily="34" charset="0"/>
              <a:buChar char="•"/>
            </a:pPr>
            <a:endParaRPr lang="en-US" sz="2400" dirty="0"/>
          </a:p>
          <a:p>
            <a:pPr marL="727075" lvl="1" indent="-457200">
              <a:buFont typeface="Arial" panose="020B0604020202020204" pitchFamily="34" charset="0"/>
              <a:buChar char="•"/>
            </a:pPr>
            <a:endParaRPr lang="en-US" sz="2000" dirty="0"/>
          </a:p>
          <a:p>
            <a:pPr marL="342900" indent="-342900">
              <a:buFont typeface="Arial"/>
              <a:buChar char="•"/>
            </a:pPr>
            <a:endParaRPr lang="en-GB" sz="2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10</a:t>
            </a:fld>
            <a:endParaRPr lang="en-GB" dirty="0"/>
          </a:p>
        </p:txBody>
      </p:sp>
    </p:spTree>
    <p:extLst>
      <p:ext uri="{BB962C8B-B14F-4D97-AF65-F5344CB8AC3E}">
        <p14:creationId xmlns:p14="http://schemas.microsoft.com/office/powerpoint/2010/main" val="1835300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ruta 2"/>
          <p:cNvSpPr txBox="1"/>
          <p:nvPr/>
        </p:nvSpPr>
        <p:spPr>
          <a:xfrm>
            <a:off x="683568" y="5661409"/>
            <a:ext cx="9071992" cy="249062"/>
          </a:xfrm>
          <a:prstGeom prst="rect">
            <a:avLst/>
          </a:prstGeom>
          <a:noFill/>
        </p:spPr>
        <p:txBody>
          <a:bodyPr wrap="square" lIns="91408" tIns="45704" rIns="91408" bIns="45704" rtlCol="0">
            <a:spAutoFit/>
          </a:bodyPr>
          <a:lstStyle/>
          <a:p>
            <a:pPr defTabSz="913593" latinLnBrk="1"/>
            <a:r>
              <a:rPr lang="sv-SE" sz="1000" dirty="0">
                <a:solidFill>
                  <a:srgbClr val="000000"/>
                </a:solidFill>
              </a:rPr>
              <a:t>*National data means data obtained from official sources, however data may not necessarily be representative for the entire population or country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28542"/>
            <a:ext cx="7586668" cy="433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496" y="1294053"/>
            <a:ext cx="9144000" cy="400077"/>
          </a:xfrm>
          <a:prstGeom prst="rect">
            <a:avLst/>
          </a:prstGeom>
          <a:noFill/>
        </p:spPr>
        <p:txBody>
          <a:bodyPr wrap="square" lIns="91408" tIns="45704" rIns="91408" bIns="45704" rtlCol="0">
            <a:spAutoFit/>
          </a:bodyPr>
          <a:lstStyle/>
          <a:p>
            <a:pPr algn="ctr" defTabSz="913593" latinLnBrk="1"/>
            <a:r>
              <a:rPr lang="en-GB" sz="2000" b="1" dirty="0">
                <a:solidFill>
                  <a:prstClr val="black"/>
                </a:solidFill>
              </a:rPr>
              <a:t>Available National Data* on Resistance for 9 AMR indicators, 2013</a:t>
            </a:r>
          </a:p>
        </p:txBody>
      </p:sp>
      <p:pic>
        <p:nvPicPr>
          <p:cNvPr id="8" name="Picture 7" descr="C:\Users\andreap\Downloads\WHO-EN-B-H.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14" name="Rectangle 13"/>
          <p:cNvSpPr/>
          <p:nvPr/>
        </p:nvSpPr>
        <p:spPr>
          <a:xfrm>
            <a:off x="467544" y="11247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7" name="TextBox 16"/>
          <p:cNvSpPr txBox="1"/>
          <p:nvPr/>
        </p:nvSpPr>
        <p:spPr>
          <a:xfrm>
            <a:off x="415431" y="260648"/>
            <a:ext cx="6388817" cy="1384995"/>
          </a:xfrm>
          <a:prstGeom prst="rect">
            <a:avLst/>
          </a:prstGeom>
          <a:noFill/>
        </p:spPr>
        <p:txBody>
          <a:bodyPr wrap="square" rtlCol="0">
            <a:spAutoFit/>
          </a:bodyPr>
          <a:lstStyle/>
          <a:p>
            <a:pPr marL="358775" indent="-358775">
              <a:buAutoNum type="arabicPeriod"/>
            </a:pPr>
            <a:r>
              <a:rPr lang="en-US" sz="2800" b="1" dirty="0">
                <a:solidFill>
                  <a:srgbClr val="6A2D97"/>
                </a:solidFill>
              </a:rPr>
              <a:t>Introduction</a:t>
            </a:r>
          </a:p>
          <a:p>
            <a:pPr marL="719138" lvl="1" indent="-360363">
              <a:buAutoNum type="arabicPeriod"/>
            </a:pPr>
            <a:r>
              <a:rPr lang="en-US" sz="2400" b="1" dirty="0">
                <a:solidFill>
                  <a:srgbClr val="6A2D97"/>
                </a:solidFill>
              </a:rPr>
              <a:t>Background</a:t>
            </a:r>
          </a:p>
          <a:p>
            <a:endParaRPr lang="en-US" sz="3200" b="1" dirty="0">
              <a:solidFill>
                <a:srgbClr val="6A2D97"/>
              </a:solidFill>
            </a:endParaRPr>
          </a:p>
        </p:txBody>
      </p:sp>
      <p:sp>
        <p:nvSpPr>
          <p:cNvPr id="11"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solidFill>
                  <a:prstClr val="black">
                    <a:tint val="75000"/>
                  </a:prstClr>
                </a:solidFill>
              </a:rPr>
              <a:pPr algn="l"/>
              <a:t>11</a:t>
            </a:fld>
            <a:endParaRPr lang="en-GB" dirty="0">
              <a:solidFill>
                <a:prstClr val="black">
                  <a:tint val="75000"/>
                </a:prstClr>
              </a:solidFill>
            </a:endParaRPr>
          </a:p>
        </p:txBody>
      </p:sp>
    </p:spTree>
    <p:extLst>
      <p:ext uri="{BB962C8B-B14F-4D97-AF65-F5344CB8AC3E}">
        <p14:creationId xmlns:p14="http://schemas.microsoft.com/office/powerpoint/2010/main" val="3070306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892552"/>
          </a:xfrm>
          <a:prstGeom prst="rect">
            <a:avLst/>
          </a:prstGeom>
          <a:noFill/>
        </p:spPr>
        <p:txBody>
          <a:bodyPr wrap="square" rtlCol="0">
            <a:spAutoFit/>
          </a:bodyPr>
          <a:lstStyle/>
          <a:p>
            <a:pPr marL="358775" lvl="0" indent="-358775">
              <a:buFontTx/>
              <a:buAutoNum type="arabicPeriod"/>
            </a:pPr>
            <a:r>
              <a:rPr lang="en-US" sz="2800" b="1" dirty="0">
                <a:solidFill>
                  <a:srgbClr val="6A2D97"/>
                </a:solidFill>
              </a:rPr>
              <a:t>Introduction</a:t>
            </a:r>
          </a:p>
          <a:p>
            <a:pPr marL="719138" lvl="1" indent="-360363">
              <a:buFontTx/>
              <a:buAutoNum type="arabicPeriod"/>
            </a:pPr>
            <a:r>
              <a:rPr lang="en-US" sz="2400" b="1" dirty="0">
                <a:solidFill>
                  <a:srgbClr val="6A2D97"/>
                </a:solidFill>
              </a:rPr>
              <a:t>Background</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7992888" cy="4401205"/>
          </a:xfrm>
          <a:prstGeom prst="rect">
            <a:avLst/>
          </a:prstGeom>
        </p:spPr>
        <p:txBody>
          <a:bodyPr wrap="square">
            <a:spAutoFit/>
          </a:bodyPr>
          <a:lstStyle/>
          <a:p>
            <a:pPr lvl="0">
              <a:spcBef>
                <a:spcPts val="600"/>
              </a:spcBef>
            </a:pPr>
            <a:r>
              <a:rPr lang="en-US" sz="2400" b="1" dirty="0">
                <a:solidFill>
                  <a:prstClr val="black"/>
                </a:solidFill>
              </a:rPr>
              <a:t>Key points</a:t>
            </a:r>
          </a:p>
          <a:p>
            <a:pPr marL="342900" lvl="0" indent="-342900">
              <a:spcBef>
                <a:spcPts val="600"/>
              </a:spcBef>
              <a:buFont typeface="Arial"/>
              <a:buChar char="•"/>
            </a:pPr>
            <a:r>
              <a:rPr lang="en-US" sz="2400" dirty="0">
                <a:solidFill>
                  <a:prstClr val="black"/>
                </a:solidFill>
              </a:rPr>
              <a:t>High proportions of resistance</a:t>
            </a:r>
          </a:p>
          <a:p>
            <a:pPr marL="800100" lvl="1" indent="-342900">
              <a:spcBef>
                <a:spcPts val="600"/>
              </a:spcBef>
              <a:buFont typeface="Wingdings" panose="05000000000000000000" pitchFamily="2" charset="2"/>
              <a:buChar char="Ø"/>
            </a:pPr>
            <a:r>
              <a:rPr lang="en-US" sz="2400" dirty="0">
                <a:solidFill>
                  <a:prstClr val="black"/>
                </a:solidFill>
              </a:rPr>
              <a:t>% of resistance among tested isolates</a:t>
            </a:r>
          </a:p>
          <a:p>
            <a:pPr marL="342900" lvl="0" indent="-342900">
              <a:spcBef>
                <a:spcPts val="600"/>
              </a:spcBef>
              <a:buFont typeface="Arial"/>
              <a:buChar char="•"/>
            </a:pPr>
            <a:endParaRPr lang="en-US" sz="2400" dirty="0">
              <a:solidFill>
                <a:prstClr val="black"/>
              </a:solidFill>
            </a:endParaRPr>
          </a:p>
          <a:p>
            <a:pPr marL="342900" lvl="0" indent="-342900">
              <a:spcBef>
                <a:spcPts val="600"/>
              </a:spcBef>
              <a:buFont typeface="Arial"/>
              <a:buChar char="•"/>
            </a:pPr>
            <a:r>
              <a:rPr lang="en-US" sz="2400" dirty="0">
                <a:solidFill>
                  <a:prstClr val="black"/>
                </a:solidFill>
              </a:rPr>
              <a:t>Significant gaps</a:t>
            </a:r>
          </a:p>
          <a:p>
            <a:pPr marL="800100" lvl="1" indent="-342900">
              <a:spcBef>
                <a:spcPts val="600"/>
              </a:spcBef>
              <a:buFont typeface="Wingdings" panose="05000000000000000000" pitchFamily="2" charset="2"/>
              <a:buChar char="Ø"/>
            </a:pPr>
            <a:r>
              <a:rPr lang="en-US" sz="2400" dirty="0">
                <a:solidFill>
                  <a:prstClr val="black"/>
                </a:solidFill>
              </a:rPr>
              <a:t>No global system on surveillance of </a:t>
            </a:r>
          </a:p>
          <a:p>
            <a:pPr marL="355600" lvl="0" indent="449263">
              <a:spcBef>
                <a:spcPts val="600"/>
              </a:spcBef>
            </a:pPr>
            <a:r>
              <a:rPr lang="en-US" sz="2400" dirty="0">
                <a:solidFill>
                  <a:prstClr val="black"/>
                </a:solidFill>
              </a:rPr>
              <a:t>antibacterial resistance (ABR)</a:t>
            </a:r>
          </a:p>
          <a:p>
            <a:pPr marL="800100" lvl="1" indent="-342900">
              <a:spcBef>
                <a:spcPts val="600"/>
              </a:spcBef>
              <a:buFont typeface="Wingdings" panose="05000000000000000000" pitchFamily="2" charset="2"/>
              <a:buChar char="Ø"/>
            </a:pPr>
            <a:r>
              <a:rPr lang="en-US" sz="2400" dirty="0">
                <a:solidFill>
                  <a:prstClr val="black"/>
                </a:solidFill>
              </a:rPr>
              <a:t>Lack of harmonized standards, </a:t>
            </a:r>
          </a:p>
          <a:p>
            <a:pPr marL="804863" lvl="1">
              <a:spcBef>
                <a:spcPts val="600"/>
              </a:spcBef>
            </a:pPr>
            <a:r>
              <a:rPr lang="en-US" sz="2400" dirty="0">
                <a:solidFill>
                  <a:prstClr val="black"/>
                </a:solidFill>
              </a:rPr>
              <a:t>data sharing, and  coordination </a:t>
            </a:r>
          </a:p>
          <a:p>
            <a:pPr marL="342900" indent="-342900">
              <a:buFont typeface="Arial"/>
              <a:buChar char="•"/>
            </a:pPr>
            <a:endParaRPr lang="en-US"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5713" y="2351657"/>
            <a:ext cx="2256767" cy="3453607"/>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solidFill>
                  <a:prstClr val="black">
                    <a:tint val="75000"/>
                  </a:prstClr>
                </a:solidFill>
              </a:rPr>
              <a:pPr algn="l"/>
              <a:t>12</a:t>
            </a:fld>
            <a:endParaRPr lang="en-GB" dirty="0">
              <a:solidFill>
                <a:prstClr val="black">
                  <a:tint val="75000"/>
                </a:prstClr>
              </a:solidFill>
            </a:endParaRPr>
          </a:p>
        </p:txBody>
      </p:sp>
    </p:spTree>
    <p:extLst>
      <p:ext uri="{BB962C8B-B14F-4D97-AF65-F5344CB8AC3E}">
        <p14:creationId xmlns:p14="http://schemas.microsoft.com/office/powerpoint/2010/main" val="267174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892552"/>
          </a:xfrm>
          <a:prstGeom prst="rect">
            <a:avLst/>
          </a:prstGeom>
          <a:noFill/>
        </p:spPr>
        <p:txBody>
          <a:bodyPr wrap="square" rtlCol="0">
            <a:spAutoFit/>
          </a:bodyPr>
          <a:lstStyle/>
          <a:p>
            <a:pPr marL="358775" lvl="0" indent="-358775">
              <a:buFontTx/>
              <a:buAutoNum type="arabicPeriod"/>
            </a:pPr>
            <a:r>
              <a:rPr lang="en-US" sz="2800" b="1" dirty="0">
                <a:solidFill>
                  <a:srgbClr val="6A2D97"/>
                </a:solidFill>
              </a:rPr>
              <a:t>Introduction</a:t>
            </a:r>
          </a:p>
          <a:p>
            <a:pPr marL="719138" lvl="1" indent="-360363">
              <a:buFontTx/>
              <a:buAutoNum type="arabicPeriod"/>
            </a:pPr>
            <a:r>
              <a:rPr lang="en-US" sz="2400" b="1" dirty="0">
                <a:solidFill>
                  <a:srgbClr val="6A2D97"/>
                </a:solidFill>
              </a:rPr>
              <a:t>Background</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1" y="1412776"/>
            <a:ext cx="7767895" cy="4893647"/>
          </a:xfrm>
          <a:prstGeom prst="rect">
            <a:avLst/>
          </a:prstGeom>
        </p:spPr>
        <p:txBody>
          <a:bodyPr wrap="square">
            <a:spAutoFit/>
          </a:bodyPr>
          <a:lstStyle/>
          <a:p>
            <a:r>
              <a:rPr lang="en-GB" sz="2400" b="1" dirty="0"/>
              <a:t>Process of GLASS development</a:t>
            </a:r>
          </a:p>
          <a:p>
            <a:pPr marL="342900" indent="-342900">
              <a:buFont typeface="Arial"/>
              <a:buChar char="•"/>
            </a:pPr>
            <a:r>
              <a:rPr lang="en-US" sz="2400" dirty="0"/>
              <a:t>Collaboration</a:t>
            </a:r>
          </a:p>
          <a:p>
            <a:pPr marL="800100" lvl="1" indent="-342900">
              <a:buFont typeface="Calibri" panose="020F0502020204030204" pitchFamily="34" charset="0"/>
              <a:buChar char="‒"/>
            </a:pPr>
            <a:r>
              <a:rPr lang="en-US" sz="2400" dirty="0"/>
              <a:t>WHO collaborating </a:t>
            </a:r>
            <a:r>
              <a:rPr lang="en-US" sz="2400" dirty="0" err="1"/>
              <a:t>centres</a:t>
            </a:r>
            <a:endParaRPr lang="en-US" sz="2400" dirty="0"/>
          </a:p>
          <a:p>
            <a:pPr marL="800100" lvl="1" indent="-342900">
              <a:buFont typeface="Calibri" panose="020F0502020204030204" pitchFamily="34" charset="0"/>
              <a:buChar char="‒"/>
            </a:pPr>
            <a:r>
              <a:rPr lang="en-US" sz="2400" dirty="0"/>
              <a:t>International and regional networks </a:t>
            </a:r>
          </a:p>
          <a:p>
            <a:pPr marL="800100" lvl="1" indent="-342900">
              <a:buFont typeface="Calibri" panose="020F0502020204030204" pitchFamily="34" charset="0"/>
              <a:buChar char="‒"/>
            </a:pPr>
            <a:r>
              <a:rPr lang="en-US" sz="2400" dirty="0"/>
              <a:t>Partners</a:t>
            </a:r>
          </a:p>
          <a:p>
            <a:pPr marL="342900" indent="-342900">
              <a:buFont typeface="Arial"/>
              <a:buChar char="•"/>
            </a:pPr>
            <a:endParaRPr lang="en-US" sz="2400" dirty="0"/>
          </a:p>
          <a:p>
            <a:pPr marL="342900" indent="-342900">
              <a:buFont typeface="Arial"/>
              <a:buChar char="•"/>
            </a:pPr>
            <a:r>
              <a:rPr lang="en-US" sz="2400" dirty="0"/>
              <a:t>Consultation with 30 Member States hosted by Sweden, Stockholm, 2-3 Dec 2014</a:t>
            </a:r>
          </a:p>
          <a:p>
            <a:pPr marL="800100" lvl="1" indent="-342900">
              <a:buFont typeface="Calibri" panose="020F0502020204030204" pitchFamily="34" charset="0"/>
              <a:buChar char="‒"/>
            </a:pPr>
            <a:r>
              <a:rPr lang="en-US" sz="2400" dirty="0"/>
              <a:t>International collaboration to build </a:t>
            </a:r>
          </a:p>
          <a:p>
            <a:pPr marL="804863" lvl="1"/>
            <a:r>
              <a:rPr lang="en-US" sz="2400" dirty="0"/>
              <a:t>global AMR surveillance capacity</a:t>
            </a:r>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GB"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13</a:t>
            </a:fld>
            <a:endParaRPr lang="en-GB" dirty="0"/>
          </a:p>
        </p:txBody>
      </p:sp>
    </p:spTree>
    <p:extLst>
      <p:ext uri="{BB962C8B-B14F-4D97-AF65-F5344CB8AC3E}">
        <p14:creationId xmlns:p14="http://schemas.microsoft.com/office/powerpoint/2010/main" val="830263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892552"/>
          </a:xfrm>
          <a:prstGeom prst="rect">
            <a:avLst/>
          </a:prstGeom>
          <a:noFill/>
        </p:spPr>
        <p:txBody>
          <a:bodyPr wrap="square" rtlCol="0">
            <a:spAutoFit/>
          </a:bodyPr>
          <a:lstStyle/>
          <a:p>
            <a:pPr marL="358775" lvl="0" indent="-358775">
              <a:buFontTx/>
              <a:buAutoNum type="arabicPeriod"/>
            </a:pPr>
            <a:r>
              <a:rPr lang="en-US" sz="2800" b="1" dirty="0">
                <a:solidFill>
                  <a:srgbClr val="6A2D97"/>
                </a:solidFill>
              </a:rPr>
              <a:t>Introduction</a:t>
            </a:r>
          </a:p>
          <a:p>
            <a:pPr marL="719138" lvl="1" indent="-360363">
              <a:buFont typeface="+mj-lt"/>
              <a:buAutoNum type="arabicPeriod" startAt="2"/>
            </a:pPr>
            <a:r>
              <a:rPr lang="en-US" sz="2400" b="1" dirty="0">
                <a:solidFill>
                  <a:srgbClr val="6A2D97"/>
                </a:solidFill>
              </a:rPr>
              <a:t>GLASS</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8352928" cy="4539704"/>
          </a:xfrm>
          <a:prstGeom prst="rect">
            <a:avLst/>
          </a:prstGeom>
        </p:spPr>
        <p:txBody>
          <a:bodyPr wrap="square">
            <a:spAutoFit/>
          </a:bodyPr>
          <a:lstStyle/>
          <a:p>
            <a:pPr>
              <a:spcBef>
                <a:spcPts val="600"/>
              </a:spcBef>
            </a:pPr>
            <a:r>
              <a:rPr lang="en-GB" sz="2400" b="1" dirty="0"/>
              <a:t>Guiding principles</a:t>
            </a:r>
          </a:p>
          <a:p>
            <a:pPr marL="457200" lvl="0" indent="-457200">
              <a:spcBef>
                <a:spcPts val="600"/>
              </a:spcBef>
              <a:buFont typeface="Arial" panose="020B0604020202020204" pitchFamily="34" charset="0"/>
              <a:buChar char="•"/>
            </a:pPr>
            <a:r>
              <a:rPr lang="en-US" sz="2400" dirty="0">
                <a:solidFill>
                  <a:prstClr val="black"/>
                </a:solidFill>
              </a:rPr>
              <a:t>Strengthen national AMR surveillance systems</a:t>
            </a:r>
          </a:p>
          <a:p>
            <a:pPr marL="914400" lvl="1" indent="-457200">
              <a:spcBef>
                <a:spcPts val="600"/>
              </a:spcBef>
              <a:buFont typeface="Wingdings" panose="05000000000000000000" pitchFamily="2" charset="2"/>
              <a:buChar char="Ø"/>
            </a:pPr>
            <a:r>
              <a:rPr lang="en-US" sz="2000" dirty="0">
                <a:solidFill>
                  <a:prstClr val="black"/>
                </a:solidFill>
              </a:rPr>
              <a:t>Coordinated within the national action plan on AMR</a:t>
            </a:r>
          </a:p>
          <a:p>
            <a:pPr marL="914400" lvl="1" indent="-457200">
              <a:spcBef>
                <a:spcPts val="600"/>
              </a:spcBef>
              <a:buFont typeface="Wingdings" panose="05000000000000000000" pitchFamily="2" charset="2"/>
              <a:buChar char="Ø"/>
            </a:pPr>
            <a:r>
              <a:rPr lang="en-US" sz="2000" dirty="0" smtClean="0">
                <a:solidFill>
                  <a:prstClr val="black"/>
                </a:solidFill>
              </a:rPr>
              <a:t>Built </a:t>
            </a:r>
            <a:r>
              <a:rPr lang="en-US" sz="2000" dirty="0">
                <a:solidFill>
                  <a:prstClr val="black"/>
                </a:solidFill>
              </a:rPr>
              <a:t>upon existing surveillance structures and networks</a:t>
            </a:r>
          </a:p>
          <a:p>
            <a:pPr marL="457200" lvl="0" indent="-457200">
              <a:spcBef>
                <a:spcPts val="600"/>
              </a:spcBef>
              <a:buFont typeface="Arial" panose="020B0604020202020204" pitchFamily="34" charset="0"/>
              <a:buChar char="•"/>
            </a:pPr>
            <a:r>
              <a:rPr lang="en-US" sz="2400" dirty="0">
                <a:solidFill>
                  <a:prstClr val="black"/>
                </a:solidFill>
              </a:rPr>
              <a:t>Collect epidemiological, clinical and microbiological data</a:t>
            </a:r>
          </a:p>
          <a:p>
            <a:pPr marL="457200" indent="-457200">
              <a:spcBef>
                <a:spcPts val="600"/>
              </a:spcBef>
              <a:buFont typeface="Arial" panose="020B0604020202020204" pitchFamily="34" charset="0"/>
              <a:buChar char="•"/>
            </a:pPr>
            <a:r>
              <a:rPr lang="en-US" sz="2400" dirty="0">
                <a:solidFill>
                  <a:prstClr val="black"/>
                </a:solidFill>
              </a:rPr>
              <a:t>Stepwise approach to meet local and global priorities </a:t>
            </a:r>
          </a:p>
          <a:p>
            <a:pPr marL="457200" lvl="0" indent="-457200">
              <a:spcBef>
                <a:spcPts val="600"/>
              </a:spcBef>
              <a:buFont typeface="Arial" panose="020B0604020202020204" pitchFamily="34" charset="0"/>
              <a:buChar char="•"/>
            </a:pPr>
            <a:r>
              <a:rPr lang="en-US" sz="2400" dirty="0">
                <a:solidFill>
                  <a:prstClr val="black"/>
                </a:solidFill>
              </a:rPr>
              <a:t>GLASS early implementation focus on </a:t>
            </a:r>
            <a:r>
              <a:rPr lang="en-US" sz="2400" b="1" dirty="0">
                <a:solidFill>
                  <a:prstClr val="black"/>
                </a:solidFill>
              </a:rPr>
              <a:t>bacterial pathogens</a:t>
            </a:r>
          </a:p>
          <a:p>
            <a:pPr marL="914400" lvl="1" indent="-457200">
              <a:spcBef>
                <a:spcPts val="600"/>
              </a:spcBef>
              <a:buFont typeface="Wingdings" panose="05000000000000000000" pitchFamily="2" charset="2"/>
              <a:buChar char="Ø"/>
            </a:pPr>
            <a:r>
              <a:rPr lang="en-US" sz="2000" dirty="0">
                <a:solidFill>
                  <a:prstClr val="black"/>
                </a:solidFill>
              </a:rPr>
              <a:t>Routine surveillance in humans</a:t>
            </a:r>
          </a:p>
          <a:p>
            <a:pPr marL="914400" lvl="1" indent="-457200">
              <a:spcBef>
                <a:spcPts val="600"/>
              </a:spcBef>
              <a:buFont typeface="Wingdings" panose="05000000000000000000" pitchFamily="2" charset="2"/>
              <a:buChar char="Ø"/>
            </a:pPr>
            <a:r>
              <a:rPr lang="en-US" sz="2000" dirty="0">
                <a:solidFill>
                  <a:prstClr val="black"/>
                </a:solidFill>
              </a:rPr>
              <a:t>Progressive link to other types of AMR-related surveillance </a:t>
            </a:r>
          </a:p>
          <a:p>
            <a:pPr lvl="1" indent="434975"/>
            <a:r>
              <a:rPr lang="en-US" sz="2000" dirty="0">
                <a:solidFill>
                  <a:prstClr val="black"/>
                </a:solidFill>
              </a:rPr>
              <a:t>(e.g. food chain, veterinary, antimicrobial use, environment)</a:t>
            </a:r>
          </a:p>
          <a:p>
            <a:pPr marL="342900" indent="-342900">
              <a:spcBef>
                <a:spcPts val="600"/>
              </a:spcBef>
              <a:buFont typeface="Arial" panose="020B0604020202020204" pitchFamily="34" charset="0"/>
              <a:buChar char="•"/>
            </a:pPr>
            <a:endParaRPr lang="en-GB"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14</a:t>
            </a:fld>
            <a:endParaRPr lang="en-GB" dirty="0"/>
          </a:p>
        </p:txBody>
      </p:sp>
    </p:spTree>
    <p:extLst>
      <p:ext uri="{BB962C8B-B14F-4D97-AF65-F5344CB8AC3E}">
        <p14:creationId xmlns:p14="http://schemas.microsoft.com/office/powerpoint/2010/main" val="5911857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892552"/>
          </a:xfrm>
          <a:prstGeom prst="rect">
            <a:avLst/>
          </a:prstGeom>
          <a:noFill/>
        </p:spPr>
        <p:txBody>
          <a:bodyPr wrap="square" rtlCol="0">
            <a:spAutoFit/>
          </a:bodyPr>
          <a:lstStyle/>
          <a:p>
            <a:pPr marL="358775" lvl="0" indent="-358775">
              <a:buFontTx/>
              <a:buAutoNum type="arabicPeriod"/>
            </a:pPr>
            <a:r>
              <a:rPr lang="en-US" sz="2800" b="1" dirty="0">
                <a:solidFill>
                  <a:srgbClr val="6A2D97"/>
                </a:solidFill>
              </a:rPr>
              <a:t>Introduction</a:t>
            </a:r>
          </a:p>
          <a:p>
            <a:pPr marL="719138" lvl="1" indent="-360363">
              <a:buFont typeface="+mj-lt"/>
              <a:buAutoNum type="arabicPeriod" startAt="3"/>
            </a:pPr>
            <a:r>
              <a:rPr lang="en-US" sz="2400" b="1" dirty="0">
                <a:solidFill>
                  <a:srgbClr val="6A2D97"/>
                </a:solidFill>
              </a:rPr>
              <a:t>Objectives of GLASS</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8172360" cy="3954929"/>
          </a:xfrm>
          <a:prstGeom prst="rect">
            <a:avLst/>
          </a:prstGeom>
        </p:spPr>
        <p:txBody>
          <a:bodyPr wrap="square" anchor="t">
            <a:spAutoFit/>
          </a:bodyPr>
          <a:lstStyle/>
          <a:p>
            <a:r>
              <a:rPr lang="en-GB" sz="2400" b="1" dirty="0"/>
              <a:t>Primary objectives </a:t>
            </a:r>
            <a:endParaRPr lang="en-US" sz="2400" dirty="0"/>
          </a:p>
          <a:p>
            <a:pPr indent="-342900">
              <a:spcBef>
                <a:spcPts val="600"/>
              </a:spcBef>
              <a:buFont typeface="Arial"/>
              <a:buChar char="•"/>
            </a:pPr>
            <a:r>
              <a:rPr lang="en-GB" sz="2400" dirty="0"/>
              <a:t>Support national AMR surveillance systems</a:t>
            </a:r>
          </a:p>
          <a:p>
            <a:pPr indent="-342900">
              <a:spcBef>
                <a:spcPts val="600"/>
              </a:spcBef>
              <a:buFont typeface="Arial"/>
              <a:buChar char="•"/>
            </a:pPr>
            <a:r>
              <a:rPr lang="en-GB" sz="2400" dirty="0"/>
              <a:t>Harmonize global standards</a:t>
            </a:r>
          </a:p>
          <a:p>
            <a:pPr marL="342900" indent="-342900">
              <a:spcBef>
                <a:spcPts val="600"/>
              </a:spcBef>
              <a:buFont typeface="Arial"/>
              <a:buChar char="•"/>
            </a:pPr>
            <a:r>
              <a:rPr lang="en-GB" sz="2400" dirty="0"/>
              <a:t>Estimate burden of AMR globally </a:t>
            </a:r>
          </a:p>
          <a:p>
            <a:pPr marL="342900" indent="-342900">
              <a:spcBef>
                <a:spcPts val="600"/>
              </a:spcBef>
              <a:buFont typeface="Arial"/>
              <a:buChar char="•"/>
            </a:pPr>
            <a:r>
              <a:rPr lang="en-GB" sz="2400" dirty="0"/>
              <a:t>Analyse and report global data</a:t>
            </a:r>
          </a:p>
          <a:p>
            <a:pPr marL="342900" indent="-342900">
              <a:spcBef>
                <a:spcPts val="600"/>
              </a:spcBef>
              <a:buFont typeface="Arial"/>
              <a:buChar char="•"/>
            </a:pPr>
            <a:r>
              <a:rPr lang="en-GB" sz="2400" dirty="0"/>
              <a:t>Detect emerging resistance and its spread</a:t>
            </a:r>
          </a:p>
          <a:p>
            <a:pPr marL="342900" indent="-342900">
              <a:spcBef>
                <a:spcPts val="600"/>
              </a:spcBef>
              <a:buFont typeface="Arial"/>
              <a:buChar char="•"/>
            </a:pPr>
            <a:r>
              <a:rPr lang="en-GB" sz="2400" dirty="0"/>
              <a:t>Inform targeted prevention and control programmes</a:t>
            </a:r>
          </a:p>
          <a:p>
            <a:pPr marL="342900" indent="-342900">
              <a:spcBef>
                <a:spcPts val="600"/>
              </a:spcBef>
              <a:buFont typeface="Arial"/>
              <a:buChar char="•"/>
            </a:pPr>
            <a:r>
              <a:rPr lang="en-GB" sz="2400" dirty="0"/>
              <a:t>Assess impact of interventions</a:t>
            </a:r>
          </a:p>
          <a:p>
            <a:pPr marL="342900" indent="-342900">
              <a:buFont typeface="Arial"/>
              <a:buChar char="•"/>
            </a:pPr>
            <a:endParaRPr lang="en-GB"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15</a:t>
            </a:fld>
            <a:endParaRPr lang="en-GB" dirty="0"/>
          </a:p>
        </p:txBody>
      </p:sp>
    </p:spTree>
    <p:extLst>
      <p:ext uri="{BB962C8B-B14F-4D97-AF65-F5344CB8AC3E}">
        <p14:creationId xmlns:p14="http://schemas.microsoft.com/office/powerpoint/2010/main" val="5911857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892552"/>
          </a:xfrm>
          <a:prstGeom prst="rect">
            <a:avLst/>
          </a:prstGeom>
          <a:noFill/>
        </p:spPr>
        <p:txBody>
          <a:bodyPr wrap="square" rtlCol="0">
            <a:spAutoFit/>
          </a:bodyPr>
          <a:lstStyle/>
          <a:p>
            <a:pPr marL="358775" lvl="0" indent="-358775">
              <a:buFontTx/>
              <a:buAutoNum type="arabicPeriod"/>
            </a:pPr>
            <a:r>
              <a:rPr lang="en-US" sz="2800" b="1" dirty="0">
                <a:solidFill>
                  <a:srgbClr val="6A2D97"/>
                </a:solidFill>
              </a:rPr>
              <a:t>Introduction</a:t>
            </a:r>
          </a:p>
          <a:p>
            <a:pPr marL="719138" lvl="1" indent="-360363">
              <a:buFont typeface="+mj-lt"/>
              <a:buAutoNum type="arabicPeriod" startAt="3"/>
            </a:pPr>
            <a:r>
              <a:rPr lang="en-US" sz="2400" b="1" dirty="0">
                <a:solidFill>
                  <a:srgbClr val="6A2D97"/>
                </a:solidFill>
              </a:rPr>
              <a:t>Objectives of GLASS</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395536" y="1412776"/>
            <a:ext cx="8568952" cy="3062377"/>
          </a:xfrm>
          <a:prstGeom prst="rect">
            <a:avLst/>
          </a:prstGeom>
        </p:spPr>
        <p:txBody>
          <a:bodyPr wrap="square">
            <a:spAutoFit/>
          </a:bodyPr>
          <a:lstStyle/>
          <a:p>
            <a:r>
              <a:rPr lang="en-GB" sz="2400" b="1" dirty="0"/>
              <a:t>Secondary objectives</a:t>
            </a:r>
          </a:p>
          <a:p>
            <a:pPr marL="342900" indent="-342900">
              <a:spcBef>
                <a:spcPts val="600"/>
              </a:spcBef>
              <a:buFont typeface="Arial"/>
              <a:buChar char="•"/>
            </a:pPr>
            <a:r>
              <a:rPr lang="en-GB" sz="2400" dirty="0"/>
              <a:t>Improve patient safety by</a:t>
            </a:r>
          </a:p>
          <a:p>
            <a:pPr marL="800100" lvl="1" indent="-342900">
              <a:spcBef>
                <a:spcPts val="600"/>
              </a:spcBef>
              <a:buFont typeface="Arial" panose="020B0604020202020204" pitchFamily="34" charset="0"/>
              <a:buChar char="•"/>
            </a:pPr>
            <a:r>
              <a:rPr lang="en-GB" sz="2400" dirty="0"/>
              <a:t>Optimizing diagnostic practices (diagnostic stewardship)</a:t>
            </a:r>
          </a:p>
          <a:p>
            <a:pPr marL="800100" lvl="1" indent="-342900">
              <a:spcBef>
                <a:spcPts val="600"/>
              </a:spcBef>
              <a:buFont typeface="Arial" panose="020B0604020202020204" pitchFamily="34" charset="0"/>
              <a:buChar char="•"/>
            </a:pPr>
            <a:r>
              <a:rPr lang="en-GB" sz="2400" dirty="0"/>
              <a:t>Promoting responsible use of antimicrobial agents</a:t>
            </a:r>
          </a:p>
          <a:p>
            <a:pPr marL="800100" lvl="1" indent="-342900">
              <a:spcBef>
                <a:spcPts val="600"/>
              </a:spcBef>
              <a:buFont typeface="Arial" panose="020B0604020202020204" pitchFamily="34" charset="0"/>
              <a:buChar char="•"/>
            </a:pPr>
            <a:r>
              <a:rPr lang="en-GB" sz="2400" dirty="0"/>
              <a:t>Ensuring quality-assured, standardized identification of bacteria and antimicrobial susceptibility testing (AST)</a:t>
            </a:r>
          </a:p>
          <a:p>
            <a:pPr marL="800100" lvl="1" indent="-342900">
              <a:spcBef>
                <a:spcPts val="600"/>
              </a:spcBef>
              <a:buFont typeface="Arial" panose="020B0604020202020204" pitchFamily="34" charset="0"/>
              <a:buChar char="•"/>
            </a:pPr>
            <a:r>
              <a:rPr lang="en-GB" sz="2400" dirty="0"/>
              <a:t>Promoting use of local data as basis for treatment guidelines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16</a:t>
            </a:fld>
            <a:endParaRPr lang="en-GB" dirty="0"/>
          </a:p>
        </p:txBody>
      </p:sp>
    </p:spTree>
    <p:extLst>
      <p:ext uri="{BB962C8B-B14F-4D97-AF65-F5344CB8AC3E}">
        <p14:creationId xmlns:p14="http://schemas.microsoft.com/office/powerpoint/2010/main" val="5911857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892552"/>
          </a:xfrm>
          <a:prstGeom prst="rect">
            <a:avLst/>
          </a:prstGeom>
          <a:noFill/>
        </p:spPr>
        <p:txBody>
          <a:bodyPr wrap="square" rtlCol="0">
            <a:spAutoFit/>
          </a:bodyPr>
          <a:lstStyle/>
          <a:p>
            <a:pPr marL="358775" lvl="0" indent="-358775">
              <a:buFontTx/>
              <a:buAutoNum type="arabicPeriod"/>
            </a:pPr>
            <a:r>
              <a:rPr lang="en-US" sz="2800" b="1" dirty="0">
                <a:solidFill>
                  <a:srgbClr val="6A2D97"/>
                </a:solidFill>
              </a:rPr>
              <a:t>Introduction</a:t>
            </a:r>
          </a:p>
          <a:p>
            <a:pPr marL="719138" lvl="1" indent="-360363">
              <a:buFont typeface="+mj-lt"/>
              <a:buAutoNum type="arabicPeriod" startAt="4"/>
            </a:pPr>
            <a:r>
              <a:rPr lang="en-US" sz="2400" b="1" dirty="0">
                <a:solidFill>
                  <a:srgbClr val="6A2D97"/>
                </a:solidFill>
              </a:rPr>
              <a:t>Road map</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86" y="1386596"/>
            <a:ext cx="5821732" cy="521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17</a:t>
            </a:fld>
            <a:endParaRPr lang="en-GB" dirty="0"/>
          </a:p>
        </p:txBody>
      </p:sp>
    </p:spTree>
    <p:extLst>
      <p:ext uri="{BB962C8B-B14F-4D97-AF65-F5344CB8AC3E}">
        <p14:creationId xmlns:p14="http://schemas.microsoft.com/office/powerpoint/2010/main" val="20699061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523220"/>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2047488"/>
            <a:ext cx="7992888" cy="2677656"/>
          </a:xfrm>
          <a:prstGeom prst="rect">
            <a:avLst/>
          </a:prstGeom>
        </p:spPr>
        <p:txBody>
          <a:bodyPr wrap="square">
            <a:spAutoFit/>
          </a:bodyPr>
          <a:lstStyle/>
          <a:p>
            <a:pPr marL="457200" indent="-457200">
              <a:buFont typeface="+mj-lt"/>
              <a:buAutoNum type="arabicPeriod"/>
            </a:pPr>
            <a:r>
              <a:rPr lang="en-GB" sz="2400" b="1" dirty="0" smtClean="0"/>
              <a:t>Surveillance </a:t>
            </a:r>
            <a:r>
              <a:rPr lang="en-GB" sz="2400" b="1" dirty="0"/>
              <a:t>and case-finding </a:t>
            </a:r>
            <a:r>
              <a:rPr lang="en-GB" sz="2400" b="1" dirty="0" smtClean="0"/>
              <a:t>through </a:t>
            </a:r>
            <a:endParaRPr lang="en-GB" sz="2400" b="1" dirty="0"/>
          </a:p>
          <a:p>
            <a:pPr marL="452438" indent="-452438"/>
            <a:r>
              <a:rPr lang="en-GB" sz="2400" b="1" dirty="0"/>
              <a:t>	routine clinical </a:t>
            </a:r>
            <a:r>
              <a:rPr lang="en-GB" sz="2400" b="1" dirty="0" smtClean="0"/>
              <a:t>sampling </a:t>
            </a:r>
            <a:r>
              <a:rPr lang="en-GB" sz="2400" b="1" dirty="0"/>
              <a:t>of priority specimen types</a:t>
            </a:r>
          </a:p>
          <a:p>
            <a:pPr marL="457200" indent="-457200">
              <a:buFont typeface="+mj-lt"/>
              <a:buAutoNum type="arabicPeriod"/>
            </a:pPr>
            <a:endParaRPr lang="en-GB" sz="2400" b="1" dirty="0"/>
          </a:p>
          <a:p>
            <a:pPr marL="457200" indent="-457200">
              <a:buFont typeface="+mj-lt"/>
              <a:buAutoNum type="arabicPeriod" startAt="2"/>
            </a:pPr>
            <a:r>
              <a:rPr lang="en-GB" sz="2400" b="1" dirty="0"/>
              <a:t>Priority pathogen-antibacterial combinations on which GLASS will gather data</a:t>
            </a:r>
          </a:p>
          <a:p>
            <a:pPr marL="457200" indent="-457200">
              <a:buFont typeface="+mj-lt"/>
              <a:buAutoNum type="arabicPeriod" startAt="2"/>
            </a:pPr>
            <a:endParaRPr lang="en-GB" sz="2400" b="1" dirty="0"/>
          </a:p>
          <a:p>
            <a:pPr marL="457200" indent="-457200">
              <a:buFont typeface="+mj-lt"/>
              <a:buAutoNum type="arabicPeriod" startAt="2"/>
            </a:pPr>
            <a:r>
              <a:rPr lang="en-GB" sz="2400" b="1" dirty="0"/>
              <a:t>Priority specimen types to be assessed</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18</a:t>
            </a:fld>
            <a:endParaRPr lang="en-GB" dirty="0"/>
          </a:p>
        </p:txBody>
      </p:sp>
    </p:spTree>
    <p:extLst>
      <p:ext uri="{BB962C8B-B14F-4D97-AF65-F5344CB8AC3E}">
        <p14:creationId xmlns:p14="http://schemas.microsoft.com/office/powerpoint/2010/main" val="5911857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304192"/>
            <a:ext cx="6837986" cy="1036181"/>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lnSpc>
                <a:spcPts val="2000"/>
              </a:lnSpc>
              <a:buFont typeface="+mj-lt"/>
              <a:buAutoNum type="arabicPeriod"/>
            </a:pPr>
            <a:r>
              <a:rPr lang="en-US" sz="2200" b="1" dirty="0">
                <a:solidFill>
                  <a:srgbClr val="6A2D97"/>
                </a:solidFill>
              </a:rPr>
              <a:t>Routine surveillance and case-finding based on routine clinical samples of priority specimen types</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7992888" cy="2985433"/>
          </a:xfrm>
          <a:prstGeom prst="rect">
            <a:avLst/>
          </a:prstGeom>
        </p:spPr>
        <p:txBody>
          <a:bodyPr wrap="square">
            <a:spAutoFit/>
          </a:bodyPr>
          <a:lstStyle/>
          <a:p>
            <a:r>
              <a:rPr lang="en-GB" sz="2400" b="1" dirty="0"/>
              <a:t>Case-finding</a:t>
            </a:r>
          </a:p>
          <a:p>
            <a:pPr marL="342900" indent="-342900">
              <a:spcBef>
                <a:spcPts val="600"/>
              </a:spcBef>
              <a:buFont typeface="Arial" panose="020B0604020202020204" pitchFamily="34" charset="0"/>
              <a:buChar char="•"/>
            </a:pPr>
            <a:r>
              <a:rPr lang="en-GB" sz="2400" dirty="0" smtClean="0"/>
              <a:t>Through routine </a:t>
            </a:r>
            <a:r>
              <a:rPr lang="en-GB" sz="2400" dirty="0"/>
              <a:t>clinical </a:t>
            </a:r>
            <a:r>
              <a:rPr lang="en-GB" sz="2400" dirty="0" smtClean="0"/>
              <a:t>sampling </a:t>
            </a:r>
            <a:endParaRPr lang="en-GB" sz="2400" dirty="0"/>
          </a:p>
          <a:p>
            <a:pPr marL="342900" indent="-342900">
              <a:spcBef>
                <a:spcPts val="600"/>
              </a:spcBef>
              <a:buFont typeface="Arial" panose="020B0604020202020204" pitchFamily="34" charset="0"/>
              <a:buChar char="•"/>
            </a:pPr>
            <a:r>
              <a:rPr lang="en-GB" sz="2400" dirty="0"/>
              <a:t>Clinical, microbiological and epidemiological data</a:t>
            </a:r>
          </a:p>
          <a:p>
            <a:r>
              <a:rPr lang="en-GB" sz="2400" b="1" dirty="0"/>
              <a:t>Surveillance targets</a:t>
            </a:r>
          </a:p>
          <a:p>
            <a:pPr marL="342900" indent="-342900">
              <a:spcBef>
                <a:spcPts val="600"/>
              </a:spcBef>
              <a:buFont typeface="Arial"/>
              <a:buChar char="•"/>
            </a:pPr>
            <a:r>
              <a:rPr lang="en-GB" sz="2400" dirty="0"/>
              <a:t>All patients sampled for prioritized specimens </a:t>
            </a:r>
          </a:p>
          <a:p>
            <a:pPr marL="355600" indent="-355600"/>
            <a:r>
              <a:rPr lang="en-GB" sz="2400" dirty="0"/>
              <a:t>	with growth of priority species</a:t>
            </a:r>
          </a:p>
          <a:p>
            <a:pPr marL="342900" indent="-342900">
              <a:spcBef>
                <a:spcPts val="600"/>
              </a:spcBef>
              <a:buFont typeface="Arial"/>
              <a:buChar char="•"/>
            </a:pPr>
            <a:r>
              <a:rPr lang="en-GB" sz="2400" dirty="0"/>
              <a:t>All patients sampled for prioritized specimens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1"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19</a:t>
            </a:fld>
            <a:endParaRPr lang="en-GB" dirty="0"/>
          </a:p>
        </p:txBody>
      </p:sp>
    </p:spTree>
    <p:extLst>
      <p:ext uri="{BB962C8B-B14F-4D97-AF65-F5344CB8AC3E}">
        <p14:creationId xmlns:p14="http://schemas.microsoft.com/office/powerpoint/2010/main" val="5911857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7137" y="1487077"/>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7" name="TextBox 6"/>
          <p:cNvSpPr txBox="1"/>
          <p:nvPr/>
        </p:nvSpPr>
        <p:spPr>
          <a:xfrm>
            <a:off x="395536" y="260648"/>
            <a:ext cx="6264696" cy="1077218"/>
          </a:xfrm>
          <a:prstGeom prst="rect">
            <a:avLst/>
          </a:prstGeom>
          <a:noFill/>
        </p:spPr>
        <p:txBody>
          <a:bodyPr wrap="square" rtlCol="0">
            <a:spAutoFit/>
          </a:bodyPr>
          <a:lstStyle/>
          <a:p>
            <a:r>
              <a:rPr lang="en-GB" sz="3200" b="1" dirty="0">
                <a:solidFill>
                  <a:srgbClr val="6A2D97"/>
                </a:solidFill>
              </a:rPr>
              <a:t>GLOBAL ANTIMICROBIAL RESISTANCE SURVEILLANCE SYSTEM</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877272"/>
            <a:ext cx="1691640" cy="523875"/>
          </a:xfrm>
          <a:prstGeom prst="rect">
            <a:avLst/>
          </a:prstGeom>
          <a:noFill/>
          <a:ln>
            <a:noFill/>
          </a:ln>
        </p:spPr>
      </p:pic>
      <p:sp>
        <p:nvSpPr>
          <p:cNvPr id="12" name="TextBox 11"/>
          <p:cNvSpPr txBox="1"/>
          <p:nvPr/>
        </p:nvSpPr>
        <p:spPr>
          <a:xfrm>
            <a:off x="3779912" y="3121804"/>
            <a:ext cx="5148064" cy="523220"/>
          </a:xfrm>
          <a:prstGeom prst="rect">
            <a:avLst/>
          </a:prstGeom>
          <a:noFill/>
        </p:spPr>
        <p:txBody>
          <a:bodyPr wrap="square" rtlCol="0">
            <a:spAutoFit/>
          </a:bodyPr>
          <a:lstStyle/>
          <a:p>
            <a:pPr>
              <a:spcAft>
                <a:spcPts val="1200"/>
              </a:spcAft>
            </a:pPr>
            <a:r>
              <a:rPr lang="en-GB" sz="2800" b="1" dirty="0"/>
              <a:t>Manual for Early Implementation</a:t>
            </a:r>
            <a:endParaRPr lang="en-GB"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967774"/>
            <a:ext cx="3315482" cy="372619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60054"/>
            <a:ext cx="2078348" cy="1601515"/>
          </a:xfrm>
          <a:prstGeom prst="rect">
            <a:avLst/>
          </a:prstGeom>
        </p:spPr>
      </p:pic>
    </p:spTree>
    <p:extLst>
      <p:ext uri="{BB962C8B-B14F-4D97-AF65-F5344CB8AC3E}">
        <p14:creationId xmlns:p14="http://schemas.microsoft.com/office/powerpoint/2010/main" val="809713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304192"/>
            <a:ext cx="6765978" cy="1036181"/>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lnSpc>
                <a:spcPts val="2000"/>
              </a:lnSpc>
              <a:buFont typeface="+mj-lt"/>
              <a:buAutoNum type="arabicPeriod"/>
            </a:pPr>
            <a:r>
              <a:rPr lang="en-US" sz="2200" b="1" dirty="0">
                <a:solidFill>
                  <a:srgbClr val="6A2D97"/>
                </a:solidFill>
              </a:rPr>
              <a:t>Routine surveillance and case-finding based on routine clinical samples of priority specimen types</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323528" y="1412776"/>
            <a:ext cx="8640960" cy="3462486"/>
          </a:xfrm>
          <a:prstGeom prst="rect">
            <a:avLst/>
          </a:prstGeom>
        </p:spPr>
        <p:txBody>
          <a:bodyPr wrap="square">
            <a:spAutoFit/>
          </a:bodyPr>
          <a:lstStyle/>
          <a:p>
            <a:r>
              <a:rPr lang="en-GB" sz="2400" b="1" dirty="0"/>
              <a:t>Core patient data collected at surveillance site </a:t>
            </a:r>
          </a:p>
          <a:p>
            <a:pPr marL="342900" indent="-342900">
              <a:spcBef>
                <a:spcPts val="600"/>
              </a:spcBef>
              <a:buFont typeface="Arial"/>
              <a:buChar char="•"/>
            </a:pPr>
            <a:r>
              <a:rPr lang="en-GB" sz="2400" dirty="0"/>
              <a:t>Age </a:t>
            </a:r>
          </a:p>
          <a:p>
            <a:pPr marL="342900" indent="-342900">
              <a:spcBef>
                <a:spcPts val="600"/>
              </a:spcBef>
              <a:buFont typeface="Arial"/>
              <a:buChar char="•"/>
            </a:pPr>
            <a:r>
              <a:rPr lang="en-GB" sz="2400" dirty="0"/>
              <a:t>Gender</a:t>
            </a:r>
          </a:p>
          <a:p>
            <a:pPr marL="342900" indent="-342900">
              <a:spcBef>
                <a:spcPts val="600"/>
              </a:spcBef>
              <a:buFont typeface="Arial"/>
              <a:buChar char="•"/>
            </a:pPr>
            <a:r>
              <a:rPr lang="en-GB" sz="2400" dirty="0"/>
              <a:t>Type of </a:t>
            </a:r>
            <a:r>
              <a:rPr lang="en-GB" sz="2400" dirty="0" smtClean="0"/>
              <a:t>health-care </a:t>
            </a:r>
            <a:r>
              <a:rPr lang="en-GB" sz="2400" dirty="0"/>
              <a:t>facility where specimen was collected</a:t>
            </a:r>
          </a:p>
          <a:p>
            <a:pPr marL="800100" lvl="1" indent="-342900">
              <a:spcBef>
                <a:spcPts val="600"/>
              </a:spcBef>
              <a:buFont typeface="Arial"/>
              <a:buChar char="•"/>
            </a:pPr>
            <a:r>
              <a:rPr lang="en-GB" sz="2400" dirty="0"/>
              <a:t>Hospital/in-patient</a:t>
            </a:r>
          </a:p>
          <a:p>
            <a:pPr marL="1257300" lvl="2" indent="-342900">
              <a:spcBef>
                <a:spcPts val="600"/>
              </a:spcBef>
              <a:buFont typeface="Arial"/>
              <a:buChar char="•"/>
            </a:pPr>
            <a:r>
              <a:rPr lang="en-GB" sz="2000" dirty="0"/>
              <a:t>patient admitted for &gt;2 calendar days</a:t>
            </a:r>
          </a:p>
          <a:p>
            <a:pPr marL="800100" lvl="1" indent="-342900">
              <a:spcBef>
                <a:spcPts val="600"/>
              </a:spcBef>
              <a:buFont typeface="Arial"/>
              <a:buChar char="•"/>
            </a:pPr>
            <a:r>
              <a:rPr lang="en-GB" sz="2400" dirty="0"/>
              <a:t>Community/out-patient</a:t>
            </a:r>
          </a:p>
          <a:p>
            <a:pPr marL="1257300" lvl="2" indent="-342900">
              <a:spcBef>
                <a:spcPts val="600"/>
              </a:spcBef>
              <a:buFont typeface="Arial"/>
              <a:buChar char="•"/>
            </a:pPr>
            <a:r>
              <a:rPr lang="en-GB" sz="2000" dirty="0"/>
              <a:t>patient at outpatient clinics or patient in hospital ≤ 2 calendar days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20</a:t>
            </a:fld>
            <a:endParaRPr lang="en-GB" dirty="0"/>
          </a:p>
        </p:txBody>
      </p:sp>
    </p:spTree>
    <p:extLst>
      <p:ext uri="{BB962C8B-B14F-4D97-AF65-F5344CB8AC3E}">
        <p14:creationId xmlns:p14="http://schemas.microsoft.com/office/powerpoint/2010/main" val="2901205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02" y="1916832"/>
            <a:ext cx="631507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271534"/>
            <a:ext cx="6909994" cy="1036181"/>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lnSpc>
                <a:spcPts val="2000"/>
              </a:lnSpc>
              <a:buFont typeface="+mj-lt"/>
              <a:buAutoNum type="arabicPeriod"/>
            </a:pPr>
            <a:r>
              <a:rPr lang="en-US" sz="2200" b="1" dirty="0">
                <a:solidFill>
                  <a:srgbClr val="6A2D97"/>
                </a:solidFill>
              </a:rPr>
              <a:t>Routine surveillance and case-finding based on routine clinical samples of priority specimen types</a:t>
            </a:r>
          </a:p>
        </p:txBody>
      </p:sp>
      <p:pic>
        <p:nvPicPr>
          <p:cNvPr id="9" name="Picture 8" descr="C:\Users\andreap\Downloads\WHO-EN-B-H.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268760"/>
            <a:ext cx="7992888" cy="830997"/>
          </a:xfrm>
          <a:prstGeom prst="rect">
            <a:avLst/>
          </a:prstGeom>
        </p:spPr>
        <p:txBody>
          <a:bodyPr wrap="square">
            <a:spAutoFit/>
          </a:bodyPr>
          <a:lstStyle/>
          <a:p>
            <a:r>
              <a:rPr lang="en-GB" sz="2400" b="1" dirty="0"/>
              <a:t>Sample of data collection form for patient data </a:t>
            </a:r>
          </a:p>
          <a:p>
            <a:r>
              <a:rPr lang="en-GB" sz="2400" b="1" dirty="0"/>
              <a:t>at surveillance site </a:t>
            </a:r>
            <a:r>
              <a:rPr lang="en-GB" sz="2400" dirty="0"/>
              <a:t>(see manual annex 2) </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3" name="TextBox 2"/>
          <p:cNvSpPr txBox="1"/>
          <p:nvPr/>
        </p:nvSpPr>
        <p:spPr>
          <a:xfrm>
            <a:off x="558802" y="6093296"/>
            <a:ext cx="5262466" cy="369332"/>
          </a:xfrm>
          <a:prstGeom prst="rect">
            <a:avLst/>
          </a:prstGeom>
          <a:noFill/>
        </p:spPr>
        <p:txBody>
          <a:bodyPr wrap="none" rtlCol="0">
            <a:spAutoFit/>
          </a:bodyPr>
          <a:lstStyle/>
          <a:p>
            <a:r>
              <a:rPr lang="en-GB" b="1" dirty="0"/>
              <a:t>Same information could be collected in digital format</a:t>
            </a:r>
          </a:p>
        </p:txBody>
      </p:sp>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21</a:t>
            </a:fld>
            <a:endParaRPr lang="en-GB" dirty="0"/>
          </a:p>
        </p:txBody>
      </p:sp>
    </p:spTree>
    <p:extLst>
      <p:ext uri="{BB962C8B-B14F-4D97-AF65-F5344CB8AC3E}">
        <p14:creationId xmlns:p14="http://schemas.microsoft.com/office/powerpoint/2010/main" val="42481172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304192"/>
            <a:ext cx="6837986" cy="984885"/>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lnSpc>
                <a:spcPts val="1800"/>
              </a:lnSpc>
              <a:buFont typeface="+mj-lt"/>
              <a:buAutoNum type="arabicPeriod"/>
            </a:pPr>
            <a:r>
              <a:rPr lang="en-US" sz="2200" b="1" dirty="0">
                <a:solidFill>
                  <a:srgbClr val="6A2D97"/>
                </a:solidFill>
              </a:rPr>
              <a:t>Routine surveillance and case-finding based on routine clinical samples of priority specimen types</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8280920" cy="3046988"/>
          </a:xfrm>
          <a:prstGeom prst="rect">
            <a:avLst/>
          </a:prstGeom>
        </p:spPr>
        <p:txBody>
          <a:bodyPr wrap="square">
            <a:spAutoFit/>
          </a:bodyPr>
          <a:lstStyle/>
          <a:p>
            <a:r>
              <a:rPr lang="en-GB" sz="2400" b="1" dirty="0"/>
              <a:t>Population and denominator data </a:t>
            </a:r>
          </a:p>
          <a:p>
            <a:r>
              <a:rPr lang="en-GB" sz="2400" b="1" dirty="0"/>
              <a:t>At national level</a:t>
            </a:r>
          </a:p>
          <a:p>
            <a:pPr marL="342900" indent="-342900">
              <a:buFont typeface="Arial" panose="020B0604020202020204" pitchFamily="34" charset="0"/>
              <a:buChar char="•"/>
            </a:pPr>
            <a:r>
              <a:rPr lang="en-GB" sz="2400" dirty="0"/>
              <a:t>Total national population </a:t>
            </a:r>
          </a:p>
          <a:p>
            <a:r>
              <a:rPr lang="en-GB" sz="2400" b="1" dirty="0"/>
              <a:t>At surveillance site level</a:t>
            </a:r>
          </a:p>
          <a:p>
            <a:pPr marL="342900" indent="-342900">
              <a:buFont typeface="Arial"/>
              <a:buChar char="•"/>
            </a:pPr>
            <a:r>
              <a:rPr lang="en-GB" sz="2400" dirty="0"/>
              <a:t>Number of patients seeking care at surveillance site over surveillance period </a:t>
            </a:r>
          </a:p>
          <a:p>
            <a:pPr marL="342900" indent="-342900">
              <a:buFont typeface="Arial"/>
              <a:buChar char="•"/>
            </a:pPr>
            <a:r>
              <a:rPr lang="en-GB" sz="2400" dirty="0"/>
              <a:t>Number of all patients with specimens sent for bacterial identification and antimicrobial susceptibility testing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22</a:t>
            </a:fld>
            <a:endParaRPr lang="en-GB" dirty="0"/>
          </a:p>
        </p:txBody>
      </p:sp>
    </p:spTree>
    <p:extLst>
      <p:ext uri="{BB962C8B-B14F-4D97-AF65-F5344CB8AC3E}">
        <p14:creationId xmlns:p14="http://schemas.microsoft.com/office/powerpoint/2010/main" val="5911857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304192"/>
            <a:ext cx="6909994" cy="984885"/>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lnSpc>
                <a:spcPts val="1800"/>
              </a:lnSpc>
              <a:buFont typeface="+mj-lt"/>
              <a:buAutoNum type="arabicPeriod"/>
            </a:pPr>
            <a:r>
              <a:rPr lang="en-US" sz="2200" b="1" dirty="0">
                <a:solidFill>
                  <a:srgbClr val="6A2D97"/>
                </a:solidFill>
              </a:rPr>
              <a:t>Routine surveillance and case-finding based on routine clinical samples of priority specimen types</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7992887" cy="3277820"/>
          </a:xfrm>
          <a:prstGeom prst="rect">
            <a:avLst/>
          </a:prstGeom>
        </p:spPr>
        <p:txBody>
          <a:bodyPr wrap="square">
            <a:spAutoFit/>
          </a:bodyPr>
          <a:lstStyle/>
          <a:p>
            <a:r>
              <a:rPr lang="en-GB" sz="2400" b="1" dirty="0"/>
              <a:t>Removal of duplicate results (de-duplication)</a:t>
            </a:r>
          </a:p>
          <a:p>
            <a:pPr marL="342900" indent="-342900">
              <a:spcBef>
                <a:spcPts val="600"/>
              </a:spcBef>
              <a:buFont typeface="Arial"/>
              <a:buChar char="•"/>
            </a:pPr>
            <a:r>
              <a:rPr lang="en-GB" sz="2400" dirty="0"/>
              <a:t>Removal of duplicate findings (de-duplication) at surveillance site or national level </a:t>
            </a:r>
          </a:p>
          <a:p>
            <a:pPr marL="342900" indent="-342900">
              <a:spcBef>
                <a:spcPts val="600"/>
              </a:spcBef>
              <a:buFont typeface="Arial"/>
              <a:buChar char="•"/>
            </a:pPr>
            <a:endParaRPr lang="en-GB" sz="2400" dirty="0"/>
          </a:p>
          <a:p>
            <a:r>
              <a:rPr lang="en-GB" sz="2400" b="1" dirty="0"/>
              <a:t>Period for national surveillance</a:t>
            </a:r>
          </a:p>
          <a:p>
            <a:pPr marL="342900" indent="-342900">
              <a:buFont typeface="Arial"/>
              <a:buChar char="•"/>
            </a:pPr>
            <a:r>
              <a:rPr lang="en-GB" sz="2400" dirty="0"/>
              <a:t>Continuous surveillance </a:t>
            </a:r>
          </a:p>
          <a:p>
            <a:pPr marL="342900" indent="-342900">
              <a:buFont typeface="Arial"/>
              <a:buChar char="•"/>
            </a:pPr>
            <a:r>
              <a:rPr lang="en-GB" sz="2400" dirty="0"/>
              <a:t>Aggregate data at national level for each surveillance period</a:t>
            </a:r>
            <a:endParaRPr lang="en-GB" sz="2400" b="1" dirty="0"/>
          </a:p>
          <a:p>
            <a:pPr marL="342900" indent="-342900">
              <a:spcBef>
                <a:spcPts val="600"/>
              </a:spcBef>
              <a:buFont typeface="Arial"/>
              <a:buChar char="•"/>
            </a:pPr>
            <a:endParaRPr lang="en-GB"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23</a:t>
            </a:fld>
            <a:endParaRPr lang="en-GB" dirty="0"/>
          </a:p>
        </p:txBody>
      </p:sp>
    </p:spTree>
    <p:extLst>
      <p:ext uri="{BB962C8B-B14F-4D97-AF65-F5344CB8AC3E}">
        <p14:creationId xmlns:p14="http://schemas.microsoft.com/office/powerpoint/2010/main" val="591185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304192"/>
            <a:ext cx="6909994" cy="984885"/>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lnSpc>
                <a:spcPts val="1800"/>
              </a:lnSpc>
              <a:buFont typeface="+mj-lt"/>
              <a:buAutoNum type="arabicPeriod"/>
            </a:pPr>
            <a:r>
              <a:rPr lang="en-US" sz="2200" b="1" dirty="0">
                <a:solidFill>
                  <a:srgbClr val="6A2D97"/>
                </a:solidFill>
              </a:rPr>
              <a:t>Routine surveillance and case-finding based on routine clinical samples of priority specimen types</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467544" y="1412776"/>
            <a:ext cx="8136904" cy="5124480"/>
          </a:xfrm>
          <a:prstGeom prst="rect">
            <a:avLst/>
          </a:prstGeom>
        </p:spPr>
        <p:txBody>
          <a:bodyPr wrap="square">
            <a:spAutoFit/>
          </a:bodyPr>
          <a:lstStyle/>
          <a:p>
            <a:r>
              <a:rPr lang="en-GB" sz="2400" b="1" dirty="0"/>
              <a:t>Reporting to WHO</a:t>
            </a:r>
          </a:p>
          <a:p>
            <a:pPr marL="342900" indent="-342900">
              <a:buFont typeface="Arial" panose="020B0604020202020204" pitchFamily="34" charset="0"/>
              <a:buChar char="•"/>
            </a:pPr>
            <a:r>
              <a:rPr lang="en-GB" sz="2400" dirty="0"/>
              <a:t>Implementation status of national AMR surveillance system</a:t>
            </a:r>
          </a:p>
          <a:p>
            <a:pPr marL="342900" indent="-342900">
              <a:buFont typeface="Arial" panose="020B0604020202020204" pitchFamily="34" charset="0"/>
              <a:buChar char="•"/>
            </a:pPr>
            <a:r>
              <a:rPr lang="en-GB" sz="2400" dirty="0"/>
              <a:t>Aggregated national data</a:t>
            </a:r>
          </a:p>
          <a:p>
            <a:pPr marL="342900" indent="-342900">
              <a:buFont typeface="Arial" panose="020B0604020202020204" pitchFamily="34" charset="0"/>
              <a:buChar char="•"/>
            </a:pPr>
            <a:r>
              <a:rPr lang="en-GB" sz="2400" dirty="0"/>
              <a:t>New resistance mechanisms after confirmation and reporting to national authorities</a:t>
            </a:r>
          </a:p>
          <a:p>
            <a:pPr marL="342900" indent="-342900">
              <a:buFont typeface="Arial" panose="020B0604020202020204" pitchFamily="34" charset="0"/>
              <a:buChar char="•"/>
            </a:pPr>
            <a:endParaRPr lang="en-GB" sz="2400" dirty="0"/>
          </a:p>
          <a:p>
            <a:pPr lvl="0"/>
            <a:r>
              <a:rPr lang="en-GB" sz="2400" b="1" dirty="0">
                <a:solidFill>
                  <a:prstClr val="black"/>
                </a:solidFill>
              </a:rPr>
              <a:t>Feedback</a:t>
            </a:r>
          </a:p>
          <a:p>
            <a:pPr marL="342900" lvl="0" indent="-342900">
              <a:buFont typeface="Arial"/>
              <a:buChar char="•"/>
            </a:pPr>
            <a:r>
              <a:rPr lang="en-GB" sz="2400" dirty="0">
                <a:solidFill>
                  <a:prstClr val="black"/>
                </a:solidFill>
              </a:rPr>
              <a:t>Regular update on IT platform </a:t>
            </a:r>
          </a:p>
          <a:p>
            <a:pPr marL="342900" lvl="0" indent="-342900">
              <a:buFont typeface="Arial"/>
              <a:buChar char="•"/>
            </a:pPr>
            <a:r>
              <a:rPr lang="en-GB" sz="2400" dirty="0">
                <a:solidFill>
                  <a:prstClr val="black"/>
                </a:solidFill>
              </a:rPr>
              <a:t>Regular publication of global report on AMR</a:t>
            </a:r>
          </a:p>
          <a:p>
            <a:endParaRPr lang="en-GB" sz="2400" dirty="0"/>
          </a:p>
          <a:p>
            <a:pPr>
              <a:spcBef>
                <a:spcPts val="600"/>
              </a:spcBef>
            </a:pPr>
            <a:r>
              <a:rPr lang="en-GB" sz="2400" dirty="0"/>
              <a:t> </a:t>
            </a:r>
          </a:p>
          <a:p>
            <a:pPr marL="342900" indent="-342900">
              <a:spcBef>
                <a:spcPts val="600"/>
              </a:spcBef>
              <a:buFont typeface="Arial" panose="020B0604020202020204" pitchFamily="34" charset="0"/>
              <a:buChar char="•"/>
            </a:pPr>
            <a:endParaRPr lang="en-GB" sz="2400" dirty="0"/>
          </a:p>
          <a:p>
            <a:pPr>
              <a:spcBef>
                <a:spcPts val="600"/>
              </a:spcBef>
            </a:pPr>
            <a:endParaRPr lang="en-GB"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24</a:t>
            </a:fld>
            <a:endParaRPr lang="en-GB" dirty="0"/>
          </a:p>
        </p:txBody>
      </p:sp>
    </p:spTree>
    <p:extLst>
      <p:ext uri="{BB962C8B-B14F-4D97-AF65-F5344CB8AC3E}">
        <p14:creationId xmlns:p14="http://schemas.microsoft.com/office/powerpoint/2010/main" val="593697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260648"/>
            <a:ext cx="6477946" cy="1036181"/>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lnSpc>
                <a:spcPts val="2000"/>
              </a:lnSpc>
              <a:buFont typeface="+mj-lt"/>
              <a:buAutoNum type="arabicPeriod" startAt="2"/>
            </a:pPr>
            <a:r>
              <a:rPr lang="en-US" sz="2200" b="1" dirty="0">
                <a:solidFill>
                  <a:srgbClr val="6A2D97"/>
                </a:solidFill>
              </a:rPr>
              <a:t>Priority pathogen-antibacterial combinations on which GLASS will gather data</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25</a:t>
            </a:fld>
            <a:endParaRPr lang="en-GB"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568" y="1330002"/>
            <a:ext cx="4048528" cy="544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6280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260648"/>
            <a:ext cx="6477946" cy="1036181"/>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lnSpc>
                <a:spcPts val="2000"/>
              </a:lnSpc>
              <a:buFont typeface="+mj-lt"/>
              <a:buAutoNum type="arabicPeriod" startAt="2"/>
            </a:pPr>
            <a:r>
              <a:rPr lang="en-US" sz="2200" b="1" dirty="0">
                <a:solidFill>
                  <a:srgbClr val="6A2D97"/>
                </a:solidFill>
              </a:rPr>
              <a:t>Priority pathogen-antibacterial combinations on which GLASS will gather data</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26</a:t>
            </a:fld>
            <a:endParaRPr lang="en-GB"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6" y="1330002"/>
            <a:ext cx="9089088" cy="1222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4995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260648"/>
            <a:ext cx="6477946" cy="1036181"/>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lnSpc>
                <a:spcPts val="2000"/>
              </a:lnSpc>
              <a:buFont typeface="+mj-lt"/>
              <a:buAutoNum type="arabicPeriod" startAt="2"/>
            </a:pPr>
            <a:r>
              <a:rPr lang="en-US" sz="2200" b="1" dirty="0">
                <a:solidFill>
                  <a:srgbClr val="6A2D97"/>
                </a:solidFill>
              </a:rPr>
              <a:t>Priority pathogen-antibacterial combinations on which GLASS will gather data</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27</a:t>
            </a:fld>
            <a:endParaRPr lang="en-GB"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6" y="-5410558"/>
            <a:ext cx="9089088" cy="1222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8762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370691"/>
            <a:ext cx="6477946" cy="892552"/>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buFont typeface="+mj-lt"/>
              <a:buAutoNum type="arabicPeriod" startAt="3"/>
            </a:pPr>
            <a:r>
              <a:rPr lang="en-US" sz="2400" b="1" dirty="0">
                <a:solidFill>
                  <a:srgbClr val="6A2D97"/>
                </a:solidFill>
              </a:rPr>
              <a:t>Priority specimen types to be assessed</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28</a:t>
            </a:fld>
            <a:endParaRPr lang="en-GB"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352995"/>
            <a:ext cx="564164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1857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370691"/>
            <a:ext cx="6477946" cy="892552"/>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buFont typeface="+mj-lt"/>
              <a:buAutoNum type="arabicPeriod" startAt="3"/>
            </a:pPr>
            <a:r>
              <a:rPr lang="en-US" sz="2400" b="1" dirty="0">
                <a:solidFill>
                  <a:srgbClr val="6A2D97"/>
                </a:solidFill>
              </a:rPr>
              <a:t>Priority specimen types to be assessed</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29</a:t>
            </a:fld>
            <a:endParaRPr lang="en-GB"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4298"/>
            <a:ext cx="7488832" cy="6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7883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464" y="3551242"/>
            <a:ext cx="2253024" cy="3190126"/>
          </a:xfrm>
          <a:prstGeom prst="rect">
            <a:avLst/>
          </a:prstGeom>
          <a:noFill/>
          <a:ln w="9525">
            <a:gradFill>
              <a:gsLst>
                <a:gs pos="0">
                  <a:schemeClr val="tx1"/>
                </a:gs>
                <a:gs pos="100000">
                  <a:srgbClr val="EAEAEA"/>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9" name="Picture 8" descr="C:\Users\andreap\Downloads\WHO-EN-B-H.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323528" y="1772816"/>
            <a:ext cx="8352928" cy="3847207"/>
          </a:xfrm>
          <a:prstGeom prst="rect">
            <a:avLst/>
          </a:prstGeom>
        </p:spPr>
        <p:txBody>
          <a:bodyPr wrap="square">
            <a:spAutoFit/>
          </a:bodyPr>
          <a:lstStyle/>
          <a:p>
            <a:pPr marL="342900" indent="-342900">
              <a:spcBef>
                <a:spcPts val="600"/>
              </a:spcBef>
              <a:buFont typeface="Arial"/>
              <a:buChar char="•"/>
            </a:pPr>
            <a:r>
              <a:rPr lang="en-US" sz="2400" dirty="0" smtClean="0"/>
              <a:t>Outlines the steps in establishing a </a:t>
            </a:r>
            <a:r>
              <a:rPr lang="en-US" sz="2400" dirty="0"/>
              <a:t>national AMR </a:t>
            </a:r>
          </a:p>
          <a:p>
            <a:pPr indent="355600"/>
            <a:r>
              <a:rPr lang="en-US" sz="2400" dirty="0"/>
              <a:t>surveillance system including </a:t>
            </a:r>
            <a:r>
              <a:rPr lang="en-US" sz="2400" dirty="0" smtClean="0"/>
              <a:t>the core </a:t>
            </a:r>
            <a:r>
              <a:rPr lang="en-US" sz="2400" dirty="0" smtClean="0"/>
              <a:t>components</a:t>
            </a:r>
          </a:p>
          <a:p>
            <a:pPr indent="355600"/>
            <a:r>
              <a:rPr lang="en-US" sz="2400" dirty="0" smtClean="0"/>
              <a:t> </a:t>
            </a:r>
            <a:endParaRPr lang="en-US" sz="2400" dirty="0"/>
          </a:p>
          <a:p>
            <a:pPr marL="342900" indent="-342900">
              <a:spcBef>
                <a:spcPts val="600"/>
              </a:spcBef>
              <a:buFont typeface="Arial"/>
              <a:buChar char="•"/>
            </a:pPr>
            <a:r>
              <a:rPr lang="en-US" sz="2400" dirty="0" smtClean="0"/>
              <a:t>Describes how to participate </a:t>
            </a:r>
            <a:r>
              <a:rPr lang="en-US" sz="2400" dirty="0"/>
              <a:t>in global AMR surveillance, </a:t>
            </a:r>
            <a:r>
              <a:rPr lang="en-US" sz="2400" dirty="0" smtClean="0"/>
              <a:t>including: </a:t>
            </a:r>
            <a:endParaRPr lang="en-US" sz="2400" dirty="0"/>
          </a:p>
          <a:p>
            <a:pPr marL="800100" lvl="1" indent="-342900">
              <a:spcBef>
                <a:spcPts val="600"/>
              </a:spcBef>
              <a:buFont typeface="Arial"/>
              <a:buChar char="•"/>
            </a:pPr>
            <a:r>
              <a:rPr lang="en-US" sz="2200" dirty="0" smtClean="0"/>
              <a:t>enrolling in GLASS </a:t>
            </a:r>
            <a:endParaRPr lang="en-US" sz="2200" dirty="0"/>
          </a:p>
          <a:p>
            <a:pPr marL="800100" lvl="1" indent="-342900">
              <a:buFont typeface="Arial"/>
              <a:buChar char="•"/>
            </a:pPr>
            <a:r>
              <a:rPr lang="en-US" sz="2200" dirty="0" smtClean="0"/>
              <a:t>collecting and sharing </a:t>
            </a:r>
            <a:r>
              <a:rPr lang="en-US" sz="2200" dirty="0"/>
              <a:t>data </a:t>
            </a:r>
            <a:endParaRPr lang="en-US" sz="2200" dirty="0" smtClean="0"/>
          </a:p>
          <a:p>
            <a:pPr lvl="1"/>
            <a:endParaRPr lang="en-US" sz="2200" dirty="0"/>
          </a:p>
          <a:p>
            <a:pPr marL="342900" indent="-342900">
              <a:buFont typeface="Arial"/>
              <a:buChar char="•"/>
            </a:pPr>
            <a:r>
              <a:rPr lang="en-US" sz="2400" dirty="0" smtClean="0"/>
              <a:t>Suggests a set of indicators </a:t>
            </a:r>
            <a:r>
              <a:rPr lang="en-US" sz="2400" dirty="0"/>
              <a:t>for monitoring and </a:t>
            </a:r>
            <a:endParaRPr lang="en-US" sz="2400" dirty="0" smtClean="0"/>
          </a:p>
          <a:p>
            <a:pPr>
              <a:tabLst>
                <a:tab pos="355600" algn="l"/>
              </a:tabLst>
            </a:pPr>
            <a:r>
              <a:rPr lang="en-US" sz="2400" dirty="0"/>
              <a:t>	</a:t>
            </a:r>
            <a:r>
              <a:rPr lang="en-US" sz="2400" dirty="0" smtClean="0"/>
              <a:t>evaluating  a </a:t>
            </a:r>
            <a:r>
              <a:rPr lang="en-US" sz="2400" dirty="0"/>
              <a:t>national surveillance system</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3</a:t>
            </a:fld>
            <a:endParaRPr lang="en-GB" dirty="0"/>
          </a:p>
        </p:txBody>
      </p:sp>
      <p:sp>
        <p:nvSpPr>
          <p:cNvPr id="7" name="TextBox 6"/>
          <p:cNvSpPr txBox="1"/>
          <p:nvPr/>
        </p:nvSpPr>
        <p:spPr>
          <a:xfrm>
            <a:off x="467544" y="332656"/>
            <a:ext cx="7128792" cy="954107"/>
          </a:xfrm>
          <a:prstGeom prst="rect">
            <a:avLst/>
          </a:prstGeom>
          <a:noFill/>
        </p:spPr>
        <p:txBody>
          <a:bodyPr wrap="square" rtlCol="0">
            <a:spAutoFit/>
          </a:bodyPr>
          <a:lstStyle/>
          <a:p>
            <a:r>
              <a:rPr lang="en-US" sz="2800" b="1" dirty="0">
                <a:solidFill>
                  <a:srgbClr val="6A2D97"/>
                </a:solidFill>
              </a:rPr>
              <a:t>Guidance for national AMR surveillance </a:t>
            </a:r>
            <a:r>
              <a:rPr lang="en-US" sz="2800" b="1" dirty="0" smtClean="0">
                <a:solidFill>
                  <a:srgbClr val="6A2D97"/>
                </a:solidFill>
              </a:rPr>
              <a:t>systems</a:t>
            </a:r>
          </a:p>
        </p:txBody>
      </p:sp>
    </p:spTree>
    <p:extLst>
      <p:ext uri="{BB962C8B-B14F-4D97-AF65-F5344CB8AC3E}">
        <p14:creationId xmlns:p14="http://schemas.microsoft.com/office/powerpoint/2010/main" val="21004731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892552"/>
          </a:xfrm>
          <a:prstGeom prst="rect">
            <a:avLst/>
          </a:prstGeom>
          <a:noFill/>
        </p:spPr>
        <p:txBody>
          <a:bodyPr wrap="square" rtlCol="0">
            <a:spAutoFit/>
          </a:bodyPr>
          <a:lstStyle/>
          <a:p>
            <a:pPr marL="358775" lvl="0" indent="-358775">
              <a:buFont typeface="+mj-lt"/>
              <a:buAutoNum type="arabicPeriod" startAt="2"/>
            </a:pPr>
            <a:r>
              <a:rPr lang="en-US" sz="2800" b="1" dirty="0">
                <a:solidFill>
                  <a:srgbClr val="6A2D97"/>
                </a:solidFill>
              </a:rPr>
              <a:t>Surveillance methods</a:t>
            </a:r>
          </a:p>
          <a:p>
            <a:pPr marL="719138" lvl="1" indent="-360363">
              <a:buFont typeface="+mj-lt"/>
              <a:buAutoNum type="arabicPeriod" startAt="3"/>
            </a:pPr>
            <a:r>
              <a:rPr lang="en-US" sz="2400" b="1" dirty="0">
                <a:solidFill>
                  <a:srgbClr val="6A2D97"/>
                </a:solidFill>
              </a:rPr>
              <a:t>Priority specimen types to be assessed</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8136904" cy="3354765"/>
          </a:xfrm>
          <a:prstGeom prst="rect">
            <a:avLst/>
          </a:prstGeom>
        </p:spPr>
        <p:txBody>
          <a:bodyPr wrap="square">
            <a:spAutoFit/>
          </a:bodyPr>
          <a:lstStyle/>
          <a:p>
            <a:r>
              <a:rPr lang="en-GB" sz="2400" b="1" dirty="0"/>
              <a:t>Rationale</a:t>
            </a:r>
          </a:p>
          <a:p>
            <a:pPr marL="342900" indent="-342900">
              <a:spcBef>
                <a:spcPts val="600"/>
              </a:spcBef>
              <a:buFont typeface="Arial" panose="020B0604020202020204" pitchFamily="34" charset="0"/>
              <a:buChar char="•"/>
            </a:pPr>
            <a:r>
              <a:rPr lang="en-GB" sz="2400" dirty="0"/>
              <a:t>Focus in the early implementation </a:t>
            </a:r>
            <a:r>
              <a:rPr lang="en-GB" sz="2400" dirty="0" smtClean="0"/>
              <a:t>phase on </a:t>
            </a:r>
            <a:r>
              <a:rPr lang="en-GB" sz="2400" dirty="0"/>
              <a:t>defined priorities</a:t>
            </a:r>
          </a:p>
          <a:p>
            <a:pPr marL="342900" indent="-342900">
              <a:spcBef>
                <a:spcPts val="600"/>
              </a:spcBef>
              <a:buFont typeface="Arial" panose="020B0604020202020204" pitchFamily="34" charset="0"/>
              <a:buChar char="•"/>
            </a:pPr>
            <a:r>
              <a:rPr lang="en-GB" sz="2400" dirty="0"/>
              <a:t>Specimen type as proxy for infection (e.g. blood for bloodstream infections)</a:t>
            </a:r>
          </a:p>
          <a:p>
            <a:pPr marL="342900" indent="-342900">
              <a:spcBef>
                <a:spcPts val="600"/>
              </a:spcBef>
              <a:buFont typeface="Arial"/>
              <a:buChar char="•"/>
            </a:pPr>
            <a:r>
              <a:rPr lang="en-GB" sz="2400" dirty="0"/>
              <a:t>Countries can participate in GLASS providing information on some of the combinations</a:t>
            </a:r>
          </a:p>
          <a:p>
            <a:pPr marL="342900" indent="-342900">
              <a:spcBef>
                <a:spcPts val="600"/>
              </a:spcBef>
              <a:buFont typeface="Arial"/>
              <a:buChar char="•"/>
            </a:pPr>
            <a:r>
              <a:rPr lang="en-GB" sz="2400" dirty="0"/>
              <a:t>National surveillance should cover specimens and combinations according to their priorities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30</a:t>
            </a:fld>
            <a:endParaRPr lang="en-GB" dirty="0"/>
          </a:p>
        </p:txBody>
      </p:sp>
    </p:spTree>
    <p:extLst>
      <p:ext uri="{BB962C8B-B14F-4D97-AF65-F5344CB8AC3E}">
        <p14:creationId xmlns:p14="http://schemas.microsoft.com/office/powerpoint/2010/main" val="5911857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523220"/>
          </a:xfrm>
          <a:prstGeom prst="rect">
            <a:avLst/>
          </a:prstGeom>
          <a:noFill/>
        </p:spPr>
        <p:txBody>
          <a:bodyPr wrap="square" rtlCol="0">
            <a:spAutoFit/>
          </a:bodyPr>
          <a:lstStyle/>
          <a:p>
            <a:pPr marL="358775" lvl="0" indent="-358775">
              <a:buFont typeface="+mj-lt"/>
              <a:buAutoNum type="arabicPeriod" startAt="3"/>
            </a:pPr>
            <a:r>
              <a:rPr lang="en-US" sz="2800" b="1" dirty="0">
                <a:solidFill>
                  <a:srgbClr val="6A2D97"/>
                </a:solidFill>
              </a:rPr>
              <a:t>Participation in GLASS</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875596"/>
            <a:ext cx="8172360" cy="3785652"/>
          </a:xfrm>
          <a:prstGeom prst="rect">
            <a:avLst/>
          </a:prstGeom>
        </p:spPr>
        <p:txBody>
          <a:bodyPr wrap="square">
            <a:spAutoFit/>
          </a:bodyPr>
          <a:lstStyle/>
          <a:p>
            <a:pPr marL="457200" indent="-457200">
              <a:buFont typeface="+mj-lt"/>
              <a:buAutoNum type="arabicPeriod"/>
            </a:pPr>
            <a:r>
              <a:rPr lang="en-GB" sz="2400" b="1" dirty="0"/>
              <a:t>Enrolment</a:t>
            </a:r>
          </a:p>
          <a:p>
            <a:pPr marL="457200" indent="-457200">
              <a:buFont typeface="+mj-lt"/>
              <a:buAutoNum type="arabicPeriod"/>
            </a:pPr>
            <a:endParaRPr lang="en-GB" sz="2400" b="1" dirty="0"/>
          </a:p>
          <a:p>
            <a:pPr marL="457200" indent="-457200">
              <a:buFont typeface="+mj-lt"/>
              <a:buAutoNum type="arabicPeriod" startAt="2"/>
            </a:pPr>
            <a:r>
              <a:rPr lang="en-GB" sz="2400" b="1" dirty="0"/>
              <a:t>Requirements for participation</a:t>
            </a:r>
          </a:p>
          <a:p>
            <a:pPr marL="457200" indent="-457200">
              <a:buFont typeface="+mj-lt"/>
              <a:buAutoNum type="arabicPeriod" startAt="2"/>
            </a:pPr>
            <a:endParaRPr lang="en-GB" sz="2400" b="1" dirty="0"/>
          </a:p>
          <a:p>
            <a:pPr marL="457200" indent="-457200">
              <a:buFont typeface="+mj-lt"/>
              <a:buAutoNum type="arabicPeriod" startAt="2"/>
            </a:pPr>
            <a:r>
              <a:rPr lang="en-GB" sz="2400" b="1" dirty="0"/>
              <a:t>Proposed steps in setting up a national AMR surveillance system</a:t>
            </a:r>
          </a:p>
          <a:p>
            <a:pPr marL="457200" indent="-457200">
              <a:buFont typeface="+mj-lt"/>
              <a:buAutoNum type="arabicPeriod" startAt="2"/>
            </a:pPr>
            <a:endParaRPr lang="en-GB" sz="2400" b="1" dirty="0"/>
          </a:p>
          <a:p>
            <a:pPr marL="457200" indent="-457200">
              <a:buFont typeface="+mj-lt"/>
              <a:buAutoNum type="arabicPeriod" startAt="2"/>
            </a:pPr>
            <a:r>
              <a:rPr lang="en-GB" sz="2400" b="1" dirty="0"/>
              <a:t>Collection, management, analysis and reporting of data</a:t>
            </a:r>
          </a:p>
          <a:p>
            <a:pPr marL="457200" indent="-457200">
              <a:buFont typeface="+mj-lt"/>
              <a:buAutoNum type="arabicPeriod" startAt="2"/>
            </a:pPr>
            <a:endParaRPr lang="en-GB" sz="2400" b="1" dirty="0"/>
          </a:p>
          <a:p>
            <a:pPr marL="457200" indent="-457200">
              <a:buFont typeface="+mj-lt"/>
              <a:buAutoNum type="arabicPeriod" startAt="2"/>
            </a:pPr>
            <a:r>
              <a:rPr lang="en-GB" sz="2400" b="1" dirty="0"/>
              <a:t>WHO support for GLASS activities and capacity-building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31</a:t>
            </a:fld>
            <a:endParaRPr lang="en-GB" dirty="0"/>
          </a:p>
        </p:txBody>
      </p:sp>
    </p:spTree>
    <p:extLst>
      <p:ext uri="{BB962C8B-B14F-4D97-AF65-F5344CB8AC3E}">
        <p14:creationId xmlns:p14="http://schemas.microsoft.com/office/powerpoint/2010/main" val="7760310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892552"/>
          </a:xfrm>
          <a:prstGeom prst="rect">
            <a:avLst/>
          </a:prstGeom>
          <a:noFill/>
        </p:spPr>
        <p:txBody>
          <a:bodyPr wrap="square" rtlCol="0">
            <a:spAutoFit/>
          </a:bodyPr>
          <a:lstStyle/>
          <a:p>
            <a:pPr marL="358775" lvl="0" indent="-358775">
              <a:buFont typeface="+mj-lt"/>
              <a:buAutoNum type="arabicPeriod" startAt="3"/>
            </a:pPr>
            <a:r>
              <a:rPr lang="en-US" sz="2800" b="1" dirty="0">
                <a:solidFill>
                  <a:srgbClr val="6A2D97"/>
                </a:solidFill>
              </a:rPr>
              <a:t>Participation in GLASS</a:t>
            </a:r>
          </a:p>
          <a:p>
            <a:pPr marL="719138" lvl="1" indent="-360363">
              <a:buFont typeface="+mj-lt"/>
              <a:buAutoNum type="arabicPeriod"/>
            </a:pPr>
            <a:r>
              <a:rPr lang="en-US" sz="2400" b="1" dirty="0">
                <a:solidFill>
                  <a:srgbClr val="6A2D97"/>
                </a:solidFill>
              </a:rPr>
              <a:t>Enrolment</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3" y="1412776"/>
            <a:ext cx="7767894" cy="3893374"/>
          </a:xfrm>
          <a:prstGeom prst="rect">
            <a:avLst/>
          </a:prstGeom>
        </p:spPr>
        <p:txBody>
          <a:bodyPr wrap="square" anchor="t">
            <a:spAutoFit/>
          </a:bodyPr>
          <a:lstStyle/>
          <a:p>
            <a:r>
              <a:rPr lang="en-GB" sz="2400" b="1" dirty="0"/>
              <a:t>Key points</a:t>
            </a:r>
            <a:endParaRPr lang="en-US" sz="2400" dirty="0"/>
          </a:p>
          <a:p>
            <a:pPr marL="342900" indent="-342900">
              <a:spcBef>
                <a:spcPts val="600"/>
              </a:spcBef>
              <a:buFont typeface="Arial"/>
              <a:buChar char="•"/>
            </a:pPr>
            <a:r>
              <a:rPr lang="en-US" sz="2400" dirty="0"/>
              <a:t>Open call for enrolment for countries on WHO website </a:t>
            </a:r>
          </a:p>
          <a:p>
            <a:pPr indent="355600">
              <a:spcBef>
                <a:spcPts val="600"/>
              </a:spcBef>
            </a:pPr>
            <a:r>
              <a:rPr lang="en-US" sz="2000" b="1" i="1" dirty="0">
                <a:solidFill>
                  <a:srgbClr val="FF0000"/>
                </a:solidFill>
              </a:rPr>
              <a:t>http://www.who.int/drugresistance/surveillance</a:t>
            </a:r>
            <a:endParaRPr lang="en-GB" sz="2400" dirty="0"/>
          </a:p>
          <a:p>
            <a:pPr marL="342900" indent="-342900">
              <a:spcBef>
                <a:spcPts val="600"/>
              </a:spcBef>
              <a:buFont typeface="Arial"/>
              <a:buChar char="•"/>
            </a:pPr>
            <a:r>
              <a:rPr lang="en-GB" sz="2400" dirty="0"/>
              <a:t>Enrolment in stepwise manner</a:t>
            </a:r>
          </a:p>
          <a:p>
            <a:pPr marL="342900" indent="-342900">
              <a:spcBef>
                <a:spcPts val="600"/>
              </a:spcBef>
              <a:buFont typeface="Arial"/>
              <a:buChar char="•"/>
            </a:pPr>
            <a:r>
              <a:rPr lang="en-GB" sz="2400" dirty="0"/>
              <a:t>Build on existing surveillance systems and networks</a:t>
            </a:r>
          </a:p>
          <a:p>
            <a:pPr marL="342900" indent="-342900">
              <a:spcBef>
                <a:spcPts val="600"/>
              </a:spcBef>
              <a:buFont typeface="Arial"/>
              <a:buChar char="•"/>
            </a:pPr>
            <a:r>
              <a:rPr lang="en-GB" sz="2400" dirty="0"/>
              <a:t>System is flexible to account for differences in surveillance systems (e.g. methodology, stage of development)</a:t>
            </a:r>
          </a:p>
          <a:p>
            <a:pPr marL="342900" indent="-342900">
              <a:spcBef>
                <a:spcPts val="600"/>
              </a:spcBef>
              <a:buFont typeface="Arial"/>
              <a:buChar char="•"/>
            </a:pPr>
            <a:r>
              <a:rPr lang="en-GB" sz="2400" dirty="0"/>
              <a:t>Capacity-building tools are provided (e.g. IT tools)</a:t>
            </a:r>
          </a:p>
          <a:p>
            <a:pPr>
              <a:spcBef>
                <a:spcPts val="600"/>
              </a:spcBef>
            </a:pPr>
            <a:endParaRPr lang="en-GB"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32</a:t>
            </a:fld>
            <a:endParaRPr lang="en-GB" dirty="0"/>
          </a:p>
        </p:txBody>
      </p:sp>
      <p:sp>
        <p:nvSpPr>
          <p:cNvPr id="4" name="Rectangle 3"/>
          <p:cNvSpPr/>
          <p:nvPr/>
        </p:nvSpPr>
        <p:spPr>
          <a:xfrm>
            <a:off x="2123728" y="4985300"/>
            <a:ext cx="5688632" cy="1107996"/>
          </a:xfrm>
          <a:prstGeom prst="rect">
            <a:avLst/>
          </a:prstGeom>
        </p:spPr>
        <p:txBody>
          <a:bodyPr wrap="square" anchor="t">
            <a:spAutoFit/>
          </a:bodyPr>
          <a:lstStyle/>
          <a:p>
            <a:pPr lvl="0"/>
            <a:r>
              <a:rPr lang="en-US" sz="2200" b="1" dirty="0">
                <a:solidFill>
                  <a:prstClr val="black"/>
                </a:solidFill>
              </a:rPr>
              <a:t>For enrolment and any related questions please contact the GLASS Secretariat </a:t>
            </a:r>
            <a:r>
              <a:rPr lang="en-US" sz="2200" b="1" dirty="0">
                <a:solidFill>
                  <a:prstClr val="black"/>
                </a:solidFill>
                <a:hlinkClick r:id="rId5"/>
              </a:rPr>
              <a:t>glass@who.int</a:t>
            </a:r>
            <a:endParaRPr lang="en-US" sz="2200" dirty="0"/>
          </a:p>
        </p:txBody>
      </p:sp>
    </p:spTree>
    <p:extLst>
      <p:ext uri="{BB962C8B-B14F-4D97-AF65-F5344CB8AC3E}">
        <p14:creationId xmlns:p14="http://schemas.microsoft.com/office/powerpoint/2010/main" val="591185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892552"/>
          </a:xfrm>
          <a:prstGeom prst="rect">
            <a:avLst/>
          </a:prstGeom>
          <a:noFill/>
        </p:spPr>
        <p:txBody>
          <a:bodyPr wrap="square" rtlCol="0">
            <a:spAutoFit/>
          </a:bodyPr>
          <a:lstStyle/>
          <a:p>
            <a:pPr marL="358775" lvl="0" indent="-358775">
              <a:buFont typeface="+mj-lt"/>
              <a:buAutoNum type="arabicPeriod" startAt="3"/>
            </a:pPr>
            <a:r>
              <a:rPr lang="en-US" sz="2800" b="1" dirty="0">
                <a:solidFill>
                  <a:srgbClr val="6A2D97"/>
                </a:solidFill>
              </a:rPr>
              <a:t>Participation in GLASS</a:t>
            </a:r>
          </a:p>
          <a:p>
            <a:pPr marL="719138" lvl="1" indent="-360363">
              <a:buFont typeface="+mj-lt"/>
              <a:buAutoNum type="arabicPeriod" startAt="2"/>
            </a:pPr>
            <a:r>
              <a:rPr lang="en-US" sz="2400" b="1" dirty="0">
                <a:solidFill>
                  <a:srgbClr val="6A2D97"/>
                </a:solidFill>
              </a:rPr>
              <a:t>Requirements for participation</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7992888" cy="2169825"/>
          </a:xfrm>
          <a:prstGeom prst="rect">
            <a:avLst/>
          </a:prstGeom>
        </p:spPr>
        <p:txBody>
          <a:bodyPr wrap="square">
            <a:spAutoFit/>
          </a:bodyPr>
          <a:lstStyle/>
          <a:p>
            <a:r>
              <a:rPr lang="en-GB" sz="2400" b="1" dirty="0"/>
              <a:t>Member States participating in GLASS are requested to have/establish</a:t>
            </a:r>
          </a:p>
          <a:p>
            <a:pPr marL="342900" indent="-342900">
              <a:spcBef>
                <a:spcPts val="600"/>
              </a:spcBef>
              <a:buFont typeface="Arial"/>
              <a:buChar char="•"/>
            </a:pPr>
            <a:r>
              <a:rPr lang="en-GB" sz="2400" dirty="0"/>
              <a:t>A national coordinating centre (NCC)</a:t>
            </a:r>
          </a:p>
          <a:p>
            <a:pPr marL="342900" indent="-342900">
              <a:spcBef>
                <a:spcPts val="600"/>
              </a:spcBef>
              <a:buFont typeface="Arial"/>
              <a:buChar char="•"/>
            </a:pPr>
            <a:r>
              <a:rPr lang="en-GB" sz="2400" dirty="0"/>
              <a:t>A national reference laboratory </a:t>
            </a:r>
          </a:p>
          <a:p>
            <a:pPr marL="342900" indent="-342900">
              <a:spcBef>
                <a:spcPts val="600"/>
              </a:spcBef>
              <a:buFont typeface="Arial"/>
              <a:buChar char="•"/>
            </a:pPr>
            <a:r>
              <a:rPr lang="en-GB" sz="2400" dirty="0"/>
              <a:t>Surveillance site(s)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33</a:t>
            </a:fld>
            <a:endParaRPr lang="en-GB" dirty="0"/>
          </a:p>
        </p:txBody>
      </p:sp>
    </p:spTree>
    <p:extLst>
      <p:ext uri="{BB962C8B-B14F-4D97-AF65-F5344CB8AC3E}">
        <p14:creationId xmlns:p14="http://schemas.microsoft.com/office/powerpoint/2010/main" val="591185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892552"/>
          </a:xfrm>
          <a:prstGeom prst="rect">
            <a:avLst/>
          </a:prstGeom>
          <a:noFill/>
        </p:spPr>
        <p:txBody>
          <a:bodyPr wrap="square" rtlCol="0">
            <a:spAutoFit/>
          </a:bodyPr>
          <a:lstStyle/>
          <a:p>
            <a:pPr marL="358775" lvl="0" indent="-358775">
              <a:buFont typeface="+mj-lt"/>
              <a:buAutoNum type="arabicPeriod" startAt="3"/>
            </a:pPr>
            <a:r>
              <a:rPr lang="en-US" sz="2800" b="1" dirty="0">
                <a:solidFill>
                  <a:srgbClr val="6A2D97"/>
                </a:solidFill>
              </a:rPr>
              <a:t>Participation in GLASS</a:t>
            </a:r>
          </a:p>
          <a:p>
            <a:pPr marL="719138" lvl="1" indent="-360363">
              <a:buFont typeface="+mj-lt"/>
              <a:buAutoNum type="arabicPeriod" startAt="2"/>
            </a:pPr>
            <a:r>
              <a:rPr lang="en-US" sz="2400" b="1" dirty="0">
                <a:solidFill>
                  <a:srgbClr val="6A2D97"/>
                </a:solidFill>
              </a:rPr>
              <a:t>Requirements for participation – NCC I</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8496944" cy="6001642"/>
          </a:xfrm>
          <a:prstGeom prst="rect">
            <a:avLst/>
          </a:prstGeom>
        </p:spPr>
        <p:txBody>
          <a:bodyPr wrap="square">
            <a:spAutoFit/>
          </a:bodyPr>
          <a:lstStyle/>
          <a:p>
            <a:r>
              <a:rPr lang="en-GB" sz="2400" b="1" dirty="0"/>
              <a:t>Roles and responsibilities of national coordinating centre (NCC) </a:t>
            </a:r>
          </a:p>
          <a:p>
            <a:pPr marL="342900" indent="-342900">
              <a:buFont typeface="Arial" panose="020B0604020202020204" pitchFamily="34" charset="0"/>
              <a:buChar char="•"/>
            </a:pPr>
            <a:r>
              <a:rPr lang="en-US" sz="2400" dirty="0"/>
              <a:t>Defines AMR surveillance objectives within national strategy</a:t>
            </a:r>
          </a:p>
          <a:p>
            <a:pPr marL="342900" indent="-342900">
              <a:buFont typeface="Arial"/>
              <a:buChar char="•"/>
            </a:pPr>
            <a:r>
              <a:rPr lang="en-US" sz="2400" dirty="0"/>
              <a:t>Defines implementation strategy for standards proposed by GLASS</a:t>
            </a:r>
          </a:p>
          <a:p>
            <a:pPr marL="342900" indent="-342900">
              <a:buFont typeface="Arial"/>
              <a:buChar char="•"/>
            </a:pPr>
            <a:r>
              <a:rPr lang="en-US" sz="2400" dirty="0"/>
              <a:t>Identifies a focal point for communication with WHO</a:t>
            </a:r>
          </a:p>
          <a:p>
            <a:pPr marL="342900" indent="-342900">
              <a:buFont typeface="Arial"/>
              <a:buChar char="•"/>
            </a:pPr>
            <a:r>
              <a:rPr lang="en-US" sz="2400" dirty="0"/>
              <a:t>Monitors and evaluates national surveillance system</a:t>
            </a:r>
          </a:p>
          <a:p>
            <a:pPr marL="342900" indent="-342900">
              <a:buFont typeface="Arial"/>
              <a:buChar char="•"/>
            </a:pPr>
            <a:r>
              <a:rPr lang="en-US" sz="2400" dirty="0" smtClean="0"/>
              <a:t>Selects </a:t>
            </a:r>
            <a:r>
              <a:rPr lang="en-US" sz="2400" dirty="0"/>
              <a:t>and </a:t>
            </a:r>
            <a:r>
              <a:rPr lang="en-US" sz="2400" dirty="0" smtClean="0"/>
              <a:t>enrolls </a:t>
            </a:r>
            <a:r>
              <a:rPr lang="en-US" sz="2400" dirty="0"/>
              <a:t>surveillance site(s) within country</a:t>
            </a:r>
          </a:p>
          <a:p>
            <a:pPr marL="342900" indent="-342900">
              <a:buFont typeface="Arial"/>
              <a:buChar char="•"/>
            </a:pPr>
            <a:r>
              <a:rPr lang="en-US" sz="2400" dirty="0"/>
              <a:t>Prepares and coordinates dissemination of national </a:t>
            </a:r>
            <a:r>
              <a:rPr lang="en-US" sz="2400" dirty="0" smtClean="0"/>
              <a:t>protocols</a:t>
            </a:r>
          </a:p>
          <a:p>
            <a:pPr marL="342900" indent="-342900">
              <a:buFont typeface="Arial" panose="020B0604020202020204" pitchFamily="34" charset="0"/>
              <a:buChar char="•"/>
            </a:pPr>
            <a:r>
              <a:rPr lang="en-US" sz="2400" dirty="0"/>
              <a:t>Coordinates data collection, analysis and reporting</a:t>
            </a:r>
          </a:p>
          <a:p>
            <a:pPr marL="342900" indent="-342900">
              <a:buFont typeface="Arial" panose="020B0604020202020204" pitchFamily="34" charset="0"/>
              <a:buChar char="•"/>
            </a:pPr>
            <a:r>
              <a:rPr lang="en-US" sz="2400" dirty="0"/>
              <a:t>Reports national aggregated data to WHO</a:t>
            </a:r>
          </a:p>
          <a:p>
            <a:pPr marL="342900" indent="-342900">
              <a:buFont typeface="Arial" panose="020B0604020202020204" pitchFamily="34" charset="0"/>
              <a:buChar char="•"/>
            </a:pPr>
            <a:r>
              <a:rPr lang="en-US" sz="2400" dirty="0"/>
              <a:t>Supports NRL and AMR surveillance sites with guidance for data collection and reporting</a:t>
            </a:r>
          </a:p>
          <a:p>
            <a:pPr marL="342900" indent="-342900">
              <a:buFont typeface="Arial" panose="020B0604020202020204" pitchFamily="34" charset="0"/>
              <a:buChar char="•"/>
            </a:pPr>
            <a:r>
              <a:rPr lang="en-US" sz="2400" dirty="0"/>
              <a:t>Links to or coordinates AMR surveillance across human health, animal health and environmental sectors</a:t>
            </a:r>
          </a:p>
          <a:p>
            <a:pPr marL="342900" indent="-342900">
              <a:buFont typeface="Arial"/>
              <a:buChar char="•"/>
            </a:pPr>
            <a:endParaRPr lang="en-US" sz="2400" dirty="0"/>
          </a:p>
          <a:p>
            <a:pPr marL="342900" indent="-342900">
              <a:buFont typeface="Arial"/>
              <a:buChar char="•"/>
            </a:pPr>
            <a:endParaRPr lang="en-US"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34</a:t>
            </a:fld>
            <a:endParaRPr lang="en-GB" dirty="0"/>
          </a:p>
        </p:txBody>
      </p:sp>
    </p:spTree>
    <p:extLst>
      <p:ext uri="{BB962C8B-B14F-4D97-AF65-F5344CB8AC3E}">
        <p14:creationId xmlns:p14="http://schemas.microsoft.com/office/powerpoint/2010/main" val="591185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892552"/>
          </a:xfrm>
          <a:prstGeom prst="rect">
            <a:avLst/>
          </a:prstGeom>
          <a:noFill/>
        </p:spPr>
        <p:txBody>
          <a:bodyPr wrap="square" rtlCol="0">
            <a:spAutoFit/>
          </a:bodyPr>
          <a:lstStyle/>
          <a:p>
            <a:pPr marL="358775" lvl="0" indent="-358775">
              <a:buFont typeface="+mj-lt"/>
              <a:buAutoNum type="arabicPeriod" startAt="3"/>
            </a:pPr>
            <a:r>
              <a:rPr lang="en-US" sz="2800" b="1" dirty="0">
                <a:solidFill>
                  <a:srgbClr val="6A2D97"/>
                </a:solidFill>
              </a:rPr>
              <a:t>Participation in GLASS</a:t>
            </a:r>
          </a:p>
          <a:p>
            <a:pPr marL="719138" lvl="1" indent="-360363">
              <a:buFont typeface="+mj-lt"/>
              <a:buAutoNum type="arabicPeriod" startAt="2"/>
            </a:pPr>
            <a:r>
              <a:rPr lang="en-US" sz="2400" b="1" dirty="0">
                <a:solidFill>
                  <a:srgbClr val="6A2D97"/>
                </a:solidFill>
              </a:rPr>
              <a:t>Requirements for participation – NRL </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8496944" cy="4524315"/>
          </a:xfrm>
          <a:prstGeom prst="rect">
            <a:avLst/>
          </a:prstGeom>
        </p:spPr>
        <p:txBody>
          <a:bodyPr wrap="square">
            <a:spAutoFit/>
          </a:bodyPr>
          <a:lstStyle/>
          <a:p>
            <a:r>
              <a:rPr lang="en-GB" sz="2400" b="1" dirty="0"/>
              <a:t>Roles and responsibilities of national reference laboratory (NRL)</a:t>
            </a:r>
          </a:p>
          <a:p>
            <a:pPr marL="342900" indent="-342900">
              <a:buFont typeface="Arial" panose="020B0604020202020204" pitchFamily="34" charset="0"/>
              <a:buChar char="•"/>
            </a:pPr>
            <a:r>
              <a:rPr lang="en-US" sz="2400" dirty="0"/>
              <a:t>Liaises with the NCC </a:t>
            </a:r>
          </a:p>
          <a:p>
            <a:pPr marL="342900" indent="-342900">
              <a:buFont typeface="Arial" panose="020B0604020202020204" pitchFamily="34" charset="0"/>
              <a:buChar char="•"/>
            </a:pPr>
            <a:r>
              <a:rPr lang="en-US" sz="2400" dirty="0"/>
              <a:t>Develops, maintains and shares relevant reference material</a:t>
            </a:r>
          </a:p>
          <a:p>
            <a:pPr marL="342900" indent="-342900">
              <a:buFont typeface="Arial" panose="020B0604020202020204" pitchFamily="34" charset="0"/>
              <a:buChar char="•"/>
            </a:pPr>
            <a:r>
              <a:rPr lang="en-US" sz="2400" dirty="0"/>
              <a:t>Provides guidance and technical support to quality management including participation in external quality assurance schemes</a:t>
            </a:r>
            <a:endParaRPr lang="de-DE" sz="2400" dirty="0"/>
          </a:p>
          <a:p>
            <a:pPr marL="342900" indent="-342900">
              <a:buFont typeface="Arial" panose="020B0604020202020204" pitchFamily="34" charset="0"/>
              <a:buChar char="•"/>
            </a:pPr>
            <a:r>
              <a:rPr lang="en-US" sz="2400" dirty="0" smtClean="0"/>
              <a:t>Defines </a:t>
            </a:r>
            <a:r>
              <a:rPr lang="en-US" sz="2400" dirty="0"/>
              <a:t>isolates to be sent to NRL for further testing (including identification of resistance mechanisms)</a:t>
            </a:r>
          </a:p>
          <a:p>
            <a:pPr marL="342900" indent="-342900">
              <a:buFont typeface="Arial" panose="020B0604020202020204" pitchFamily="34" charset="0"/>
              <a:buChar char="•"/>
            </a:pPr>
            <a:r>
              <a:rPr lang="en-US" sz="2400" dirty="0" smtClean="0"/>
              <a:t>Collaborates </a:t>
            </a:r>
            <a:r>
              <a:rPr lang="en-US" sz="2400" dirty="0"/>
              <a:t>with regional NRLs for capacity building and exchange of best practice examples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35</a:t>
            </a:fld>
            <a:endParaRPr lang="en-GB" dirty="0"/>
          </a:p>
        </p:txBody>
      </p:sp>
    </p:spTree>
    <p:extLst>
      <p:ext uri="{BB962C8B-B14F-4D97-AF65-F5344CB8AC3E}">
        <p14:creationId xmlns:p14="http://schemas.microsoft.com/office/powerpoint/2010/main" val="3063660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8172360" cy="2308324"/>
          </a:xfrm>
          <a:prstGeom prst="rect">
            <a:avLst/>
          </a:prstGeom>
        </p:spPr>
        <p:txBody>
          <a:bodyPr wrap="square">
            <a:spAutoFit/>
          </a:bodyPr>
          <a:lstStyle/>
          <a:p>
            <a:r>
              <a:rPr lang="en-GB" sz="2400" b="1" dirty="0"/>
              <a:t>Roles and responsibilities of AMR surveillance sites</a:t>
            </a:r>
          </a:p>
          <a:p>
            <a:pPr marL="342900" indent="-342900">
              <a:buFont typeface="Arial" panose="020B0604020202020204" pitchFamily="34" charset="0"/>
              <a:buChar char="•"/>
            </a:pPr>
            <a:r>
              <a:rPr lang="en-US" sz="2400" dirty="0" smtClean="0"/>
              <a:t>Collect </a:t>
            </a:r>
            <a:r>
              <a:rPr lang="en-US" sz="2400" dirty="0"/>
              <a:t>and report data for local, national and global AMR surveillance </a:t>
            </a:r>
          </a:p>
          <a:p>
            <a:pPr marL="342900" indent="-342900">
              <a:buFont typeface="Arial" panose="020B0604020202020204" pitchFamily="34" charset="0"/>
              <a:buChar char="•"/>
            </a:pPr>
            <a:r>
              <a:rPr lang="en-US" sz="2400" dirty="0"/>
              <a:t>Report data to NCC on antimicrobial susceptibility testing results and minimal core patient data from tested clinical specimens and basic demographic population data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36</a:t>
            </a:fld>
            <a:endParaRPr lang="en-GB" dirty="0"/>
          </a:p>
        </p:txBody>
      </p:sp>
      <p:sp>
        <p:nvSpPr>
          <p:cNvPr id="11" name="TextBox 10"/>
          <p:cNvSpPr txBox="1"/>
          <p:nvPr/>
        </p:nvSpPr>
        <p:spPr>
          <a:xfrm>
            <a:off x="542326" y="282420"/>
            <a:ext cx="6264696" cy="1036181"/>
          </a:xfrm>
          <a:prstGeom prst="rect">
            <a:avLst/>
          </a:prstGeom>
          <a:noFill/>
        </p:spPr>
        <p:txBody>
          <a:bodyPr wrap="square" rtlCol="0">
            <a:spAutoFit/>
          </a:bodyPr>
          <a:lstStyle/>
          <a:p>
            <a:pPr marL="358775" lvl="0" indent="-358775">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2"/>
            </a:pPr>
            <a:r>
              <a:rPr lang="en-US" sz="2200" b="1" dirty="0">
                <a:solidFill>
                  <a:srgbClr val="6A2D97"/>
                </a:solidFill>
              </a:rPr>
              <a:t>Requirements for participation – </a:t>
            </a:r>
          </a:p>
          <a:p>
            <a:pPr marL="719138" lvl="1">
              <a:lnSpc>
                <a:spcPts val="2000"/>
              </a:lnSpc>
            </a:pPr>
            <a:r>
              <a:rPr lang="en-US" sz="2200" b="1" dirty="0">
                <a:solidFill>
                  <a:srgbClr val="6A2D97"/>
                </a:solidFill>
              </a:rPr>
              <a:t>AMR surveillance sites</a:t>
            </a:r>
          </a:p>
        </p:txBody>
      </p:sp>
    </p:spTree>
    <p:extLst>
      <p:ext uri="{BB962C8B-B14F-4D97-AF65-F5344CB8AC3E}">
        <p14:creationId xmlns:p14="http://schemas.microsoft.com/office/powerpoint/2010/main" val="3063660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395536" y="1412776"/>
            <a:ext cx="8604448" cy="2677656"/>
          </a:xfrm>
          <a:prstGeom prst="rect">
            <a:avLst/>
          </a:prstGeom>
        </p:spPr>
        <p:txBody>
          <a:bodyPr wrap="square">
            <a:spAutoFit/>
          </a:bodyPr>
          <a:lstStyle/>
          <a:p>
            <a:r>
              <a:rPr lang="en-GB" sz="2400" b="1" dirty="0"/>
              <a:t>Epidemiological capacity at AMR surveillance sites</a:t>
            </a:r>
          </a:p>
          <a:p>
            <a:pPr marL="342900" indent="-342900">
              <a:buFont typeface="Arial" panose="020B0604020202020204" pitchFamily="34" charset="0"/>
              <a:buChar char="•"/>
            </a:pPr>
            <a:r>
              <a:rPr lang="en-US" sz="2400" dirty="0"/>
              <a:t>Personnel trained to collect, </a:t>
            </a:r>
            <a:r>
              <a:rPr lang="en-US" sz="2400" dirty="0" err="1"/>
              <a:t>analyse</a:t>
            </a:r>
            <a:r>
              <a:rPr lang="en-US" sz="2400" dirty="0"/>
              <a:t> and report epidemiological, clinical and laboratory data</a:t>
            </a:r>
          </a:p>
          <a:p>
            <a:pPr marL="342900" indent="-342900">
              <a:buFont typeface="Arial" panose="020B0604020202020204" pitchFamily="34" charset="0"/>
              <a:buChar char="•"/>
            </a:pPr>
            <a:r>
              <a:rPr lang="en-US" sz="2400" dirty="0"/>
              <a:t>Basic demographic data from population </a:t>
            </a:r>
          </a:p>
          <a:p>
            <a:pPr marL="342900" indent="-342900">
              <a:buFont typeface="Arial" panose="020B0604020202020204" pitchFamily="34" charset="0"/>
              <a:buChar char="•"/>
            </a:pPr>
            <a:r>
              <a:rPr lang="en-US" sz="2400" dirty="0"/>
              <a:t>Data management capacity (manual or IT based) </a:t>
            </a:r>
          </a:p>
          <a:p>
            <a:pPr marL="342900" indent="-342900">
              <a:buFont typeface="Arial" panose="020B0604020202020204" pitchFamily="34" charset="0"/>
              <a:buChar char="•"/>
            </a:pPr>
            <a:r>
              <a:rPr lang="en-US" sz="2400" dirty="0"/>
              <a:t>Produce timely reports on a regular basis according to standards</a:t>
            </a:r>
          </a:p>
          <a:p>
            <a:pPr marL="342900" indent="-342900">
              <a:buFont typeface="Arial" panose="020B0604020202020204" pitchFamily="34" charset="0"/>
              <a:buChar char="•"/>
            </a:pPr>
            <a:endParaRPr lang="en-US"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37</a:t>
            </a:fld>
            <a:endParaRPr lang="en-GB" dirty="0"/>
          </a:p>
        </p:txBody>
      </p:sp>
      <p:sp>
        <p:nvSpPr>
          <p:cNvPr id="11" name="TextBox 10"/>
          <p:cNvSpPr txBox="1"/>
          <p:nvPr/>
        </p:nvSpPr>
        <p:spPr>
          <a:xfrm>
            <a:off x="542326" y="293306"/>
            <a:ext cx="6264696" cy="1036181"/>
          </a:xfrm>
          <a:prstGeom prst="rect">
            <a:avLst/>
          </a:prstGeom>
          <a:noFill/>
        </p:spPr>
        <p:txBody>
          <a:bodyPr wrap="square" rtlCol="0">
            <a:spAutoFit/>
          </a:bodyPr>
          <a:lstStyle/>
          <a:p>
            <a:pPr marL="358775" lvl="0" indent="-358775">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2"/>
            </a:pPr>
            <a:r>
              <a:rPr lang="en-US" sz="2200" b="1" dirty="0">
                <a:solidFill>
                  <a:srgbClr val="6A2D97"/>
                </a:solidFill>
              </a:rPr>
              <a:t>Requirements for participation – </a:t>
            </a:r>
          </a:p>
          <a:p>
            <a:pPr marL="719138" lvl="1">
              <a:lnSpc>
                <a:spcPts val="2000"/>
              </a:lnSpc>
            </a:pPr>
            <a:r>
              <a:rPr lang="en-US" sz="2200" b="1" dirty="0">
                <a:solidFill>
                  <a:srgbClr val="6A2D97"/>
                </a:solidFill>
              </a:rPr>
              <a:t>AMR surveillance sites</a:t>
            </a:r>
          </a:p>
        </p:txBody>
      </p:sp>
    </p:spTree>
    <p:extLst>
      <p:ext uri="{BB962C8B-B14F-4D97-AF65-F5344CB8AC3E}">
        <p14:creationId xmlns:p14="http://schemas.microsoft.com/office/powerpoint/2010/main" val="2900965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395536" y="1412776"/>
            <a:ext cx="8604448" cy="3785652"/>
          </a:xfrm>
          <a:prstGeom prst="rect">
            <a:avLst/>
          </a:prstGeom>
        </p:spPr>
        <p:txBody>
          <a:bodyPr wrap="square">
            <a:spAutoFit/>
          </a:bodyPr>
          <a:lstStyle/>
          <a:p>
            <a:r>
              <a:rPr lang="en-GB" sz="2400" b="1" dirty="0"/>
              <a:t>Laboratory capacity at AMR surveillance sites </a:t>
            </a:r>
          </a:p>
          <a:p>
            <a:pPr marL="342900" lvl="1" indent="-342900">
              <a:buFont typeface="Arial" panose="020B0604020202020204" pitchFamily="34" charset="0"/>
              <a:buChar char="•"/>
            </a:pPr>
            <a:r>
              <a:rPr lang="en-US" sz="2400" dirty="0"/>
              <a:t>Personnel trained to recognize and </a:t>
            </a:r>
            <a:r>
              <a:rPr lang="en-US" sz="2400" dirty="0" smtClean="0"/>
              <a:t>raise alert to unusual </a:t>
            </a:r>
            <a:r>
              <a:rPr lang="en-US" sz="2400" dirty="0"/>
              <a:t>findings </a:t>
            </a:r>
          </a:p>
          <a:p>
            <a:pPr marL="342900" lvl="1" indent="-342900">
              <a:buFont typeface="Arial" panose="020B0604020202020204" pitchFamily="34" charset="0"/>
              <a:buChar char="•"/>
            </a:pPr>
            <a:r>
              <a:rPr lang="en-US" sz="2400" dirty="0"/>
              <a:t>Quality management recognized by the </a:t>
            </a:r>
            <a:r>
              <a:rPr lang="en-US" sz="2400" dirty="0" smtClean="0"/>
              <a:t>NRL to </a:t>
            </a:r>
            <a:r>
              <a:rPr lang="en-US" sz="2400" dirty="0"/>
              <a:t>ensure accuracy, reliability and timeliness of reported laboratory results</a:t>
            </a:r>
          </a:p>
          <a:p>
            <a:pPr marL="342900" lvl="1" indent="-342900">
              <a:buFont typeface="Arial" panose="020B0604020202020204" pitchFamily="34" charset="0"/>
              <a:buChar char="•"/>
            </a:pPr>
            <a:r>
              <a:rPr lang="en-US" sz="2400" dirty="0"/>
              <a:t>Quality control according to WHO manuals and CLSI or EUCAST guidelines </a:t>
            </a:r>
          </a:p>
          <a:p>
            <a:pPr marL="342900" lvl="1" indent="-342900">
              <a:buFont typeface="Arial" panose="020B0604020202020204" pitchFamily="34" charset="0"/>
              <a:buChar char="•"/>
            </a:pPr>
            <a:r>
              <a:rPr lang="en-US" sz="2400" dirty="0"/>
              <a:t>Participation in proficiency testing scheme recognized by the NRL</a:t>
            </a:r>
          </a:p>
          <a:p>
            <a:pPr marL="342900" lvl="1" indent="-342900">
              <a:buFont typeface="Arial" panose="020B0604020202020204" pitchFamily="34" charset="0"/>
              <a:buChar char="•"/>
            </a:pPr>
            <a:r>
              <a:rPr lang="en-US" sz="2400" dirty="0" smtClean="0"/>
              <a:t>Testing of susceptibility to newly introduced drugs, to ensure emerging </a:t>
            </a:r>
            <a:r>
              <a:rPr lang="en-US" sz="2400" dirty="0"/>
              <a:t>resistance </a:t>
            </a:r>
            <a:r>
              <a:rPr lang="en-US" sz="2400" dirty="0" smtClean="0"/>
              <a:t>is identified</a:t>
            </a:r>
            <a:endParaRPr lang="en-US" sz="2400" dirty="0"/>
          </a:p>
          <a:p>
            <a:pPr marL="342900" lvl="1" indent="-342900">
              <a:buFont typeface="Arial" panose="020B0604020202020204" pitchFamily="34" charset="0"/>
              <a:buChar char="•"/>
            </a:pPr>
            <a:endParaRPr lang="en-US"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38</a:t>
            </a:fld>
            <a:endParaRPr lang="en-GB" dirty="0"/>
          </a:p>
        </p:txBody>
      </p:sp>
      <p:sp>
        <p:nvSpPr>
          <p:cNvPr id="11" name="TextBox 10"/>
          <p:cNvSpPr txBox="1"/>
          <p:nvPr/>
        </p:nvSpPr>
        <p:spPr>
          <a:xfrm>
            <a:off x="542326" y="293306"/>
            <a:ext cx="6264696" cy="1036181"/>
          </a:xfrm>
          <a:prstGeom prst="rect">
            <a:avLst/>
          </a:prstGeom>
          <a:noFill/>
        </p:spPr>
        <p:txBody>
          <a:bodyPr wrap="square" rtlCol="0">
            <a:spAutoFit/>
          </a:bodyPr>
          <a:lstStyle/>
          <a:p>
            <a:pPr marL="358775" lvl="0" indent="-358775">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2"/>
            </a:pPr>
            <a:r>
              <a:rPr lang="en-US" sz="2200" b="1" dirty="0">
                <a:solidFill>
                  <a:srgbClr val="6A2D97"/>
                </a:solidFill>
              </a:rPr>
              <a:t>Requirements for participation – </a:t>
            </a:r>
          </a:p>
          <a:p>
            <a:pPr marL="719138" lvl="1">
              <a:lnSpc>
                <a:spcPts val="2000"/>
              </a:lnSpc>
            </a:pPr>
            <a:r>
              <a:rPr lang="en-US" sz="2200" b="1" dirty="0">
                <a:solidFill>
                  <a:srgbClr val="6A2D97"/>
                </a:solidFill>
              </a:rPr>
              <a:t>AMR surveillance sites</a:t>
            </a:r>
          </a:p>
        </p:txBody>
      </p:sp>
    </p:spTree>
    <p:extLst>
      <p:ext uri="{BB962C8B-B14F-4D97-AF65-F5344CB8AC3E}">
        <p14:creationId xmlns:p14="http://schemas.microsoft.com/office/powerpoint/2010/main" val="1425694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395536" y="1412776"/>
            <a:ext cx="8604448" cy="6001642"/>
          </a:xfrm>
          <a:prstGeom prst="rect">
            <a:avLst/>
          </a:prstGeom>
        </p:spPr>
        <p:txBody>
          <a:bodyPr wrap="square">
            <a:spAutoFit/>
          </a:bodyPr>
          <a:lstStyle/>
          <a:p>
            <a:r>
              <a:rPr lang="en-GB" sz="2400" b="1" dirty="0"/>
              <a:t>Laboratory capacity at AMR surveillance sites </a:t>
            </a:r>
          </a:p>
          <a:p>
            <a:pPr marL="342900" lvl="1" indent="-342900">
              <a:buFont typeface="Arial" panose="020B0604020202020204" pitchFamily="34" charset="0"/>
              <a:buChar char="•"/>
            </a:pPr>
            <a:r>
              <a:rPr lang="en-US" sz="2400" dirty="0"/>
              <a:t>Surveillance sites linked to laboratory </a:t>
            </a:r>
          </a:p>
          <a:p>
            <a:pPr marL="342900" lvl="1" indent="-342900">
              <a:buFont typeface="Arial" panose="020B0604020202020204" pitchFamily="34" charset="0"/>
              <a:buChar char="•"/>
            </a:pPr>
            <a:r>
              <a:rPr lang="en-US" sz="2400" dirty="0"/>
              <a:t>Sampling processing, species identification and antimicrobial susceptibility testing  according to good laboratory practice and internationally recognized standards</a:t>
            </a:r>
          </a:p>
          <a:p>
            <a:pPr marL="342900" lvl="1" indent="-342900">
              <a:buFont typeface="Arial" panose="020B0604020202020204" pitchFamily="34" charset="0"/>
              <a:buChar char="•"/>
            </a:pPr>
            <a:r>
              <a:rPr lang="en-US" sz="2400" dirty="0"/>
              <a:t>Minimum inhibitory concentration and inhibition zone </a:t>
            </a:r>
            <a:r>
              <a:rPr lang="en-US" sz="2400" dirty="0" err="1"/>
              <a:t>diametres</a:t>
            </a:r>
            <a:r>
              <a:rPr lang="en-US" sz="2400" dirty="0"/>
              <a:t> collected at national </a:t>
            </a:r>
            <a:r>
              <a:rPr lang="en-US" sz="2400" dirty="0" smtClean="0"/>
              <a:t>level</a:t>
            </a:r>
          </a:p>
          <a:p>
            <a:pPr marL="342900" lvl="1" indent="-342900">
              <a:buFont typeface="Arial" panose="020B0604020202020204" pitchFamily="34" charset="0"/>
              <a:buChar char="•"/>
            </a:pPr>
            <a:r>
              <a:rPr lang="en-US" sz="2400" dirty="0"/>
              <a:t>Personnel trained to recognize and raise alert to unusual findings </a:t>
            </a:r>
          </a:p>
          <a:p>
            <a:pPr marL="342900" lvl="1" indent="-342900">
              <a:buFont typeface="Arial" panose="020B0604020202020204" pitchFamily="34" charset="0"/>
              <a:buChar char="•"/>
            </a:pPr>
            <a:r>
              <a:rPr lang="en-US" sz="2400" dirty="0"/>
              <a:t>Quality management recognized by the NRL to ensure accuracy, reliability and timeliness of reported laboratory results</a:t>
            </a:r>
          </a:p>
          <a:p>
            <a:pPr marL="342900" lvl="1" indent="-342900">
              <a:buFont typeface="Arial" panose="020B0604020202020204" pitchFamily="34" charset="0"/>
              <a:buChar char="•"/>
            </a:pPr>
            <a:r>
              <a:rPr lang="en-US" sz="2400" dirty="0"/>
              <a:t>Quality control according to WHO manuals and CLSI or EUCAST </a:t>
            </a:r>
            <a:r>
              <a:rPr lang="en-US" sz="2400" dirty="0" smtClean="0"/>
              <a:t>Participation </a:t>
            </a:r>
            <a:r>
              <a:rPr lang="en-US" sz="2400" dirty="0"/>
              <a:t>in proficiency testing scheme recognized by the NRL</a:t>
            </a:r>
          </a:p>
          <a:p>
            <a:pPr marL="342900" lvl="1" indent="-342900">
              <a:buFont typeface="Arial" panose="020B0604020202020204" pitchFamily="34" charset="0"/>
              <a:buChar char="•"/>
            </a:pPr>
            <a:r>
              <a:rPr lang="en-US" sz="2400" dirty="0"/>
              <a:t>Testing of susceptibility to newly introduced drugs, to ensure emerging resistance is identified</a:t>
            </a:r>
          </a:p>
          <a:p>
            <a:pPr marL="342900" lvl="1" indent="-342900">
              <a:buFont typeface="Arial" panose="020B0604020202020204" pitchFamily="34" charset="0"/>
              <a:buChar char="•"/>
            </a:pPr>
            <a:endParaRPr lang="en-US" sz="2400" dirty="0" smtClean="0"/>
          </a:p>
          <a:p>
            <a:pPr marL="342900" lvl="1" indent="-342900">
              <a:buFont typeface="Arial" panose="020B0604020202020204" pitchFamily="34" charset="0"/>
              <a:buChar char="•"/>
            </a:pPr>
            <a:endParaRPr lang="en-US"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39</a:t>
            </a:fld>
            <a:endParaRPr lang="en-GB" dirty="0"/>
          </a:p>
        </p:txBody>
      </p:sp>
      <p:sp>
        <p:nvSpPr>
          <p:cNvPr id="11" name="TextBox 10"/>
          <p:cNvSpPr txBox="1"/>
          <p:nvPr/>
        </p:nvSpPr>
        <p:spPr>
          <a:xfrm>
            <a:off x="542326" y="293306"/>
            <a:ext cx="6264696" cy="1036181"/>
          </a:xfrm>
          <a:prstGeom prst="rect">
            <a:avLst/>
          </a:prstGeom>
          <a:noFill/>
        </p:spPr>
        <p:txBody>
          <a:bodyPr wrap="square" rtlCol="0">
            <a:spAutoFit/>
          </a:bodyPr>
          <a:lstStyle/>
          <a:p>
            <a:pPr marL="358775" lvl="0" indent="-358775">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2"/>
            </a:pPr>
            <a:r>
              <a:rPr lang="en-US" sz="2200" b="1" dirty="0">
                <a:solidFill>
                  <a:srgbClr val="6A2D97"/>
                </a:solidFill>
              </a:rPr>
              <a:t>Requirements for participation – </a:t>
            </a:r>
          </a:p>
          <a:p>
            <a:pPr marL="719138" lvl="1">
              <a:lnSpc>
                <a:spcPts val="2000"/>
              </a:lnSpc>
            </a:pPr>
            <a:r>
              <a:rPr lang="en-US" sz="2200" b="1" dirty="0">
                <a:solidFill>
                  <a:srgbClr val="6A2D97"/>
                </a:solidFill>
              </a:rPr>
              <a:t>AMR surveillance sites</a:t>
            </a:r>
          </a:p>
        </p:txBody>
      </p:sp>
    </p:spTree>
    <p:extLst>
      <p:ext uri="{BB962C8B-B14F-4D97-AF65-F5344CB8AC3E}">
        <p14:creationId xmlns:p14="http://schemas.microsoft.com/office/powerpoint/2010/main" val="3206499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7" name="TextBox 6"/>
          <p:cNvSpPr txBox="1"/>
          <p:nvPr/>
        </p:nvSpPr>
        <p:spPr>
          <a:xfrm>
            <a:off x="542326" y="411857"/>
            <a:ext cx="6264696" cy="523220"/>
          </a:xfrm>
          <a:prstGeom prst="rect">
            <a:avLst/>
          </a:prstGeom>
          <a:noFill/>
        </p:spPr>
        <p:txBody>
          <a:bodyPr wrap="square" rtlCol="0">
            <a:spAutoFit/>
          </a:bodyPr>
          <a:lstStyle/>
          <a:p>
            <a:r>
              <a:rPr lang="en-US" sz="2800" b="1" dirty="0">
                <a:solidFill>
                  <a:srgbClr val="6A2D97"/>
                </a:solidFill>
              </a:rPr>
              <a:t>Manual contents </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395536" y="1391572"/>
            <a:ext cx="8640960" cy="1938992"/>
          </a:xfrm>
          <a:prstGeom prst="rect">
            <a:avLst/>
          </a:prstGeom>
        </p:spPr>
        <p:txBody>
          <a:bodyPr wrap="square">
            <a:spAutoFit/>
          </a:bodyPr>
          <a:lstStyle/>
          <a:p>
            <a:pPr marL="457200" indent="-457200">
              <a:buFont typeface="+mj-lt"/>
              <a:buAutoNum type="arabicPeriod"/>
            </a:pPr>
            <a:r>
              <a:rPr lang="en-US" sz="2400" b="1" dirty="0"/>
              <a:t>Introduction</a:t>
            </a:r>
          </a:p>
          <a:p>
            <a:pPr marL="914400" lvl="1" indent="-457200">
              <a:buFont typeface="+mj-lt"/>
              <a:buAutoNum type="arabicPeriod"/>
            </a:pPr>
            <a:r>
              <a:rPr lang="en-US" sz="2400" dirty="0"/>
              <a:t>Background</a:t>
            </a:r>
          </a:p>
          <a:p>
            <a:pPr marL="914400" lvl="1" indent="-457200">
              <a:buFont typeface="+mj-lt"/>
              <a:buAutoNum type="arabicPeriod"/>
            </a:pPr>
            <a:r>
              <a:rPr lang="en-US" sz="2400" dirty="0"/>
              <a:t>Global Antimicrobial Resistance Surveillance System (GLASS)</a:t>
            </a:r>
          </a:p>
          <a:p>
            <a:pPr marL="914400" lvl="1" indent="-457200">
              <a:buFont typeface="+mj-lt"/>
              <a:buAutoNum type="arabicPeriod"/>
            </a:pPr>
            <a:r>
              <a:rPr lang="en-US" sz="2400" dirty="0"/>
              <a:t>Objectives of GLASS</a:t>
            </a:r>
          </a:p>
          <a:p>
            <a:pPr marL="914400" lvl="1" indent="-457200">
              <a:buFont typeface="+mj-lt"/>
              <a:buAutoNum type="arabicPeriod"/>
            </a:pPr>
            <a:r>
              <a:rPr lang="en-US" sz="2400" dirty="0"/>
              <a:t>Road map</a:t>
            </a:r>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4</a:t>
            </a:fld>
            <a:endParaRPr lang="en-GB" dirty="0"/>
          </a:p>
        </p:txBody>
      </p:sp>
    </p:spTree>
    <p:extLst>
      <p:ext uri="{BB962C8B-B14F-4D97-AF65-F5344CB8AC3E}">
        <p14:creationId xmlns:p14="http://schemas.microsoft.com/office/powerpoint/2010/main" val="20668577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395536" y="1412776"/>
            <a:ext cx="8604448" cy="4893647"/>
          </a:xfrm>
          <a:prstGeom prst="rect">
            <a:avLst/>
          </a:prstGeom>
        </p:spPr>
        <p:txBody>
          <a:bodyPr wrap="square">
            <a:spAutoFit/>
          </a:bodyPr>
          <a:lstStyle/>
          <a:p>
            <a:r>
              <a:rPr lang="en-GB" sz="2400" b="1" dirty="0"/>
              <a:t>Diagnostic stewardship </a:t>
            </a:r>
          </a:p>
          <a:p>
            <a:pPr marL="342900" lvl="1" indent="-342900">
              <a:buFont typeface="Arial" panose="020B0604020202020204" pitchFamily="34" charset="0"/>
              <a:buChar char="•"/>
            </a:pPr>
            <a:r>
              <a:rPr lang="en-US" sz="2400" dirty="0"/>
              <a:t>Integral part of clinical management and standardized surveillance</a:t>
            </a:r>
          </a:p>
          <a:p>
            <a:pPr marL="342900" lvl="1" indent="-342900">
              <a:buFont typeface="Arial" panose="020B0604020202020204" pitchFamily="34" charset="0"/>
              <a:buChar char="•"/>
            </a:pPr>
            <a:r>
              <a:rPr lang="en-US" sz="2400" dirty="0" smtClean="0"/>
              <a:t>Can improve the quality </a:t>
            </a:r>
            <a:r>
              <a:rPr lang="en-US" sz="2400" dirty="0"/>
              <a:t>of surveillance </a:t>
            </a:r>
          </a:p>
          <a:p>
            <a:pPr marL="342900" lvl="1" indent="-342900">
              <a:buFont typeface="Arial" panose="020B0604020202020204" pitchFamily="34" charset="0"/>
              <a:buChar char="•"/>
            </a:pPr>
            <a:r>
              <a:rPr lang="en-US" sz="2400" dirty="0" smtClean="0"/>
              <a:t>Leads to coordinated </a:t>
            </a:r>
            <a:r>
              <a:rPr lang="en-US" sz="2400" dirty="0"/>
              <a:t>guidance to improve appropriate use of microbiological diagnostics </a:t>
            </a:r>
          </a:p>
          <a:p>
            <a:pPr marL="342900" lvl="1" indent="-342900">
              <a:buFont typeface="Arial" panose="020B0604020202020204" pitchFamily="34" charset="0"/>
              <a:buChar char="•"/>
            </a:pPr>
            <a:r>
              <a:rPr lang="en-US" sz="2400" dirty="0" smtClean="0"/>
              <a:t>Is dependent upon effective </a:t>
            </a:r>
            <a:r>
              <a:rPr lang="en-US" sz="2400" dirty="0"/>
              <a:t>communication between clinicians and laboratories</a:t>
            </a:r>
          </a:p>
          <a:p>
            <a:pPr marL="800100" lvl="2" indent="-342900">
              <a:buFont typeface="Arial" panose="020B0604020202020204" pitchFamily="34" charset="0"/>
              <a:buChar char="•"/>
            </a:pPr>
            <a:r>
              <a:rPr lang="en-US" sz="2400" dirty="0"/>
              <a:t>Promote appropriate, timely diagnostic testing, collection and identification of specimens </a:t>
            </a:r>
          </a:p>
          <a:p>
            <a:pPr marL="800100" lvl="2" indent="-342900">
              <a:buFont typeface="Arial" panose="020B0604020202020204" pitchFamily="34" charset="0"/>
              <a:buChar char="•"/>
            </a:pPr>
            <a:r>
              <a:rPr lang="en-US" sz="2400" dirty="0"/>
              <a:t>Promote accurate, timely reporting of results to guide patient treatment</a:t>
            </a:r>
          </a:p>
          <a:p>
            <a:pPr marL="800100" lvl="2" indent="-342900">
              <a:buFont typeface="Arial" panose="020B0604020202020204" pitchFamily="34" charset="0"/>
              <a:buChar char="•"/>
            </a:pPr>
            <a:endParaRPr lang="en-US"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40</a:t>
            </a:fld>
            <a:endParaRPr lang="en-GB" dirty="0"/>
          </a:p>
        </p:txBody>
      </p:sp>
      <p:sp>
        <p:nvSpPr>
          <p:cNvPr id="11" name="TextBox 10"/>
          <p:cNvSpPr txBox="1"/>
          <p:nvPr/>
        </p:nvSpPr>
        <p:spPr>
          <a:xfrm>
            <a:off x="542326" y="293306"/>
            <a:ext cx="6264696" cy="1036181"/>
          </a:xfrm>
          <a:prstGeom prst="rect">
            <a:avLst/>
          </a:prstGeom>
          <a:noFill/>
        </p:spPr>
        <p:txBody>
          <a:bodyPr wrap="square" rtlCol="0">
            <a:spAutoFit/>
          </a:bodyPr>
          <a:lstStyle/>
          <a:p>
            <a:pPr marL="358775" lvl="0" indent="-358775">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2"/>
            </a:pPr>
            <a:r>
              <a:rPr lang="en-US" sz="2200" b="1" dirty="0">
                <a:solidFill>
                  <a:srgbClr val="6A2D97"/>
                </a:solidFill>
              </a:rPr>
              <a:t>Requirements for participation – </a:t>
            </a:r>
          </a:p>
          <a:p>
            <a:pPr marL="719138" lvl="1">
              <a:lnSpc>
                <a:spcPts val="2000"/>
              </a:lnSpc>
            </a:pPr>
            <a:r>
              <a:rPr lang="en-US" sz="2200" b="1" dirty="0">
                <a:solidFill>
                  <a:srgbClr val="6A2D97"/>
                </a:solidFill>
              </a:rPr>
              <a:t>AMR surveillance sites</a:t>
            </a:r>
          </a:p>
        </p:txBody>
      </p:sp>
    </p:spTree>
    <p:extLst>
      <p:ext uri="{BB962C8B-B14F-4D97-AF65-F5344CB8AC3E}">
        <p14:creationId xmlns:p14="http://schemas.microsoft.com/office/powerpoint/2010/main" val="404158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04664"/>
            <a:ext cx="6264696" cy="923458"/>
          </a:xfrm>
          <a:prstGeom prst="rect">
            <a:avLst/>
          </a:prstGeom>
          <a:noFill/>
        </p:spPr>
        <p:txBody>
          <a:bodyPr wrap="square" rtlCol="0">
            <a:spAutoFit/>
          </a:bodyPr>
          <a:lstStyle/>
          <a:p>
            <a:pPr marL="358775" lvl="0" indent="-358775">
              <a:lnSpc>
                <a:spcPts val="2400"/>
              </a:lnSpc>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3"/>
            </a:pPr>
            <a:r>
              <a:rPr lang="en-US" sz="2200" b="1" dirty="0">
                <a:solidFill>
                  <a:srgbClr val="6A2D97"/>
                </a:solidFill>
              </a:rPr>
              <a:t>Proposed steps in setting up a national AMR surveillance system </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8352928" cy="5170646"/>
          </a:xfrm>
          <a:prstGeom prst="rect">
            <a:avLst/>
          </a:prstGeom>
        </p:spPr>
        <p:txBody>
          <a:bodyPr wrap="square">
            <a:spAutoFit/>
          </a:bodyPr>
          <a:lstStyle/>
          <a:p>
            <a:pPr marL="452438" indent="-452438">
              <a:buFont typeface="+mj-lt"/>
              <a:buAutoNum type="arabicPeriod"/>
            </a:pPr>
            <a:r>
              <a:rPr lang="en-US" sz="2200" dirty="0"/>
              <a:t>Establish a national AMR surveillance coordinating body with </a:t>
            </a:r>
          </a:p>
          <a:p>
            <a:pPr indent="446088"/>
            <a:r>
              <a:rPr lang="en-US" sz="2200" dirty="0"/>
              <a:t>a focal point and a data management structure</a:t>
            </a:r>
          </a:p>
          <a:p>
            <a:pPr marL="457200" indent="-457200">
              <a:buFont typeface="+mj-lt"/>
              <a:buAutoNum type="arabicPeriod" startAt="2"/>
            </a:pPr>
            <a:r>
              <a:rPr lang="en-US" sz="2200" dirty="0"/>
              <a:t>Define the surveillance objectives to </a:t>
            </a:r>
          </a:p>
          <a:p>
            <a:pPr marL="808038" lvl="1" indent="-350838">
              <a:buFont typeface="Arial" panose="020B0604020202020204" pitchFamily="34" charset="0"/>
              <a:buChar char="•"/>
            </a:pPr>
            <a:r>
              <a:rPr lang="en-US" sz="2200" dirty="0"/>
              <a:t>assist the planning and monitoring of the national strategies to control AMR	</a:t>
            </a:r>
          </a:p>
          <a:p>
            <a:pPr marL="800100" lvl="1" indent="-342900">
              <a:buFont typeface="Arial" panose="020B0604020202020204" pitchFamily="34" charset="0"/>
              <a:buChar char="•"/>
            </a:pPr>
            <a:r>
              <a:rPr lang="en-US" sz="2200" dirty="0"/>
              <a:t>inform global efforts to control AMR</a:t>
            </a:r>
          </a:p>
          <a:p>
            <a:pPr marL="457200" indent="-457200">
              <a:buFont typeface="+mj-lt"/>
              <a:buAutoNum type="arabicPeriod" startAt="2"/>
            </a:pPr>
            <a:r>
              <a:rPr lang="en-US" sz="2200" dirty="0"/>
              <a:t>Define a strategy for gradual implementation of the national surveillance system and participation in GLASS </a:t>
            </a:r>
          </a:p>
          <a:p>
            <a:pPr marL="457200" indent="-457200">
              <a:buFont typeface="+mj-lt"/>
              <a:buAutoNum type="arabicPeriod" startAt="2"/>
            </a:pPr>
            <a:r>
              <a:rPr lang="en-US" sz="2200" dirty="0"/>
              <a:t>Establish at least one national reference laboratory that participates in an external quality assurance scheme</a:t>
            </a:r>
          </a:p>
          <a:p>
            <a:pPr marL="457200" indent="-457200">
              <a:buFont typeface="+mj-lt"/>
              <a:buAutoNum type="arabicPeriod" startAt="2"/>
            </a:pPr>
            <a:r>
              <a:rPr lang="en-US" sz="2200" dirty="0"/>
              <a:t>Develop or adapt national protocols for</a:t>
            </a:r>
          </a:p>
          <a:p>
            <a:pPr marL="800100" lvl="1" indent="-342900">
              <a:buFont typeface="Arial" panose="020B0604020202020204" pitchFamily="34" charset="0"/>
              <a:buChar char="•"/>
            </a:pPr>
            <a:r>
              <a:rPr lang="en-US" sz="2200" dirty="0"/>
              <a:t>data collection (see manual annexes 2 and 3) </a:t>
            </a:r>
          </a:p>
          <a:p>
            <a:pPr marL="800100" lvl="1" indent="-342900">
              <a:buFont typeface="Arial" panose="020B0604020202020204" pitchFamily="34" charset="0"/>
              <a:buChar char="•"/>
            </a:pPr>
            <a:r>
              <a:rPr lang="en-US" sz="2200" dirty="0"/>
              <a:t>laboratory protocols </a:t>
            </a:r>
          </a:p>
          <a:p>
            <a:pPr marL="800100" lvl="1" indent="-342900">
              <a:buFont typeface="Arial" panose="020B0604020202020204" pitchFamily="34" charset="0"/>
              <a:buChar char="•"/>
            </a:pPr>
            <a:r>
              <a:rPr lang="en-US" sz="2200" dirty="0"/>
              <a:t>diagnostic stewardship </a:t>
            </a:r>
          </a:p>
          <a:p>
            <a:pPr marL="800100" lvl="1" indent="-342900">
              <a:buFont typeface="Arial" panose="020B0604020202020204" pitchFamily="34" charset="0"/>
              <a:buChar char="•"/>
            </a:pPr>
            <a:r>
              <a:rPr lang="en-US" sz="2200" dirty="0"/>
              <a:t>data flow</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41</a:t>
            </a:fld>
            <a:endParaRPr lang="en-GB" dirty="0"/>
          </a:p>
        </p:txBody>
      </p:sp>
    </p:spTree>
    <p:extLst>
      <p:ext uri="{BB962C8B-B14F-4D97-AF65-F5344CB8AC3E}">
        <p14:creationId xmlns:p14="http://schemas.microsoft.com/office/powerpoint/2010/main" val="419390995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04664"/>
            <a:ext cx="6264696" cy="913070"/>
          </a:xfrm>
          <a:prstGeom prst="rect">
            <a:avLst/>
          </a:prstGeom>
          <a:noFill/>
        </p:spPr>
        <p:txBody>
          <a:bodyPr wrap="square" rtlCol="0">
            <a:spAutoFit/>
          </a:bodyPr>
          <a:lstStyle/>
          <a:p>
            <a:pPr marL="358775" lvl="0" indent="-358775">
              <a:lnSpc>
                <a:spcPts val="2400"/>
              </a:lnSpc>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3"/>
            </a:pPr>
            <a:r>
              <a:rPr lang="en-US" sz="2200" b="1" dirty="0">
                <a:solidFill>
                  <a:srgbClr val="6A2D97"/>
                </a:solidFill>
              </a:rPr>
              <a:t>Proposed steps in setting up a national AMR surveillance system </a:t>
            </a:r>
          </a:p>
        </p:txBody>
      </p:sp>
      <p:pic>
        <p:nvPicPr>
          <p:cNvPr id="9" name="Picture 8" descr="C:\Users\andreap\Downloads\WHO-EN-B-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539552" y="1412776"/>
            <a:ext cx="8172360" cy="4493538"/>
          </a:xfrm>
          <a:prstGeom prst="rect">
            <a:avLst/>
          </a:prstGeom>
        </p:spPr>
        <p:txBody>
          <a:bodyPr wrap="square">
            <a:spAutoFit/>
          </a:bodyPr>
          <a:lstStyle/>
          <a:p>
            <a:pPr marL="452438" indent="-452438">
              <a:buFont typeface="+mj-lt"/>
              <a:buAutoNum type="arabicPeriod" startAt="6"/>
            </a:pPr>
            <a:r>
              <a:rPr lang="sv-SE" sz="2200" dirty="0"/>
              <a:t>Disseminate protocols and tools, and train staff in their use </a:t>
            </a:r>
          </a:p>
          <a:p>
            <a:pPr marL="452438" indent="-452438">
              <a:buFont typeface="+mj-lt"/>
              <a:buAutoNum type="arabicPeriod" startAt="6"/>
            </a:pPr>
            <a:r>
              <a:rPr lang="sv-SE" sz="2200" dirty="0"/>
              <a:t>Identify AMR surveillance sites, that have access to </a:t>
            </a:r>
          </a:p>
          <a:p>
            <a:pPr marL="446088"/>
            <a:r>
              <a:rPr lang="sv-SE" sz="2200" dirty="0"/>
              <a:t>epidemiological support and a microbiology laboratory, and promote diagnostic stewardship</a:t>
            </a:r>
          </a:p>
          <a:p>
            <a:pPr marL="457200" indent="-457200">
              <a:buFont typeface="+mj-lt"/>
              <a:buAutoNum type="arabicPeriod" startAt="8"/>
            </a:pPr>
            <a:r>
              <a:rPr lang="sv-SE" sz="2200" dirty="0"/>
              <a:t>Start collecting data on progress or status of implementation and on AMR </a:t>
            </a:r>
          </a:p>
          <a:p>
            <a:pPr marL="457200" indent="-457200">
              <a:buFont typeface="+mj-lt"/>
              <a:buAutoNum type="arabicPeriod" startAt="8"/>
            </a:pPr>
            <a:r>
              <a:rPr lang="sv-SE" sz="2200" dirty="0"/>
              <a:t>Report information on the AMR situation to inform the </a:t>
            </a:r>
          </a:p>
          <a:p>
            <a:pPr marL="446088"/>
            <a:r>
              <a:rPr lang="sv-SE" sz="2200" dirty="0"/>
              <a:t>national strategy, and report aggregated data to GLASS to inform global strategies</a:t>
            </a:r>
          </a:p>
          <a:p>
            <a:pPr marL="457200" indent="-457200">
              <a:buFont typeface="+mj-lt"/>
              <a:buAutoNum type="arabicPeriod" startAt="10"/>
            </a:pPr>
            <a:r>
              <a:rPr lang="sv-SE" sz="2200" dirty="0"/>
              <a:t>Ensure that monitoring and evaluation include pilot-testing of any new surveillance approach, a review of steps, and adjustment of processes as necessary</a:t>
            </a:r>
          </a:p>
          <a:p>
            <a:pPr marL="342900" indent="-342900">
              <a:buFont typeface="Arial" panose="020B0604020202020204" pitchFamily="34" charset="0"/>
              <a:buChar char="•"/>
            </a:pPr>
            <a:endParaRPr lang="en-US" sz="2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42</a:t>
            </a:fld>
            <a:endParaRPr lang="en-GB" dirty="0"/>
          </a:p>
        </p:txBody>
      </p:sp>
    </p:spTree>
    <p:extLst>
      <p:ext uri="{BB962C8B-B14F-4D97-AF65-F5344CB8AC3E}">
        <p14:creationId xmlns:p14="http://schemas.microsoft.com/office/powerpoint/2010/main" val="377890770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376200"/>
            <a:ext cx="7126018" cy="913070"/>
          </a:xfrm>
          <a:prstGeom prst="rect">
            <a:avLst/>
          </a:prstGeom>
          <a:noFill/>
        </p:spPr>
        <p:txBody>
          <a:bodyPr wrap="square" rtlCol="0">
            <a:spAutoFit/>
          </a:bodyPr>
          <a:lstStyle/>
          <a:p>
            <a:pPr marL="355600" lvl="0" indent="-355600">
              <a:lnSpc>
                <a:spcPts val="2400"/>
              </a:lnSpc>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4"/>
            </a:pPr>
            <a:r>
              <a:rPr lang="en-US" sz="2200" b="1" dirty="0">
                <a:solidFill>
                  <a:srgbClr val="6A2D97"/>
                </a:solidFill>
              </a:rPr>
              <a:t>Collection, management, analysis and </a:t>
            </a:r>
          </a:p>
          <a:p>
            <a:pPr marL="719138" lvl="1">
              <a:lnSpc>
                <a:spcPts val="2000"/>
              </a:lnSpc>
            </a:pPr>
            <a:r>
              <a:rPr lang="en-US" sz="2200" b="1" dirty="0">
                <a:solidFill>
                  <a:srgbClr val="6A2D97"/>
                </a:solidFill>
              </a:rPr>
              <a:t>reporting of data</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342626"/>
            <a:ext cx="4487506" cy="525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14292" y="2636912"/>
            <a:ext cx="4211960" cy="2492990"/>
          </a:xfrm>
          <a:prstGeom prst="rect">
            <a:avLst/>
          </a:prstGeom>
          <a:noFill/>
        </p:spPr>
        <p:txBody>
          <a:bodyPr wrap="square" rtlCol="0">
            <a:spAutoFit/>
          </a:bodyPr>
          <a:lstStyle/>
          <a:p>
            <a:pPr marL="176213" indent="-176213">
              <a:buAutoNum type="alphaLcPeriod"/>
            </a:pPr>
            <a:r>
              <a:rPr lang="en-GB" sz="1200" b="1" dirty="0"/>
              <a:t>Core patient information</a:t>
            </a:r>
          </a:p>
          <a:p>
            <a:pPr marL="628650" lvl="1" indent="-171450">
              <a:buFont typeface="Arial" panose="020B0604020202020204" pitchFamily="34" charset="0"/>
              <a:buChar char="•"/>
            </a:pPr>
            <a:r>
              <a:rPr lang="en-GB" sz="1200" b="1" dirty="0"/>
              <a:t>age</a:t>
            </a:r>
          </a:p>
          <a:p>
            <a:pPr marL="628650" lvl="1" indent="-171450">
              <a:buFont typeface="Arial" panose="020B0604020202020204" pitchFamily="34" charset="0"/>
              <a:buChar char="•"/>
            </a:pPr>
            <a:r>
              <a:rPr lang="en-GB" sz="1200" b="1" dirty="0"/>
              <a:t>gender</a:t>
            </a:r>
          </a:p>
          <a:p>
            <a:pPr marL="628650" lvl="1" indent="-171450">
              <a:buFont typeface="Arial" panose="020B0604020202020204" pitchFamily="34" charset="0"/>
              <a:buChar char="•"/>
            </a:pPr>
            <a:r>
              <a:rPr lang="en-GB" sz="1200" b="1" dirty="0"/>
              <a:t>Specimen</a:t>
            </a:r>
          </a:p>
          <a:p>
            <a:pPr marL="628650" lvl="1" indent="-171450">
              <a:buFont typeface="Arial" panose="020B0604020202020204" pitchFamily="34" charset="0"/>
              <a:buChar char="•"/>
            </a:pPr>
            <a:r>
              <a:rPr lang="en-GB" sz="1200" b="1" dirty="0"/>
              <a:t>date of specimen collection</a:t>
            </a:r>
          </a:p>
          <a:p>
            <a:pPr marL="628650" lvl="1" indent="-171450">
              <a:buFont typeface="Arial" panose="020B0604020202020204" pitchFamily="34" charset="0"/>
              <a:buChar char="•"/>
            </a:pPr>
            <a:r>
              <a:rPr lang="en-GB" sz="1200" b="1" dirty="0"/>
              <a:t>hospital or community origin </a:t>
            </a:r>
          </a:p>
          <a:p>
            <a:pPr marL="176213" indent="-176213">
              <a:buAutoNum type="alphaLcPeriod"/>
            </a:pPr>
            <a:r>
              <a:rPr lang="en-GB" sz="1200" b="1" dirty="0"/>
              <a:t>Structure for reporting aggregated data at country level given in Annex 3.</a:t>
            </a:r>
          </a:p>
          <a:p>
            <a:pPr marL="176213" indent="-176213">
              <a:buAutoNum type="alphaLcPeriod"/>
            </a:pPr>
            <a:r>
              <a:rPr lang="en-GB" sz="1200" b="1" dirty="0"/>
              <a:t>Priority pathogen-specimen combinations are listed in Tables 2 and 3.</a:t>
            </a:r>
          </a:p>
          <a:p>
            <a:pPr marL="176213" indent="-176213">
              <a:buAutoNum type="alphaLcPeriod"/>
            </a:pPr>
            <a:r>
              <a:rPr lang="en-GB" sz="1200" b="1" dirty="0"/>
              <a:t>Population information as described in 2.1.1.</a:t>
            </a:r>
          </a:p>
          <a:p>
            <a:pPr marL="176213" indent="-176213">
              <a:buAutoNum type="alphaLcPeriod"/>
            </a:pPr>
            <a:r>
              <a:rPr lang="en-GB" sz="1200" b="1" dirty="0"/>
              <a:t>National level includes the national surveillance coordinating centre and the national reference laboratories.</a:t>
            </a:r>
          </a:p>
        </p:txBody>
      </p:sp>
    </p:spTree>
    <p:extLst>
      <p:ext uri="{BB962C8B-B14F-4D97-AF65-F5344CB8AC3E}">
        <p14:creationId xmlns:p14="http://schemas.microsoft.com/office/powerpoint/2010/main" val="306366079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539552" y="1412776"/>
            <a:ext cx="8352928" cy="4493538"/>
          </a:xfrm>
          <a:prstGeom prst="rect">
            <a:avLst/>
          </a:prstGeom>
        </p:spPr>
        <p:txBody>
          <a:bodyPr wrap="square">
            <a:spAutoFit/>
          </a:bodyPr>
          <a:lstStyle/>
          <a:p>
            <a:r>
              <a:rPr lang="en-US" sz="2200" b="1" dirty="0"/>
              <a:t>Collection and management of data at local AMR surveillance sites</a:t>
            </a:r>
            <a:endParaRPr lang="en-US" sz="2200" dirty="0"/>
          </a:p>
          <a:p>
            <a:pPr marL="452438" indent="-452438">
              <a:buFont typeface="+mj-lt"/>
              <a:buAutoNum type="arabicPeriod"/>
            </a:pPr>
            <a:r>
              <a:rPr lang="en-US" sz="2200" dirty="0"/>
              <a:t>Clinicians collect and send samples for culture and antimicrobial susceptibility testing to laboratory</a:t>
            </a:r>
          </a:p>
          <a:p>
            <a:pPr marL="452438" indent="-452438">
              <a:buFont typeface="+mj-lt"/>
              <a:buAutoNum type="arabicPeriod"/>
            </a:pPr>
            <a:r>
              <a:rPr lang="en-US" sz="2200" dirty="0"/>
              <a:t>Core patient data accompanying laboratory request</a:t>
            </a:r>
          </a:p>
          <a:p>
            <a:pPr marL="909638" lvl="1" indent="-452438">
              <a:buFont typeface="Arial" panose="020B0604020202020204" pitchFamily="34" charset="0"/>
              <a:buChar char="•"/>
            </a:pPr>
            <a:r>
              <a:rPr lang="en-US" sz="2200" dirty="0"/>
              <a:t>Age, gender, specimen type, date of sampling, hospital or community origin</a:t>
            </a:r>
          </a:p>
          <a:p>
            <a:pPr marL="452438" indent="-452438">
              <a:buFont typeface="+mj-lt"/>
              <a:buAutoNum type="arabicPeriod"/>
            </a:pPr>
            <a:r>
              <a:rPr lang="en-US" sz="2200" dirty="0"/>
              <a:t>Enter and manage data in data management software, e.g. WHONET </a:t>
            </a:r>
          </a:p>
          <a:p>
            <a:pPr marL="909638" lvl="1" indent="-452438">
              <a:buFont typeface="Arial" panose="020B0604020202020204" pitchFamily="34" charset="0"/>
              <a:buChar char="•"/>
            </a:pPr>
            <a:r>
              <a:rPr lang="en-US" sz="2200" dirty="0"/>
              <a:t>Surveillance sites without data management software use paper form</a:t>
            </a:r>
          </a:p>
          <a:p>
            <a:pPr marL="452438" indent="-452438">
              <a:buFont typeface="+mj-lt"/>
              <a:buAutoNum type="arabicPeriod"/>
            </a:pPr>
            <a:r>
              <a:rPr lang="en-US" sz="2200" dirty="0"/>
              <a:t>Remove duplicates (locally or NCC)</a:t>
            </a:r>
          </a:p>
          <a:p>
            <a:pPr marL="452438" indent="-452438">
              <a:buFont typeface="+mj-lt"/>
              <a:buAutoNum type="arabicPeriod"/>
            </a:pPr>
            <a:r>
              <a:rPr lang="en-US" sz="2200" dirty="0"/>
              <a:t>Check data quality before submission to NCC</a:t>
            </a:r>
          </a:p>
          <a:p>
            <a:pPr marL="452438" indent="-452438">
              <a:buFont typeface="+mj-lt"/>
              <a:buAutoNum type="arabicPeriod"/>
            </a:pPr>
            <a:endParaRPr lang="en-US" sz="2200" dirty="0"/>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44</a:t>
            </a:fld>
            <a:endParaRPr lang="en-GB" dirty="0"/>
          </a:p>
        </p:txBody>
      </p:sp>
      <p:sp>
        <p:nvSpPr>
          <p:cNvPr id="11" name="TextBox 10"/>
          <p:cNvSpPr txBox="1"/>
          <p:nvPr/>
        </p:nvSpPr>
        <p:spPr>
          <a:xfrm>
            <a:off x="542326" y="376200"/>
            <a:ext cx="7126018" cy="913070"/>
          </a:xfrm>
          <a:prstGeom prst="rect">
            <a:avLst/>
          </a:prstGeom>
          <a:noFill/>
        </p:spPr>
        <p:txBody>
          <a:bodyPr wrap="square" rtlCol="0">
            <a:spAutoFit/>
          </a:bodyPr>
          <a:lstStyle/>
          <a:p>
            <a:pPr marL="355600" lvl="0" indent="-355600">
              <a:lnSpc>
                <a:spcPts val="2400"/>
              </a:lnSpc>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4"/>
            </a:pPr>
            <a:r>
              <a:rPr lang="en-US" sz="2200" b="1" dirty="0">
                <a:solidFill>
                  <a:srgbClr val="6A2D97"/>
                </a:solidFill>
              </a:rPr>
              <a:t>Collection, management, analysis and </a:t>
            </a:r>
          </a:p>
          <a:p>
            <a:pPr marL="719138" lvl="1">
              <a:lnSpc>
                <a:spcPts val="2000"/>
              </a:lnSpc>
            </a:pPr>
            <a:r>
              <a:rPr lang="en-US" sz="2200" b="1" dirty="0">
                <a:solidFill>
                  <a:srgbClr val="6A2D97"/>
                </a:solidFill>
              </a:rPr>
              <a:t>reporting of data</a:t>
            </a:r>
          </a:p>
        </p:txBody>
      </p:sp>
    </p:spTree>
    <p:extLst>
      <p:ext uri="{BB962C8B-B14F-4D97-AF65-F5344CB8AC3E}">
        <p14:creationId xmlns:p14="http://schemas.microsoft.com/office/powerpoint/2010/main" val="30239861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539552" y="1412776"/>
            <a:ext cx="8064896" cy="3477875"/>
          </a:xfrm>
          <a:prstGeom prst="rect">
            <a:avLst/>
          </a:prstGeom>
        </p:spPr>
        <p:txBody>
          <a:bodyPr wrap="square">
            <a:spAutoFit/>
          </a:bodyPr>
          <a:lstStyle/>
          <a:p>
            <a:r>
              <a:rPr lang="en-US" sz="2200" b="1" dirty="0"/>
              <a:t>Collection and management of data at national level</a:t>
            </a:r>
            <a:endParaRPr lang="en-US" sz="2200" dirty="0"/>
          </a:p>
          <a:p>
            <a:pPr marL="452438" indent="-452438">
              <a:buFont typeface="+mj-lt"/>
              <a:buAutoNum type="arabicPeriod"/>
            </a:pPr>
            <a:r>
              <a:rPr lang="en-US" sz="2200" dirty="0"/>
              <a:t>Check data quality</a:t>
            </a:r>
          </a:p>
          <a:p>
            <a:pPr marL="909638" lvl="1" indent="-452438">
              <a:buFont typeface="Arial" panose="020B0604020202020204" pitchFamily="34" charset="0"/>
              <a:buChar char="•"/>
            </a:pPr>
            <a:r>
              <a:rPr lang="en-US" sz="2200" dirty="0"/>
              <a:t>Remove duplicates (NCC or locally)</a:t>
            </a:r>
          </a:p>
          <a:p>
            <a:pPr marL="452438" indent="-452438">
              <a:buFont typeface="+mj-lt"/>
              <a:buAutoNum type="arabicPeriod"/>
            </a:pPr>
            <a:r>
              <a:rPr lang="en-US" sz="2200" dirty="0"/>
              <a:t>Aggregate data before submission to GLASS</a:t>
            </a:r>
          </a:p>
          <a:p>
            <a:pPr marL="452438" indent="-452438">
              <a:buFont typeface="+mj-lt"/>
              <a:buAutoNum type="arabicPeriod"/>
            </a:pPr>
            <a:r>
              <a:rPr lang="en-US" sz="2200" dirty="0"/>
              <a:t>Submit </a:t>
            </a:r>
            <a:r>
              <a:rPr lang="en-US" sz="2200" dirty="0" smtClean="0"/>
              <a:t>aggregated </a:t>
            </a:r>
            <a:r>
              <a:rPr lang="en-US" sz="2200" dirty="0"/>
              <a:t>AMR data and data on implementation status of national surveillance system to </a:t>
            </a:r>
            <a:r>
              <a:rPr lang="en-US" sz="2200" dirty="0" smtClean="0"/>
              <a:t>GLASS electronically</a:t>
            </a:r>
            <a:endParaRPr lang="en-US" sz="2200" dirty="0"/>
          </a:p>
          <a:p>
            <a:pPr marL="452438" indent="-452438">
              <a:buFont typeface="+mj-lt"/>
              <a:buAutoNum type="arabicPeriod"/>
            </a:pPr>
            <a:r>
              <a:rPr lang="en-US" sz="2200" dirty="0"/>
              <a:t>In addition to data set for GLASS submission a more comprehensive approach is recommended at country level according to national priorities/objectives </a:t>
            </a:r>
          </a:p>
          <a:p>
            <a:pPr marL="452438" indent="-452438">
              <a:buFont typeface="+mj-lt"/>
              <a:buAutoNum type="arabicPeriod"/>
            </a:pPr>
            <a:endParaRPr lang="en-US" sz="2200" dirty="0"/>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45</a:t>
            </a:fld>
            <a:endParaRPr lang="en-GB" dirty="0"/>
          </a:p>
        </p:txBody>
      </p:sp>
      <p:sp>
        <p:nvSpPr>
          <p:cNvPr id="11" name="TextBox 10"/>
          <p:cNvSpPr txBox="1"/>
          <p:nvPr/>
        </p:nvSpPr>
        <p:spPr>
          <a:xfrm>
            <a:off x="542326" y="376200"/>
            <a:ext cx="7126018" cy="913070"/>
          </a:xfrm>
          <a:prstGeom prst="rect">
            <a:avLst/>
          </a:prstGeom>
          <a:noFill/>
        </p:spPr>
        <p:txBody>
          <a:bodyPr wrap="square" rtlCol="0">
            <a:spAutoFit/>
          </a:bodyPr>
          <a:lstStyle/>
          <a:p>
            <a:pPr marL="355600" lvl="0" indent="-355600">
              <a:lnSpc>
                <a:spcPts val="2400"/>
              </a:lnSpc>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4"/>
            </a:pPr>
            <a:r>
              <a:rPr lang="en-US" sz="2200" b="1" dirty="0">
                <a:solidFill>
                  <a:srgbClr val="6A2D97"/>
                </a:solidFill>
              </a:rPr>
              <a:t>Collection, management, analysis and </a:t>
            </a:r>
          </a:p>
          <a:p>
            <a:pPr marL="719138" lvl="1">
              <a:lnSpc>
                <a:spcPts val="2000"/>
              </a:lnSpc>
            </a:pPr>
            <a:r>
              <a:rPr lang="en-US" sz="2200" b="1" dirty="0">
                <a:solidFill>
                  <a:srgbClr val="6A2D97"/>
                </a:solidFill>
              </a:rPr>
              <a:t>reporting of data</a:t>
            </a:r>
          </a:p>
        </p:txBody>
      </p:sp>
    </p:spTree>
    <p:extLst>
      <p:ext uri="{BB962C8B-B14F-4D97-AF65-F5344CB8AC3E}">
        <p14:creationId xmlns:p14="http://schemas.microsoft.com/office/powerpoint/2010/main" val="30636607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539552" y="1412776"/>
            <a:ext cx="8064896" cy="1785104"/>
          </a:xfrm>
          <a:prstGeom prst="rect">
            <a:avLst/>
          </a:prstGeom>
        </p:spPr>
        <p:txBody>
          <a:bodyPr wrap="square">
            <a:spAutoFit/>
          </a:bodyPr>
          <a:lstStyle/>
          <a:p>
            <a:r>
              <a:rPr lang="en-US" sz="2200" b="1" dirty="0"/>
              <a:t>Which data to be reported to WHO</a:t>
            </a:r>
          </a:p>
          <a:p>
            <a:pPr marL="342900" indent="-342900">
              <a:buFont typeface="Arial" panose="020B0604020202020204" pitchFamily="34" charset="0"/>
              <a:buChar char="•"/>
            </a:pPr>
            <a:r>
              <a:rPr lang="en-US" sz="2200" dirty="0"/>
              <a:t>Progress in implementing the national AMR surveillance system </a:t>
            </a:r>
          </a:p>
          <a:p>
            <a:pPr marL="342900" indent="-342900">
              <a:buFont typeface="Arial" panose="020B0604020202020204" pitchFamily="34" charset="0"/>
              <a:buChar char="•"/>
            </a:pPr>
            <a:r>
              <a:rPr lang="en-US" sz="2200" dirty="0"/>
              <a:t>Aggregated AMR data of priority pathogens </a:t>
            </a:r>
            <a:r>
              <a:rPr lang="en-US" sz="2200" dirty="0" smtClean="0"/>
              <a:t>as defined by GLASS</a:t>
            </a:r>
            <a:endParaRPr lang="en-US" sz="2200" dirty="0"/>
          </a:p>
          <a:p>
            <a:pPr marL="342900" indent="-342900">
              <a:buFont typeface="Arial" panose="020B0604020202020204" pitchFamily="34" charset="0"/>
              <a:buChar char="•"/>
            </a:pPr>
            <a:r>
              <a:rPr lang="en-US" sz="2200" dirty="0"/>
              <a:t>Unusual types of AMR after confirmation and </a:t>
            </a:r>
            <a:r>
              <a:rPr lang="en-US" sz="2200" dirty="0" smtClean="0"/>
              <a:t>reporting to </a:t>
            </a:r>
            <a:r>
              <a:rPr lang="en-US" sz="2200" dirty="0"/>
              <a:t>relevant national authority</a:t>
            </a:r>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46</a:t>
            </a:fld>
            <a:endParaRPr lang="en-GB" dirty="0"/>
          </a:p>
        </p:txBody>
      </p:sp>
      <p:sp>
        <p:nvSpPr>
          <p:cNvPr id="11" name="TextBox 10"/>
          <p:cNvSpPr txBox="1"/>
          <p:nvPr/>
        </p:nvSpPr>
        <p:spPr>
          <a:xfrm>
            <a:off x="542326" y="376200"/>
            <a:ext cx="7126018" cy="913070"/>
          </a:xfrm>
          <a:prstGeom prst="rect">
            <a:avLst/>
          </a:prstGeom>
          <a:noFill/>
        </p:spPr>
        <p:txBody>
          <a:bodyPr wrap="square" rtlCol="0">
            <a:spAutoFit/>
          </a:bodyPr>
          <a:lstStyle/>
          <a:p>
            <a:pPr marL="355600" lvl="0" indent="-355600">
              <a:lnSpc>
                <a:spcPts val="2400"/>
              </a:lnSpc>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4"/>
            </a:pPr>
            <a:r>
              <a:rPr lang="en-US" sz="2200" b="1" dirty="0">
                <a:solidFill>
                  <a:srgbClr val="6A2D97"/>
                </a:solidFill>
              </a:rPr>
              <a:t>Collection, management, analysis and </a:t>
            </a:r>
          </a:p>
          <a:p>
            <a:pPr marL="719138" lvl="1">
              <a:lnSpc>
                <a:spcPts val="2000"/>
              </a:lnSpc>
            </a:pPr>
            <a:r>
              <a:rPr lang="en-US" sz="2200" b="1" dirty="0">
                <a:solidFill>
                  <a:srgbClr val="6A2D97"/>
                </a:solidFill>
              </a:rPr>
              <a:t>reporting of data</a:t>
            </a:r>
          </a:p>
        </p:txBody>
      </p:sp>
    </p:spTree>
    <p:extLst>
      <p:ext uri="{BB962C8B-B14F-4D97-AF65-F5344CB8AC3E}">
        <p14:creationId xmlns:p14="http://schemas.microsoft.com/office/powerpoint/2010/main" val="203447285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539552" y="1412776"/>
            <a:ext cx="8064896" cy="2123658"/>
          </a:xfrm>
          <a:prstGeom prst="rect">
            <a:avLst/>
          </a:prstGeom>
        </p:spPr>
        <p:txBody>
          <a:bodyPr wrap="square">
            <a:spAutoFit/>
          </a:bodyPr>
          <a:lstStyle/>
          <a:p>
            <a:r>
              <a:rPr lang="en-US" sz="2200" b="1" dirty="0"/>
              <a:t>Examples of data to be reported to WHO </a:t>
            </a:r>
          </a:p>
          <a:p>
            <a:r>
              <a:rPr lang="en-US" sz="2200" dirty="0"/>
              <a:t>Progress in implementing the national surveillance system </a:t>
            </a:r>
          </a:p>
          <a:p>
            <a:pPr marL="342900" indent="-342900">
              <a:buFont typeface="Arial" panose="020B0604020202020204" pitchFamily="34" charset="0"/>
              <a:buChar char="•"/>
            </a:pPr>
            <a:r>
              <a:rPr lang="en-US" sz="2200" dirty="0"/>
              <a:t>Presence of a national coordinating </a:t>
            </a:r>
            <a:r>
              <a:rPr lang="en-US" sz="2200" dirty="0" err="1"/>
              <a:t>centre</a:t>
            </a:r>
            <a:r>
              <a:rPr lang="en-US" sz="2200" dirty="0"/>
              <a:t> (NCC)</a:t>
            </a:r>
          </a:p>
          <a:p>
            <a:pPr marL="342900" indent="-342900">
              <a:buFont typeface="Arial" panose="020B0604020202020204" pitchFamily="34" charset="0"/>
              <a:buChar char="•"/>
            </a:pPr>
            <a:r>
              <a:rPr lang="en-US" sz="2200" dirty="0"/>
              <a:t>Presence of a national focal point (NFP)</a:t>
            </a:r>
          </a:p>
          <a:p>
            <a:pPr marL="342900" indent="-342900">
              <a:buFont typeface="Arial" panose="020B0604020202020204" pitchFamily="34" charset="0"/>
              <a:buChar char="•"/>
            </a:pPr>
            <a:r>
              <a:rPr lang="en-US" sz="2200" dirty="0"/>
              <a:t>Presence of a national reference laboratory (NRL)</a:t>
            </a:r>
          </a:p>
          <a:p>
            <a:pPr marL="342900" indent="-342900">
              <a:buFont typeface="Arial" panose="020B0604020202020204" pitchFamily="34" charset="0"/>
              <a:buChar char="•"/>
            </a:pPr>
            <a:r>
              <a:rPr lang="en-US" sz="2200" dirty="0"/>
              <a:t>Number of AMR surveillance sites</a:t>
            </a:r>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47</a:t>
            </a:fld>
            <a:endParaRPr lang="en-GB" dirty="0"/>
          </a:p>
        </p:txBody>
      </p:sp>
      <p:sp>
        <p:nvSpPr>
          <p:cNvPr id="11" name="TextBox 10"/>
          <p:cNvSpPr txBox="1"/>
          <p:nvPr/>
        </p:nvSpPr>
        <p:spPr>
          <a:xfrm>
            <a:off x="542326" y="332656"/>
            <a:ext cx="7126018" cy="913070"/>
          </a:xfrm>
          <a:prstGeom prst="rect">
            <a:avLst/>
          </a:prstGeom>
          <a:noFill/>
        </p:spPr>
        <p:txBody>
          <a:bodyPr wrap="square" rtlCol="0">
            <a:spAutoFit/>
          </a:bodyPr>
          <a:lstStyle/>
          <a:p>
            <a:pPr marL="355600" lvl="0" indent="-355600">
              <a:lnSpc>
                <a:spcPts val="2400"/>
              </a:lnSpc>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4"/>
            </a:pPr>
            <a:r>
              <a:rPr lang="en-US" sz="2200" b="1" dirty="0">
                <a:solidFill>
                  <a:srgbClr val="6A2D97"/>
                </a:solidFill>
              </a:rPr>
              <a:t>Collection, management, analysis and </a:t>
            </a:r>
          </a:p>
          <a:p>
            <a:pPr marL="719138" lvl="1">
              <a:lnSpc>
                <a:spcPts val="2000"/>
              </a:lnSpc>
            </a:pPr>
            <a:r>
              <a:rPr lang="en-US" sz="2200" b="1" dirty="0">
                <a:solidFill>
                  <a:srgbClr val="6A2D97"/>
                </a:solidFill>
              </a:rPr>
              <a:t>reporting of data</a:t>
            </a:r>
          </a:p>
        </p:txBody>
      </p:sp>
    </p:spTree>
    <p:extLst>
      <p:ext uri="{BB962C8B-B14F-4D97-AF65-F5344CB8AC3E}">
        <p14:creationId xmlns:p14="http://schemas.microsoft.com/office/powerpoint/2010/main" val="136336717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560742"/>
            <a:ext cx="4924018" cy="410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539552" y="1412776"/>
            <a:ext cx="8064896" cy="1508105"/>
          </a:xfrm>
          <a:prstGeom prst="rect">
            <a:avLst/>
          </a:prstGeom>
        </p:spPr>
        <p:txBody>
          <a:bodyPr wrap="square">
            <a:spAutoFit/>
          </a:bodyPr>
          <a:lstStyle/>
          <a:p>
            <a:r>
              <a:rPr lang="en-US" sz="2200" b="1" dirty="0"/>
              <a:t>Examples of data to be reported to WHO</a:t>
            </a:r>
          </a:p>
          <a:p>
            <a:r>
              <a:rPr lang="en-US" sz="1600" b="1" dirty="0"/>
              <a:t>Note: Table illustrate the structure of aggregated data to be collected and is not to be used as collection form; other tools (e. g. WHONET application, specification of export files) are provided for this purpose.</a:t>
            </a:r>
          </a:p>
          <a:p>
            <a:endParaRPr lang="en-US" sz="2200" dirty="0"/>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48</a:t>
            </a:fld>
            <a:endParaRPr lang="en-GB" dirty="0"/>
          </a:p>
        </p:txBody>
      </p:sp>
      <p:sp>
        <p:nvSpPr>
          <p:cNvPr id="11" name="TextBox 10"/>
          <p:cNvSpPr txBox="1"/>
          <p:nvPr/>
        </p:nvSpPr>
        <p:spPr>
          <a:xfrm>
            <a:off x="542326" y="365314"/>
            <a:ext cx="7126018" cy="913070"/>
          </a:xfrm>
          <a:prstGeom prst="rect">
            <a:avLst/>
          </a:prstGeom>
          <a:noFill/>
        </p:spPr>
        <p:txBody>
          <a:bodyPr wrap="square" rtlCol="0">
            <a:spAutoFit/>
          </a:bodyPr>
          <a:lstStyle/>
          <a:p>
            <a:pPr marL="355600" lvl="0" indent="-355600">
              <a:lnSpc>
                <a:spcPts val="2400"/>
              </a:lnSpc>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4"/>
            </a:pPr>
            <a:r>
              <a:rPr lang="en-US" sz="2200" b="1" dirty="0">
                <a:solidFill>
                  <a:srgbClr val="6A2D97"/>
                </a:solidFill>
              </a:rPr>
              <a:t>Collection, management, analysis and </a:t>
            </a:r>
          </a:p>
          <a:p>
            <a:pPr marL="719138" lvl="1">
              <a:lnSpc>
                <a:spcPts val="2000"/>
              </a:lnSpc>
            </a:pPr>
            <a:r>
              <a:rPr lang="en-US" sz="2200" b="1" dirty="0">
                <a:solidFill>
                  <a:srgbClr val="6A2D97"/>
                </a:solidFill>
              </a:rPr>
              <a:t>reporting of data</a:t>
            </a:r>
          </a:p>
        </p:txBody>
      </p:sp>
    </p:spTree>
    <p:extLst>
      <p:ext uri="{BB962C8B-B14F-4D97-AF65-F5344CB8AC3E}">
        <p14:creationId xmlns:p14="http://schemas.microsoft.com/office/powerpoint/2010/main" val="291962860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63324" y="558059"/>
            <a:ext cx="4017354" cy="752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539552" y="1412776"/>
            <a:ext cx="8064896" cy="1169551"/>
          </a:xfrm>
          <a:prstGeom prst="rect">
            <a:avLst/>
          </a:prstGeom>
        </p:spPr>
        <p:txBody>
          <a:bodyPr wrap="square">
            <a:spAutoFit/>
          </a:bodyPr>
          <a:lstStyle/>
          <a:p>
            <a:r>
              <a:rPr lang="en-US" sz="2200" b="1" dirty="0"/>
              <a:t>Examples of data to be reported to WHO</a:t>
            </a:r>
          </a:p>
          <a:p>
            <a:pPr lvl="0"/>
            <a:r>
              <a:rPr lang="en-US" sz="1600" b="1" dirty="0">
                <a:solidFill>
                  <a:prstClr val="black"/>
                </a:solidFill>
              </a:rPr>
              <a:t>Note: Table illustrate the structure of aggregated data to be collected and is not to be used as collection form; other tools (e. g. WHONET application, specification of export files) are provided for this purpose.</a:t>
            </a:r>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49</a:t>
            </a:fld>
            <a:endParaRPr lang="en-GB" dirty="0"/>
          </a:p>
        </p:txBody>
      </p:sp>
      <p:sp>
        <p:nvSpPr>
          <p:cNvPr id="11" name="TextBox 10"/>
          <p:cNvSpPr txBox="1"/>
          <p:nvPr/>
        </p:nvSpPr>
        <p:spPr>
          <a:xfrm>
            <a:off x="542326" y="376200"/>
            <a:ext cx="7126018" cy="913070"/>
          </a:xfrm>
          <a:prstGeom prst="rect">
            <a:avLst/>
          </a:prstGeom>
          <a:noFill/>
        </p:spPr>
        <p:txBody>
          <a:bodyPr wrap="square" rtlCol="0">
            <a:spAutoFit/>
          </a:bodyPr>
          <a:lstStyle/>
          <a:p>
            <a:pPr marL="355600" lvl="0" indent="-355600">
              <a:lnSpc>
                <a:spcPts val="2400"/>
              </a:lnSpc>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4"/>
            </a:pPr>
            <a:r>
              <a:rPr lang="en-US" sz="2200" b="1" dirty="0">
                <a:solidFill>
                  <a:srgbClr val="6A2D97"/>
                </a:solidFill>
              </a:rPr>
              <a:t>Collection, management, analysis and </a:t>
            </a:r>
          </a:p>
          <a:p>
            <a:pPr marL="719138" lvl="1">
              <a:lnSpc>
                <a:spcPts val="2000"/>
              </a:lnSpc>
            </a:pPr>
            <a:r>
              <a:rPr lang="en-US" sz="2200" b="1" dirty="0">
                <a:solidFill>
                  <a:srgbClr val="6A2D97"/>
                </a:solidFill>
              </a:rPr>
              <a:t>reporting of data</a:t>
            </a:r>
          </a:p>
        </p:txBody>
      </p:sp>
    </p:spTree>
    <p:extLst>
      <p:ext uri="{BB962C8B-B14F-4D97-AF65-F5344CB8AC3E}">
        <p14:creationId xmlns:p14="http://schemas.microsoft.com/office/powerpoint/2010/main" val="26122956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7" name="TextBox 6"/>
          <p:cNvSpPr txBox="1"/>
          <p:nvPr/>
        </p:nvSpPr>
        <p:spPr>
          <a:xfrm>
            <a:off x="542326" y="411857"/>
            <a:ext cx="6264696" cy="523220"/>
          </a:xfrm>
          <a:prstGeom prst="rect">
            <a:avLst/>
          </a:prstGeom>
          <a:noFill/>
        </p:spPr>
        <p:txBody>
          <a:bodyPr wrap="square" rtlCol="0">
            <a:spAutoFit/>
          </a:bodyPr>
          <a:lstStyle/>
          <a:p>
            <a:r>
              <a:rPr lang="en-US" sz="2800" b="1" dirty="0">
                <a:solidFill>
                  <a:srgbClr val="6A2D97"/>
                </a:solidFill>
              </a:rPr>
              <a:t>Manual contents </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395536" y="1391572"/>
            <a:ext cx="8172360" cy="2082621"/>
          </a:xfrm>
          <a:prstGeom prst="rect">
            <a:avLst/>
          </a:prstGeom>
        </p:spPr>
        <p:txBody>
          <a:bodyPr wrap="square">
            <a:spAutoFit/>
          </a:bodyPr>
          <a:lstStyle/>
          <a:p>
            <a:pPr marL="457200" indent="-457200">
              <a:buFont typeface="+mj-lt"/>
              <a:buAutoNum type="arabicPeriod" startAt="2"/>
            </a:pPr>
            <a:r>
              <a:rPr lang="en-US" sz="2400" b="1" dirty="0"/>
              <a:t>Surveillance methods</a:t>
            </a:r>
          </a:p>
          <a:p>
            <a:pPr marL="914400" lvl="1" indent="-457200">
              <a:lnSpc>
                <a:spcPts val="2000"/>
              </a:lnSpc>
              <a:buFont typeface="+mj-lt"/>
              <a:buAutoNum type="arabicPeriod"/>
            </a:pPr>
            <a:r>
              <a:rPr lang="en-US" sz="2400" dirty="0"/>
              <a:t>Routine surveillance and case-finding based on routine clinical samples of priority specimen types</a:t>
            </a:r>
          </a:p>
          <a:p>
            <a:pPr marL="914400" lvl="1" indent="-457200">
              <a:buFont typeface="+mj-lt"/>
              <a:buAutoNum type="arabicPeriod" startAt="2"/>
            </a:pPr>
            <a:r>
              <a:rPr lang="en-US" sz="2400" dirty="0" smtClean="0"/>
              <a:t>The priority </a:t>
            </a:r>
            <a:r>
              <a:rPr lang="en-US" sz="2400" dirty="0"/>
              <a:t>pathogen-antibacterial combinations on which GLASS will gather data</a:t>
            </a:r>
          </a:p>
          <a:p>
            <a:pPr marL="914400" lvl="1" indent="-457200">
              <a:buFont typeface="+mj-lt"/>
              <a:buAutoNum type="arabicPeriod" startAt="3"/>
            </a:pPr>
            <a:r>
              <a:rPr lang="en-US" sz="2400" dirty="0" smtClean="0"/>
              <a:t>The priority </a:t>
            </a:r>
            <a:r>
              <a:rPr lang="en-US" sz="2400" dirty="0"/>
              <a:t>specimen types to be </a:t>
            </a:r>
            <a:r>
              <a:rPr lang="en-US" sz="2400" dirty="0" err="1" smtClean="0"/>
              <a:t>analysed</a:t>
            </a:r>
            <a:endParaRPr lang="en-GB" sz="2400" dirty="0"/>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5</a:t>
            </a:fld>
            <a:endParaRPr lang="en-GB" dirty="0"/>
          </a:p>
        </p:txBody>
      </p:sp>
    </p:spTree>
    <p:extLst>
      <p:ext uri="{BB962C8B-B14F-4D97-AF65-F5344CB8AC3E}">
        <p14:creationId xmlns:p14="http://schemas.microsoft.com/office/powerpoint/2010/main" val="359010974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539552" y="1412776"/>
            <a:ext cx="8064896" cy="3477875"/>
          </a:xfrm>
          <a:prstGeom prst="rect">
            <a:avLst/>
          </a:prstGeom>
        </p:spPr>
        <p:txBody>
          <a:bodyPr wrap="square">
            <a:spAutoFit/>
          </a:bodyPr>
          <a:lstStyle/>
          <a:p>
            <a:r>
              <a:rPr lang="en-US" sz="2200" b="1" dirty="0"/>
              <a:t>Data analysis, reporting and feedback</a:t>
            </a:r>
          </a:p>
          <a:p>
            <a:pPr marL="342900" indent="-342900">
              <a:buFont typeface="Arial" panose="020B0604020202020204" pitchFamily="34" charset="0"/>
              <a:buChar char="•"/>
            </a:pPr>
            <a:r>
              <a:rPr lang="en-US" sz="2200" dirty="0"/>
              <a:t>Data quality check and feedback report to NCC for verification</a:t>
            </a:r>
          </a:p>
          <a:p>
            <a:pPr marL="342900" indent="-342900">
              <a:buFont typeface="Arial" panose="020B0604020202020204" pitchFamily="34" charset="0"/>
              <a:buChar char="•"/>
            </a:pPr>
            <a:r>
              <a:rPr lang="en-US" sz="2200" dirty="0"/>
              <a:t>Data analysis by WHO</a:t>
            </a:r>
          </a:p>
          <a:p>
            <a:pPr marL="342900" indent="-342900">
              <a:buFont typeface="Arial" panose="020B0604020202020204" pitchFamily="34" charset="0"/>
              <a:buChar char="•"/>
            </a:pPr>
            <a:r>
              <a:rPr lang="en-US" sz="2200" dirty="0"/>
              <a:t>Publication of global report on AMR surveillance </a:t>
            </a:r>
          </a:p>
          <a:p>
            <a:pPr marL="355600" indent="-355600"/>
            <a:r>
              <a:rPr lang="en-US" sz="2200" dirty="0"/>
              <a:t>	including</a:t>
            </a:r>
          </a:p>
          <a:p>
            <a:pPr marL="800100" lvl="1" indent="-342900">
              <a:buFont typeface="Arial" panose="020B0604020202020204" pitchFamily="34" charset="0"/>
              <a:buChar char="•"/>
            </a:pPr>
            <a:r>
              <a:rPr lang="en-US" sz="2200" dirty="0"/>
              <a:t>Data on implementation status of national AMR surveillance systems and progress of countries </a:t>
            </a:r>
          </a:p>
          <a:p>
            <a:pPr marL="800100" lvl="1" indent="-342900">
              <a:buFont typeface="Arial" panose="020B0604020202020204" pitchFamily="34" charset="0"/>
              <a:buChar char="•"/>
            </a:pPr>
            <a:r>
              <a:rPr lang="en-US" sz="2200" dirty="0"/>
              <a:t>Data on AMR trends</a:t>
            </a:r>
          </a:p>
          <a:p>
            <a:pPr marL="342900" indent="-342900">
              <a:buFont typeface="Arial" panose="020B0604020202020204" pitchFamily="34" charset="0"/>
              <a:buChar char="•"/>
            </a:pPr>
            <a:r>
              <a:rPr lang="en-US" sz="2200" dirty="0"/>
              <a:t>Report to WHO Member States at the World Health Assembly on implementation of GLASS</a:t>
            </a:r>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50</a:t>
            </a:fld>
            <a:endParaRPr lang="en-GB" dirty="0"/>
          </a:p>
        </p:txBody>
      </p:sp>
      <p:sp>
        <p:nvSpPr>
          <p:cNvPr id="11" name="TextBox 10"/>
          <p:cNvSpPr txBox="1"/>
          <p:nvPr/>
        </p:nvSpPr>
        <p:spPr>
          <a:xfrm>
            <a:off x="542326" y="374159"/>
            <a:ext cx="7126018" cy="830064"/>
          </a:xfrm>
          <a:prstGeom prst="rect">
            <a:avLst/>
          </a:prstGeom>
          <a:noFill/>
        </p:spPr>
        <p:txBody>
          <a:bodyPr wrap="square" rtlCol="0">
            <a:spAutoFit/>
          </a:bodyPr>
          <a:lstStyle/>
          <a:p>
            <a:pPr marL="355600" lvl="0" indent="-355600">
              <a:lnSpc>
                <a:spcPts val="2400"/>
              </a:lnSpc>
              <a:buFont typeface="+mj-lt"/>
              <a:buAutoNum type="arabicPeriod" startAt="3"/>
            </a:pPr>
            <a:r>
              <a:rPr lang="en-US" sz="2800" b="1" dirty="0">
                <a:solidFill>
                  <a:srgbClr val="6A2D97"/>
                </a:solidFill>
              </a:rPr>
              <a:t>Participation in GLASS</a:t>
            </a:r>
          </a:p>
          <a:p>
            <a:pPr marL="719138" lvl="1" indent="-360363">
              <a:lnSpc>
                <a:spcPts val="2000"/>
              </a:lnSpc>
              <a:buFont typeface="+mj-lt"/>
              <a:buAutoNum type="arabicPeriod" startAt="4"/>
            </a:pPr>
            <a:r>
              <a:rPr lang="en-US" sz="2200" b="1" dirty="0">
                <a:solidFill>
                  <a:srgbClr val="6A2D97"/>
                </a:solidFill>
              </a:rPr>
              <a:t>Collection, management, analysis and </a:t>
            </a:r>
          </a:p>
          <a:p>
            <a:pPr marL="719138" lvl="1">
              <a:lnSpc>
                <a:spcPts val="2000"/>
              </a:lnSpc>
            </a:pPr>
            <a:r>
              <a:rPr lang="en-US" sz="2200" b="1" dirty="0">
                <a:solidFill>
                  <a:srgbClr val="6A2D97"/>
                </a:solidFill>
              </a:rPr>
              <a:t>reporting of data</a:t>
            </a:r>
          </a:p>
        </p:txBody>
      </p:sp>
    </p:spTree>
    <p:extLst>
      <p:ext uri="{BB962C8B-B14F-4D97-AF65-F5344CB8AC3E}">
        <p14:creationId xmlns:p14="http://schemas.microsoft.com/office/powerpoint/2010/main" val="29367216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271534"/>
            <a:ext cx="6909994" cy="1036181"/>
          </a:xfrm>
          <a:prstGeom prst="rect">
            <a:avLst/>
          </a:prstGeom>
          <a:noFill/>
        </p:spPr>
        <p:txBody>
          <a:bodyPr wrap="square" rtlCol="0">
            <a:spAutoFit/>
          </a:bodyPr>
          <a:lstStyle/>
          <a:p>
            <a:pPr marL="355600" lvl="0" indent="-355600">
              <a:buFont typeface="+mj-lt"/>
              <a:buAutoNum type="arabicPeriod" startAt="3"/>
            </a:pPr>
            <a:r>
              <a:rPr lang="en-US" sz="2800" b="1" dirty="0">
                <a:solidFill>
                  <a:srgbClr val="6A2D97"/>
                </a:solidFill>
              </a:rPr>
              <a:t>Participation in GLASS</a:t>
            </a:r>
          </a:p>
          <a:p>
            <a:pPr marL="722313" lvl="1" indent="-366713">
              <a:lnSpc>
                <a:spcPts val="2000"/>
              </a:lnSpc>
              <a:buFont typeface="+mj-lt"/>
              <a:buAutoNum type="arabicPeriod" startAt="5"/>
            </a:pPr>
            <a:r>
              <a:rPr lang="en-US" sz="2200" b="1" dirty="0">
                <a:solidFill>
                  <a:srgbClr val="6A2D97"/>
                </a:solidFill>
              </a:rPr>
              <a:t>WHO support for GLASS activities and </a:t>
            </a:r>
          </a:p>
          <a:p>
            <a:pPr marL="355600" lvl="1" indent="363538">
              <a:lnSpc>
                <a:spcPts val="2000"/>
              </a:lnSpc>
            </a:pPr>
            <a:r>
              <a:rPr lang="en-US" sz="2200" b="1" dirty="0">
                <a:solidFill>
                  <a:srgbClr val="6A2D97"/>
                </a:solidFill>
              </a:rPr>
              <a:t>capacity building</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539552" y="1412776"/>
            <a:ext cx="8064896" cy="4832092"/>
          </a:xfrm>
          <a:prstGeom prst="rect">
            <a:avLst/>
          </a:prstGeom>
        </p:spPr>
        <p:txBody>
          <a:bodyPr wrap="square">
            <a:spAutoFit/>
          </a:bodyPr>
          <a:lstStyle/>
          <a:p>
            <a:r>
              <a:rPr lang="en-US" sz="2200" b="1" dirty="0"/>
              <a:t>GLASS internet platform</a:t>
            </a:r>
          </a:p>
          <a:p>
            <a:pPr marL="342900" indent="-342900">
              <a:buFont typeface="Arial" panose="020B0604020202020204" pitchFamily="34" charset="0"/>
              <a:buChar char="•"/>
            </a:pPr>
            <a:r>
              <a:rPr lang="en-US" sz="2200" dirty="0"/>
              <a:t>Data sharing, management and reporting</a:t>
            </a:r>
          </a:p>
          <a:p>
            <a:pPr marL="342900" indent="-342900">
              <a:buFont typeface="Arial" panose="020B0604020202020204" pitchFamily="34" charset="0"/>
              <a:buChar char="•"/>
            </a:pPr>
            <a:r>
              <a:rPr lang="en-US" sz="2200" dirty="0"/>
              <a:t>Support package including </a:t>
            </a:r>
          </a:p>
          <a:p>
            <a:pPr marL="800100" lvl="1" indent="-342900">
              <a:buFont typeface="Arial" panose="020B0604020202020204" pitchFamily="34" charset="0"/>
              <a:buChar char="•"/>
            </a:pPr>
            <a:r>
              <a:rPr lang="en-US" sz="2200" dirty="0"/>
              <a:t>Implementation tools</a:t>
            </a:r>
          </a:p>
          <a:p>
            <a:pPr marL="800100" lvl="1" indent="-342900">
              <a:buFont typeface="Arial" panose="020B0604020202020204" pitchFamily="34" charset="0"/>
              <a:buChar char="•"/>
            </a:pPr>
            <a:r>
              <a:rPr lang="en-US" sz="2200" dirty="0"/>
              <a:t>Surveillance software </a:t>
            </a:r>
          </a:p>
          <a:p>
            <a:pPr marL="800100" lvl="1" indent="-342900">
              <a:buFont typeface="Arial" panose="020B0604020202020204" pitchFamily="34" charset="0"/>
              <a:buChar char="•"/>
            </a:pPr>
            <a:r>
              <a:rPr lang="en-US" sz="2200" dirty="0"/>
              <a:t>Capacity-building activities</a:t>
            </a:r>
          </a:p>
          <a:p>
            <a:pPr marL="800100" lvl="1" indent="-342900">
              <a:buFont typeface="Arial" panose="020B0604020202020204" pitchFamily="34" charset="0"/>
              <a:buChar char="•"/>
            </a:pPr>
            <a:r>
              <a:rPr lang="en-US" sz="2200" dirty="0"/>
              <a:t>Assistance in monitoring and evaluation for low-income countries</a:t>
            </a:r>
          </a:p>
          <a:p>
            <a:pPr marL="0" lvl="1"/>
            <a:r>
              <a:rPr lang="en-US" sz="2200" b="1" dirty="0"/>
              <a:t>GLASS collaborating platform</a:t>
            </a:r>
          </a:p>
          <a:p>
            <a:pPr marL="342900" lvl="0" indent="-342900">
              <a:buFont typeface="Arial" panose="020B0604020202020204" pitchFamily="34" charset="0"/>
              <a:buChar char="•"/>
            </a:pPr>
            <a:r>
              <a:rPr lang="en-US" sz="2200" dirty="0">
                <a:solidFill>
                  <a:prstClr val="black"/>
                </a:solidFill>
              </a:rPr>
              <a:t>WHO collaborating </a:t>
            </a:r>
            <a:r>
              <a:rPr lang="en-US" sz="2200" dirty="0" err="1">
                <a:solidFill>
                  <a:prstClr val="black"/>
                </a:solidFill>
              </a:rPr>
              <a:t>centres</a:t>
            </a:r>
            <a:r>
              <a:rPr lang="en-US" sz="2200" dirty="0">
                <a:solidFill>
                  <a:prstClr val="black"/>
                </a:solidFill>
              </a:rPr>
              <a:t>, national and regional networks and partner institutions to </a:t>
            </a:r>
          </a:p>
          <a:p>
            <a:pPr marL="800100" lvl="1" indent="-342900">
              <a:buFont typeface="Arial" panose="020B0604020202020204" pitchFamily="34" charset="0"/>
              <a:buChar char="•"/>
            </a:pPr>
            <a:r>
              <a:rPr lang="en-US" sz="2200" dirty="0">
                <a:solidFill>
                  <a:prstClr val="black"/>
                </a:solidFill>
              </a:rPr>
              <a:t>Assist WHO in providing technical support for implementation</a:t>
            </a:r>
          </a:p>
          <a:p>
            <a:pPr marL="800100" lvl="1" indent="-342900">
              <a:buFont typeface="Arial" panose="020B0604020202020204" pitchFamily="34" charset="0"/>
              <a:buChar char="•"/>
            </a:pPr>
            <a:r>
              <a:rPr lang="en-US" sz="2200" dirty="0">
                <a:solidFill>
                  <a:prstClr val="black"/>
                </a:solidFill>
              </a:rPr>
              <a:t>Promote exchange and peer support between countries</a:t>
            </a:r>
          </a:p>
          <a:p>
            <a:pPr marL="800100" lvl="1" indent="-342900">
              <a:buFont typeface="Arial" panose="020B0604020202020204" pitchFamily="34" charset="0"/>
              <a:buChar char="•"/>
            </a:pPr>
            <a:endParaRPr lang="en-US" sz="2200" dirty="0"/>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51</a:t>
            </a:fld>
            <a:endParaRPr lang="en-GB" dirty="0"/>
          </a:p>
        </p:txBody>
      </p:sp>
    </p:spTree>
    <p:extLst>
      <p:ext uri="{BB962C8B-B14F-4D97-AF65-F5344CB8AC3E}">
        <p14:creationId xmlns:p14="http://schemas.microsoft.com/office/powerpoint/2010/main" val="20790585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909994" cy="954107"/>
          </a:xfrm>
          <a:prstGeom prst="rect">
            <a:avLst/>
          </a:prstGeom>
          <a:noFill/>
        </p:spPr>
        <p:txBody>
          <a:bodyPr wrap="square" rtlCol="0">
            <a:spAutoFit/>
          </a:bodyPr>
          <a:lstStyle/>
          <a:p>
            <a:pPr lvl="0"/>
            <a:r>
              <a:rPr lang="en-US" sz="2800" b="1" dirty="0">
                <a:solidFill>
                  <a:srgbClr val="6A2D97"/>
                </a:solidFill>
              </a:rPr>
              <a:t>GLASS – Global Antimicrobial Resistance Surveillance System starts now</a:t>
            </a:r>
            <a:endParaRPr lang="en-US" sz="2000" b="1" dirty="0">
              <a:solidFill>
                <a:srgbClr val="6A2D97"/>
              </a:solidFill>
            </a:endParaRP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539552" y="1412776"/>
            <a:ext cx="8172360" cy="2462213"/>
          </a:xfrm>
          <a:prstGeom prst="rect">
            <a:avLst/>
          </a:prstGeom>
        </p:spPr>
        <p:txBody>
          <a:bodyPr wrap="square">
            <a:spAutoFit/>
          </a:bodyPr>
          <a:lstStyle/>
          <a:p>
            <a:r>
              <a:rPr lang="en-US" sz="2200" b="1" dirty="0"/>
              <a:t>Surveillance is a cornerstone to control antimicrobial resistance</a:t>
            </a:r>
          </a:p>
          <a:p>
            <a:pPr marL="342900" indent="-342900">
              <a:buFont typeface="Arial" panose="020B0604020202020204" pitchFamily="34" charset="0"/>
              <a:buChar char="•"/>
            </a:pPr>
            <a:r>
              <a:rPr lang="en-US" sz="2200" dirty="0"/>
              <a:t>Surveillance part of national action plans on AMR</a:t>
            </a:r>
          </a:p>
          <a:p>
            <a:pPr marL="342900" indent="-342900">
              <a:buFont typeface="Arial" panose="020B0604020202020204" pitchFamily="34" charset="0"/>
              <a:buChar char="•"/>
            </a:pPr>
            <a:r>
              <a:rPr lang="en-US" sz="2200" dirty="0"/>
              <a:t>Policy support and commitment</a:t>
            </a:r>
          </a:p>
          <a:p>
            <a:pPr marL="342900" indent="-342900">
              <a:buFont typeface="Arial" panose="020B0604020202020204" pitchFamily="34" charset="0"/>
              <a:buChar char="•"/>
            </a:pPr>
            <a:r>
              <a:rPr lang="en-US" sz="2200" dirty="0"/>
              <a:t>Resources and funding</a:t>
            </a:r>
          </a:p>
          <a:p>
            <a:pPr marL="342900" indent="-342900">
              <a:buFont typeface="Arial" panose="020B0604020202020204" pitchFamily="34" charset="0"/>
              <a:buChar char="•"/>
            </a:pPr>
            <a:r>
              <a:rPr lang="en-US" sz="2200" dirty="0"/>
              <a:t>Clinical, epidemiological and laboratory capacity building</a:t>
            </a:r>
          </a:p>
          <a:p>
            <a:pPr marL="342900" indent="-342900">
              <a:buFont typeface="Arial" panose="020B0604020202020204" pitchFamily="34" charset="0"/>
              <a:buChar char="•"/>
            </a:pPr>
            <a:r>
              <a:rPr lang="en-US" sz="2200" dirty="0"/>
              <a:t>Strengthen collaboration </a:t>
            </a:r>
            <a:r>
              <a:rPr lang="en-US" sz="2200" dirty="0" smtClean="0"/>
              <a:t>through </a:t>
            </a:r>
            <a:r>
              <a:rPr lang="en-US" sz="2200" dirty="0"/>
              <a:t>GLASS platforms</a:t>
            </a:r>
          </a:p>
          <a:p>
            <a:endParaRPr lang="en-US" sz="2200" dirty="0"/>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52</a:t>
            </a:fld>
            <a:endParaRPr lang="en-GB" dirty="0"/>
          </a:p>
        </p:txBody>
      </p:sp>
    </p:spTree>
    <p:extLst>
      <p:ext uri="{BB962C8B-B14F-4D97-AF65-F5344CB8AC3E}">
        <p14:creationId xmlns:p14="http://schemas.microsoft.com/office/powerpoint/2010/main" val="125552838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909994" cy="954107"/>
          </a:xfrm>
          <a:prstGeom prst="rect">
            <a:avLst/>
          </a:prstGeom>
          <a:noFill/>
        </p:spPr>
        <p:txBody>
          <a:bodyPr wrap="square" rtlCol="0">
            <a:spAutoFit/>
          </a:bodyPr>
          <a:lstStyle/>
          <a:p>
            <a:pPr lvl="0"/>
            <a:r>
              <a:rPr lang="en-US" sz="2800" b="1" dirty="0">
                <a:solidFill>
                  <a:srgbClr val="6A2D97"/>
                </a:solidFill>
              </a:rPr>
              <a:t>GLASS – Global Antimicrobial Resistance Surveillance System starts now</a:t>
            </a:r>
            <a:endParaRPr lang="en-US" sz="2000" b="1" dirty="0">
              <a:solidFill>
                <a:srgbClr val="6A2D97"/>
              </a:solidFill>
            </a:endParaRP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539552" y="1412776"/>
            <a:ext cx="8172360" cy="2462213"/>
          </a:xfrm>
          <a:prstGeom prst="rect">
            <a:avLst/>
          </a:prstGeom>
        </p:spPr>
        <p:txBody>
          <a:bodyPr wrap="square" anchor="t">
            <a:spAutoFit/>
          </a:bodyPr>
          <a:lstStyle/>
          <a:p>
            <a:endParaRPr lang="en-US" sz="2200" dirty="0"/>
          </a:p>
          <a:p>
            <a:endParaRPr lang="en-US" sz="2200" dirty="0"/>
          </a:p>
          <a:p>
            <a:endParaRPr lang="en-US" sz="2200" dirty="0"/>
          </a:p>
          <a:p>
            <a:endParaRPr lang="en-US" sz="2200" dirty="0"/>
          </a:p>
          <a:p>
            <a:r>
              <a:rPr lang="en-US" sz="2200" b="1" dirty="0"/>
              <a:t>For enrolment and any related questions please contact the GLASS Secretariat </a:t>
            </a:r>
            <a:r>
              <a:rPr lang="en-US" sz="2200" b="1" dirty="0">
                <a:hlinkClick r:id="rId5"/>
              </a:rPr>
              <a:t>glass@who.int</a:t>
            </a:r>
            <a:endParaRPr lang="en-US" sz="2200" dirty="0"/>
          </a:p>
          <a:p>
            <a:endParaRPr lang="en-US" sz="2200" dirty="0"/>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53</a:t>
            </a:fld>
            <a:endParaRPr lang="en-GB" dirty="0"/>
          </a:p>
        </p:txBody>
      </p:sp>
    </p:spTree>
    <p:extLst>
      <p:ext uri="{BB962C8B-B14F-4D97-AF65-F5344CB8AC3E}">
        <p14:creationId xmlns:p14="http://schemas.microsoft.com/office/powerpoint/2010/main" val="34426482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42326" y="411857"/>
            <a:ext cx="6264696" cy="523220"/>
          </a:xfrm>
          <a:prstGeom prst="rect">
            <a:avLst/>
          </a:prstGeom>
          <a:noFill/>
        </p:spPr>
        <p:txBody>
          <a:bodyPr wrap="square" rtlCol="0">
            <a:spAutoFit/>
          </a:bodyPr>
          <a:lstStyle/>
          <a:p>
            <a:r>
              <a:rPr lang="en-US" sz="2800" b="1" dirty="0">
                <a:solidFill>
                  <a:srgbClr val="6A2D97"/>
                </a:solidFill>
              </a:rPr>
              <a:t>Manual contents </a:t>
            </a:r>
          </a:p>
        </p:txBody>
      </p:sp>
      <p:pic>
        <p:nvPicPr>
          <p:cNvPr id="9" name="Picture 8" descr="C:\Users\andreap\Downloads\WHO-EN-B-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Rektangel 7"/>
          <p:cNvSpPr/>
          <p:nvPr/>
        </p:nvSpPr>
        <p:spPr>
          <a:xfrm>
            <a:off x="395536" y="1391572"/>
            <a:ext cx="8172360" cy="3416320"/>
          </a:xfrm>
          <a:prstGeom prst="rect">
            <a:avLst/>
          </a:prstGeom>
        </p:spPr>
        <p:txBody>
          <a:bodyPr wrap="square">
            <a:spAutoFit/>
          </a:bodyPr>
          <a:lstStyle/>
          <a:p>
            <a:pPr marL="457200" indent="-457200">
              <a:buFont typeface="+mj-lt"/>
              <a:buAutoNum type="arabicPeriod" startAt="3"/>
            </a:pPr>
            <a:r>
              <a:rPr lang="en-US" sz="2400" b="1" dirty="0"/>
              <a:t>Participation in GLASS</a:t>
            </a:r>
          </a:p>
          <a:p>
            <a:pPr marL="914400" lvl="1" indent="-457200">
              <a:buFont typeface="+mj-lt"/>
              <a:buAutoNum type="arabicPeriod"/>
            </a:pPr>
            <a:r>
              <a:rPr lang="en-US" sz="2400" dirty="0" smtClean="0"/>
              <a:t>How to enroll </a:t>
            </a:r>
            <a:endParaRPr lang="en-US" sz="2400" dirty="0"/>
          </a:p>
          <a:p>
            <a:pPr marL="914400" lvl="1" indent="-457200">
              <a:buFont typeface="+mj-lt"/>
              <a:buAutoNum type="arabicPeriod"/>
            </a:pPr>
            <a:r>
              <a:rPr lang="en-US" sz="2400" dirty="0"/>
              <a:t>Requirements for participation </a:t>
            </a:r>
          </a:p>
          <a:p>
            <a:pPr marL="914400" lvl="1" indent="-457200">
              <a:buFont typeface="+mj-lt"/>
              <a:buAutoNum type="arabicPeriod"/>
            </a:pPr>
            <a:r>
              <a:rPr lang="en-US" sz="2400" dirty="0"/>
              <a:t>Proposed steps in setting up a national </a:t>
            </a:r>
          </a:p>
          <a:p>
            <a:pPr marL="892175" lvl="1"/>
            <a:r>
              <a:rPr lang="en-US" sz="2400" dirty="0"/>
              <a:t>AMR surveillance system</a:t>
            </a:r>
          </a:p>
          <a:p>
            <a:pPr marL="914400" lvl="1" indent="-457200">
              <a:buFont typeface="+mj-lt"/>
              <a:buAutoNum type="arabicPeriod" startAt="4"/>
            </a:pPr>
            <a:r>
              <a:rPr lang="en-US" sz="2400" dirty="0" smtClean="0"/>
              <a:t>Collecting, managing, </a:t>
            </a:r>
            <a:r>
              <a:rPr lang="en-US" sz="2400" dirty="0" err="1" smtClean="0"/>
              <a:t>analysing</a:t>
            </a:r>
            <a:r>
              <a:rPr lang="en-US" sz="2400" dirty="0" smtClean="0"/>
              <a:t> and reporting data </a:t>
            </a:r>
            <a:endParaRPr lang="en-US" sz="2400" dirty="0"/>
          </a:p>
          <a:p>
            <a:pPr marL="914400" lvl="1" indent="-457200">
              <a:buFont typeface="+mj-lt"/>
              <a:buAutoNum type="arabicPeriod" startAt="4"/>
            </a:pPr>
            <a:r>
              <a:rPr lang="en-US" sz="2400" dirty="0" smtClean="0"/>
              <a:t>How WHO is supporting GLASS </a:t>
            </a:r>
            <a:r>
              <a:rPr lang="en-US" sz="2400" dirty="0"/>
              <a:t>activities and capacity-building </a:t>
            </a:r>
            <a:br>
              <a:rPr lang="en-US" sz="2400" dirty="0"/>
            </a:br>
            <a:endParaRPr lang="en-US" sz="2400" dirty="0"/>
          </a:p>
        </p:txBody>
      </p:sp>
      <p:sp>
        <p:nvSpPr>
          <p:cNvPr id="8"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6</a:t>
            </a:fld>
            <a:endParaRPr lang="en-GB" dirty="0"/>
          </a:p>
        </p:txBody>
      </p:sp>
    </p:spTree>
    <p:extLst>
      <p:ext uri="{BB962C8B-B14F-4D97-AF65-F5344CB8AC3E}">
        <p14:creationId xmlns:p14="http://schemas.microsoft.com/office/powerpoint/2010/main" val="37038681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7" name="TextBox 6"/>
          <p:cNvSpPr txBox="1"/>
          <p:nvPr/>
        </p:nvSpPr>
        <p:spPr>
          <a:xfrm>
            <a:off x="542326" y="411857"/>
            <a:ext cx="6264696" cy="523220"/>
          </a:xfrm>
          <a:prstGeom prst="rect">
            <a:avLst/>
          </a:prstGeom>
          <a:noFill/>
        </p:spPr>
        <p:txBody>
          <a:bodyPr wrap="square" rtlCol="0">
            <a:spAutoFit/>
          </a:bodyPr>
          <a:lstStyle/>
          <a:p>
            <a:r>
              <a:rPr lang="en-US" sz="2800" b="1" dirty="0">
                <a:solidFill>
                  <a:srgbClr val="6A2D97"/>
                </a:solidFill>
              </a:rPr>
              <a:t>Manual annexes</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395536" y="1412776"/>
            <a:ext cx="8496944" cy="4170372"/>
          </a:xfrm>
          <a:prstGeom prst="rect">
            <a:avLst/>
          </a:prstGeom>
        </p:spPr>
        <p:txBody>
          <a:bodyPr wrap="square">
            <a:spAutoFit/>
          </a:bodyPr>
          <a:lstStyle/>
          <a:p>
            <a:pPr>
              <a:spcBef>
                <a:spcPts val="600"/>
              </a:spcBef>
            </a:pPr>
            <a:r>
              <a:rPr lang="en-US" sz="2000" b="1" dirty="0">
                <a:solidFill>
                  <a:prstClr val="black"/>
                </a:solidFill>
              </a:rPr>
              <a:t>Annex 1 </a:t>
            </a:r>
          </a:p>
          <a:p>
            <a:pPr>
              <a:spcBef>
                <a:spcPts val="600"/>
              </a:spcBef>
            </a:pPr>
            <a:r>
              <a:rPr lang="en-US" sz="2000" dirty="0">
                <a:solidFill>
                  <a:prstClr val="black"/>
                </a:solidFill>
              </a:rPr>
              <a:t>Surveillance approaches </a:t>
            </a:r>
          </a:p>
          <a:p>
            <a:pPr>
              <a:spcBef>
                <a:spcPts val="600"/>
              </a:spcBef>
            </a:pPr>
            <a:r>
              <a:rPr lang="en-US" sz="2000" b="1" dirty="0">
                <a:solidFill>
                  <a:prstClr val="black"/>
                </a:solidFill>
              </a:rPr>
              <a:t>Annex 2</a:t>
            </a:r>
          </a:p>
          <a:p>
            <a:pPr>
              <a:spcBef>
                <a:spcPts val="600"/>
              </a:spcBef>
            </a:pPr>
            <a:r>
              <a:rPr lang="en-US" sz="2000" dirty="0">
                <a:solidFill>
                  <a:prstClr val="black"/>
                </a:solidFill>
              </a:rPr>
              <a:t>Information to be collected routinely at points of care on all clinical samples sent for bacteriological culture and testing for susceptibility to antimicrobial agents </a:t>
            </a:r>
          </a:p>
          <a:p>
            <a:pPr>
              <a:spcBef>
                <a:spcPts val="600"/>
              </a:spcBef>
            </a:pPr>
            <a:r>
              <a:rPr lang="en-US" sz="2000" b="1" dirty="0">
                <a:solidFill>
                  <a:prstClr val="black"/>
                </a:solidFill>
              </a:rPr>
              <a:t>Annex 3</a:t>
            </a:r>
          </a:p>
          <a:p>
            <a:pPr>
              <a:spcBef>
                <a:spcPts val="600"/>
              </a:spcBef>
            </a:pPr>
            <a:r>
              <a:rPr lang="en-US" sz="2000" dirty="0">
                <a:solidFill>
                  <a:prstClr val="black"/>
                </a:solidFill>
              </a:rPr>
              <a:t>Structure for reporting aggregated data by a </a:t>
            </a:r>
            <a:r>
              <a:rPr lang="en-US" sz="2000" dirty="0" smtClean="0">
                <a:solidFill>
                  <a:prstClr val="black"/>
                </a:solidFill>
              </a:rPr>
              <a:t>national coordinating </a:t>
            </a:r>
            <a:r>
              <a:rPr lang="en-US" sz="2000" dirty="0" err="1">
                <a:solidFill>
                  <a:prstClr val="black"/>
                </a:solidFill>
              </a:rPr>
              <a:t>centre</a:t>
            </a:r>
            <a:r>
              <a:rPr lang="en-US" sz="2000" dirty="0">
                <a:solidFill>
                  <a:prstClr val="black"/>
                </a:solidFill>
              </a:rPr>
              <a:t> </a:t>
            </a:r>
          </a:p>
          <a:p>
            <a:pPr>
              <a:spcBef>
                <a:spcPts val="600"/>
              </a:spcBef>
            </a:pPr>
            <a:r>
              <a:rPr lang="en-US" sz="2000" b="1" dirty="0">
                <a:solidFill>
                  <a:prstClr val="black"/>
                </a:solidFill>
              </a:rPr>
              <a:t>Annex 4 </a:t>
            </a:r>
          </a:p>
          <a:p>
            <a:pPr>
              <a:spcBef>
                <a:spcPts val="600"/>
              </a:spcBef>
            </a:pPr>
            <a:r>
              <a:rPr lang="en-US" sz="2000" dirty="0">
                <a:solidFill>
                  <a:prstClr val="black"/>
                </a:solidFill>
              </a:rPr>
              <a:t>Sample indicators for monitoring and evaluating implementation of GLASS </a:t>
            </a:r>
          </a:p>
          <a:p>
            <a:pPr>
              <a:spcBef>
                <a:spcPts val="600"/>
              </a:spcBef>
            </a:pPr>
            <a:r>
              <a:rPr lang="en-US" sz="2000" b="1" dirty="0">
                <a:solidFill>
                  <a:prstClr val="black"/>
                </a:solidFill>
              </a:rPr>
              <a:t>Annex 5</a:t>
            </a:r>
          </a:p>
          <a:p>
            <a:pPr>
              <a:spcBef>
                <a:spcPts val="600"/>
              </a:spcBef>
            </a:pPr>
            <a:r>
              <a:rPr lang="en-US" sz="2000" dirty="0">
                <a:solidFill>
                  <a:prstClr val="black"/>
                </a:solidFill>
              </a:rPr>
              <a:t>Document review group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7</a:t>
            </a:fld>
            <a:endParaRPr lang="en-GB" dirty="0"/>
          </a:p>
        </p:txBody>
      </p:sp>
    </p:spTree>
    <p:extLst>
      <p:ext uri="{BB962C8B-B14F-4D97-AF65-F5344CB8AC3E}">
        <p14:creationId xmlns:p14="http://schemas.microsoft.com/office/powerpoint/2010/main" val="6455317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39552" y="404664"/>
            <a:ext cx="6264696" cy="892552"/>
          </a:xfrm>
          <a:prstGeom prst="rect">
            <a:avLst/>
          </a:prstGeom>
          <a:noFill/>
        </p:spPr>
        <p:txBody>
          <a:bodyPr wrap="square" rtlCol="0">
            <a:spAutoFit/>
          </a:bodyPr>
          <a:lstStyle/>
          <a:p>
            <a:pPr marL="358775" indent="-358775">
              <a:buAutoNum type="arabicPeriod"/>
            </a:pPr>
            <a:r>
              <a:rPr lang="en-US" sz="2800" b="1" dirty="0">
                <a:solidFill>
                  <a:srgbClr val="6A2D97"/>
                </a:solidFill>
              </a:rPr>
              <a:t>Introduction</a:t>
            </a:r>
          </a:p>
          <a:p>
            <a:pPr marL="719138" lvl="1" indent="-360363">
              <a:buAutoNum type="arabicPeriod"/>
            </a:pPr>
            <a:r>
              <a:rPr lang="en-US" sz="2400" b="1" dirty="0">
                <a:solidFill>
                  <a:srgbClr val="6A2D97"/>
                </a:solidFill>
              </a:rPr>
              <a:t>Background</a:t>
            </a:r>
          </a:p>
        </p:txBody>
      </p:sp>
      <p:pic>
        <p:nvPicPr>
          <p:cNvPr id="9" name="Picture 8" descr="C:\Users\andreap\Downloads\WHO-EN-B-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323528" y="1412776"/>
            <a:ext cx="8640960" cy="3308598"/>
          </a:xfrm>
          <a:prstGeom prst="rect">
            <a:avLst/>
          </a:prstGeom>
        </p:spPr>
        <p:txBody>
          <a:bodyPr wrap="square">
            <a:spAutoFit/>
          </a:bodyPr>
          <a:lstStyle/>
          <a:p>
            <a:r>
              <a:rPr lang="en-US" sz="2400" b="1" dirty="0"/>
              <a:t>WHO Global Action Plan on Antimicrobial Resistance </a:t>
            </a:r>
          </a:p>
          <a:p>
            <a:pPr marL="342900" indent="-342900">
              <a:spcBef>
                <a:spcPts val="600"/>
              </a:spcBef>
              <a:buFont typeface="Arial"/>
              <a:buChar char="•"/>
            </a:pPr>
            <a:r>
              <a:rPr lang="en-GB" sz="2400" dirty="0"/>
              <a:t>Adopted </a:t>
            </a:r>
            <a:r>
              <a:rPr lang="en-US" sz="2400" dirty="0"/>
              <a:t>at the Sixty-eighth World Health Assembly, May 2015</a:t>
            </a:r>
          </a:p>
          <a:p>
            <a:pPr marL="342900" indent="-342900">
              <a:spcBef>
                <a:spcPts val="600"/>
              </a:spcBef>
              <a:buFont typeface="Arial"/>
              <a:buChar char="•"/>
            </a:pPr>
            <a:r>
              <a:rPr lang="en-US" sz="2400" dirty="0"/>
              <a:t>Goal is to ensure continuity </a:t>
            </a:r>
          </a:p>
          <a:p>
            <a:pPr marL="355600">
              <a:spcBef>
                <a:spcPts val="600"/>
              </a:spcBef>
            </a:pPr>
            <a:r>
              <a:rPr lang="en-US" sz="2400" dirty="0"/>
              <a:t>of successful prevention and </a:t>
            </a:r>
          </a:p>
          <a:p>
            <a:pPr marL="355600">
              <a:spcBef>
                <a:spcPts val="600"/>
              </a:spcBef>
            </a:pPr>
            <a:r>
              <a:rPr lang="en-US" sz="2400" dirty="0"/>
              <a:t>treatment of infectious diseases</a:t>
            </a:r>
          </a:p>
          <a:p>
            <a:pPr marL="355600" indent="-355600">
              <a:spcBef>
                <a:spcPts val="600"/>
              </a:spcBef>
              <a:buFont typeface="Arial" panose="020B0604020202020204" pitchFamily="34" charset="0"/>
              <a:buChar char="•"/>
            </a:pPr>
            <a:r>
              <a:rPr lang="en-US" sz="2400" dirty="0"/>
              <a:t>Five strategic objectives</a:t>
            </a:r>
            <a:endParaRPr lang="en-US" dirty="0"/>
          </a:p>
          <a:p>
            <a:pPr marL="727075" lvl="1" indent="-457200">
              <a:buFont typeface="+mj-lt"/>
              <a:buAutoNum type="arabicPeriod" startAt="3"/>
            </a:pPr>
            <a:endParaRPr lang="en-US" sz="2000" dirty="0"/>
          </a:p>
          <a:p>
            <a:pPr marL="342900" indent="-342900">
              <a:buFont typeface="Arial"/>
              <a:buChar char="•"/>
            </a:pPr>
            <a:endParaRPr lang="en-GB" sz="2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492896"/>
            <a:ext cx="2520280" cy="351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8</a:t>
            </a:fld>
            <a:endParaRPr lang="en-GB" dirty="0"/>
          </a:p>
        </p:txBody>
      </p:sp>
    </p:spTree>
    <p:extLst>
      <p:ext uri="{BB962C8B-B14F-4D97-AF65-F5344CB8AC3E}">
        <p14:creationId xmlns:p14="http://schemas.microsoft.com/office/powerpoint/2010/main" val="11768079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261644"/>
            <a:ext cx="6696744" cy="52201"/>
          </a:xfrm>
          <a:prstGeom prst="rect">
            <a:avLst/>
          </a:prstGeom>
          <a:gradFill flip="none" rotWithShape="1">
            <a:gsLst>
              <a:gs pos="28000">
                <a:srgbClr val="57257D"/>
              </a:gs>
              <a:gs pos="64000">
                <a:schemeClr val="tx2">
                  <a:lumMod val="60000"/>
                  <a:lumOff val="40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539552" y="404664"/>
            <a:ext cx="6264696" cy="892552"/>
          </a:xfrm>
          <a:prstGeom prst="rect">
            <a:avLst/>
          </a:prstGeom>
          <a:noFill/>
        </p:spPr>
        <p:txBody>
          <a:bodyPr wrap="square" rtlCol="0">
            <a:spAutoFit/>
          </a:bodyPr>
          <a:lstStyle/>
          <a:p>
            <a:pPr marL="358775" indent="-358775">
              <a:buAutoNum type="arabicPeriod"/>
            </a:pPr>
            <a:r>
              <a:rPr lang="en-US" sz="2800" b="1" dirty="0">
                <a:solidFill>
                  <a:srgbClr val="6A2D97"/>
                </a:solidFill>
              </a:rPr>
              <a:t>Introduction</a:t>
            </a:r>
          </a:p>
          <a:p>
            <a:pPr marL="719138" lvl="1" indent="-360363">
              <a:buAutoNum type="arabicPeriod"/>
            </a:pPr>
            <a:r>
              <a:rPr lang="en-US" sz="2400" b="1" dirty="0">
                <a:solidFill>
                  <a:srgbClr val="6A2D97"/>
                </a:solidFill>
              </a:rPr>
              <a:t>Background</a:t>
            </a:r>
          </a:p>
        </p:txBody>
      </p:sp>
      <p:pic>
        <p:nvPicPr>
          <p:cNvPr id="9" name="Picture 8" descr="C:\Users\andreap\Downloads\WHO-EN-B-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131618"/>
            <a:ext cx="1691640" cy="523875"/>
          </a:xfrm>
          <a:prstGeom prst="rect">
            <a:avLst/>
          </a:prstGeom>
          <a:noFill/>
          <a:ln>
            <a:noFill/>
          </a:ln>
        </p:spPr>
      </p:pic>
      <p:sp>
        <p:nvSpPr>
          <p:cNvPr id="8" name="Rektangel 7"/>
          <p:cNvSpPr/>
          <p:nvPr/>
        </p:nvSpPr>
        <p:spPr>
          <a:xfrm>
            <a:off x="323528" y="1412776"/>
            <a:ext cx="8640960" cy="4308872"/>
          </a:xfrm>
          <a:prstGeom prst="rect">
            <a:avLst/>
          </a:prstGeom>
        </p:spPr>
        <p:txBody>
          <a:bodyPr wrap="square">
            <a:spAutoFit/>
          </a:bodyPr>
          <a:lstStyle/>
          <a:p>
            <a:r>
              <a:rPr lang="en-US" sz="2400" b="1" dirty="0"/>
              <a:t>WHO Global Action Plan on Antimicrobial Resistance </a:t>
            </a:r>
          </a:p>
          <a:p>
            <a:r>
              <a:rPr lang="en-US" sz="2400" b="1" dirty="0"/>
              <a:t>Five strategic objectives</a:t>
            </a:r>
          </a:p>
          <a:p>
            <a:pPr marL="457200" indent="-457200">
              <a:spcBef>
                <a:spcPts val="600"/>
              </a:spcBef>
              <a:buFont typeface="+mj-lt"/>
              <a:buAutoNum type="arabicPeriod"/>
            </a:pPr>
            <a:r>
              <a:rPr lang="en-US" sz="2200" dirty="0"/>
              <a:t>Improve awareness and understanding</a:t>
            </a:r>
          </a:p>
          <a:p>
            <a:pPr marL="457200" indent="-457200">
              <a:spcBef>
                <a:spcPts val="600"/>
              </a:spcBef>
              <a:buFont typeface="+mj-lt"/>
              <a:buAutoNum type="arabicPeriod"/>
            </a:pPr>
            <a:r>
              <a:rPr lang="en-US" sz="2200" dirty="0"/>
              <a:t>Strengthen the knowledge and evidence base through surveillance and research</a:t>
            </a:r>
          </a:p>
          <a:p>
            <a:pPr marL="457200" indent="-457200">
              <a:spcBef>
                <a:spcPts val="600"/>
              </a:spcBef>
              <a:buFont typeface="+mj-lt"/>
              <a:buAutoNum type="arabicPeriod"/>
            </a:pPr>
            <a:r>
              <a:rPr lang="en-US" sz="2200" dirty="0"/>
              <a:t>Reduce the incidence of infection</a:t>
            </a:r>
          </a:p>
          <a:p>
            <a:pPr marL="457200" indent="-457200">
              <a:spcBef>
                <a:spcPts val="600"/>
              </a:spcBef>
              <a:buFont typeface="+mj-lt"/>
              <a:buAutoNum type="arabicPeriod"/>
            </a:pPr>
            <a:r>
              <a:rPr lang="en-US" sz="2200" dirty="0"/>
              <a:t>Optimize the use of antimicrobial medicines</a:t>
            </a:r>
          </a:p>
          <a:p>
            <a:pPr marL="457200" indent="-457200">
              <a:spcBef>
                <a:spcPts val="600"/>
              </a:spcBef>
              <a:buFont typeface="+mj-lt"/>
              <a:buAutoNum type="arabicPeriod"/>
            </a:pPr>
            <a:r>
              <a:rPr lang="en-US" sz="2200" dirty="0"/>
              <a:t>Develop the economic case for sustainable investment</a:t>
            </a:r>
          </a:p>
          <a:p>
            <a:pPr marL="457200" indent="-457200">
              <a:spcBef>
                <a:spcPts val="600"/>
              </a:spcBef>
              <a:buFont typeface="Arial" panose="020B0604020202020204" pitchFamily="34" charset="0"/>
              <a:buChar char="•"/>
            </a:pPr>
            <a:endParaRPr lang="en-US" sz="2400" dirty="0"/>
          </a:p>
          <a:p>
            <a:pPr marL="727075" lvl="1" indent="-457200">
              <a:buFont typeface="Arial" panose="020B0604020202020204" pitchFamily="34" charset="0"/>
              <a:buChar char="•"/>
            </a:pPr>
            <a:endParaRPr lang="en-US" sz="2000" dirty="0"/>
          </a:p>
          <a:p>
            <a:pPr marL="342900" indent="-342900">
              <a:buFont typeface="Arial"/>
              <a:buChar char="•"/>
            </a:pPr>
            <a:endParaRPr lang="en-GB"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0"/>
            <a:ext cx="1710254" cy="1317873"/>
          </a:xfrm>
          <a:prstGeom prst="rect">
            <a:avLst/>
          </a:prstGeom>
        </p:spPr>
      </p:pic>
      <p:sp>
        <p:nvSpPr>
          <p:cNvPr id="10" name="Slide Number Placeholder 3"/>
          <p:cNvSpPr txBox="1">
            <a:spLocks/>
          </p:cNvSpPr>
          <p:nvPr/>
        </p:nvSpPr>
        <p:spPr>
          <a:xfrm>
            <a:off x="568110" y="63312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AADA032-2966-4698-874F-6E85B936F60E}" type="slidenum">
              <a:rPr lang="en-GB" smtClean="0"/>
              <a:pPr algn="l"/>
              <a:t>9</a:t>
            </a:fld>
            <a:endParaRPr lang="en-GB" dirty="0"/>
          </a:p>
        </p:txBody>
      </p:sp>
    </p:spTree>
    <p:extLst>
      <p:ext uri="{BB962C8B-B14F-4D97-AF65-F5344CB8AC3E}">
        <p14:creationId xmlns:p14="http://schemas.microsoft.com/office/powerpoint/2010/main" val="25159944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FC20616611274AACDB7AE7C76A1C65" ma:contentTypeVersion="" ma:contentTypeDescription="Create a new document." ma:contentTypeScope="" ma:versionID="d43be164dd753ff9154ceab6a3c70ce1">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F9C80A-14ED-4EA4-A75A-5E41117DAEB3}">
  <ds:schemaRefs>
    <ds:schemaRef ds:uri="http://purl.org/dc/terms/"/>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60BCB50A-C74A-4662-8127-B415DFB2BD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4EDAC92-4CEA-420E-8DFA-DDDA0DA2C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842</TotalTime>
  <Words>5558</Words>
  <Application>Microsoft Macintosh PowerPoint</Application>
  <PresentationFormat>Présentation à l'écran (4:3)</PresentationFormat>
  <Paragraphs>600</Paragraphs>
  <Slides>53</Slides>
  <Notes>50</Notes>
  <HiddenSlides>9</HiddenSlides>
  <MMClips>0</MMClips>
  <ScaleCrop>false</ScaleCrop>
  <HeadingPairs>
    <vt:vector size="4" baseType="variant">
      <vt:variant>
        <vt:lpstr>Thème</vt:lpstr>
      </vt:variant>
      <vt:variant>
        <vt:i4>2</vt:i4>
      </vt:variant>
      <vt:variant>
        <vt:lpstr>Titres des diapositives</vt:lpstr>
      </vt:variant>
      <vt:variant>
        <vt:i4>53</vt:i4>
      </vt:variant>
    </vt:vector>
  </HeadingPairs>
  <TitlesOfParts>
    <vt:vector size="55" baseType="lpstr">
      <vt:lpstr>Office Theme</vt:lpstr>
      <vt:lpstr>1_Office Theme</vt:lpstr>
      <vt:lpstr>WHO strategies to fight AMR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ANDREA, Penelope Jane</dc:creator>
  <cp:lastModifiedBy>Didier Pittet</cp:lastModifiedBy>
  <cp:revision>216</cp:revision>
  <cp:lastPrinted>2016-02-17T15:36:03Z</cp:lastPrinted>
  <dcterms:created xsi:type="dcterms:W3CDTF">2015-10-15T12:43:56Z</dcterms:created>
  <dcterms:modified xsi:type="dcterms:W3CDTF">2018-09-20T23:45:52Z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0x01010029FC20616611274AACDB7AE7C76A1C65</vt:lpwstr>
  </property>
</Properties>
</file>