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509" r:id="rId1"/>
  </p:sldMasterIdLst>
  <p:notesMasterIdLst>
    <p:notesMasterId r:id="rId26"/>
  </p:notesMasterIdLst>
  <p:handoutMasterIdLst>
    <p:handoutMasterId r:id="rId27"/>
  </p:handoutMasterIdLst>
  <p:sldIdLst>
    <p:sldId id="547" r:id="rId2"/>
    <p:sldId id="675" r:id="rId3"/>
    <p:sldId id="654" r:id="rId4"/>
    <p:sldId id="678" r:id="rId5"/>
    <p:sldId id="679" r:id="rId6"/>
    <p:sldId id="656" r:id="rId7"/>
    <p:sldId id="676" r:id="rId8"/>
    <p:sldId id="680" r:id="rId9"/>
    <p:sldId id="681" r:id="rId10"/>
    <p:sldId id="682" r:id="rId11"/>
    <p:sldId id="661" r:id="rId12"/>
    <p:sldId id="662" r:id="rId13"/>
    <p:sldId id="683" r:id="rId14"/>
    <p:sldId id="665" r:id="rId15"/>
    <p:sldId id="666" r:id="rId16"/>
    <p:sldId id="667" r:id="rId17"/>
    <p:sldId id="669" r:id="rId18"/>
    <p:sldId id="670" r:id="rId19"/>
    <p:sldId id="663" r:id="rId20"/>
    <p:sldId id="671" r:id="rId21"/>
    <p:sldId id="672" r:id="rId22"/>
    <p:sldId id="673" r:id="rId23"/>
    <p:sldId id="684" r:id="rId24"/>
    <p:sldId id="674" r:id="rId25"/>
  </p:sldIdLst>
  <p:sldSz cx="9144000" cy="6858000" type="screen4x3"/>
  <p:notesSz cx="6797675" cy="9928225"/>
  <p:defaultTextStyle>
    <a:defPPr>
      <a:defRPr lang="zh-TW"/>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8">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999"/>
    <a:srgbClr val="FF9900"/>
    <a:srgbClr val="C09200"/>
    <a:srgbClr val="FFFFCC"/>
    <a:srgbClr val="C40000"/>
    <a:srgbClr val="FFFF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1" autoAdjust="0"/>
    <p:restoredTop sz="97859" autoAdjust="0"/>
  </p:normalViewPr>
  <p:slideViewPr>
    <p:cSldViewPr>
      <p:cViewPr varScale="1">
        <p:scale>
          <a:sx n="67" d="100"/>
          <a:sy n="67" d="100"/>
        </p:scale>
        <p:origin x="-151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5" d="100"/>
        <a:sy n="95" d="100"/>
      </p:scale>
      <p:origin x="0" y="0"/>
    </p:cViewPr>
  </p:sorterViewPr>
  <p:notesViewPr>
    <p:cSldViewPr>
      <p:cViewPr varScale="1">
        <p:scale>
          <a:sx n="62" d="100"/>
          <a:sy n="62" d="100"/>
        </p:scale>
        <p:origin x="3250" y="77"/>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G:\APEC_CT_&#31777;&#22577;\&#27963;&#38913;&#31807;1.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G:\APEC_CT_&#31777;&#22577;\&#27963;&#38913;&#31807;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230387030766883"/>
          <c:y val="3.8874867143868036E-2"/>
          <c:w val="0.8885552068288709"/>
          <c:h val="0.78628299999999995"/>
        </c:manualLayout>
      </c:layout>
      <c:barChart>
        <c:barDir val="col"/>
        <c:grouping val="clustered"/>
        <c:varyColors val="0"/>
        <c:ser>
          <c:idx val="0"/>
          <c:order val="0"/>
          <c:tx>
            <c:strRef>
              <c:f>Sheet1!$B$1</c:f>
              <c:strCache>
                <c:ptCount val="1"/>
                <c:pt idx="0">
                  <c:v>Cases</c:v>
                </c:pt>
              </c:strCache>
            </c:strRef>
          </c:tx>
          <c:spPr>
            <a:solidFill>
              <a:srgbClr val="5A7CA2">
                <a:alpha val="70000"/>
              </a:srgbClr>
            </a:solidFill>
            <a:ln w="12687" cap="flat">
              <a:noFill/>
              <a:miter lim="400000"/>
            </a:ln>
            <a:effectLst/>
          </c:spPr>
          <c:invertIfNegative val="0"/>
          <c:dPt>
            <c:idx val="1"/>
            <c:invertIfNegative val="0"/>
            <c:bubble3D val="0"/>
            <c:spPr>
              <a:solidFill>
                <a:schemeClr val="accent3">
                  <a:lumMod val="50000"/>
                  <a:alpha val="70000"/>
                </a:schemeClr>
              </a:solidFill>
              <a:ln w="12687" cap="flat">
                <a:noFill/>
                <a:miter lim="400000"/>
              </a:ln>
              <a:effectLst/>
            </c:spPr>
            <c:extLst xmlns:c16r2="http://schemas.microsoft.com/office/drawing/2015/06/chart">
              <c:ext xmlns:c16="http://schemas.microsoft.com/office/drawing/2014/chart" uri="{C3380CC4-5D6E-409C-BE32-E72D297353CC}">
                <c16:uniqueId val="{00000000-A852-4677-A1FA-ABE1882E24DF}"/>
              </c:ext>
            </c:extLst>
          </c:dPt>
          <c:dPt>
            <c:idx val="15"/>
            <c:invertIfNegative val="0"/>
            <c:bubble3D val="0"/>
            <c:spPr>
              <a:solidFill>
                <a:schemeClr val="accent3">
                  <a:lumMod val="50000"/>
                  <a:alpha val="70000"/>
                </a:schemeClr>
              </a:solidFill>
              <a:ln w="12687" cap="flat">
                <a:noFill/>
                <a:miter lim="400000"/>
              </a:ln>
              <a:effectLst/>
            </c:spPr>
            <c:extLst xmlns:c16r2="http://schemas.microsoft.com/office/drawing/2015/06/chart">
              <c:ext xmlns:c16="http://schemas.microsoft.com/office/drawing/2014/chart" uri="{C3380CC4-5D6E-409C-BE32-E72D297353CC}">
                <c16:uniqueId val="{00000001-A852-4677-A1FA-ABE1882E24DF}"/>
              </c:ext>
            </c:extLst>
          </c:dPt>
          <c:cat>
            <c:strRef>
              <c:f>Sheet1!$A$2:$A$32</c:f>
              <c:strCache>
                <c:ptCount val="31"/>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strCache>
            </c:strRef>
          </c:cat>
          <c:val>
            <c:numRef>
              <c:f>Sheet1!$B$2:$B$32</c:f>
              <c:numCache>
                <c:formatCode>g/"通""用""格""式"</c:formatCode>
                <c:ptCount val="31"/>
                <c:pt idx="0">
                  <c:v>527</c:v>
                </c:pt>
                <c:pt idx="1">
                  <c:v>4389</c:v>
                </c:pt>
                <c:pt idx="2">
                  <c:v>16</c:v>
                </c:pt>
                <c:pt idx="3">
                  <c:v>0</c:v>
                </c:pt>
                <c:pt idx="4">
                  <c:v>149</c:v>
                </c:pt>
                <c:pt idx="5">
                  <c:v>4</c:v>
                </c:pt>
                <c:pt idx="6">
                  <c:v>0</c:v>
                </c:pt>
                <c:pt idx="7">
                  <c:v>222</c:v>
                </c:pt>
                <c:pt idx="8">
                  <c:v>329</c:v>
                </c:pt>
                <c:pt idx="9">
                  <c:v>20</c:v>
                </c:pt>
                <c:pt idx="10">
                  <c:v>19</c:v>
                </c:pt>
                <c:pt idx="11">
                  <c:v>309</c:v>
                </c:pt>
                <c:pt idx="12">
                  <c:v>42</c:v>
                </c:pt>
                <c:pt idx="13">
                  <c:v>113</c:v>
                </c:pt>
                <c:pt idx="14">
                  <c:v>227</c:v>
                </c:pt>
                <c:pt idx="15">
                  <c:v>5336</c:v>
                </c:pt>
                <c:pt idx="16">
                  <c:v>86</c:v>
                </c:pt>
                <c:pt idx="17">
                  <c:v>336</c:v>
                </c:pt>
                <c:pt idx="18">
                  <c:v>202</c:v>
                </c:pt>
                <c:pt idx="19">
                  <c:v>965</c:v>
                </c:pt>
                <c:pt idx="20">
                  <c:v>2000</c:v>
                </c:pt>
                <c:pt idx="21">
                  <c:v>448</c:v>
                </c:pt>
                <c:pt idx="22">
                  <c:v>848</c:v>
                </c:pt>
                <c:pt idx="23">
                  <c:v>1592</c:v>
                </c:pt>
                <c:pt idx="24">
                  <c:v>1545</c:v>
                </c:pt>
                <c:pt idx="25">
                  <c:v>1271</c:v>
                </c:pt>
                <c:pt idx="26">
                  <c:v>596</c:v>
                </c:pt>
                <c:pt idx="27">
                  <c:v>15492</c:v>
                </c:pt>
                <c:pt idx="28">
                  <c:v>43419</c:v>
                </c:pt>
                <c:pt idx="29">
                  <c:v>381</c:v>
                </c:pt>
                <c:pt idx="30">
                  <c:v>10</c:v>
                </c:pt>
              </c:numCache>
            </c:numRef>
          </c:val>
          <c:extLst xmlns:c16r2="http://schemas.microsoft.com/office/drawing/2015/06/chart">
            <c:ext xmlns:c16="http://schemas.microsoft.com/office/drawing/2014/chart" uri="{C3380CC4-5D6E-409C-BE32-E72D297353CC}">
              <c16:uniqueId val="{00000002-A852-4677-A1FA-ABE1882E24DF}"/>
            </c:ext>
          </c:extLst>
        </c:ser>
        <c:dLbls>
          <c:showLegendKey val="0"/>
          <c:showVal val="0"/>
          <c:showCatName val="0"/>
          <c:showSerName val="0"/>
          <c:showPercent val="0"/>
          <c:showBubbleSize val="0"/>
        </c:dLbls>
        <c:gapWidth val="9"/>
        <c:overlap val="6"/>
        <c:axId val="184244096"/>
        <c:axId val="184246272"/>
      </c:barChart>
      <c:catAx>
        <c:axId val="184244096"/>
        <c:scaling>
          <c:orientation val="minMax"/>
        </c:scaling>
        <c:delete val="0"/>
        <c:axPos val="b"/>
        <c:title>
          <c:tx>
            <c:rich>
              <a:bodyPr/>
              <a:lstStyle/>
              <a:p>
                <a:pPr>
                  <a:defRPr sz="1199" b="0" i="0" u="none" strike="noStrike" baseline="0">
                    <a:solidFill>
                      <a:srgbClr val="525252"/>
                    </a:solidFill>
                    <a:latin typeface="Noto Sans CJK TC Medium"/>
                    <a:ea typeface="Noto Sans CJK TC Medium"/>
                    <a:cs typeface="Noto Sans CJK TC Medium"/>
                  </a:defRPr>
                </a:pPr>
                <a:r>
                  <a:rPr lang="en-US" altLang="zh-TW"/>
                  <a:t>Year</a:t>
                </a:r>
              </a:p>
            </c:rich>
          </c:tx>
          <c:layout/>
          <c:overlay val="1"/>
        </c:title>
        <c:numFmt formatCode="g/&quot;通&quot;&quot;用&quot;&quot;格&quot;&quot;式&quot;" sourceLinked="0"/>
        <c:majorTickMark val="none"/>
        <c:minorTickMark val="none"/>
        <c:tickLblPos val="low"/>
        <c:spPr>
          <a:ln w="12687" cap="flat">
            <a:noFill/>
            <a:prstDash val="solid"/>
            <a:miter lim="400000"/>
          </a:ln>
        </c:spPr>
        <c:txPr>
          <a:bodyPr rot="-2700000"/>
          <a:lstStyle/>
          <a:p>
            <a:pPr>
              <a:defRPr sz="1199" b="0" i="0" u="none" strike="noStrike">
                <a:solidFill>
                  <a:srgbClr val="535353"/>
                </a:solidFill>
                <a:latin typeface="Gill Sans SemiBold"/>
              </a:defRPr>
            </a:pPr>
            <a:endParaRPr lang="zh-TW"/>
          </a:p>
        </c:txPr>
        <c:crossAx val="184246272"/>
        <c:crosses val="autoZero"/>
        <c:auto val="1"/>
        <c:lblAlgn val="ctr"/>
        <c:lblOffset val="100"/>
        <c:noMultiLvlLbl val="1"/>
      </c:catAx>
      <c:valAx>
        <c:axId val="184246272"/>
        <c:scaling>
          <c:orientation val="minMax"/>
          <c:max val="40000"/>
        </c:scaling>
        <c:delete val="0"/>
        <c:axPos val="l"/>
        <c:majorGridlines>
          <c:spPr>
            <a:ln w="12687" cap="flat">
              <a:solidFill>
                <a:srgbClr val="CCCDCB"/>
              </a:solidFill>
              <a:prstDash val="solid"/>
              <a:miter lim="400000"/>
            </a:ln>
          </c:spPr>
        </c:majorGridlines>
        <c:title>
          <c:tx>
            <c:rich>
              <a:bodyPr/>
              <a:lstStyle/>
              <a:p>
                <a:pPr>
                  <a:defRPr sz="1199" b="0" i="0" u="none" strike="noStrike" baseline="0">
                    <a:solidFill>
                      <a:srgbClr val="525252"/>
                    </a:solidFill>
                    <a:latin typeface="Noto Sans CJK TC Medium"/>
                    <a:ea typeface="Noto Sans CJK TC Medium"/>
                    <a:cs typeface="Noto Sans CJK TC Medium"/>
                  </a:defRPr>
                </a:pPr>
                <a:r>
                  <a:rPr lang="en-US" altLang="zh-TW"/>
                  <a:t>No. of Cases</a:t>
                </a:r>
              </a:p>
            </c:rich>
          </c:tx>
          <c:layout/>
          <c:overlay val="1"/>
        </c:title>
        <c:numFmt formatCode="0" sourceLinked="0"/>
        <c:majorTickMark val="none"/>
        <c:minorTickMark val="none"/>
        <c:tickLblPos val="nextTo"/>
        <c:spPr>
          <a:ln w="12687" cap="flat">
            <a:noFill/>
            <a:prstDash val="solid"/>
            <a:miter lim="400000"/>
          </a:ln>
        </c:spPr>
        <c:txPr>
          <a:bodyPr rot="0"/>
          <a:lstStyle/>
          <a:p>
            <a:pPr>
              <a:defRPr sz="1398" b="0" i="0" u="none" strike="noStrike">
                <a:solidFill>
                  <a:srgbClr val="535353"/>
                </a:solidFill>
                <a:latin typeface="Gill Sans SemiBold"/>
              </a:defRPr>
            </a:pPr>
            <a:endParaRPr lang="zh-TW"/>
          </a:p>
        </c:txPr>
        <c:crossAx val="184244096"/>
        <c:crosses val="autoZero"/>
        <c:crossBetween val="between"/>
        <c:majorUnit val="10000"/>
        <c:minorUnit val="5000"/>
      </c:valAx>
      <c:spPr>
        <a:noFill/>
        <a:ln w="25370">
          <a:noFill/>
        </a:ln>
      </c:spPr>
    </c:plotArea>
    <c:plotVisOnly val="1"/>
    <c:dispBlanksAs val="gap"/>
    <c:showDLblsOverMax val="1"/>
  </c:chart>
  <c:spPr>
    <a:noFill/>
    <a:ln>
      <a:noFill/>
    </a:ln>
  </c:spPr>
  <c:txPr>
    <a:bodyPr/>
    <a:lstStyle/>
    <a:p>
      <a:pPr>
        <a:defRPr sz="999" b="0" i="0" u="none" strike="noStrike" baseline="0">
          <a:solidFill>
            <a:srgbClr val="000000"/>
          </a:solidFill>
          <a:latin typeface="Noto Sans CJK TC Medium"/>
          <a:ea typeface="Noto Sans CJK TC Medium"/>
          <a:cs typeface="Noto Sans CJK TC Medium"/>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864349150986252E-2"/>
          <c:y val="1.8323813527062374E-2"/>
          <c:w val="0.9628984318678302"/>
          <c:h val="0.89555955323560799"/>
        </c:manualLayout>
      </c:layout>
      <c:barChart>
        <c:barDir val="col"/>
        <c:grouping val="clustered"/>
        <c:varyColors val="0"/>
        <c:ser>
          <c:idx val="0"/>
          <c:order val="0"/>
          <c:tx>
            <c:strRef>
              <c:f>'工作表1 (2)'!$B$3</c:f>
              <c:strCache>
                <c:ptCount val="1"/>
                <c:pt idx="0">
                  <c:v>境外移入病例</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manualLayout>
                  <c:x val="0"/>
                  <c:y val="1.54557279110875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E16-45C2-9125-4D40BF8519AB}"/>
                </c:ext>
                <c:ext xmlns:c15="http://schemas.microsoft.com/office/drawing/2012/chart" uri="{CE6537A1-D6FC-4f65-9D91-7224C49458BB}"/>
              </c:extLst>
            </c:dLbl>
            <c:dLbl>
              <c:idx val="1"/>
              <c:layout>
                <c:manualLayout>
                  <c:x val="1.6864349150986252E-3"/>
                  <c:y val="2.130155346020690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E16-45C2-9125-4D40BF8519AB}"/>
                </c:ext>
                <c:ext xmlns:c15="http://schemas.microsoft.com/office/drawing/2012/chart" uri="{CE6537A1-D6FC-4f65-9D91-7224C49458BB}"/>
              </c:extLst>
            </c:dLbl>
            <c:dLbl>
              <c:idx val="2"/>
              <c:layout>
                <c:manualLayout>
                  <c:x val="1.5458808140266611E-17"/>
                  <c:y val="1.519361561785278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8E16-45C2-9125-4D40BF8519AB}"/>
                </c:ext>
                <c:ext xmlns:c15="http://schemas.microsoft.com/office/drawing/2012/chart" uri="{CE6537A1-D6FC-4f65-9D91-7224C49458BB}"/>
              </c:extLst>
            </c:dLbl>
            <c:dLbl>
              <c:idx val="3"/>
              <c:layout>
                <c:manualLayout>
                  <c:x val="3.3728698301972505E-3"/>
                  <c:y val="1.519361561785278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E16-45C2-9125-4D40BF8519AB}"/>
                </c:ext>
                <c:ext xmlns:c15="http://schemas.microsoft.com/office/drawing/2012/chart" uri="{CE6537A1-D6FC-4f65-9D91-7224C49458BB}"/>
              </c:extLst>
            </c:dLbl>
            <c:dLbl>
              <c:idx val="4"/>
              <c:layout>
                <c:manualLayout>
                  <c:x val="0"/>
                  <c:y val="1.519361561785278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E16-45C2-9125-4D40BF8519AB}"/>
                </c:ext>
                <c:ext xmlns:c15="http://schemas.microsoft.com/office/drawing/2012/chart" uri="{CE6537A1-D6FC-4f65-9D91-7224C49458BB}"/>
              </c:extLst>
            </c:dLbl>
            <c:dLbl>
              <c:idx val="5"/>
              <c:layout>
                <c:manualLayout>
                  <c:x val="0"/>
                  <c:y val="1.8247584539029731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8E16-45C2-9125-4D40BF8519AB}"/>
                </c:ext>
                <c:ext xmlns:c15="http://schemas.microsoft.com/office/drawing/2012/chart" uri="{CE6537A1-D6FC-4f65-9D91-7224C49458BB}"/>
              </c:extLst>
            </c:dLbl>
            <c:dLbl>
              <c:idx val="6"/>
              <c:layout>
                <c:manualLayout>
                  <c:x val="1.6864349150985634E-3"/>
                  <c:y val="1.824758453902984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E16-45C2-9125-4D40BF8519AB}"/>
                </c:ext>
                <c:ext xmlns:c15="http://schemas.microsoft.com/office/drawing/2012/chart" uri="{CE6537A1-D6FC-4f65-9D91-7224C49458BB}"/>
              </c:extLst>
            </c:dLbl>
            <c:dLbl>
              <c:idx val="7"/>
              <c:layout>
                <c:manualLayout>
                  <c:x val="0"/>
                  <c:y val="1.519361561785272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8E16-45C2-9125-4D40BF8519AB}"/>
                </c:ext>
                <c:ext xmlns:c15="http://schemas.microsoft.com/office/drawing/2012/chart" uri="{CE6537A1-D6FC-4f65-9D91-7224C49458BB}"/>
              </c:extLst>
            </c:dLbl>
            <c:dLbl>
              <c:idx val="8"/>
              <c:layout>
                <c:manualLayout>
                  <c:x val="1.6864349150986252E-3"/>
                  <c:y val="2.130155346020690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8E16-45C2-9125-4D40BF8519AB}"/>
                </c:ext>
                <c:ext xmlns:c15="http://schemas.microsoft.com/office/drawing/2012/chart" uri="{CE6537A1-D6FC-4f65-9D91-7224C49458BB}"/>
              </c:extLst>
            </c:dLbl>
            <c:dLbl>
              <c:idx val="9"/>
              <c:layout>
                <c:manualLayout>
                  <c:x val="1.6864349150986252E-3"/>
                  <c:y val="9.0856777754986014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8E16-45C2-9125-4D40BF8519AB}"/>
                </c:ext>
                <c:ext xmlns:c15="http://schemas.microsoft.com/office/drawing/2012/chart" uri="{CE6537A1-D6FC-4f65-9D91-7224C49458BB}"/>
              </c:extLst>
            </c:dLbl>
            <c:dLbl>
              <c:idx val="10"/>
              <c:layout>
                <c:manualLayout>
                  <c:x val="-1.0223513709720553E-3"/>
                  <c:y val="6.0951929326830421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E16-45C2-9125-4D40BF8519AB}"/>
                </c:ext>
                <c:ext xmlns:c15="http://schemas.microsoft.com/office/drawing/2012/chart" uri="{CE6537A1-D6FC-4f65-9D91-7224C49458BB}"/>
              </c:extLst>
            </c:dLbl>
            <c:dLbl>
              <c:idx val="11"/>
              <c:layout>
                <c:manualLayout>
                  <c:x val="0"/>
                  <c:y val="1.519361561785266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8E16-45C2-9125-4D40BF8519AB}"/>
                </c:ext>
                <c:ext xmlns:c15="http://schemas.microsoft.com/office/drawing/2012/chart" uri="{CE6537A1-D6FC-4f65-9D91-7224C49458BB}"/>
              </c:extLst>
            </c:dLbl>
            <c:dLbl>
              <c:idx val="12"/>
              <c:layout>
                <c:manualLayout>
                  <c:x val="-1.2367046512213289E-16"/>
                  <c:y val="1.824758453902984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8E16-45C2-9125-4D40BF8519AB}"/>
                </c:ext>
                <c:ext xmlns:c15="http://schemas.microsoft.com/office/drawing/2012/chart" uri="{CE6537A1-D6FC-4f65-9D91-7224C49458BB}"/>
              </c:extLst>
            </c:dLbl>
            <c:dLbl>
              <c:idx val="13"/>
              <c:layout>
                <c:manualLayout>
                  <c:x val="-1.2367046512213289E-16"/>
                  <c:y val="1.8247584539029787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8E16-45C2-9125-4D40BF8519AB}"/>
                </c:ext>
                <c:ext xmlns:c15="http://schemas.microsoft.com/office/drawing/2012/chart" uri="{CE6537A1-D6FC-4f65-9D91-7224C49458BB}"/>
              </c:extLst>
            </c:dLbl>
            <c:dLbl>
              <c:idx val="14"/>
              <c:layout>
                <c:manualLayout>
                  <c:x val="0"/>
                  <c:y val="1.519361561785272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8E16-45C2-9125-4D40BF8519AB}"/>
                </c:ext>
                <c:ext xmlns:c15="http://schemas.microsoft.com/office/drawing/2012/chart" uri="{CE6537A1-D6FC-4f65-9D91-7224C49458BB}"/>
              </c:extLst>
            </c:dLbl>
            <c:dLbl>
              <c:idx val="15"/>
              <c:layout>
                <c:manualLayout>
                  <c:x val="2.3505184592251334E-3"/>
                  <c:y val="1.9053880428219348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accent2">
                          <a:lumMod val="50000"/>
                        </a:schemeClr>
                      </a:solidFill>
                      <a:latin typeface="+mn-lt"/>
                      <a:ea typeface="+mn-ea"/>
                      <a:cs typeface="+mn-cs"/>
                    </a:defRPr>
                  </a:pPr>
                  <a:endParaRPr lang="zh-TW"/>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E16-45C2-9125-4D40BF8519AB}"/>
                </c:ext>
                <c:ext xmlns:c15="http://schemas.microsoft.com/office/drawing/2012/chart" uri="{CE6537A1-D6FC-4f65-9D91-7224C49458BB}">
                  <c15:layout>
                    <c:manualLayout>
                      <c:w val="6.7658989358781341E-2"/>
                      <c:h val="7.2567230301876895E-2"/>
                    </c:manualLayout>
                  </c15:layout>
                </c:ext>
              </c:extLst>
            </c:dLbl>
            <c:dLbl>
              <c:idx val="16"/>
              <c:layout>
                <c:manualLayout>
                  <c:x val="1.3456953881581021E-3"/>
                  <c:y val="1.7568256806563293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E16-45C2-9125-4D40BF8519AB}"/>
                </c:ext>
                <c:ext xmlns:c15="http://schemas.microsoft.com/office/drawing/2012/chart" uri="{CE6537A1-D6FC-4f65-9D91-7224C49458BB}"/>
              </c:extLst>
            </c:dLbl>
            <c:dLbl>
              <c:idx val="17"/>
              <c:layout>
                <c:manualLayout>
                  <c:x val="0"/>
                  <c:y val="6.0317088543215807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8E16-45C2-9125-4D40BF8519AB}"/>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2">
                        <a:lumMod val="50000"/>
                      </a:schemeClr>
                    </a:solidFill>
                    <a:latin typeface="+mn-lt"/>
                    <a:ea typeface="+mn-ea"/>
                    <a:cs typeface="+mn-cs"/>
                  </a:defRPr>
                </a:pPr>
                <a:endParaRPr lang="zh-TW"/>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'工作表1 (2)'!$A$4:$A$21</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'工作表1 (2)'!$B$4:$B$21</c:f>
              <c:numCache>
                <c:formatCode>General</c:formatCode>
                <c:ptCount val="18"/>
                <c:pt idx="0">
                  <c:v>26</c:v>
                </c:pt>
                <c:pt idx="1">
                  <c:v>53</c:v>
                </c:pt>
                <c:pt idx="2">
                  <c:v>52</c:v>
                </c:pt>
                <c:pt idx="3">
                  <c:v>59</c:v>
                </c:pt>
                <c:pt idx="4">
                  <c:v>91</c:v>
                </c:pt>
                <c:pt idx="5">
                  <c:v>104</c:v>
                </c:pt>
                <c:pt idx="6">
                  <c:v>109</c:v>
                </c:pt>
                <c:pt idx="7">
                  <c:v>179</c:v>
                </c:pt>
                <c:pt idx="8">
                  <c:v>226</c:v>
                </c:pt>
                <c:pt idx="9">
                  <c:v>204</c:v>
                </c:pt>
                <c:pt idx="10">
                  <c:v>304</c:v>
                </c:pt>
                <c:pt idx="11">
                  <c:v>157</c:v>
                </c:pt>
                <c:pt idx="12">
                  <c:v>207</c:v>
                </c:pt>
                <c:pt idx="13">
                  <c:v>264</c:v>
                </c:pt>
                <c:pt idx="14">
                  <c:v>240</c:v>
                </c:pt>
                <c:pt idx="15">
                  <c:v>365</c:v>
                </c:pt>
                <c:pt idx="16">
                  <c:v>363</c:v>
                </c:pt>
                <c:pt idx="17">
                  <c:v>333</c:v>
                </c:pt>
              </c:numCache>
            </c:numRef>
          </c:val>
          <c:extLst xmlns:c16r2="http://schemas.microsoft.com/office/drawing/2015/06/chart">
            <c:ext xmlns:c16="http://schemas.microsoft.com/office/drawing/2014/chart" uri="{C3380CC4-5D6E-409C-BE32-E72D297353CC}">
              <c16:uniqueId val="{00000003-8E16-45C2-9125-4D40BF8519AB}"/>
            </c:ext>
          </c:extLst>
        </c:ser>
        <c:dLbls>
          <c:dLblPos val="inEnd"/>
          <c:showLegendKey val="0"/>
          <c:showVal val="1"/>
          <c:showCatName val="0"/>
          <c:showSerName val="0"/>
          <c:showPercent val="0"/>
          <c:showBubbleSize val="0"/>
        </c:dLbls>
        <c:gapWidth val="65"/>
        <c:axId val="183949952"/>
        <c:axId val="183951744"/>
      </c:barChart>
      <c:catAx>
        <c:axId val="1839499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zh-TW"/>
          </a:p>
        </c:txPr>
        <c:crossAx val="183951744"/>
        <c:crosses val="autoZero"/>
        <c:auto val="1"/>
        <c:lblAlgn val="ctr"/>
        <c:lblOffset val="100"/>
        <c:noMultiLvlLbl val="0"/>
      </c:catAx>
      <c:valAx>
        <c:axId val="1839517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839499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 (2)'!$C$3</c:f>
              <c:strCache>
                <c:ptCount val="1"/>
                <c:pt idx="0">
                  <c:v>本土病例</c:v>
                </c:pt>
              </c:strCache>
            </c:strRef>
          </c:tx>
          <c:spPr>
            <a:solidFill>
              <a:schemeClr val="accent4">
                <a:lumMod val="40000"/>
                <a:lumOff val="60000"/>
              </a:schemeClr>
            </a:solidFill>
            <a:ln>
              <a:solidFill>
                <a:schemeClr val="bg1"/>
              </a:solidFill>
            </a:ln>
            <a:effectLst/>
          </c:spPr>
          <c:invertIfNegative val="0"/>
          <c:cat>
            <c:numRef>
              <c:f>'工作表1 (2)'!$A$4:$A$21</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'工作表1 (2)'!$C$4:$C$21</c:f>
              <c:numCache>
                <c:formatCode>General</c:formatCode>
                <c:ptCount val="18"/>
                <c:pt idx="0">
                  <c:v>113</c:v>
                </c:pt>
                <c:pt idx="1">
                  <c:v>228</c:v>
                </c:pt>
                <c:pt idx="2">
                  <c:v>5336</c:v>
                </c:pt>
                <c:pt idx="3">
                  <c:v>86</c:v>
                </c:pt>
                <c:pt idx="4">
                  <c:v>336</c:v>
                </c:pt>
                <c:pt idx="5">
                  <c:v>202</c:v>
                </c:pt>
                <c:pt idx="6">
                  <c:v>965</c:v>
                </c:pt>
                <c:pt idx="7">
                  <c:v>2000</c:v>
                </c:pt>
                <c:pt idx="8">
                  <c:v>488</c:v>
                </c:pt>
                <c:pt idx="9">
                  <c:v>848</c:v>
                </c:pt>
                <c:pt idx="10">
                  <c:v>1592</c:v>
                </c:pt>
                <c:pt idx="11">
                  <c:v>1545</c:v>
                </c:pt>
                <c:pt idx="12">
                  <c:v>1271</c:v>
                </c:pt>
                <c:pt idx="13">
                  <c:v>596</c:v>
                </c:pt>
                <c:pt idx="14">
                  <c:v>15492</c:v>
                </c:pt>
                <c:pt idx="15">
                  <c:v>43419</c:v>
                </c:pt>
                <c:pt idx="16">
                  <c:v>381</c:v>
                </c:pt>
                <c:pt idx="17">
                  <c:v>10</c:v>
                </c:pt>
              </c:numCache>
            </c:numRef>
          </c:val>
          <c:extLst xmlns:c16r2="http://schemas.microsoft.com/office/drawing/2015/06/chart">
            <c:ext xmlns:c16="http://schemas.microsoft.com/office/drawing/2014/chart" uri="{C3380CC4-5D6E-409C-BE32-E72D297353CC}">
              <c16:uniqueId val="{00000001-18EC-4083-8FA0-75FF89C51BBB}"/>
            </c:ext>
          </c:extLst>
        </c:ser>
        <c:dLbls>
          <c:showLegendKey val="0"/>
          <c:showVal val="0"/>
          <c:showCatName val="0"/>
          <c:showSerName val="0"/>
          <c:showPercent val="0"/>
          <c:showBubbleSize val="0"/>
        </c:dLbls>
        <c:gapWidth val="80"/>
        <c:overlap val="25"/>
        <c:axId val="184092160"/>
        <c:axId val="184093696"/>
      </c:barChart>
      <c:catAx>
        <c:axId val="18409216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bg2"/>
                </a:solidFill>
                <a:latin typeface="+mn-lt"/>
                <a:ea typeface="+mn-ea"/>
                <a:cs typeface="+mn-cs"/>
              </a:defRPr>
            </a:pPr>
            <a:endParaRPr lang="zh-TW"/>
          </a:p>
        </c:txPr>
        <c:crossAx val="184093696"/>
        <c:crosses val="autoZero"/>
        <c:auto val="1"/>
        <c:lblAlgn val="ctr"/>
        <c:lblOffset val="100"/>
        <c:noMultiLvlLbl val="0"/>
      </c:catAx>
      <c:valAx>
        <c:axId val="18409369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bg2"/>
                </a:solidFill>
                <a:latin typeface="+mn-lt"/>
                <a:ea typeface="+mn-ea"/>
                <a:cs typeface="+mn-cs"/>
              </a:defRPr>
            </a:pPr>
            <a:endParaRPr lang="zh-TW"/>
          </a:p>
        </c:txPr>
        <c:crossAx val="184092160"/>
        <c:crosses val="autoZero"/>
        <c:crossBetween val="between"/>
      </c:valAx>
      <c:spPr>
        <a:noFill/>
        <a:ln>
          <a:noFill/>
        </a:ln>
        <a:effectLst/>
      </c:spPr>
    </c:plotArea>
    <c:plotVisOnly val="1"/>
    <c:dispBlanksAs val="gap"/>
    <c:showDLblsOverMax val="0"/>
  </c:chart>
  <c:spPr>
    <a:noFill/>
    <a:ln>
      <a:noFill/>
    </a:ln>
    <a:effectLst>
      <a:outerShdw blurRad="50800" dist="38100" dir="5400000" algn="t" rotWithShape="0">
        <a:prstClr val="black">
          <a:alpha val="40000"/>
        </a:prstClr>
      </a:outerShdw>
    </a:effectLst>
  </c:spPr>
  <c:txPr>
    <a:bodyPr/>
    <a:lstStyle/>
    <a:p>
      <a:pPr>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0.03448</cdr:x>
      <cdr:y>0.06254</cdr:y>
    </cdr:from>
    <cdr:to>
      <cdr:x>0.72414</cdr:x>
      <cdr:y>0.14928</cdr:y>
    </cdr:to>
    <cdr:sp macro="" textlink="">
      <cdr:nvSpPr>
        <cdr:cNvPr id="2" name="文字方塊 1"/>
        <cdr:cNvSpPr txBox="1"/>
      </cdr:nvSpPr>
      <cdr:spPr>
        <a:xfrm xmlns:a="http://schemas.openxmlformats.org/drawingml/2006/main">
          <a:off x="216024" y="207690"/>
          <a:ext cx="432048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TW"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a:extLst>
              <a:ext uri="{FF2B5EF4-FFF2-40B4-BE49-F238E27FC236}">
                <a16:creationId xmlns="" xmlns:a16="http://schemas.microsoft.com/office/drawing/2014/main" id="{094F58B5-A28A-4171-AC78-3F99F7D62B2F}"/>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t" anchorCtr="0" compatLnSpc="1">
            <a:prstTxWarp prst="textNoShape">
              <a:avLst/>
            </a:prstTxWarp>
          </a:bodyPr>
          <a:lstStyle>
            <a:lvl1pPr defTabSz="917033" eaLnBrk="1" hangingPunct="1">
              <a:defRPr sz="1200">
                <a:ea typeface="新細明體" pitchFamily="18" charset="-120"/>
              </a:defRPr>
            </a:lvl1pPr>
          </a:lstStyle>
          <a:p>
            <a:pPr>
              <a:defRPr/>
            </a:pPr>
            <a:endParaRPr lang="en-US" altLang="zh-TW"/>
          </a:p>
        </p:txBody>
      </p:sp>
      <p:sp>
        <p:nvSpPr>
          <p:cNvPr id="135171" name="Rectangle 3">
            <a:extLst>
              <a:ext uri="{FF2B5EF4-FFF2-40B4-BE49-F238E27FC236}">
                <a16:creationId xmlns="" xmlns:a16="http://schemas.microsoft.com/office/drawing/2014/main" id="{0707B079-96E5-4417-A2B4-D27007F85274}"/>
              </a:ext>
            </a:extLst>
          </p:cNvPr>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t" anchorCtr="0" compatLnSpc="1">
            <a:prstTxWarp prst="textNoShape">
              <a:avLst/>
            </a:prstTxWarp>
          </a:bodyPr>
          <a:lstStyle>
            <a:lvl1pPr algn="r" defTabSz="917033" eaLnBrk="1" hangingPunct="1">
              <a:defRPr sz="1200">
                <a:ea typeface="新細明體" pitchFamily="18" charset="-120"/>
              </a:defRPr>
            </a:lvl1pPr>
          </a:lstStyle>
          <a:p>
            <a:pPr>
              <a:defRPr/>
            </a:pPr>
            <a:endParaRPr lang="en-US" altLang="zh-TW"/>
          </a:p>
        </p:txBody>
      </p:sp>
      <p:sp>
        <p:nvSpPr>
          <p:cNvPr id="135172" name="Rectangle 4">
            <a:extLst>
              <a:ext uri="{FF2B5EF4-FFF2-40B4-BE49-F238E27FC236}">
                <a16:creationId xmlns="" xmlns:a16="http://schemas.microsoft.com/office/drawing/2014/main" id="{8F431406-C723-4683-BB88-CCBDCDE90EBF}"/>
              </a:ext>
            </a:extLst>
          </p:cNvPr>
          <p:cNvSpPr>
            <a:spLocks noGrp="1" noChangeArrowheads="1"/>
          </p:cNvSpPr>
          <p:nvPr>
            <p:ph type="ftr" sz="quarter" idx="2"/>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b" anchorCtr="0" compatLnSpc="1">
            <a:prstTxWarp prst="textNoShape">
              <a:avLst/>
            </a:prstTxWarp>
          </a:bodyPr>
          <a:lstStyle>
            <a:lvl1pPr defTabSz="917033" eaLnBrk="1" hangingPunct="1">
              <a:defRPr sz="1200">
                <a:ea typeface="新細明體" pitchFamily="18" charset="-120"/>
              </a:defRPr>
            </a:lvl1pPr>
          </a:lstStyle>
          <a:p>
            <a:pPr>
              <a:defRPr/>
            </a:pPr>
            <a:endParaRPr lang="en-US" altLang="zh-TW"/>
          </a:p>
        </p:txBody>
      </p:sp>
      <p:sp>
        <p:nvSpPr>
          <p:cNvPr id="135173" name="Rectangle 5">
            <a:extLst>
              <a:ext uri="{FF2B5EF4-FFF2-40B4-BE49-F238E27FC236}">
                <a16:creationId xmlns="" xmlns:a16="http://schemas.microsoft.com/office/drawing/2014/main" id="{BD8623F2-66D4-4722-8DCD-125CD9AB9053}"/>
              </a:ext>
            </a:extLst>
          </p:cNvPr>
          <p:cNvSpPr>
            <a:spLocks noGrp="1" noChangeArrowheads="1"/>
          </p:cNvSpPr>
          <p:nvPr>
            <p:ph type="sldNum" sz="quarter" idx="3"/>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b" anchorCtr="0" compatLnSpc="1">
            <a:prstTxWarp prst="textNoShape">
              <a:avLst/>
            </a:prstTxWarp>
          </a:bodyPr>
          <a:lstStyle>
            <a:lvl1pPr algn="r" defTabSz="915988" eaLnBrk="1" hangingPunct="1">
              <a:defRPr sz="1200" smtClean="0"/>
            </a:lvl1pPr>
          </a:lstStyle>
          <a:p>
            <a:pPr>
              <a:defRPr/>
            </a:pPr>
            <a:fld id="{617BFEFE-11A0-483E-9F61-2DF3E90AD367}" type="slidenum">
              <a:rPr lang="en-US" altLang="zh-TW"/>
              <a:pPr>
                <a:defRPr/>
              </a:pPr>
              <a:t>‹#›</a:t>
            </a:fld>
            <a:endParaRPr lang="en-US" altLang="zh-TW"/>
          </a:p>
        </p:txBody>
      </p:sp>
    </p:spTree>
    <p:extLst>
      <p:ext uri="{BB962C8B-B14F-4D97-AF65-F5344CB8AC3E}">
        <p14:creationId xmlns:p14="http://schemas.microsoft.com/office/powerpoint/2010/main" val="2269980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FF5616C5-2356-409A-82B1-F649883EABBF}"/>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t" anchorCtr="0" compatLnSpc="1">
            <a:prstTxWarp prst="textNoShape">
              <a:avLst/>
            </a:prstTxWarp>
          </a:bodyPr>
          <a:lstStyle>
            <a:lvl1pPr defTabSz="917033" eaLnBrk="1" hangingPunct="1">
              <a:defRPr sz="1200">
                <a:ea typeface="新細明體" pitchFamily="18" charset="-120"/>
              </a:defRPr>
            </a:lvl1pPr>
          </a:lstStyle>
          <a:p>
            <a:pPr>
              <a:defRPr/>
            </a:pPr>
            <a:endParaRPr lang="en-US" altLang="zh-TW"/>
          </a:p>
        </p:txBody>
      </p:sp>
      <p:sp>
        <p:nvSpPr>
          <p:cNvPr id="3075" name="Rectangle 3">
            <a:extLst>
              <a:ext uri="{FF2B5EF4-FFF2-40B4-BE49-F238E27FC236}">
                <a16:creationId xmlns="" xmlns:a16="http://schemas.microsoft.com/office/drawing/2014/main" id="{E1904261-7036-4230-BEDE-F557376DDA40}"/>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t" anchorCtr="0" compatLnSpc="1">
            <a:prstTxWarp prst="textNoShape">
              <a:avLst/>
            </a:prstTxWarp>
          </a:bodyPr>
          <a:lstStyle>
            <a:lvl1pPr algn="r" defTabSz="917033" eaLnBrk="1" hangingPunct="1">
              <a:defRPr sz="1200">
                <a:ea typeface="新細明體" pitchFamily="18" charset="-120"/>
              </a:defRPr>
            </a:lvl1pPr>
          </a:lstStyle>
          <a:p>
            <a:pPr>
              <a:defRPr/>
            </a:pPr>
            <a:endParaRPr lang="en-US" altLang="zh-TW"/>
          </a:p>
        </p:txBody>
      </p:sp>
      <p:sp>
        <p:nvSpPr>
          <p:cNvPr id="15364" name="Rectangle 4">
            <a:extLst>
              <a:ext uri="{FF2B5EF4-FFF2-40B4-BE49-F238E27FC236}">
                <a16:creationId xmlns="" xmlns:a16="http://schemas.microsoft.com/office/drawing/2014/main" id="{971BF26B-7045-4C4A-A7CB-01181132A154}"/>
              </a:ext>
            </a:extLst>
          </p:cNvPr>
          <p:cNvSpPr>
            <a:spLocks noGrp="1" noRot="1" noChangeAspect="1" noChangeArrowheads="1" noTextEdit="1"/>
          </p:cNvSpPr>
          <p:nvPr>
            <p:ph type="sldImg" idx="2"/>
          </p:nvPr>
        </p:nvSpPr>
        <p:spPr bwMode="auto">
          <a:xfrm>
            <a:off x="917575" y="746125"/>
            <a:ext cx="4962525"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 xmlns:a16="http://schemas.microsoft.com/office/drawing/2014/main" id="{BE5733BD-1C9B-4264-B2D5-05BADDBF1A3C}"/>
              </a:ext>
            </a:extLst>
          </p:cNvPr>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3078" name="Rectangle 6">
            <a:extLst>
              <a:ext uri="{FF2B5EF4-FFF2-40B4-BE49-F238E27FC236}">
                <a16:creationId xmlns="" xmlns:a16="http://schemas.microsoft.com/office/drawing/2014/main" id="{A7A4F4C8-0633-4F42-99F3-76625E76F180}"/>
              </a:ext>
            </a:extLst>
          </p:cNvPr>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b" anchorCtr="0" compatLnSpc="1">
            <a:prstTxWarp prst="textNoShape">
              <a:avLst/>
            </a:prstTxWarp>
          </a:bodyPr>
          <a:lstStyle>
            <a:lvl1pPr defTabSz="917033" eaLnBrk="1" hangingPunct="1">
              <a:defRPr sz="1200">
                <a:ea typeface="新細明體" pitchFamily="18" charset="-120"/>
              </a:defRPr>
            </a:lvl1pPr>
          </a:lstStyle>
          <a:p>
            <a:pPr>
              <a:defRPr/>
            </a:pPr>
            <a:endParaRPr lang="en-US" altLang="zh-TW"/>
          </a:p>
        </p:txBody>
      </p:sp>
      <p:sp>
        <p:nvSpPr>
          <p:cNvPr id="3079" name="Rectangle 7">
            <a:extLst>
              <a:ext uri="{FF2B5EF4-FFF2-40B4-BE49-F238E27FC236}">
                <a16:creationId xmlns="" xmlns:a16="http://schemas.microsoft.com/office/drawing/2014/main" id="{D738FB37-56EE-4989-9C1F-590EE4522DAD}"/>
              </a:ext>
            </a:extLst>
          </p:cNvPr>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99" tIns="45850" rIns="91699" bIns="45850" numCol="1" anchor="b" anchorCtr="0" compatLnSpc="1">
            <a:prstTxWarp prst="textNoShape">
              <a:avLst/>
            </a:prstTxWarp>
          </a:bodyPr>
          <a:lstStyle>
            <a:lvl1pPr algn="r" defTabSz="915988" eaLnBrk="1" hangingPunct="1">
              <a:defRPr sz="1200" smtClean="0"/>
            </a:lvl1pPr>
          </a:lstStyle>
          <a:p>
            <a:pPr>
              <a:defRPr/>
            </a:pPr>
            <a:fld id="{897E3AF9-5DC6-455E-B2FE-88628DE00DB6}" type="slidenum">
              <a:rPr lang="en-US" altLang="zh-TW"/>
              <a:pPr>
                <a:defRPr/>
              </a:pPr>
              <a:t>‹#›</a:t>
            </a:fld>
            <a:endParaRPr lang="en-US" altLang="zh-TW"/>
          </a:p>
        </p:txBody>
      </p:sp>
    </p:spTree>
    <p:extLst>
      <p:ext uri="{BB962C8B-B14F-4D97-AF65-F5344CB8AC3E}">
        <p14:creationId xmlns:p14="http://schemas.microsoft.com/office/powerpoint/2010/main" val="3556454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標楷體" pitchFamily="65"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標楷體" pitchFamily="65"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標楷體" pitchFamily="65"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標楷體" pitchFamily="65"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標楷體"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oh.gov.sg/content/dam/moh_web/Publications/Reports/2014/Communicable%20Diseases%20Surveillance%20in%20Singapore%202013/Vector%20Borne%20-Zoonotic%20Disease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a:extLst>
              <a:ext uri="{FF2B5EF4-FFF2-40B4-BE49-F238E27FC236}">
                <a16:creationId xmlns="" xmlns:a16="http://schemas.microsoft.com/office/drawing/2014/main" id="{474D73E6-B4EC-47F3-91B6-E0032645777D}"/>
              </a:ext>
            </a:extLst>
          </p:cNvPr>
          <p:cNvSpPr>
            <a:spLocks noGrp="1" noRot="1" noChangeAspect="1" noTextEdit="1"/>
          </p:cNvSpPr>
          <p:nvPr>
            <p:ph type="sldImg"/>
          </p:nvPr>
        </p:nvSpPr>
        <p:spPr>
          <a:ln/>
        </p:spPr>
      </p:sp>
      <p:sp>
        <p:nvSpPr>
          <p:cNvPr id="18435" name="備忘稿版面配置區 2">
            <a:extLst>
              <a:ext uri="{FF2B5EF4-FFF2-40B4-BE49-F238E27FC236}">
                <a16:creationId xmlns="" xmlns:a16="http://schemas.microsoft.com/office/drawing/2014/main" id="{A133978C-8B74-4C46-994E-D96F962144DD}"/>
              </a:ext>
            </a:extLst>
          </p:cNvPr>
          <p:cNvSpPr>
            <a:spLocks noGrp="1"/>
          </p:cNvSpPr>
          <p:nvPr>
            <p:ph type="body" idx="1"/>
          </p:nvPr>
        </p:nvSpPr>
        <p:spPr>
          <a:noFill/>
        </p:spPr>
        <p:txBody>
          <a:bodyPr/>
          <a:lstStyle/>
          <a:p>
            <a:endParaRPr lang="zh-TW" altLang="en-US"/>
          </a:p>
        </p:txBody>
      </p:sp>
    </p:spTree>
    <p:extLst>
      <p:ext uri="{BB962C8B-B14F-4D97-AF65-F5344CB8AC3E}">
        <p14:creationId xmlns:p14="http://schemas.microsoft.com/office/powerpoint/2010/main" val="319347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 xmlns:a16="http://schemas.microsoft.com/office/drawing/2014/main" id="{8FBA9772-17D8-4B3A-A9AF-8E91B2B1203A}"/>
              </a:ext>
            </a:extLst>
          </p:cNvPr>
          <p:cNvSpPr>
            <a:spLocks noGrp="1" noRot="1" noChangeAspect="1" noChangeArrowheads="1" noTextEdit="1"/>
          </p:cNvSpPr>
          <p:nvPr>
            <p:ph type="sldImg"/>
          </p:nvPr>
        </p:nvSpPr>
        <p:spPr>
          <a:xfrm>
            <a:off x="660400" y="803275"/>
            <a:ext cx="5356225" cy="4017963"/>
          </a:xfrm>
          <a:ln/>
        </p:spPr>
      </p:sp>
      <p:sp>
        <p:nvSpPr>
          <p:cNvPr id="40963" name="Rectangle 3">
            <a:extLst>
              <a:ext uri="{FF2B5EF4-FFF2-40B4-BE49-F238E27FC236}">
                <a16:creationId xmlns="" xmlns:a16="http://schemas.microsoft.com/office/drawing/2014/main" id="{1F9E1281-ACBF-42EF-B089-63A35AE6C6A0}"/>
              </a:ext>
            </a:extLst>
          </p:cNvPr>
          <p:cNvSpPr>
            <a:spLocks noGrp="1" noChangeArrowheads="1"/>
          </p:cNvSpPr>
          <p:nvPr>
            <p:ph type="body" idx="1"/>
          </p:nvPr>
        </p:nvSpPr>
        <p:spPr>
          <a:xfrm>
            <a:off x="890588" y="5089525"/>
            <a:ext cx="4895850" cy="4819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panose="02020500000000000000" pitchFamily="18" charset="-120"/>
              </a:rPr>
              <a:t>Notifiable diseases surveillance data are updated daily and aggregate data are available to the public on the CDC website. This graph shows the epidemic curve and geographic distribution of confirmed dengue fever since 20111. The number of patients peaks during weeks 40 to 50 and clusters mainly in Tainan and Kaohsiung counties in southern Taiwan.</a:t>
            </a:r>
          </a:p>
        </p:txBody>
      </p:sp>
    </p:spTree>
    <p:extLst>
      <p:ext uri="{BB962C8B-B14F-4D97-AF65-F5344CB8AC3E}">
        <p14:creationId xmlns:p14="http://schemas.microsoft.com/office/powerpoint/2010/main" val="127174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a:extLst>
              <a:ext uri="{FF2B5EF4-FFF2-40B4-BE49-F238E27FC236}">
                <a16:creationId xmlns="" xmlns:a16="http://schemas.microsoft.com/office/drawing/2014/main" id="{75A9D447-287C-4527-91FA-F928006548A2}"/>
              </a:ext>
            </a:extLst>
          </p:cNvPr>
          <p:cNvSpPr>
            <a:spLocks noGrp="1" noRot="1" noChangeAspect="1" noTextEdit="1"/>
          </p:cNvSpPr>
          <p:nvPr>
            <p:ph type="sldImg"/>
          </p:nvPr>
        </p:nvSpPr>
        <p:spPr>
          <a:xfrm>
            <a:off x="1166813" y="1241425"/>
            <a:ext cx="4464050" cy="3349625"/>
          </a:xfrm>
          <a:ln/>
        </p:spPr>
      </p:sp>
      <p:sp>
        <p:nvSpPr>
          <p:cNvPr id="43011" name="備忘稿版面配置區 2">
            <a:extLst>
              <a:ext uri="{FF2B5EF4-FFF2-40B4-BE49-F238E27FC236}">
                <a16:creationId xmlns="" xmlns:a16="http://schemas.microsoft.com/office/drawing/2014/main" id="{56F0193B-7FBE-4D43-B2D3-8DBC51094D72}"/>
              </a:ext>
            </a:extLst>
          </p:cNvPr>
          <p:cNvSpPr>
            <a:spLocks noGrp="1"/>
          </p:cNvSpPr>
          <p:nvPr>
            <p:ph type="body" idx="1"/>
          </p:nvPr>
        </p:nvSpPr>
        <p:spPr>
          <a:noFill/>
        </p:spPr>
        <p:txBody>
          <a:bodyPr/>
          <a:lstStyle/>
          <a:p>
            <a:endParaRPr lang="zh-TW" altLang="en-US"/>
          </a:p>
        </p:txBody>
      </p:sp>
      <p:sp>
        <p:nvSpPr>
          <p:cNvPr id="43012" name="投影片編號版面配置區 3">
            <a:extLst>
              <a:ext uri="{FF2B5EF4-FFF2-40B4-BE49-F238E27FC236}">
                <a16:creationId xmlns="" xmlns:a16="http://schemas.microsoft.com/office/drawing/2014/main" id="{F913F0E0-5BAB-451C-A79E-E62D5DE9F96A}"/>
              </a:ext>
            </a:extLst>
          </p:cNvPr>
          <p:cNvSpPr>
            <a:spLocks noGrp="1"/>
          </p:cNvSpPr>
          <p:nvPr>
            <p:ph type="sldNum" sz="quarter" idx="5"/>
          </p:nvPr>
        </p:nvSpPr>
        <p:spPr>
          <a:noFill/>
        </p:spPr>
        <p:txBody>
          <a:bodyPr/>
          <a:lstStyle>
            <a:lvl1pPr defTabSz="915988">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915988">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915988">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915988">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915988">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62BF9BF3-8B2F-4370-ADD7-D472384A99E0}" type="slidenum">
              <a:rPr lang="en-US" altLang="zh-TW" sz="1200"/>
              <a:pPr/>
              <a:t>15</a:t>
            </a:fld>
            <a:endParaRPr lang="en-US" altLang="zh-TW" sz="1200"/>
          </a:p>
        </p:txBody>
      </p:sp>
    </p:spTree>
    <p:extLst>
      <p:ext uri="{BB962C8B-B14F-4D97-AF65-F5344CB8AC3E}">
        <p14:creationId xmlns:p14="http://schemas.microsoft.com/office/powerpoint/2010/main" val="2708542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a:extLst>
              <a:ext uri="{FF2B5EF4-FFF2-40B4-BE49-F238E27FC236}">
                <a16:creationId xmlns="" xmlns:a16="http://schemas.microsoft.com/office/drawing/2014/main" id="{9D8B8E1E-E55B-4683-823C-6AFC08C47698}"/>
              </a:ext>
            </a:extLst>
          </p:cNvPr>
          <p:cNvSpPr>
            <a:spLocks noGrp="1" noRot="1" noChangeAspect="1" noTextEdit="1"/>
          </p:cNvSpPr>
          <p:nvPr>
            <p:ph type="sldImg"/>
          </p:nvPr>
        </p:nvSpPr>
        <p:spPr>
          <a:xfrm>
            <a:off x="1166813" y="1241425"/>
            <a:ext cx="4464050" cy="3349625"/>
          </a:xfrm>
          <a:ln/>
        </p:spPr>
      </p:sp>
      <p:sp>
        <p:nvSpPr>
          <p:cNvPr id="3" name="備忘稿版面配置區 2">
            <a:extLst>
              <a:ext uri="{FF2B5EF4-FFF2-40B4-BE49-F238E27FC236}">
                <a16:creationId xmlns="" xmlns:a16="http://schemas.microsoft.com/office/drawing/2014/main" id="{99778829-AD80-408B-AD23-7082EA5F1502}"/>
              </a:ext>
            </a:extLst>
          </p:cNvPr>
          <p:cNvSpPr>
            <a:spLocks noGrp="1"/>
          </p:cNvSpPr>
          <p:nvPr>
            <p:ph type="body" idx="1"/>
          </p:nvPr>
        </p:nvSpPr>
        <p:spPr/>
        <p:txBody>
          <a:bodyPr/>
          <a:lstStyle/>
          <a:p>
            <a:pPr>
              <a:defRPr/>
            </a:pPr>
            <a:r>
              <a:rPr lang="zh-TW" altLang="en-US" dirty="0"/>
              <a:t>圖示簡單說明通報流程</a:t>
            </a:r>
            <a:endParaRPr lang="en-US" altLang="zh-TW" dirty="0"/>
          </a:p>
          <a:p>
            <a:pPr marL="518156" indent="-518156">
              <a:buFont typeface="+mj-ea"/>
              <a:buAutoNum type="ea1ChtPeriod"/>
              <a:defRPr/>
            </a:pPr>
            <a:r>
              <a:rPr lang="en-US" altLang="zh-TW" dirty="0"/>
              <a:t>An ill person seeks medical attention in a hospital or clinic. </a:t>
            </a:r>
          </a:p>
          <a:p>
            <a:pPr marL="518156" indent="-518156">
              <a:buFont typeface="Wingdings" panose="05000000000000000000" pitchFamily="2" charset="2"/>
              <a:buAutoNum type="ea1ChtPeriod"/>
              <a:defRPr/>
            </a:pPr>
            <a:r>
              <a:rPr lang="en-US" altLang="zh-TW" dirty="0"/>
              <a:t>The clinicians judge whether the symptom is conformed with the reporting definition of notifiable foodborne disease.</a:t>
            </a:r>
          </a:p>
          <a:p>
            <a:pPr marL="518156" indent="-518156">
              <a:buFont typeface="Wingdings" panose="05000000000000000000" pitchFamily="2" charset="2"/>
              <a:buAutoNum type="ea1ChtPeriod"/>
              <a:defRPr/>
            </a:pPr>
            <a:r>
              <a:rPr lang="en-US" altLang="zh-TW" dirty="0"/>
              <a:t>A clinicians decided to report the information of patient to NNDSS</a:t>
            </a:r>
            <a:r>
              <a:rPr lang="zh-TW" altLang="en-US" dirty="0"/>
              <a:t> </a:t>
            </a:r>
            <a:r>
              <a:rPr lang="en-US" altLang="zh-TW" dirty="0"/>
              <a:t>or not.</a:t>
            </a:r>
          </a:p>
          <a:p>
            <a:pPr marL="518156" indent="-518156">
              <a:buFont typeface="Wingdings" panose="05000000000000000000" pitchFamily="2" charset="2"/>
              <a:buAutoNum type="ea1ChtPeriod"/>
              <a:defRPr/>
            </a:pPr>
            <a:r>
              <a:rPr lang="en-US" altLang="zh-TW" dirty="0"/>
              <a:t>If yes, the local health investigators further investigate and gain more information</a:t>
            </a:r>
            <a:endParaRPr lang="zh-TW" altLang="en-US" dirty="0"/>
          </a:p>
        </p:txBody>
      </p:sp>
      <p:sp>
        <p:nvSpPr>
          <p:cNvPr id="49156" name="投影片編號版面配置區 3">
            <a:extLst>
              <a:ext uri="{FF2B5EF4-FFF2-40B4-BE49-F238E27FC236}">
                <a16:creationId xmlns="" xmlns:a16="http://schemas.microsoft.com/office/drawing/2014/main" id="{8057B251-231A-448A-A76E-1BAB29871F9A}"/>
              </a:ext>
            </a:extLst>
          </p:cNvPr>
          <p:cNvSpPr>
            <a:spLocks noGrp="1"/>
          </p:cNvSpPr>
          <p:nvPr>
            <p:ph type="sldNum" sz="quarter" idx="5"/>
          </p:nvPr>
        </p:nvSpPr>
        <p:spPr>
          <a:noFill/>
        </p:spPr>
        <p:txBody>
          <a:bodyPr/>
          <a:lstStyle>
            <a:lvl1pPr defTabSz="915988">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915988">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915988">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915988">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915988">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E735CA2A-219C-49A8-B981-7E603B625054}" type="slidenum">
              <a:rPr lang="zh-TW" altLang="en-US" sz="1200">
                <a:solidFill>
                  <a:srgbClr val="000000"/>
                </a:solidFill>
              </a:rPr>
              <a:pPr/>
              <a:t>19</a:t>
            </a:fld>
            <a:endParaRPr lang="zh-TW" altLang="en-US" sz="1200">
              <a:solidFill>
                <a:srgbClr val="000000"/>
              </a:solidFill>
            </a:endParaRPr>
          </a:p>
        </p:txBody>
      </p:sp>
    </p:spTree>
    <p:extLst>
      <p:ext uri="{BB962C8B-B14F-4D97-AF65-F5344CB8AC3E}">
        <p14:creationId xmlns:p14="http://schemas.microsoft.com/office/powerpoint/2010/main" val="298993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圖像版面配置區 1">
            <a:extLst>
              <a:ext uri="{FF2B5EF4-FFF2-40B4-BE49-F238E27FC236}">
                <a16:creationId xmlns="" xmlns:a16="http://schemas.microsoft.com/office/drawing/2014/main" id="{C4331977-5420-46A0-9526-417C19EC7CED}"/>
              </a:ext>
            </a:extLst>
          </p:cNvPr>
          <p:cNvSpPr>
            <a:spLocks noGrp="1" noRot="1" noChangeAspect="1" noTextEdit="1"/>
          </p:cNvSpPr>
          <p:nvPr>
            <p:ph type="sldImg"/>
          </p:nvPr>
        </p:nvSpPr>
        <p:spPr>
          <a:xfrm>
            <a:off x="1166813" y="1241425"/>
            <a:ext cx="4464050" cy="3349625"/>
          </a:xfrm>
          <a:ln/>
        </p:spPr>
      </p:sp>
      <p:sp>
        <p:nvSpPr>
          <p:cNvPr id="21507" name="備忘稿版面配置區 2">
            <a:extLst>
              <a:ext uri="{FF2B5EF4-FFF2-40B4-BE49-F238E27FC236}">
                <a16:creationId xmlns="" xmlns:a16="http://schemas.microsoft.com/office/drawing/2014/main" id="{CC5993A9-2B79-42A1-A65F-5B4AEA180F03}"/>
              </a:ext>
            </a:extLst>
          </p:cNvPr>
          <p:cNvSpPr>
            <a:spLocks noGrp="1"/>
          </p:cNvSpPr>
          <p:nvPr>
            <p:ph type="body" idx="1"/>
          </p:nvPr>
        </p:nvSpPr>
        <p:spPr>
          <a:noFill/>
        </p:spPr>
        <p:txBody>
          <a:bodyPr/>
          <a:lstStyle/>
          <a:p>
            <a:endParaRPr lang="zh-TW" altLang="en-US"/>
          </a:p>
        </p:txBody>
      </p:sp>
      <p:sp>
        <p:nvSpPr>
          <p:cNvPr id="21508" name="投影片編號版面配置區 3">
            <a:extLst>
              <a:ext uri="{FF2B5EF4-FFF2-40B4-BE49-F238E27FC236}">
                <a16:creationId xmlns="" xmlns:a16="http://schemas.microsoft.com/office/drawing/2014/main" id="{160C7286-EA4D-4673-9FC1-80857A2ABF51}"/>
              </a:ext>
            </a:extLst>
          </p:cNvPr>
          <p:cNvSpPr>
            <a:spLocks noGrp="1"/>
          </p:cNvSpPr>
          <p:nvPr>
            <p:ph type="sldNum" sz="quarter" idx="5"/>
          </p:nvPr>
        </p:nvSpPr>
        <p:spPr>
          <a:noFill/>
        </p:spPr>
        <p:txBody>
          <a:bodyPr/>
          <a:lstStyle>
            <a:lvl1pPr defTabSz="915988">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915988">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915988">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915988">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915988">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0B555FA8-BE5C-4BD4-A405-97453DDE3D03}" type="slidenum">
              <a:rPr lang="en-US" altLang="zh-TW" sz="1200"/>
              <a:pPr/>
              <a:t>3</a:t>
            </a:fld>
            <a:endParaRPr lang="en-US" altLang="zh-TW" sz="1200"/>
          </a:p>
        </p:txBody>
      </p:sp>
    </p:spTree>
    <p:extLst>
      <p:ext uri="{BB962C8B-B14F-4D97-AF65-F5344CB8AC3E}">
        <p14:creationId xmlns:p14="http://schemas.microsoft.com/office/powerpoint/2010/main" val="85825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a:extLst>
              <a:ext uri="{FF2B5EF4-FFF2-40B4-BE49-F238E27FC236}">
                <a16:creationId xmlns="" xmlns:a16="http://schemas.microsoft.com/office/drawing/2014/main" id="{D4DDA5CB-9118-42F6-8430-025E97D1194B}"/>
              </a:ext>
            </a:extLst>
          </p:cNvPr>
          <p:cNvSpPr>
            <a:spLocks noGrp="1" noRot="1" noChangeAspect="1" noTextEdit="1"/>
          </p:cNvSpPr>
          <p:nvPr>
            <p:ph type="sldImg"/>
          </p:nvPr>
        </p:nvSpPr>
        <p:spPr>
          <a:ln/>
        </p:spPr>
      </p:sp>
      <p:sp>
        <p:nvSpPr>
          <p:cNvPr id="24579" name="備忘稿版面配置區 2">
            <a:extLst>
              <a:ext uri="{FF2B5EF4-FFF2-40B4-BE49-F238E27FC236}">
                <a16:creationId xmlns="" xmlns:a16="http://schemas.microsoft.com/office/drawing/2014/main" id="{D2D98691-E129-4FA9-8D6C-C4719AB9487A}"/>
              </a:ext>
            </a:extLst>
          </p:cNvPr>
          <p:cNvSpPr>
            <a:spLocks noGrp="1"/>
          </p:cNvSpPr>
          <p:nvPr>
            <p:ph type="body" idx="1"/>
          </p:nvPr>
        </p:nvSpPr>
        <p:spPr>
          <a:noFill/>
        </p:spPr>
        <p:txBody>
          <a:bodyPr/>
          <a:lstStyle/>
          <a:p>
            <a:r>
              <a:rPr lang="en-US" altLang="zh-TW"/>
              <a:t>This is the geographic distribution of Dengue cases in Taiwan. </a:t>
            </a:r>
            <a:endParaRPr lang="zh-TW" altLang="en-US"/>
          </a:p>
        </p:txBody>
      </p:sp>
    </p:spTree>
    <p:extLst>
      <p:ext uri="{BB962C8B-B14F-4D97-AF65-F5344CB8AC3E}">
        <p14:creationId xmlns:p14="http://schemas.microsoft.com/office/powerpoint/2010/main" val="405094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a:extLst>
              <a:ext uri="{FF2B5EF4-FFF2-40B4-BE49-F238E27FC236}">
                <a16:creationId xmlns="" xmlns:a16="http://schemas.microsoft.com/office/drawing/2014/main" id="{E6A7224C-121F-43AA-9139-B4197B671C56}"/>
              </a:ext>
            </a:extLst>
          </p:cNvPr>
          <p:cNvSpPr>
            <a:spLocks noGrp="1" noRot="1" noChangeAspect="1" noTextEdit="1"/>
          </p:cNvSpPr>
          <p:nvPr>
            <p:ph type="sldImg"/>
          </p:nvPr>
        </p:nvSpPr>
        <p:spPr>
          <a:ln/>
        </p:spPr>
      </p:sp>
      <p:sp>
        <p:nvSpPr>
          <p:cNvPr id="28675" name="備忘稿版面配置區 2">
            <a:extLst>
              <a:ext uri="{FF2B5EF4-FFF2-40B4-BE49-F238E27FC236}">
                <a16:creationId xmlns="" xmlns:a16="http://schemas.microsoft.com/office/drawing/2014/main" id="{6C8952B0-72FC-48CC-A1C6-0DECFCE20486}"/>
              </a:ext>
            </a:extLst>
          </p:cNvPr>
          <p:cNvSpPr>
            <a:spLocks noGrp="1"/>
          </p:cNvSpPr>
          <p:nvPr>
            <p:ph type="body" idx="1"/>
          </p:nvPr>
        </p:nvSpPr>
        <p:spPr>
          <a:noFill/>
        </p:spPr>
        <p:txBody>
          <a:bodyPr/>
          <a:lstStyle/>
          <a:p>
            <a:r>
              <a:rPr lang="en-US" altLang="zh-TW">
                <a:latin typeface="Trebuchet MS" panose="020B0603020202020204" pitchFamily="34" charset="0"/>
              </a:rPr>
              <a:t>Imported dengue cases were increasing in recent years</a:t>
            </a:r>
          </a:p>
          <a:p>
            <a:endParaRPr lang="en-US" altLang="zh-TW"/>
          </a:p>
          <a:p>
            <a:r>
              <a:rPr lang="en-US" altLang="zh-TW"/>
              <a:t>Therefore, early detection of imported cases would be helpful to reduce the risk of  local transmission</a:t>
            </a:r>
            <a:endParaRPr lang="zh-TW" altLang="en-US"/>
          </a:p>
          <a:p>
            <a:endParaRPr lang="zh-TW" altLang="en-US"/>
          </a:p>
        </p:txBody>
      </p:sp>
      <p:sp>
        <p:nvSpPr>
          <p:cNvPr id="28676" name="投影片編號版面配置區 3">
            <a:extLst>
              <a:ext uri="{FF2B5EF4-FFF2-40B4-BE49-F238E27FC236}">
                <a16:creationId xmlns="" xmlns:a16="http://schemas.microsoft.com/office/drawing/2014/main" id="{AADCFA75-70C5-4015-A3EC-4F0647B68EB2}"/>
              </a:ext>
            </a:extLst>
          </p:cNvPr>
          <p:cNvSpPr>
            <a:spLocks noGrp="1"/>
          </p:cNvSpPr>
          <p:nvPr>
            <p:ph type="sldNum" sz="quarter" idx="5"/>
          </p:nvPr>
        </p:nvSpPr>
        <p:spPr>
          <a:noFill/>
        </p:spPr>
        <p:txBody>
          <a:bodyPr/>
          <a:lstStyle>
            <a:lvl1pPr defTabSz="915988">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915988">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915988">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915988">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915988">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915988"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D5238680-E4E8-450A-9545-BA0E1FA1EFE3}" type="slidenum">
              <a:rPr lang="en-US" altLang="zh-TW" sz="1200"/>
              <a:pPr/>
              <a:t>6</a:t>
            </a:fld>
            <a:endParaRPr lang="en-US" altLang="zh-TW" sz="1200"/>
          </a:p>
        </p:txBody>
      </p:sp>
    </p:spTree>
    <p:extLst>
      <p:ext uri="{BB962C8B-B14F-4D97-AF65-F5344CB8AC3E}">
        <p14:creationId xmlns:p14="http://schemas.microsoft.com/office/powerpoint/2010/main" val="709472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hape 718">
            <a:extLst>
              <a:ext uri="{FF2B5EF4-FFF2-40B4-BE49-F238E27FC236}">
                <a16:creationId xmlns="" xmlns:a16="http://schemas.microsoft.com/office/drawing/2014/main" id="{111946E5-AB03-48E2-82EF-669B612FE9CF}"/>
              </a:ext>
            </a:extLst>
          </p:cNvPr>
          <p:cNvSpPr>
            <a:spLocks noGrp="1" noRot="1" noChangeAspect="1" noTextEdit="1"/>
          </p:cNvSpPr>
          <p:nvPr>
            <p:ph type="sldImg"/>
          </p:nvPr>
        </p:nvSpPr>
        <p:spPr>
          <a:ln/>
        </p:spPr>
      </p:sp>
      <p:sp>
        <p:nvSpPr>
          <p:cNvPr id="26627" name="Shape 719">
            <a:extLst>
              <a:ext uri="{FF2B5EF4-FFF2-40B4-BE49-F238E27FC236}">
                <a16:creationId xmlns="" xmlns:a16="http://schemas.microsoft.com/office/drawing/2014/main" id="{906EE027-F78E-4372-ACF4-DAAC890FDD3A}"/>
              </a:ext>
            </a:extLst>
          </p:cNvPr>
          <p:cNvSpPr>
            <a:spLocks noGrp="1"/>
          </p:cNvSpPr>
          <p:nvPr>
            <p:ph type="body" sz="quarter" idx="1"/>
          </p:nvPr>
        </p:nvSpPr>
        <p:spPr>
          <a:noFill/>
        </p:spPr>
        <p:txBody>
          <a:bodyPr/>
          <a:lstStyle/>
          <a:p>
            <a:r>
              <a:rPr lang="en-US" altLang="zh-TW"/>
              <a:t>Aedes aegypti, the most important vector for Dengue virus was limited to southern Taiwan, as shown in red. </a:t>
            </a:r>
          </a:p>
          <a:p>
            <a:r>
              <a:rPr lang="en-US" altLang="zh-TW"/>
              <a:t>More than 90% of the </a:t>
            </a:r>
            <a:r>
              <a:rPr lang="en-US" altLang="zh-TW" i="1">
                <a:cs typeface="Times New Roman" panose="02020603050405020304" pitchFamily="18" charset="0"/>
                <a:sym typeface="Times New Roman" panose="02020603050405020304" pitchFamily="18" charset="0"/>
              </a:rPr>
              <a:t>Ae. aegypti </a:t>
            </a:r>
            <a:r>
              <a:rPr lang="en-US" altLang="zh-TW"/>
              <a:t>population rests on dark, humid and secluded places inside houses or buildings. </a:t>
            </a:r>
          </a:p>
          <a:p>
            <a:r>
              <a:rPr lang="en-US" altLang="zh-TW"/>
              <a:t>It </a:t>
            </a:r>
            <a:r>
              <a:rPr lang="zh-TW" altLang="zh-TW"/>
              <a:t>is a nervous feeder (i.e. it bites</a:t>
            </a:r>
            <a:r>
              <a:rPr lang="en-US" altLang="zh-TW"/>
              <a:t> </a:t>
            </a:r>
            <a:r>
              <a:rPr lang="zh-TW" altLang="zh-TW"/>
              <a:t>more than one host to complete one blood meal) and is a discordant species (i.e. it needs more</a:t>
            </a:r>
          </a:p>
          <a:p>
            <a:r>
              <a:rPr lang="zh-TW" altLang="zh-TW"/>
              <a:t>than one feed for the completion of the gonotropic cycle). These habits epidemiologically result in</a:t>
            </a:r>
          </a:p>
          <a:p>
            <a:r>
              <a:rPr lang="zh-TW" altLang="zh-TW"/>
              <a:t>the generation of multiple cases and the clustering of dengue cases in cities. </a:t>
            </a:r>
          </a:p>
          <a:p>
            <a:endParaRPr lang="zh-TW" altLang="zh-TW"/>
          </a:p>
          <a:p>
            <a:r>
              <a:rPr lang="en-US" altLang="zh-TW"/>
              <a:t>The other vector</a:t>
            </a:r>
            <a:r>
              <a:rPr lang="zh-TW" altLang="zh-TW"/>
              <a:t>, </a:t>
            </a:r>
            <a:r>
              <a:rPr lang="zh-TW" altLang="zh-TW" i="1">
                <a:cs typeface="Times New Roman" panose="02020603050405020304" pitchFamily="18" charset="0"/>
                <a:sym typeface="Times New Roman" panose="02020603050405020304" pitchFamily="18" charset="0"/>
              </a:rPr>
              <a:t>Ae. </a:t>
            </a:r>
            <a:r>
              <a:rPr lang="en-US" altLang="zh-TW" i="1">
                <a:cs typeface="Times New Roman" panose="02020603050405020304" pitchFamily="18" charset="0"/>
                <a:sym typeface="Times New Roman" panose="02020603050405020304" pitchFamily="18" charset="0"/>
              </a:rPr>
              <a:t>A</a:t>
            </a:r>
            <a:r>
              <a:rPr lang="zh-TW" altLang="zh-TW" i="1">
                <a:cs typeface="Times New Roman" panose="02020603050405020304" pitchFamily="18" charset="0"/>
                <a:sym typeface="Times New Roman" panose="02020603050405020304" pitchFamily="18" charset="0"/>
              </a:rPr>
              <a:t>lbopictus</a:t>
            </a:r>
            <a:r>
              <a:rPr lang="en-US" altLang="zh-TW">
                <a:cs typeface="Times New Roman" panose="02020603050405020304" pitchFamily="18" charset="0"/>
                <a:sym typeface="Times New Roman" panose="02020603050405020304" pitchFamily="18" charset="0"/>
              </a:rPr>
              <a:t>, was distributed throughout the island, below the sea level 150 meters.</a:t>
            </a:r>
            <a:r>
              <a:rPr lang="zh-TW" altLang="zh-TW">
                <a:cs typeface="Times New Roman" panose="02020603050405020304" pitchFamily="18" charset="0"/>
                <a:sym typeface="Times New Roman" panose="02020603050405020304" pitchFamily="18" charset="0"/>
              </a:rPr>
              <a:t> </a:t>
            </a:r>
            <a:endParaRPr lang="en-US" altLang="zh-TW">
              <a:cs typeface="Times New Roman" panose="02020603050405020304" pitchFamily="18" charset="0"/>
              <a:sym typeface="Times New Roman" panose="02020603050405020304" pitchFamily="18" charset="0"/>
            </a:endParaRPr>
          </a:p>
          <a:p>
            <a:r>
              <a:rPr lang="zh-TW" altLang="zh-TW"/>
              <a:t> Basically </a:t>
            </a:r>
            <a:r>
              <a:rPr lang="zh-TW" altLang="zh-TW" i="1">
                <a:cs typeface="Times New Roman" panose="02020603050405020304" pitchFamily="18" charset="0"/>
                <a:sym typeface="Times New Roman" panose="02020603050405020304" pitchFamily="18" charset="0"/>
              </a:rPr>
              <a:t>Ae. albopictus </a:t>
            </a:r>
            <a:r>
              <a:rPr lang="zh-TW" altLang="zh-TW"/>
              <a:t>is a feral species most commonly found in fringe areas of forests.</a:t>
            </a:r>
            <a:r>
              <a:rPr lang="en-US" altLang="zh-TW"/>
              <a:t> Hence, </a:t>
            </a:r>
            <a:r>
              <a:rPr lang="en-US" altLang="zh-TW" i="1">
                <a:cs typeface="Times New Roman" panose="02020603050405020304" pitchFamily="18" charset="0"/>
                <a:sym typeface="Times New Roman" panose="02020603050405020304" pitchFamily="18" charset="0"/>
              </a:rPr>
              <a:t>Ae. albopictus </a:t>
            </a:r>
            <a:r>
              <a:rPr lang="en-US" altLang="zh-TW"/>
              <a:t>carries poor vectorial</a:t>
            </a:r>
          </a:p>
          <a:p>
            <a:r>
              <a:rPr lang="en-US" altLang="zh-TW"/>
              <a:t>capacity in an urban epidemic cycle.</a:t>
            </a:r>
          </a:p>
          <a:p>
            <a:endParaRPr lang="zh-TW" altLang="zh-TW"/>
          </a:p>
          <a:p>
            <a:endParaRPr lang="zh-TW" altLang="zh-TW"/>
          </a:p>
          <a:p>
            <a:endParaRPr lang="zh-TW" altLang="zh-TW"/>
          </a:p>
        </p:txBody>
      </p:sp>
    </p:spTree>
    <p:extLst>
      <p:ext uri="{BB962C8B-B14F-4D97-AF65-F5344CB8AC3E}">
        <p14:creationId xmlns:p14="http://schemas.microsoft.com/office/powerpoint/2010/main" val="294256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hape 629">
            <a:extLst>
              <a:ext uri="{FF2B5EF4-FFF2-40B4-BE49-F238E27FC236}">
                <a16:creationId xmlns="" xmlns:a16="http://schemas.microsoft.com/office/drawing/2014/main" id="{6F775762-5236-4622-B65F-B98DBD9BD862}"/>
              </a:ext>
            </a:extLst>
          </p:cNvPr>
          <p:cNvSpPr>
            <a:spLocks noGrp="1" noRot="1" noChangeAspect="1" noTextEdit="1"/>
          </p:cNvSpPr>
          <p:nvPr>
            <p:ph type="sldImg"/>
          </p:nvPr>
        </p:nvSpPr>
        <p:spPr>
          <a:ln/>
        </p:spPr>
      </p:sp>
      <p:sp>
        <p:nvSpPr>
          <p:cNvPr id="30723" name="Shape 630">
            <a:extLst>
              <a:ext uri="{FF2B5EF4-FFF2-40B4-BE49-F238E27FC236}">
                <a16:creationId xmlns="" xmlns:a16="http://schemas.microsoft.com/office/drawing/2014/main" id="{2A65E878-0B75-4797-8600-2AE762F8963E}"/>
              </a:ext>
            </a:extLst>
          </p:cNvPr>
          <p:cNvSpPr>
            <a:spLocks noGrp="1"/>
          </p:cNvSpPr>
          <p:nvPr>
            <p:ph type="body" sz="quarter" idx="1"/>
          </p:nvPr>
        </p:nvSpPr>
        <p:spPr>
          <a:noFill/>
        </p:spPr>
        <p:txBody>
          <a:bodyPr/>
          <a:lstStyle/>
          <a:p>
            <a:r>
              <a:rPr lang="en-US" altLang="zh-TW">
                <a:solidFill>
                  <a:srgbClr val="595959"/>
                </a:solidFill>
                <a:cs typeface="Times New Roman" panose="02020603050405020304" pitchFamily="18" charset="0"/>
                <a:sym typeface="Times New Roman" panose="02020603050405020304" pitchFamily="18" charset="0"/>
                <a:hlinkClick r:id="rId3"/>
              </a:rPr>
              <a:t>Around half of the reported dengue cases were aged over 50 years ol</a:t>
            </a:r>
            <a:r>
              <a:rPr lang="en-US" altLang="zh-TW" b="1" u="sng">
                <a:cs typeface="Times New Roman" panose="02020603050405020304" pitchFamily="18" charset="0"/>
                <a:sym typeface="Times New Roman" panose="02020603050405020304" pitchFamily="18" charset="0"/>
                <a:hlinkClick r:id="rId3"/>
              </a:rPr>
              <a:t>d.</a:t>
            </a:r>
            <a:endParaRPr lang="zh-TW" altLang="zh-TW" b="1" u="sng">
              <a:cs typeface="Times New Roman" panose="02020603050405020304" pitchFamily="18" charset="0"/>
              <a:sym typeface="Times New Roman" panose="02020603050405020304" pitchFamily="18" charset="0"/>
              <a:hlinkClick r:id="rId3"/>
            </a:endParaRPr>
          </a:p>
        </p:txBody>
      </p:sp>
    </p:spTree>
    <p:extLst>
      <p:ext uri="{BB962C8B-B14F-4D97-AF65-F5344CB8AC3E}">
        <p14:creationId xmlns:p14="http://schemas.microsoft.com/office/powerpoint/2010/main" val="217672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a:extLst>
              <a:ext uri="{FF2B5EF4-FFF2-40B4-BE49-F238E27FC236}">
                <a16:creationId xmlns="" xmlns:a16="http://schemas.microsoft.com/office/drawing/2014/main" id="{B56D8DB3-23FE-4947-8808-2177985619AA}"/>
              </a:ext>
            </a:extLst>
          </p:cNvPr>
          <p:cNvSpPr>
            <a:spLocks noGrp="1" noRot="1" noChangeAspect="1" noTextEdit="1"/>
          </p:cNvSpPr>
          <p:nvPr>
            <p:ph type="sldImg"/>
          </p:nvPr>
        </p:nvSpPr>
        <p:spPr>
          <a:ln/>
        </p:spPr>
      </p:sp>
      <p:sp>
        <p:nvSpPr>
          <p:cNvPr id="32771" name="備忘稿版面配置區 2">
            <a:extLst>
              <a:ext uri="{FF2B5EF4-FFF2-40B4-BE49-F238E27FC236}">
                <a16:creationId xmlns="" xmlns:a16="http://schemas.microsoft.com/office/drawing/2014/main" id="{6FABA90E-CD62-4833-A4E5-B6F5C0C8FBE1}"/>
              </a:ext>
            </a:extLst>
          </p:cNvPr>
          <p:cNvSpPr>
            <a:spLocks noGrp="1"/>
          </p:cNvSpPr>
          <p:nvPr>
            <p:ph type="body" idx="1"/>
          </p:nvPr>
        </p:nvSpPr>
        <p:spPr>
          <a:noFill/>
        </p:spPr>
        <p:txBody>
          <a:bodyPr/>
          <a:lstStyle/>
          <a:p>
            <a:endParaRPr lang="zh-TW" altLang="en-US"/>
          </a:p>
        </p:txBody>
      </p:sp>
    </p:spTree>
    <p:extLst>
      <p:ext uri="{BB962C8B-B14F-4D97-AF65-F5344CB8AC3E}">
        <p14:creationId xmlns:p14="http://schemas.microsoft.com/office/powerpoint/2010/main" val="82023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a:extLst>
              <a:ext uri="{FF2B5EF4-FFF2-40B4-BE49-F238E27FC236}">
                <a16:creationId xmlns="" xmlns:a16="http://schemas.microsoft.com/office/drawing/2014/main" id="{51B57C50-024D-4BEB-A927-73AA5921DA73}"/>
              </a:ext>
            </a:extLst>
          </p:cNvPr>
          <p:cNvSpPr>
            <a:spLocks noGrp="1" noRot="1" noChangeAspect="1" noTextEdit="1"/>
          </p:cNvSpPr>
          <p:nvPr>
            <p:ph type="sldImg"/>
          </p:nvPr>
        </p:nvSpPr>
        <p:spPr>
          <a:xfrm>
            <a:off x="1166813" y="1241425"/>
            <a:ext cx="4464050" cy="3349625"/>
          </a:xfrm>
          <a:ln/>
        </p:spPr>
      </p:sp>
      <p:sp>
        <p:nvSpPr>
          <p:cNvPr id="35843" name="備忘稿版面配置區 2">
            <a:extLst>
              <a:ext uri="{FF2B5EF4-FFF2-40B4-BE49-F238E27FC236}">
                <a16:creationId xmlns="" xmlns:a16="http://schemas.microsoft.com/office/drawing/2014/main" id="{9E03357F-EF68-4D8B-B2E4-BE3C2E12DAB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panose="02020500000000000000" pitchFamily="18" charset="-120"/>
              </a:rPr>
              <a:t>The Symptom Surveillance System monitors inbound passengers at airports and seaports and enables Taiwan CDC to effectively and quickly implement control measures. Symptom categories under surveillance include persons under investigation for H5N1 influenza, fevers of unknown etiology, diarrhea, and respiratory or other disease clusters.</a:t>
            </a:r>
          </a:p>
          <a:p>
            <a:endParaRPr lang="zh-TW" altLang="en-US">
              <a:ea typeface="新細明體" panose="02020500000000000000" pitchFamily="18" charset="-120"/>
            </a:endParaRPr>
          </a:p>
        </p:txBody>
      </p:sp>
      <p:sp>
        <p:nvSpPr>
          <p:cNvPr id="35844" name="投影片編號版面配置區 3">
            <a:extLst>
              <a:ext uri="{FF2B5EF4-FFF2-40B4-BE49-F238E27FC236}">
                <a16:creationId xmlns="" xmlns:a16="http://schemas.microsoft.com/office/drawing/2014/main" id="{DF757026-8641-4712-A588-B4A17992E94B}"/>
              </a:ext>
            </a:extLst>
          </p:cNvPr>
          <p:cNvSpPr txBox="1">
            <a:spLocks noGrp="1"/>
          </p:cNvSpPr>
          <p:nvPr/>
        </p:nvSpPr>
        <p:spPr bwMode="auto">
          <a:xfrm>
            <a:off x="3814763" y="10236200"/>
            <a:ext cx="2921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2" tIns="46440" rIns="92882" bIns="46440" anchor="b"/>
          <a:lstStyle>
            <a:lvl1pPr defTabSz="922338">
              <a:spcBef>
                <a:spcPct val="30000"/>
              </a:spcBef>
              <a:defRPr kumimoji="1" sz="1200">
                <a:solidFill>
                  <a:schemeClr val="tx1"/>
                </a:solidFill>
                <a:latin typeface="Times New Roman" panose="02020603050405020304" pitchFamily="18" charset="0"/>
                <a:ea typeface="標楷體" panose="03000509000000000000" pitchFamily="65" charset="-120"/>
              </a:defRPr>
            </a:lvl1pPr>
            <a:lvl2pPr marL="742950" indent="-285750" defTabSz="922338">
              <a:spcBef>
                <a:spcPct val="30000"/>
              </a:spcBef>
              <a:defRPr kumimoji="1" sz="1200">
                <a:solidFill>
                  <a:schemeClr val="tx1"/>
                </a:solidFill>
                <a:latin typeface="Times New Roman" panose="02020603050405020304" pitchFamily="18" charset="0"/>
                <a:ea typeface="標楷體" panose="03000509000000000000" pitchFamily="65" charset="-120"/>
              </a:defRPr>
            </a:lvl2pPr>
            <a:lvl3pPr marL="1143000" indent="-228600" defTabSz="922338">
              <a:spcBef>
                <a:spcPct val="30000"/>
              </a:spcBef>
              <a:defRPr kumimoji="1" sz="1200">
                <a:solidFill>
                  <a:schemeClr val="tx1"/>
                </a:solidFill>
                <a:latin typeface="Times New Roman" panose="02020603050405020304" pitchFamily="18" charset="0"/>
                <a:ea typeface="標楷體" panose="03000509000000000000" pitchFamily="65" charset="-120"/>
              </a:defRPr>
            </a:lvl3pPr>
            <a:lvl4pPr marL="1600200" indent="-228600" defTabSz="922338">
              <a:spcBef>
                <a:spcPct val="30000"/>
              </a:spcBef>
              <a:defRPr kumimoji="1" sz="1200">
                <a:solidFill>
                  <a:schemeClr val="tx1"/>
                </a:solidFill>
                <a:latin typeface="Times New Roman" panose="02020603050405020304" pitchFamily="18" charset="0"/>
                <a:ea typeface="標楷體" panose="03000509000000000000" pitchFamily="65" charset="-120"/>
              </a:defRPr>
            </a:lvl4pPr>
            <a:lvl5pPr marL="2057400" indent="-228600" defTabSz="922338">
              <a:spcBef>
                <a:spcPct val="30000"/>
              </a:spcBef>
              <a:defRPr kumimoji="1" sz="1200">
                <a:solidFill>
                  <a:schemeClr val="tx1"/>
                </a:solidFill>
                <a:latin typeface="Times New Roman" panose="02020603050405020304" pitchFamily="18" charset="0"/>
                <a:ea typeface="標楷體" panose="03000509000000000000" pitchFamily="65" charset="-120"/>
              </a:defRPr>
            </a:lvl5pPr>
            <a:lvl6pPr marL="2514600" indent="-228600" defTabSz="922338" eaLnBrk="0" fontAlgn="base" hangingPunct="0">
              <a:spcBef>
                <a:spcPct val="30000"/>
              </a:spcBef>
              <a:spcAft>
                <a:spcPct val="0"/>
              </a:spcAft>
              <a:defRPr kumimoji="1" sz="1200">
                <a:solidFill>
                  <a:schemeClr val="tx1"/>
                </a:solidFill>
                <a:latin typeface="Times New Roman" panose="02020603050405020304" pitchFamily="18" charset="0"/>
                <a:ea typeface="標楷體" panose="03000509000000000000" pitchFamily="65" charset="-120"/>
              </a:defRPr>
            </a:lvl6pPr>
            <a:lvl7pPr marL="2971800" indent="-228600" defTabSz="922338" eaLnBrk="0" fontAlgn="base" hangingPunct="0">
              <a:spcBef>
                <a:spcPct val="30000"/>
              </a:spcBef>
              <a:spcAft>
                <a:spcPct val="0"/>
              </a:spcAft>
              <a:defRPr kumimoji="1" sz="1200">
                <a:solidFill>
                  <a:schemeClr val="tx1"/>
                </a:solidFill>
                <a:latin typeface="Times New Roman" panose="02020603050405020304" pitchFamily="18" charset="0"/>
                <a:ea typeface="標楷體" panose="03000509000000000000" pitchFamily="65" charset="-120"/>
              </a:defRPr>
            </a:lvl7pPr>
            <a:lvl8pPr marL="3429000" indent="-228600" defTabSz="922338" eaLnBrk="0" fontAlgn="base" hangingPunct="0">
              <a:spcBef>
                <a:spcPct val="30000"/>
              </a:spcBef>
              <a:spcAft>
                <a:spcPct val="0"/>
              </a:spcAft>
              <a:defRPr kumimoji="1" sz="1200">
                <a:solidFill>
                  <a:schemeClr val="tx1"/>
                </a:solidFill>
                <a:latin typeface="Times New Roman" panose="02020603050405020304" pitchFamily="18" charset="0"/>
                <a:ea typeface="標楷體" panose="03000509000000000000" pitchFamily="65" charset="-120"/>
              </a:defRPr>
            </a:lvl8pPr>
            <a:lvl9pPr marL="3886200" indent="-228600" defTabSz="922338" eaLnBrk="0" fontAlgn="base" hangingPunct="0">
              <a:spcBef>
                <a:spcPct val="30000"/>
              </a:spcBef>
              <a:spcAft>
                <a:spcPct val="0"/>
              </a:spcAft>
              <a:defRPr kumimoji="1" sz="1200">
                <a:solidFill>
                  <a:schemeClr val="tx1"/>
                </a:solidFill>
                <a:latin typeface="Times New Roman" panose="02020603050405020304" pitchFamily="18" charset="0"/>
                <a:ea typeface="標楷體" panose="03000509000000000000" pitchFamily="65" charset="-120"/>
              </a:defRPr>
            </a:lvl9pPr>
          </a:lstStyle>
          <a:p>
            <a:pPr algn="r" eaLnBrk="1" hangingPunct="1">
              <a:spcBef>
                <a:spcPct val="0"/>
              </a:spcBef>
            </a:pPr>
            <a:fld id="{B6EB14B3-827A-4F24-B444-CC7C6F2F12AE}" type="slidenum">
              <a:rPr lang="en-US" altLang="zh-TW">
                <a:latin typeface="Arial" panose="020B0604020202020204" pitchFamily="34" charset="0"/>
                <a:ea typeface="新細明體" panose="02020500000000000000" pitchFamily="18" charset="-120"/>
              </a:rPr>
              <a:pPr algn="r" eaLnBrk="1" hangingPunct="1">
                <a:spcBef>
                  <a:spcPct val="0"/>
                </a:spcBef>
              </a:pPr>
              <a:t>11</a:t>
            </a:fld>
            <a:endParaRPr lang="en-US" altLang="zh-TW">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55823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824">
            <a:extLst>
              <a:ext uri="{FF2B5EF4-FFF2-40B4-BE49-F238E27FC236}">
                <a16:creationId xmlns="" xmlns:a16="http://schemas.microsoft.com/office/drawing/2014/main" id="{A4B3515D-0389-47DC-8963-B3616587F42F}"/>
              </a:ext>
            </a:extLst>
          </p:cNvPr>
          <p:cNvSpPr>
            <a:spLocks noGrp="1" noRot="1" noChangeAspect="1" noTextEdit="1"/>
          </p:cNvSpPr>
          <p:nvPr>
            <p:ph type="sldImg"/>
          </p:nvPr>
        </p:nvSpPr>
        <p:spPr>
          <a:ln/>
        </p:spPr>
      </p:sp>
      <p:sp>
        <p:nvSpPr>
          <p:cNvPr id="38915" name="Shape 825">
            <a:extLst>
              <a:ext uri="{FF2B5EF4-FFF2-40B4-BE49-F238E27FC236}">
                <a16:creationId xmlns="" xmlns:a16="http://schemas.microsoft.com/office/drawing/2014/main" id="{B3F8C755-CE39-4CD9-9D8C-FAF66356AD12}"/>
              </a:ext>
            </a:extLst>
          </p:cNvPr>
          <p:cNvSpPr>
            <a:spLocks noGrp="1"/>
          </p:cNvSpPr>
          <p:nvPr>
            <p:ph type="body" sz="quarter" idx="1"/>
          </p:nvPr>
        </p:nvSpPr>
        <p:spPr>
          <a:noFill/>
        </p:spPr>
        <p:txBody>
          <a:bodyPr/>
          <a:lstStyle/>
          <a:p>
            <a:pPr marL="266700" indent="-266700">
              <a:spcBef>
                <a:spcPts val="600"/>
              </a:spcBef>
              <a:buClr>
                <a:srgbClr val="006600"/>
              </a:buClr>
              <a:buFont typeface="Wingdings" panose="05000000000000000000" pitchFamily="2" charset="2"/>
              <a:buChar char="◆"/>
            </a:pPr>
            <a:r>
              <a:rPr lang="zh-TW" altLang="zh-TW" b="1" u="sng">
                <a:cs typeface="Times New Roman" panose="02020603050405020304" pitchFamily="18" charset="0"/>
                <a:sym typeface="Times New Roman" panose="02020603050405020304" pitchFamily="18" charset="0"/>
              </a:rPr>
              <a:t>Fever screening for all arriving passengers</a:t>
            </a:r>
            <a:r>
              <a:rPr lang="zh-TW" altLang="zh-TW" b="1">
                <a:cs typeface="Times New Roman" panose="02020603050405020304" pitchFamily="18" charset="0"/>
                <a:sym typeface="Times New Roman" panose="02020603050405020304" pitchFamily="18" charset="0"/>
              </a:rPr>
              <a:t> at airports and seaports </a:t>
            </a:r>
          </a:p>
          <a:p>
            <a:pPr marL="444500" lvl="1" indent="-177800">
              <a:spcBef>
                <a:spcPts val="600"/>
              </a:spcBef>
              <a:buFont typeface="Wingdings 3" panose="05040102010807070707" pitchFamily="18" charset="2"/>
              <a:buChar char=""/>
            </a:pPr>
            <a:r>
              <a:rPr lang="zh-TW" altLang="zh-TW" u="sng"/>
              <a:t>febrile or symptomatic passengers</a:t>
            </a:r>
            <a:r>
              <a:rPr lang="zh-TW" altLang="zh-TW"/>
              <a:t>:</a:t>
            </a:r>
          </a:p>
          <a:p>
            <a:pPr marL="622300" lvl="2" indent="-177800">
              <a:spcBef>
                <a:spcPts val="600"/>
              </a:spcBef>
              <a:buFont typeface="Times New Roman" panose="02020603050405020304" pitchFamily="18" charset="0"/>
              <a:buChar char="‒"/>
            </a:pPr>
            <a:r>
              <a:rPr lang="zh-TW" altLang="zh-TW" sz="2000"/>
              <a:t>Filled out “Communicable Disease Survey Form”</a:t>
            </a:r>
          </a:p>
          <a:p>
            <a:pPr marL="622300" lvl="2" indent="-177800">
              <a:spcBef>
                <a:spcPts val="600"/>
              </a:spcBef>
              <a:buFont typeface="Times New Roman" panose="02020603050405020304" pitchFamily="18" charset="0"/>
              <a:buChar char="‒"/>
            </a:pPr>
            <a:r>
              <a:rPr lang="zh-TW" altLang="zh-TW" sz="2000"/>
              <a:t>Medical evaluation : on-site specimen collection or refer to designated hospital</a:t>
            </a:r>
          </a:p>
          <a:p>
            <a:pPr marL="622300" lvl="2" indent="-177800">
              <a:spcBef>
                <a:spcPts val="600"/>
              </a:spcBef>
              <a:buFont typeface="Times New Roman" panose="02020603050405020304" pitchFamily="18" charset="0"/>
              <a:buChar char="‒"/>
            </a:pPr>
            <a:r>
              <a:rPr lang="zh-TW" altLang="zh-TW" sz="2000"/>
              <a:t>Local public health department will follow-up the health status for passengers through the incubation period</a:t>
            </a:r>
          </a:p>
          <a:p>
            <a:pPr marL="622300" lvl="2" indent="-177800">
              <a:spcBef>
                <a:spcPts val="600"/>
              </a:spcBef>
              <a:buFont typeface="Times New Roman" panose="02020603050405020304" pitchFamily="18" charset="0"/>
              <a:buChar char="‒"/>
            </a:pPr>
            <a:endParaRPr lang="zh-TW" altLang="zh-TW" sz="2000"/>
          </a:p>
          <a:p>
            <a:pPr marL="444500" lvl="1" indent="-177800">
              <a:spcBef>
                <a:spcPts val="600"/>
              </a:spcBef>
              <a:buFont typeface="Times New Roman" panose="02020603050405020304" pitchFamily="18" charset="0"/>
              <a:buChar char="‒"/>
            </a:pPr>
            <a:r>
              <a:rPr lang="zh-TW" altLang="zh-TW" sz="2000"/>
              <a:t> Travelers returning from the affected areas should monitored their health for 21 days upon arrival. If any symptoms such as fever, vomiting, diarrhea or rash develop, they should call the toll-free hotline 1922 (or 0800-001922) to seek medical attention and inform the doctor of any recent travel and exposure. 24/7 access</a:t>
            </a:r>
          </a:p>
          <a:p>
            <a:pPr marL="622300" lvl="2" indent="-177800">
              <a:spcBef>
                <a:spcPts val="600"/>
              </a:spcBef>
              <a:buFont typeface="Times New Roman" panose="02020603050405020304" pitchFamily="18" charset="0"/>
              <a:buChar char="‒"/>
            </a:pPr>
            <a:endParaRPr lang="zh-TW" altLang="zh-TW" sz="2000"/>
          </a:p>
        </p:txBody>
      </p:sp>
    </p:spTree>
    <p:extLst>
      <p:ext uri="{BB962C8B-B14F-4D97-AF65-F5344CB8AC3E}">
        <p14:creationId xmlns:p14="http://schemas.microsoft.com/office/powerpoint/2010/main" val="256522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3B763CD-B671-453B-9C35-778AA7025805}"/>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5" name="矩形 4">
            <a:extLst>
              <a:ext uri="{FF2B5EF4-FFF2-40B4-BE49-F238E27FC236}">
                <a16:creationId xmlns="" xmlns:a16="http://schemas.microsoft.com/office/drawing/2014/main" id="{710BDE92-2B87-4A04-91BE-07606A140BDF}"/>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6" name="矩形 5">
            <a:extLst>
              <a:ext uri="{FF2B5EF4-FFF2-40B4-BE49-F238E27FC236}">
                <a16:creationId xmlns="" xmlns:a16="http://schemas.microsoft.com/office/drawing/2014/main" id="{2E6FFF86-D069-484A-BAE3-8B1F7DD83F20}"/>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7" name="矩形 6">
            <a:extLst>
              <a:ext uri="{FF2B5EF4-FFF2-40B4-BE49-F238E27FC236}">
                <a16:creationId xmlns="" xmlns:a16="http://schemas.microsoft.com/office/drawing/2014/main" id="{4D09DDA8-CE42-4760-83D6-E4F89A88A8D5}"/>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10" name="直線接點 9">
            <a:extLst>
              <a:ext uri="{FF2B5EF4-FFF2-40B4-BE49-F238E27FC236}">
                <a16:creationId xmlns="" xmlns:a16="http://schemas.microsoft.com/office/drawing/2014/main" id="{BD272D0A-8AE0-43B9-AC03-B976FA40961E}"/>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p>
        </p:txBody>
      </p:sp>
      <p:sp>
        <p:nvSpPr>
          <p:cNvPr id="11" name="直線接點 10">
            <a:extLst>
              <a:ext uri="{FF2B5EF4-FFF2-40B4-BE49-F238E27FC236}">
                <a16:creationId xmlns="" xmlns:a16="http://schemas.microsoft.com/office/drawing/2014/main" id="{19146868-0476-4B39-9B39-39E16FF57075}"/>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p>
        </p:txBody>
      </p:sp>
      <p:sp>
        <p:nvSpPr>
          <p:cNvPr id="12" name="直線接點 11">
            <a:extLst>
              <a:ext uri="{FF2B5EF4-FFF2-40B4-BE49-F238E27FC236}">
                <a16:creationId xmlns="" xmlns:a16="http://schemas.microsoft.com/office/drawing/2014/main" id="{F38345D4-73D9-454D-B9A5-6C46F300DE6F}"/>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p>
        </p:txBody>
      </p:sp>
      <p:sp>
        <p:nvSpPr>
          <p:cNvPr id="13" name="直線接點 12">
            <a:extLst>
              <a:ext uri="{FF2B5EF4-FFF2-40B4-BE49-F238E27FC236}">
                <a16:creationId xmlns="" xmlns:a16="http://schemas.microsoft.com/office/drawing/2014/main" id="{87D6BA75-7C15-4EC6-9777-1914EE56D543}"/>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p>
        </p:txBody>
      </p:sp>
      <p:sp>
        <p:nvSpPr>
          <p:cNvPr id="14" name="直線接點 13">
            <a:extLst>
              <a:ext uri="{FF2B5EF4-FFF2-40B4-BE49-F238E27FC236}">
                <a16:creationId xmlns="" xmlns:a16="http://schemas.microsoft.com/office/drawing/2014/main" id="{4BDA0234-CE7C-4912-A34D-F63ADDA17B78}"/>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p>
        </p:txBody>
      </p:sp>
      <p:sp>
        <p:nvSpPr>
          <p:cNvPr id="15" name="直線接點 14">
            <a:extLst>
              <a:ext uri="{FF2B5EF4-FFF2-40B4-BE49-F238E27FC236}">
                <a16:creationId xmlns="" xmlns:a16="http://schemas.microsoft.com/office/drawing/2014/main" id="{F317CF09-8CB1-4543-A368-9A79379E3F7C}"/>
              </a:ext>
            </a:extLst>
          </p:cNvPr>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p>
        </p:txBody>
      </p:sp>
      <p:sp>
        <p:nvSpPr>
          <p:cNvPr id="16" name="矩形 15">
            <a:extLst>
              <a:ext uri="{FF2B5EF4-FFF2-40B4-BE49-F238E27FC236}">
                <a16:creationId xmlns="" xmlns:a16="http://schemas.microsoft.com/office/drawing/2014/main" id="{5E5DBF2A-299F-4FC4-A786-39CA9DCD7172}"/>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7" name="橢圓 16">
            <a:extLst>
              <a:ext uri="{FF2B5EF4-FFF2-40B4-BE49-F238E27FC236}">
                <a16:creationId xmlns="" xmlns:a16="http://schemas.microsoft.com/office/drawing/2014/main" id="{73E4BADB-7E4D-430D-98A4-FB38AFFD976A}"/>
              </a:ext>
            </a:extLst>
          </p:cNvPr>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8" name="橢圓 17">
            <a:extLst>
              <a:ext uri="{FF2B5EF4-FFF2-40B4-BE49-F238E27FC236}">
                <a16:creationId xmlns="" xmlns:a16="http://schemas.microsoft.com/office/drawing/2014/main" id="{2F6A3A9B-79C0-4E7F-8194-3F16959812DF}"/>
              </a:ext>
            </a:extLst>
          </p:cNvPr>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9" name="橢圓 18">
            <a:extLst>
              <a:ext uri="{FF2B5EF4-FFF2-40B4-BE49-F238E27FC236}">
                <a16:creationId xmlns="" xmlns:a16="http://schemas.microsoft.com/office/drawing/2014/main" id="{0ED7AB73-5CEB-4067-8162-5A99D6DECAD9}"/>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20" name="橢圓 19">
            <a:extLst>
              <a:ext uri="{FF2B5EF4-FFF2-40B4-BE49-F238E27FC236}">
                <a16:creationId xmlns="" xmlns:a16="http://schemas.microsoft.com/office/drawing/2014/main" id="{B17F4CDD-2C63-4909-90AC-9F443804D691}"/>
              </a:ext>
            </a:extLst>
          </p:cNvPr>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21" name="橢圓 20">
            <a:extLst>
              <a:ext uri="{FF2B5EF4-FFF2-40B4-BE49-F238E27FC236}">
                <a16:creationId xmlns="" xmlns:a16="http://schemas.microsoft.com/office/drawing/2014/main" id="{26DD818A-C5EB-4046-9A29-2F306CA164D0}"/>
              </a:ext>
            </a:extLst>
          </p:cNvPr>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22" name="日期版面配置區 27">
            <a:extLst>
              <a:ext uri="{FF2B5EF4-FFF2-40B4-BE49-F238E27FC236}">
                <a16:creationId xmlns="" xmlns:a16="http://schemas.microsoft.com/office/drawing/2014/main" id="{49F6F13B-4D35-4DD5-AFB2-E61C19CF7BDA}"/>
              </a:ext>
            </a:extLst>
          </p:cNvPr>
          <p:cNvSpPr>
            <a:spLocks noGrp="1"/>
          </p:cNvSpPr>
          <p:nvPr>
            <p:ph type="dt" sz="half" idx="10"/>
          </p:nvPr>
        </p:nvSpPr>
        <p:spPr bwMode="auto">
          <a:xfrm rot="5400000">
            <a:off x="7764463" y="1174750"/>
            <a:ext cx="2286000" cy="381000"/>
          </a:xfrm>
        </p:spPr>
        <p:txBody>
          <a:bodyPr/>
          <a:lstStyle>
            <a:lvl1pPr>
              <a:defRPr/>
            </a:lvl1pPr>
          </a:lstStyle>
          <a:p>
            <a:pPr>
              <a:defRPr/>
            </a:pPr>
            <a:endParaRPr lang="zh-TW" altLang="en-US"/>
          </a:p>
        </p:txBody>
      </p:sp>
      <p:sp>
        <p:nvSpPr>
          <p:cNvPr id="23" name="頁尾版面配置區 16">
            <a:extLst>
              <a:ext uri="{FF2B5EF4-FFF2-40B4-BE49-F238E27FC236}">
                <a16:creationId xmlns="" xmlns:a16="http://schemas.microsoft.com/office/drawing/2014/main" id="{3E8F90AF-A15C-4412-9059-6A501D907EA0}"/>
              </a:ext>
            </a:extLst>
          </p:cNvPr>
          <p:cNvSpPr>
            <a:spLocks noGrp="1"/>
          </p:cNvSpPr>
          <p:nvPr>
            <p:ph type="ftr" sz="quarter" idx="11"/>
          </p:nvPr>
        </p:nvSpPr>
        <p:spPr bwMode="auto">
          <a:xfrm rot="5400000">
            <a:off x="7077076" y="4181475"/>
            <a:ext cx="3657600" cy="384175"/>
          </a:xfrm>
        </p:spPr>
        <p:txBody>
          <a:bodyPr/>
          <a:lstStyle>
            <a:lvl1pPr>
              <a:defRPr/>
            </a:lvl1pPr>
          </a:lstStyle>
          <a:p>
            <a:pPr>
              <a:defRPr/>
            </a:pPr>
            <a:endParaRPr lang="en-US"/>
          </a:p>
        </p:txBody>
      </p:sp>
      <p:sp>
        <p:nvSpPr>
          <p:cNvPr id="24" name="投影片編號版面配置區 28">
            <a:extLst>
              <a:ext uri="{FF2B5EF4-FFF2-40B4-BE49-F238E27FC236}">
                <a16:creationId xmlns="" xmlns:a16="http://schemas.microsoft.com/office/drawing/2014/main" id="{95158D09-9FB4-43D1-BA75-72902EA684AD}"/>
              </a:ext>
            </a:extLst>
          </p:cNvPr>
          <p:cNvSpPr>
            <a:spLocks noGrp="1"/>
          </p:cNvSpPr>
          <p:nvPr>
            <p:ph type="sldNum" sz="quarter" idx="12"/>
          </p:nvPr>
        </p:nvSpPr>
        <p:spPr bwMode="auto">
          <a:xfrm>
            <a:off x="1325563" y="4929188"/>
            <a:ext cx="609600" cy="517525"/>
          </a:xfrm>
        </p:spPr>
        <p:txBody>
          <a:bodyPr/>
          <a:lstStyle>
            <a:lvl1pPr>
              <a:defRPr smtClean="0"/>
            </a:lvl1pPr>
          </a:lstStyle>
          <a:p>
            <a:pPr>
              <a:defRPr/>
            </a:pPr>
            <a:fld id="{A8B68D76-A874-42ED-BAC2-3D8A3834B95D}" type="slidenum">
              <a:rPr lang="en-US" altLang="zh-TW"/>
              <a:pPr>
                <a:defRPr/>
              </a:pPr>
              <a:t>‹#›</a:t>
            </a:fld>
            <a:endParaRPr lang="en-US" altLang="zh-TW"/>
          </a:p>
        </p:txBody>
      </p:sp>
    </p:spTree>
    <p:extLst>
      <p:ext uri="{BB962C8B-B14F-4D97-AF65-F5344CB8AC3E}">
        <p14:creationId xmlns:p14="http://schemas.microsoft.com/office/powerpoint/2010/main" val="3731271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 xmlns:a16="http://schemas.microsoft.com/office/drawing/2014/main" id="{8D81E524-1A36-4A9F-B02B-C4E9AF3F60CA}"/>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 xmlns:a16="http://schemas.microsoft.com/office/drawing/2014/main" id="{97AE4E01-3D04-4485-9511-32F0DAA6DA8E}"/>
              </a:ext>
            </a:extLst>
          </p:cNvPr>
          <p:cNvSpPr>
            <a:spLocks noGrp="1"/>
          </p:cNvSpPr>
          <p:nvPr>
            <p:ph type="ftr" sz="quarter" idx="11"/>
          </p:nvPr>
        </p:nvSpPr>
        <p:spPr/>
        <p:txBody>
          <a:bodyPr/>
          <a:lstStyle>
            <a:lvl1pPr>
              <a:defRPr/>
            </a:lvl1pPr>
          </a:lstStyle>
          <a:p>
            <a:pPr>
              <a:defRPr/>
            </a:pPr>
            <a:endParaRPr lang="en-US"/>
          </a:p>
        </p:txBody>
      </p:sp>
      <p:sp>
        <p:nvSpPr>
          <p:cNvPr id="6" name="投影片編號版面配置區 5">
            <a:extLst>
              <a:ext uri="{FF2B5EF4-FFF2-40B4-BE49-F238E27FC236}">
                <a16:creationId xmlns="" xmlns:a16="http://schemas.microsoft.com/office/drawing/2014/main" id="{C6211ADB-4A33-4092-A24C-09139D45B7E2}"/>
              </a:ext>
            </a:extLst>
          </p:cNvPr>
          <p:cNvSpPr>
            <a:spLocks noGrp="1"/>
          </p:cNvSpPr>
          <p:nvPr>
            <p:ph type="sldNum" sz="quarter" idx="12"/>
          </p:nvPr>
        </p:nvSpPr>
        <p:spPr/>
        <p:txBody>
          <a:bodyPr/>
          <a:lstStyle>
            <a:lvl1pPr>
              <a:defRPr smtClean="0"/>
            </a:lvl1pPr>
          </a:lstStyle>
          <a:p>
            <a:pPr>
              <a:defRPr/>
            </a:pPr>
            <a:fld id="{7DA741C2-7488-418A-BE12-AA7EFE94B8ED}" type="slidenum">
              <a:rPr lang="en-US" altLang="zh-TW"/>
              <a:pPr>
                <a:defRPr/>
              </a:pPr>
              <a:t>‹#›</a:t>
            </a:fld>
            <a:endParaRPr lang="en-US" altLang="zh-TW"/>
          </a:p>
        </p:txBody>
      </p:sp>
    </p:spTree>
    <p:extLst>
      <p:ext uri="{BB962C8B-B14F-4D97-AF65-F5344CB8AC3E}">
        <p14:creationId xmlns:p14="http://schemas.microsoft.com/office/powerpoint/2010/main" val="363868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 xmlns:a16="http://schemas.microsoft.com/office/drawing/2014/main" id="{89E6D98B-3D17-4DC5-8B73-6C1609F7548E}"/>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 xmlns:a16="http://schemas.microsoft.com/office/drawing/2014/main" id="{4B28B966-31E9-453F-950D-72252B86D01E}"/>
              </a:ext>
            </a:extLst>
          </p:cNvPr>
          <p:cNvSpPr>
            <a:spLocks noGrp="1"/>
          </p:cNvSpPr>
          <p:nvPr>
            <p:ph type="ftr" sz="quarter" idx="11"/>
          </p:nvPr>
        </p:nvSpPr>
        <p:spPr/>
        <p:txBody>
          <a:bodyPr/>
          <a:lstStyle>
            <a:lvl1pPr>
              <a:defRPr/>
            </a:lvl1pPr>
          </a:lstStyle>
          <a:p>
            <a:pPr>
              <a:defRPr/>
            </a:pPr>
            <a:endParaRPr lang="en-US"/>
          </a:p>
        </p:txBody>
      </p:sp>
      <p:sp>
        <p:nvSpPr>
          <p:cNvPr id="6" name="投影片編號版面配置區 5">
            <a:extLst>
              <a:ext uri="{FF2B5EF4-FFF2-40B4-BE49-F238E27FC236}">
                <a16:creationId xmlns="" xmlns:a16="http://schemas.microsoft.com/office/drawing/2014/main" id="{89ADFC5E-2F43-41E6-A3FA-9D8BEE89E639}"/>
              </a:ext>
            </a:extLst>
          </p:cNvPr>
          <p:cNvSpPr>
            <a:spLocks noGrp="1"/>
          </p:cNvSpPr>
          <p:nvPr>
            <p:ph type="sldNum" sz="quarter" idx="12"/>
          </p:nvPr>
        </p:nvSpPr>
        <p:spPr/>
        <p:txBody>
          <a:bodyPr/>
          <a:lstStyle>
            <a:lvl1pPr>
              <a:defRPr smtClean="0"/>
            </a:lvl1pPr>
          </a:lstStyle>
          <a:p>
            <a:pPr>
              <a:defRPr/>
            </a:pPr>
            <a:fld id="{ABBFCED1-1C61-4F26-95D6-0441619DE2A7}" type="slidenum">
              <a:rPr lang="en-US" altLang="zh-TW"/>
              <a:pPr>
                <a:defRPr/>
              </a:pPr>
              <a:t>‹#›</a:t>
            </a:fld>
            <a:endParaRPr lang="en-US" altLang="zh-TW"/>
          </a:p>
        </p:txBody>
      </p:sp>
    </p:spTree>
    <p:extLst>
      <p:ext uri="{BB962C8B-B14F-4D97-AF65-F5344CB8AC3E}">
        <p14:creationId xmlns:p14="http://schemas.microsoft.com/office/powerpoint/2010/main" val="2450966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標題與項目符號">
    <p:spTree>
      <p:nvGrpSpPr>
        <p:cNvPr id="1" name=""/>
        <p:cNvGrpSpPr/>
        <p:nvPr/>
      </p:nvGrpSpPr>
      <p:grpSpPr>
        <a:xfrm>
          <a:off x="0" y="0"/>
          <a:ext cx="0" cy="0"/>
          <a:chOff x="0" y="0"/>
          <a:chExt cx="0" cy="0"/>
        </a:xfrm>
      </p:grpSpPr>
      <p:sp>
        <p:nvSpPr>
          <p:cNvPr id="69" name="Shape 69"/>
          <p:cNvSpPr>
            <a:spLocks noGrp="1"/>
          </p:cNvSpPr>
          <p:nvPr>
            <p:ph type="body" idx="1"/>
          </p:nvPr>
        </p:nvSpPr>
        <p:spPr>
          <a:prstGeom prst="rect">
            <a:avLst/>
          </a:prstGeom>
        </p:spPr>
        <p:txBody>
          <a:bodyPr/>
          <a:lstStyle>
            <a:lvl1pPr marL="366104" indent="-366104">
              <a:lnSpc>
                <a:spcPct val="120000"/>
              </a:lnSpc>
              <a:spcBef>
                <a:spcPts val="3234"/>
              </a:spcBef>
              <a:defRPr sz="3234"/>
            </a:lvl1pPr>
            <a:lvl2pPr marL="732208" indent="-366104">
              <a:lnSpc>
                <a:spcPct val="120000"/>
              </a:lnSpc>
              <a:spcBef>
                <a:spcPts val="3234"/>
              </a:spcBef>
              <a:defRPr sz="3234"/>
            </a:lvl2pPr>
            <a:lvl3pPr marL="1098313" indent="-366104">
              <a:lnSpc>
                <a:spcPct val="120000"/>
              </a:lnSpc>
              <a:spcBef>
                <a:spcPts val="3234"/>
              </a:spcBef>
              <a:defRPr sz="3234"/>
            </a:lvl3pPr>
            <a:lvl4pPr marL="1464417" indent="-366104">
              <a:lnSpc>
                <a:spcPct val="120000"/>
              </a:lnSpc>
              <a:spcBef>
                <a:spcPts val="3234"/>
              </a:spcBef>
              <a:defRPr sz="3234"/>
            </a:lvl4pPr>
            <a:lvl5pPr marL="1830521" indent="-366104">
              <a:lnSpc>
                <a:spcPct val="120000"/>
              </a:lnSpc>
              <a:spcBef>
                <a:spcPts val="3234"/>
              </a:spcBef>
              <a:defRPr sz="3234"/>
            </a:lvl5pPr>
          </a:lstStyle>
          <a:p>
            <a:r>
              <a:t>內文層級一</a:t>
            </a:r>
          </a:p>
          <a:p>
            <a:pPr lvl="1"/>
            <a:r>
              <a:t>內文層級二</a:t>
            </a:r>
          </a:p>
          <a:p>
            <a:pPr lvl="2"/>
            <a:r>
              <a:t>內文層級三</a:t>
            </a:r>
          </a:p>
          <a:p>
            <a:pPr lvl="3"/>
            <a:r>
              <a:t>內文層級四</a:t>
            </a:r>
          </a:p>
          <a:p>
            <a:pPr lvl="4"/>
            <a:r>
              <a:t>內文層級五</a:t>
            </a:r>
          </a:p>
        </p:txBody>
      </p:sp>
      <p:sp>
        <p:nvSpPr>
          <p:cNvPr id="70" name="Shape 70"/>
          <p:cNvSpPr>
            <a:spLocks noGrp="1"/>
          </p:cNvSpPr>
          <p:nvPr>
            <p:ph type="title"/>
          </p:nvPr>
        </p:nvSpPr>
        <p:spPr>
          <a:prstGeom prst="rect">
            <a:avLst/>
          </a:prstGeom>
        </p:spPr>
        <p:txBody>
          <a:bodyPr/>
          <a:lstStyle>
            <a:lvl1pPr>
              <a:defRPr>
                <a:solidFill>
                  <a:srgbClr val="58A304"/>
                </a:solidFill>
              </a:defRPr>
            </a:lvl1pPr>
          </a:lstStyle>
          <a:p>
            <a:r>
              <a:t>大標題文字</a:t>
            </a:r>
          </a:p>
        </p:txBody>
      </p:sp>
      <p:sp>
        <p:nvSpPr>
          <p:cNvPr id="4" name="投影片編號版面配置區 5">
            <a:extLst>
              <a:ext uri="{FF2B5EF4-FFF2-40B4-BE49-F238E27FC236}">
                <a16:creationId xmlns="" xmlns:a16="http://schemas.microsoft.com/office/drawing/2014/main" id="{163F7CBB-77F9-4A8C-9371-A23FF0750C64}"/>
              </a:ext>
            </a:extLst>
          </p:cNvPr>
          <p:cNvSpPr>
            <a:spLocks noGrp="1"/>
          </p:cNvSpPr>
          <p:nvPr>
            <p:ph type="sldNum" sz="quarter" idx="10"/>
          </p:nvPr>
        </p:nvSpPr>
        <p:spPr>
          <a:xfrm>
            <a:off x="7086600" y="6483350"/>
            <a:ext cx="1949450" cy="365125"/>
          </a:xfrm>
        </p:spPr>
        <p:txBody>
          <a:bodyPr/>
          <a:lstStyle>
            <a:lvl1pPr algn="r">
              <a:defRPr sz="1200" smtClean="0">
                <a:solidFill>
                  <a:srgbClr val="898989"/>
                </a:solidFill>
                <a:latin typeface="Noto Sans CJK TC Black" pitchFamily="34" charset="-120"/>
                <a:ea typeface="Noto Sans CJK TC Black" pitchFamily="34" charset="-120"/>
              </a:defRPr>
            </a:lvl1pPr>
          </a:lstStyle>
          <a:p>
            <a:pPr>
              <a:defRPr/>
            </a:pPr>
            <a:fld id="{AADCF35E-53EA-416F-B5FC-EBFFA6E307AF}" type="slidenum">
              <a:rPr lang="zh-TW" altLang="en-US"/>
              <a:pPr>
                <a:defRPr/>
              </a:pPr>
              <a:t>‹#›</a:t>
            </a:fld>
            <a:endParaRPr lang="zh-TW" altLang="en-US"/>
          </a:p>
        </p:txBody>
      </p:sp>
    </p:spTree>
    <p:extLst>
      <p:ext uri="{BB962C8B-B14F-4D97-AF65-F5344CB8AC3E}">
        <p14:creationId xmlns:p14="http://schemas.microsoft.com/office/powerpoint/2010/main" val="19260220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標題 - 上方">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lIns="64291" tIns="32146" rIns="64291" bIns="32146"/>
          <a:lstStyle/>
          <a:p>
            <a:r>
              <a:t>大標題文字</a:t>
            </a:r>
          </a:p>
        </p:txBody>
      </p:sp>
      <p:sp>
        <p:nvSpPr>
          <p:cNvPr id="3" name="Shape 61">
            <a:extLst>
              <a:ext uri="{FF2B5EF4-FFF2-40B4-BE49-F238E27FC236}">
                <a16:creationId xmlns="" xmlns:a16="http://schemas.microsoft.com/office/drawing/2014/main" id="{2AEEE229-60EB-4A7A-8CC2-79EA820B9C48}"/>
              </a:ext>
            </a:extLst>
          </p:cNvPr>
          <p:cNvSpPr>
            <a:spLocks noGrp="1"/>
          </p:cNvSpPr>
          <p:nvPr>
            <p:ph type="sldNum" sz="quarter" idx="10"/>
          </p:nvPr>
        </p:nvSpPr>
        <p:spPr/>
        <p:txBody>
          <a:bodyPr lIns="64291" tIns="32146" rIns="64291" bIns="32146"/>
          <a:lstStyle>
            <a:lvl1pPr>
              <a:defRPr smtClean="0"/>
            </a:lvl1pPr>
          </a:lstStyle>
          <a:p>
            <a:pPr>
              <a:defRPr/>
            </a:pPr>
            <a:fld id="{0E135F13-AB97-4C44-9C61-B4BCAE78FEDF}" type="slidenum">
              <a:rPr lang="zh-TW" altLang="zh-TW"/>
              <a:pPr>
                <a:defRPr/>
              </a:pPr>
              <a:t>‹#›</a:t>
            </a:fld>
            <a:endParaRPr lang="zh-TW" altLang="zh-TW"/>
          </a:p>
        </p:txBody>
      </p:sp>
    </p:spTree>
    <p:extLst>
      <p:ext uri="{BB962C8B-B14F-4D97-AF65-F5344CB8AC3E}">
        <p14:creationId xmlns:p14="http://schemas.microsoft.com/office/powerpoint/2010/main" val="32210144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endParaRPr lang="en-US" dirty="0"/>
          </a:p>
        </p:txBody>
      </p:sp>
      <p:sp>
        <p:nvSpPr>
          <p:cNvPr id="8" name="內容版面配置區 7"/>
          <p:cNvSpPr>
            <a:spLocks noGrp="1"/>
          </p:cNvSpPr>
          <p:nvPr>
            <p:ph sz="quarter" idx="1"/>
          </p:nvPr>
        </p:nvSpPr>
        <p:spPr>
          <a:xfrm>
            <a:off x="457200" y="1600200"/>
            <a:ext cx="7467600" cy="487375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投影片編號版面配置區 8">
            <a:extLst>
              <a:ext uri="{FF2B5EF4-FFF2-40B4-BE49-F238E27FC236}">
                <a16:creationId xmlns="" xmlns:a16="http://schemas.microsoft.com/office/drawing/2014/main" id="{197A881A-76D0-46A4-8F21-71CCFA2D6B7B}"/>
              </a:ext>
            </a:extLst>
          </p:cNvPr>
          <p:cNvSpPr>
            <a:spLocks noGrp="1"/>
          </p:cNvSpPr>
          <p:nvPr>
            <p:ph type="sldNum" sz="quarter" idx="10"/>
          </p:nvPr>
        </p:nvSpPr>
        <p:spPr>
          <a:xfrm>
            <a:off x="8129588" y="5732463"/>
            <a:ext cx="609600" cy="520700"/>
          </a:xfrm>
        </p:spPr>
        <p:txBody>
          <a:bodyPr/>
          <a:lstStyle>
            <a:lvl1pPr>
              <a:defRPr smtClean="0"/>
            </a:lvl1pPr>
          </a:lstStyle>
          <a:p>
            <a:pPr>
              <a:defRPr/>
            </a:pPr>
            <a:fld id="{D07E9F73-CDED-4163-A02C-DA83143D8C1D}" type="slidenum">
              <a:rPr lang="en-US" altLang="zh-TW"/>
              <a:pPr>
                <a:defRPr/>
              </a:pPr>
              <a:t>‹#›</a:t>
            </a:fld>
            <a:endParaRPr lang="en-US" altLang="zh-TW"/>
          </a:p>
        </p:txBody>
      </p:sp>
    </p:spTree>
    <p:extLst>
      <p:ext uri="{BB962C8B-B14F-4D97-AF65-F5344CB8AC3E}">
        <p14:creationId xmlns:p14="http://schemas.microsoft.com/office/powerpoint/2010/main" val="14971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7D3FD83D-726E-44B6-9CD0-1786DB653C4B}"/>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5" name="矩形 4">
            <a:extLst>
              <a:ext uri="{FF2B5EF4-FFF2-40B4-BE49-F238E27FC236}">
                <a16:creationId xmlns="" xmlns:a16="http://schemas.microsoft.com/office/drawing/2014/main" id="{C6F4D0DD-DF3D-4BFD-90BF-575165F8779F}"/>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6" name="矩形 5">
            <a:extLst>
              <a:ext uri="{FF2B5EF4-FFF2-40B4-BE49-F238E27FC236}">
                <a16:creationId xmlns="" xmlns:a16="http://schemas.microsoft.com/office/drawing/2014/main" id="{4AC5831B-74FB-4195-A80A-14F5287E474D}"/>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7" name="矩形 6">
            <a:extLst>
              <a:ext uri="{FF2B5EF4-FFF2-40B4-BE49-F238E27FC236}">
                <a16:creationId xmlns="" xmlns:a16="http://schemas.microsoft.com/office/drawing/2014/main" id="{4F2DF7A7-E238-4EC1-B963-D15F15B02B69}"/>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8" name="直線接點 7">
            <a:extLst>
              <a:ext uri="{FF2B5EF4-FFF2-40B4-BE49-F238E27FC236}">
                <a16:creationId xmlns="" xmlns:a16="http://schemas.microsoft.com/office/drawing/2014/main" id="{DDFA850B-199E-45FE-8016-AE07AC67AD01}"/>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p>
        </p:txBody>
      </p:sp>
      <p:sp>
        <p:nvSpPr>
          <p:cNvPr id="9" name="直線接點 8">
            <a:extLst>
              <a:ext uri="{FF2B5EF4-FFF2-40B4-BE49-F238E27FC236}">
                <a16:creationId xmlns="" xmlns:a16="http://schemas.microsoft.com/office/drawing/2014/main" id="{2D58B125-5DC4-4D78-A377-15348301C1D4}"/>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p>
        </p:txBody>
      </p:sp>
      <p:sp>
        <p:nvSpPr>
          <p:cNvPr id="10" name="直線接點 9">
            <a:extLst>
              <a:ext uri="{FF2B5EF4-FFF2-40B4-BE49-F238E27FC236}">
                <a16:creationId xmlns="" xmlns:a16="http://schemas.microsoft.com/office/drawing/2014/main" id="{4CA193F4-3008-4819-B859-CE52198E26D7}"/>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p>
        </p:txBody>
      </p:sp>
      <p:sp>
        <p:nvSpPr>
          <p:cNvPr id="11" name="直線接點 10">
            <a:extLst>
              <a:ext uri="{FF2B5EF4-FFF2-40B4-BE49-F238E27FC236}">
                <a16:creationId xmlns="" xmlns:a16="http://schemas.microsoft.com/office/drawing/2014/main" id="{1E52BE9F-DFE3-43BA-8FE9-63907E0F9F98}"/>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p>
        </p:txBody>
      </p:sp>
      <p:sp>
        <p:nvSpPr>
          <p:cNvPr id="12" name="直線接點 11">
            <a:extLst>
              <a:ext uri="{FF2B5EF4-FFF2-40B4-BE49-F238E27FC236}">
                <a16:creationId xmlns="" xmlns:a16="http://schemas.microsoft.com/office/drawing/2014/main" id="{51B84F5E-8C09-4AAC-9E60-D68DAE204A42}"/>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p>
        </p:txBody>
      </p:sp>
      <p:sp>
        <p:nvSpPr>
          <p:cNvPr id="13" name="矩形 12">
            <a:extLst>
              <a:ext uri="{FF2B5EF4-FFF2-40B4-BE49-F238E27FC236}">
                <a16:creationId xmlns="" xmlns:a16="http://schemas.microsoft.com/office/drawing/2014/main" id="{D21428FF-FC82-4FAF-BB5C-45055AE85C54}"/>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4" name="橢圓 13">
            <a:extLst>
              <a:ext uri="{FF2B5EF4-FFF2-40B4-BE49-F238E27FC236}">
                <a16:creationId xmlns="" xmlns:a16="http://schemas.microsoft.com/office/drawing/2014/main" id="{48D292F8-09B0-4226-9735-2416FF0CA4DA}"/>
              </a:ext>
            </a:extLst>
          </p:cNvPr>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5" name="橢圓 14">
            <a:extLst>
              <a:ext uri="{FF2B5EF4-FFF2-40B4-BE49-F238E27FC236}">
                <a16:creationId xmlns="" xmlns:a16="http://schemas.microsoft.com/office/drawing/2014/main" id="{C1A143A2-6AE9-44FF-A44C-D47A74DB7DBC}"/>
              </a:ext>
            </a:extLst>
          </p:cNvPr>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6" name="橢圓 15">
            <a:extLst>
              <a:ext uri="{FF2B5EF4-FFF2-40B4-BE49-F238E27FC236}">
                <a16:creationId xmlns="" xmlns:a16="http://schemas.microsoft.com/office/drawing/2014/main" id="{853E0B55-7813-4B4B-AAF5-3FAE30FD04B9}"/>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7" name="橢圓 16">
            <a:extLst>
              <a:ext uri="{FF2B5EF4-FFF2-40B4-BE49-F238E27FC236}">
                <a16:creationId xmlns="" xmlns:a16="http://schemas.microsoft.com/office/drawing/2014/main" id="{F60AF243-A5E2-4A25-8C43-C9AFF0B8F54A}"/>
              </a:ext>
            </a:extLst>
          </p:cNvPr>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8" name="橢圓 17">
            <a:extLst>
              <a:ext uri="{FF2B5EF4-FFF2-40B4-BE49-F238E27FC236}">
                <a16:creationId xmlns="" xmlns:a16="http://schemas.microsoft.com/office/drawing/2014/main" id="{A93689E0-B512-40AF-9E9A-EF29E5A92F05}"/>
              </a:ext>
            </a:extLst>
          </p:cNvPr>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19" name="直線接點 18">
            <a:extLst>
              <a:ext uri="{FF2B5EF4-FFF2-40B4-BE49-F238E27FC236}">
                <a16:creationId xmlns="" xmlns:a16="http://schemas.microsoft.com/office/drawing/2014/main" id="{010FFFC4-D06E-4969-9E9D-5031DFCB9B68}"/>
              </a:ext>
            </a:extLst>
          </p:cNvPr>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20" name="日期版面配置區 3">
            <a:extLst>
              <a:ext uri="{FF2B5EF4-FFF2-40B4-BE49-F238E27FC236}">
                <a16:creationId xmlns="" xmlns:a16="http://schemas.microsoft.com/office/drawing/2014/main" id="{6E5F2EC3-BF04-4999-B523-83DB23019572}"/>
              </a:ext>
            </a:extLst>
          </p:cNvPr>
          <p:cNvSpPr>
            <a:spLocks noGrp="1"/>
          </p:cNvSpPr>
          <p:nvPr>
            <p:ph type="dt" sz="half" idx="10"/>
          </p:nvPr>
        </p:nvSpPr>
        <p:spPr bwMode="auto">
          <a:xfrm rot="5400000">
            <a:off x="7762875" y="1169988"/>
            <a:ext cx="2286000" cy="381000"/>
          </a:xfrm>
        </p:spPr>
        <p:txBody>
          <a:bodyPr/>
          <a:lstStyle>
            <a:lvl1pPr>
              <a:defRPr/>
            </a:lvl1pPr>
          </a:lstStyle>
          <a:p>
            <a:pPr>
              <a:defRPr/>
            </a:pPr>
            <a:endParaRPr lang="zh-TW" altLang="en-US"/>
          </a:p>
        </p:txBody>
      </p:sp>
      <p:sp>
        <p:nvSpPr>
          <p:cNvPr id="21" name="頁尾版面配置區 4">
            <a:extLst>
              <a:ext uri="{FF2B5EF4-FFF2-40B4-BE49-F238E27FC236}">
                <a16:creationId xmlns="" xmlns:a16="http://schemas.microsoft.com/office/drawing/2014/main" id="{49B8928C-4432-4B4E-A680-51E8CABD6FC1}"/>
              </a:ext>
            </a:extLst>
          </p:cNvPr>
          <p:cNvSpPr>
            <a:spLocks noGrp="1"/>
          </p:cNvSpPr>
          <p:nvPr>
            <p:ph type="ftr" sz="quarter" idx="11"/>
          </p:nvPr>
        </p:nvSpPr>
        <p:spPr bwMode="auto">
          <a:xfrm rot="5400000">
            <a:off x="7077076" y="4178300"/>
            <a:ext cx="3657600" cy="384175"/>
          </a:xfrm>
        </p:spPr>
        <p:txBody>
          <a:bodyPr/>
          <a:lstStyle>
            <a:lvl1pPr>
              <a:defRPr/>
            </a:lvl1pPr>
          </a:lstStyle>
          <a:p>
            <a:pPr>
              <a:defRPr/>
            </a:pPr>
            <a:endParaRPr lang="en-US"/>
          </a:p>
        </p:txBody>
      </p:sp>
      <p:sp>
        <p:nvSpPr>
          <p:cNvPr id="22" name="投影片編號版面配置區 5">
            <a:extLst>
              <a:ext uri="{FF2B5EF4-FFF2-40B4-BE49-F238E27FC236}">
                <a16:creationId xmlns="" xmlns:a16="http://schemas.microsoft.com/office/drawing/2014/main" id="{353CA82C-35BC-4530-9AE2-860E4BB3C306}"/>
              </a:ext>
            </a:extLst>
          </p:cNvPr>
          <p:cNvSpPr>
            <a:spLocks noGrp="1"/>
          </p:cNvSpPr>
          <p:nvPr>
            <p:ph type="sldNum" sz="quarter" idx="12"/>
          </p:nvPr>
        </p:nvSpPr>
        <p:spPr bwMode="auto">
          <a:xfrm>
            <a:off x="1339850" y="4929188"/>
            <a:ext cx="609600" cy="517525"/>
          </a:xfrm>
        </p:spPr>
        <p:txBody>
          <a:bodyPr/>
          <a:lstStyle>
            <a:lvl1pPr>
              <a:defRPr smtClean="0"/>
            </a:lvl1pPr>
          </a:lstStyle>
          <a:p>
            <a:pPr>
              <a:defRPr/>
            </a:pPr>
            <a:fld id="{366BD0F7-F2A6-4A9C-A60B-538F314B7CC0}" type="slidenum">
              <a:rPr lang="en-US" altLang="zh-TW"/>
              <a:pPr>
                <a:defRPr/>
              </a:pPr>
              <a:t>‹#›</a:t>
            </a:fld>
            <a:endParaRPr lang="en-US" altLang="zh-TW"/>
          </a:p>
        </p:txBody>
      </p:sp>
    </p:spTree>
    <p:extLst>
      <p:ext uri="{BB962C8B-B14F-4D97-AF65-F5344CB8AC3E}">
        <p14:creationId xmlns:p14="http://schemas.microsoft.com/office/powerpoint/2010/main" val="297071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4">
            <a:extLst>
              <a:ext uri="{FF2B5EF4-FFF2-40B4-BE49-F238E27FC236}">
                <a16:creationId xmlns="" xmlns:a16="http://schemas.microsoft.com/office/drawing/2014/main" id="{C753DE43-B190-4A0B-BE22-941FD169274E}"/>
              </a:ext>
            </a:extLst>
          </p:cNvPr>
          <p:cNvSpPr>
            <a:spLocks noGrp="1"/>
          </p:cNvSpPr>
          <p:nvPr>
            <p:ph type="dt" sz="half" idx="10"/>
          </p:nvPr>
        </p:nvSpPr>
        <p:spPr/>
        <p:txBody>
          <a:bodyPr/>
          <a:lstStyle>
            <a:lvl1pPr>
              <a:defRPr/>
            </a:lvl1pPr>
          </a:lstStyle>
          <a:p>
            <a:pPr>
              <a:defRPr/>
            </a:pPr>
            <a:endParaRPr lang="zh-TW" altLang="en-US"/>
          </a:p>
        </p:txBody>
      </p:sp>
      <p:sp>
        <p:nvSpPr>
          <p:cNvPr id="6" name="頁尾版面配置區 5">
            <a:extLst>
              <a:ext uri="{FF2B5EF4-FFF2-40B4-BE49-F238E27FC236}">
                <a16:creationId xmlns="" xmlns:a16="http://schemas.microsoft.com/office/drawing/2014/main" id="{48FFEDCA-22A7-4028-A899-DD833E721983}"/>
              </a:ext>
            </a:extLst>
          </p:cNvPr>
          <p:cNvSpPr>
            <a:spLocks noGrp="1"/>
          </p:cNvSpPr>
          <p:nvPr>
            <p:ph type="ftr" sz="quarter" idx="11"/>
          </p:nvPr>
        </p:nvSpPr>
        <p:spPr/>
        <p:txBody>
          <a:bodyPr/>
          <a:lstStyle>
            <a:lvl1pPr>
              <a:defRPr/>
            </a:lvl1pPr>
          </a:lstStyle>
          <a:p>
            <a:pPr>
              <a:defRPr/>
            </a:pPr>
            <a:endParaRPr lang="en-US"/>
          </a:p>
        </p:txBody>
      </p:sp>
      <p:sp>
        <p:nvSpPr>
          <p:cNvPr id="7" name="投影片編號版面配置區 6">
            <a:extLst>
              <a:ext uri="{FF2B5EF4-FFF2-40B4-BE49-F238E27FC236}">
                <a16:creationId xmlns="" xmlns:a16="http://schemas.microsoft.com/office/drawing/2014/main" id="{755BB7AE-3354-49AC-9F13-6DD31E6F2847}"/>
              </a:ext>
            </a:extLst>
          </p:cNvPr>
          <p:cNvSpPr>
            <a:spLocks noGrp="1"/>
          </p:cNvSpPr>
          <p:nvPr>
            <p:ph type="sldNum" sz="quarter" idx="12"/>
          </p:nvPr>
        </p:nvSpPr>
        <p:spPr/>
        <p:txBody>
          <a:bodyPr/>
          <a:lstStyle>
            <a:lvl1pPr>
              <a:defRPr smtClean="0"/>
            </a:lvl1pPr>
          </a:lstStyle>
          <a:p>
            <a:pPr>
              <a:defRPr/>
            </a:pPr>
            <a:fld id="{20212A97-8270-44C5-A467-F13B0EA4FB03}" type="slidenum">
              <a:rPr lang="en-US" altLang="zh-TW"/>
              <a:pPr>
                <a:defRPr/>
              </a:pPr>
              <a:t>‹#›</a:t>
            </a:fld>
            <a:endParaRPr lang="en-US" altLang="zh-TW"/>
          </a:p>
        </p:txBody>
      </p:sp>
    </p:spTree>
    <p:extLst>
      <p:ext uri="{BB962C8B-B14F-4D97-AF65-F5344CB8AC3E}">
        <p14:creationId xmlns:p14="http://schemas.microsoft.com/office/powerpoint/2010/main" val="2151117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7" name="日期版面配置區 6">
            <a:extLst>
              <a:ext uri="{FF2B5EF4-FFF2-40B4-BE49-F238E27FC236}">
                <a16:creationId xmlns="" xmlns:a16="http://schemas.microsoft.com/office/drawing/2014/main" id="{6A432139-03D3-48B0-8700-5342BC3CA11A}"/>
              </a:ext>
            </a:extLst>
          </p:cNvPr>
          <p:cNvSpPr>
            <a:spLocks noGrp="1"/>
          </p:cNvSpPr>
          <p:nvPr>
            <p:ph type="dt" sz="half" idx="10"/>
          </p:nvPr>
        </p:nvSpPr>
        <p:spPr/>
        <p:txBody>
          <a:bodyPr/>
          <a:lstStyle>
            <a:lvl1pPr>
              <a:defRPr/>
            </a:lvl1pPr>
          </a:lstStyle>
          <a:p>
            <a:pPr>
              <a:defRPr/>
            </a:pPr>
            <a:endParaRPr lang="zh-TW" altLang="en-US"/>
          </a:p>
        </p:txBody>
      </p:sp>
      <p:sp>
        <p:nvSpPr>
          <p:cNvPr id="8" name="頁尾版面配置區 7">
            <a:extLst>
              <a:ext uri="{FF2B5EF4-FFF2-40B4-BE49-F238E27FC236}">
                <a16:creationId xmlns="" xmlns:a16="http://schemas.microsoft.com/office/drawing/2014/main" id="{75BC39E9-BD43-4233-A759-E05DDA05F031}"/>
              </a:ext>
            </a:extLst>
          </p:cNvPr>
          <p:cNvSpPr>
            <a:spLocks noGrp="1"/>
          </p:cNvSpPr>
          <p:nvPr>
            <p:ph type="ftr" sz="quarter" idx="11"/>
          </p:nvPr>
        </p:nvSpPr>
        <p:spPr/>
        <p:txBody>
          <a:bodyPr/>
          <a:lstStyle>
            <a:lvl1pPr>
              <a:defRPr/>
            </a:lvl1pPr>
          </a:lstStyle>
          <a:p>
            <a:pPr>
              <a:defRPr/>
            </a:pPr>
            <a:endParaRPr lang="en-US"/>
          </a:p>
        </p:txBody>
      </p:sp>
      <p:sp>
        <p:nvSpPr>
          <p:cNvPr id="9" name="投影片編號版面配置區 8">
            <a:extLst>
              <a:ext uri="{FF2B5EF4-FFF2-40B4-BE49-F238E27FC236}">
                <a16:creationId xmlns="" xmlns:a16="http://schemas.microsoft.com/office/drawing/2014/main" id="{AABF2B4D-E125-4492-9ED3-B89F6F829727}"/>
              </a:ext>
            </a:extLst>
          </p:cNvPr>
          <p:cNvSpPr>
            <a:spLocks noGrp="1"/>
          </p:cNvSpPr>
          <p:nvPr>
            <p:ph type="sldNum" sz="quarter" idx="12"/>
          </p:nvPr>
        </p:nvSpPr>
        <p:spPr/>
        <p:txBody>
          <a:bodyPr/>
          <a:lstStyle>
            <a:lvl1pPr>
              <a:defRPr smtClean="0"/>
            </a:lvl1pPr>
          </a:lstStyle>
          <a:p>
            <a:pPr>
              <a:defRPr/>
            </a:pPr>
            <a:fld id="{3624D53D-B457-4749-84AB-335443480B25}" type="slidenum">
              <a:rPr lang="en-US" altLang="zh-TW"/>
              <a:pPr>
                <a:defRPr/>
              </a:pPr>
              <a:t>‹#›</a:t>
            </a:fld>
            <a:endParaRPr lang="en-US" altLang="zh-TW"/>
          </a:p>
        </p:txBody>
      </p:sp>
    </p:spTree>
    <p:extLst>
      <p:ext uri="{BB962C8B-B14F-4D97-AF65-F5344CB8AC3E}">
        <p14:creationId xmlns:p14="http://schemas.microsoft.com/office/powerpoint/2010/main" val="258284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日期版面配置區 5">
            <a:extLst>
              <a:ext uri="{FF2B5EF4-FFF2-40B4-BE49-F238E27FC236}">
                <a16:creationId xmlns="" xmlns:a16="http://schemas.microsoft.com/office/drawing/2014/main" id="{E9CD3A19-3BAA-4FD6-9463-A0F4F495E177}"/>
              </a:ext>
            </a:extLst>
          </p:cNvPr>
          <p:cNvSpPr>
            <a:spLocks noGrp="1"/>
          </p:cNvSpPr>
          <p:nvPr>
            <p:ph type="dt" sz="half" idx="10"/>
          </p:nvPr>
        </p:nvSpPr>
        <p:spPr/>
        <p:txBody>
          <a:bodyPr rtlCol="0"/>
          <a:lstStyle>
            <a:lvl1pPr>
              <a:defRPr/>
            </a:lvl1pPr>
          </a:lstStyle>
          <a:p>
            <a:pPr>
              <a:defRPr/>
            </a:pPr>
            <a:endParaRPr lang="zh-TW" altLang="en-US"/>
          </a:p>
        </p:txBody>
      </p:sp>
      <p:sp>
        <p:nvSpPr>
          <p:cNvPr id="4" name="投影片編號版面配置區 6">
            <a:extLst>
              <a:ext uri="{FF2B5EF4-FFF2-40B4-BE49-F238E27FC236}">
                <a16:creationId xmlns="" xmlns:a16="http://schemas.microsoft.com/office/drawing/2014/main" id="{A95AC538-DAB2-48AD-8FE5-1678C85ADC92}"/>
              </a:ext>
            </a:extLst>
          </p:cNvPr>
          <p:cNvSpPr>
            <a:spLocks noGrp="1"/>
          </p:cNvSpPr>
          <p:nvPr>
            <p:ph type="sldNum" sz="quarter" idx="11"/>
          </p:nvPr>
        </p:nvSpPr>
        <p:spPr/>
        <p:txBody>
          <a:bodyPr/>
          <a:lstStyle>
            <a:lvl1pPr>
              <a:defRPr smtClean="0"/>
            </a:lvl1pPr>
          </a:lstStyle>
          <a:p>
            <a:pPr>
              <a:defRPr/>
            </a:pPr>
            <a:fld id="{72A2BF25-3F0A-4C94-B0FF-D0D769C7BD85}" type="slidenum">
              <a:rPr lang="en-US" altLang="zh-TW"/>
              <a:pPr>
                <a:defRPr/>
              </a:pPr>
              <a:t>‹#›</a:t>
            </a:fld>
            <a:endParaRPr lang="en-US" altLang="zh-TW"/>
          </a:p>
        </p:txBody>
      </p:sp>
      <p:sp>
        <p:nvSpPr>
          <p:cNvPr id="5" name="頁尾版面配置區 7">
            <a:extLst>
              <a:ext uri="{FF2B5EF4-FFF2-40B4-BE49-F238E27FC236}">
                <a16:creationId xmlns="" xmlns:a16="http://schemas.microsoft.com/office/drawing/2014/main" id="{78FDAA53-DA01-456A-A150-56F1EC99166A}"/>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81671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 xmlns:a16="http://schemas.microsoft.com/office/drawing/2014/main" id="{E5F4BFE3-F5F2-478D-A625-380080368CD5}"/>
              </a:ext>
            </a:extLst>
          </p:cNvPr>
          <p:cNvSpPr>
            <a:spLocks noGrp="1"/>
          </p:cNvSpPr>
          <p:nvPr>
            <p:ph type="dt" sz="half" idx="10"/>
          </p:nvPr>
        </p:nvSpPr>
        <p:spPr/>
        <p:txBody>
          <a:bodyPr/>
          <a:lstStyle>
            <a:lvl1pPr>
              <a:defRPr/>
            </a:lvl1pPr>
          </a:lstStyle>
          <a:p>
            <a:pPr>
              <a:defRPr/>
            </a:pPr>
            <a:endParaRPr lang="zh-TW" altLang="en-US"/>
          </a:p>
        </p:txBody>
      </p:sp>
      <p:sp>
        <p:nvSpPr>
          <p:cNvPr id="3" name="頁尾版面配置區 2">
            <a:extLst>
              <a:ext uri="{FF2B5EF4-FFF2-40B4-BE49-F238E27FC236}">
                <a16:creationId xmlns="" xmlns:a16="http://schemas.microsoft.com/office/drawing/2014/main" id="{70B6E382-CDA8-47DD-8BD6-106E0FA5BD5A}"/>
              </a:ext>
            </a:extLst>
          </p:cNvPr>
          <p:cNvSpPr>
            <a:spLocks noGrp="1"/>
          </p:cNvSpPr>
          <p:nvPr>
            <p:ph type="ftr" sz="quarter" idx="11"/>
          </p:nvPr>
        </p:nvSpPr>
        <p:spPr/>
        <p:txBody>
          <a:bodyPr/>
          <a:lstStyle>
            <a:lvl1pPr>
              <a:defRPr/>
            </a:lvl1pPr>
          </a:lstStyle>
          <a:p>
            <a:pPr>
              <a:defRPr/>
            </a:pPr>
            <a:endParaRPr lang="en-US"/>
          </a:p>
        </p:txBody>
      </p:sp>
      <p:sp>
        <p:nvSpPr>
          <p:cNvPr id="4" name="投影片編號版面配置區 3">
            <a:extLst>
              <a:ext uri="{FF2B5EF4-FFF2-40B4-BE49-F238E27FC236}">
                <a16:creationId xmlns="" xmlns:a16="http://schemas.microsoft.com/office/drawing/2014/main" id="{B8617D5F-1133-4792-9CDF-EB729BA462AA}"/>
              </a:ext>
            </a:extLst>
          </p:cNvPr>
          <p:cNvSpPr>
            <a:spLocks noGrp="1"/>
          </p:cNvSpPr>
          <p:nvPr>
            <p:ph type="sldNum" sz="quarter" idx="12"/>
          </p:nvPr>
        </p:nvSpPr>
        <p:spPr/>
        <p:txBody>
          <a:bodyPr/>
          <a:lstStyle>
            <a:lvl1pPr>
              <a:defRPr smtClean="0"/>
            </a:lvl1pPr>
          </a:lstStyle>
          <a:p>
            <a:pPr>
              <a:defRPr/>
            </a:pPr>
            <a:fld id="{EC58B465-7C95-4345-8D0D-380DBFD64E1B}" type="slidenum">
              <a:rPr lang="en-US" altLang="zh-TW"/>
              <a:pPr>
                <a:defRPr/>
              </a:pPr>
              <a:t>‹#›</a:t>
            </a:fld>
            <a:endParaRPr lang="en-US" altLang="zh-TW"/>
          </a:p>
        </p:txBody>
      </p:sp>
    </p:spTree>
    <p:extLst>
      <p:ext uri="{BB962C8B-B14F-4D97-AF65-F5344CB8AC3E}">
        <p14:creationId xmlns:p14="http://schemas.microsoft.com/office/powerpoint/2010/main" val="270457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4">
            <a:extLst>
              <a:ext uri="{FF2B5EF4-FFF2-40B4-BE49-F238E27FC236}">
                <a16:creationId xmlns="" xmlns:a16="http://schemas.microsoft.com/office/drawing/2014/main" id="{D5691870-FDC9-4F4C-B520-8D46238E5133}"/>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p>
        </p:txBody>
      </p:sp>
      <p:sp>
        <p:nvSpPr>
          <p:cNvPr id="6" name="直線接點 5">
            <a:extLst>
              <a:ext uri="{FF2B5EF4-FFF2-40B4-BE49-F238E27FC236}">
                <a16:creationId xmlns="" xmlns:a16="http://schemas.microsoft.com/office/drawing/2014/main" id="{2659A431-2AF5-4CB7-92A2-65B0F2C7C535}"/>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p>
        </p:txBody>
      </p:sp>
      <p:sp>
        <p:nvSpPr>
          <p:cNvPr id="7" name="直線接點 17">
            <a:extLst>
              <a:ext uri="{FF2B5EF4-FFF2-40B4-BE49-F238E27FC236}">
                <a16:creationId xmlns="" xmlns:a16="http://schemas.microsoft.com/office/drawing/2014/main" id="{26FDCBA5-56D4-4D7E-8C0F-165D04377E02}"/>
              </a:ext>
            </a:extLst>
          </p:cNvPr>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 name="直線接點 18">
            <a:extLst>
              <a:ext uri="{FF2B5EF4-FFF2-40B4-BE49-F238E27FC236}">
                <a16:creationId xmlns="" xmlns:a16="http://schemas.microsoft.com/office/drawing/2014/main" id="{86BF0E94-F005-4199-A47D-B918F21616F9}"/>
              </a:ext>
            </a:extLst>
          </p:cNvPr>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 name="矩形 8">
            <a:extLst>
              <a:ext uri="{FF2B5EF4-FFF2-40B4-BE49-F238E27FC236}">
                <a16:creationId xmlns="" xmlns:a16="http://schemas.microsoft.com/office/drawing/2014/main" id="{B1D8CA6B-20B7-439C-9C58-C413D495825A}"/>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10" name="直線接點 20">
            <a:extLst>
              <a:ext uri="{FF2B5EF4-FFF2-40B4-BE49-F238E27FC236}">
                <a16:creationId xmlns="" xmlns:a16="http://schemas.microsoft.com/office/drawing/2014/main" id="{FF7764E5-9006-4859-A50B-36EAF0AA7A8F}"/>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橢圓 10">
            <a:extLst>
              <a:ext uri="{FF2B5EF4-FFF2-40B4-BE49-F238E27FC236}">
                <a16:creationId xmlns="" xmlns:a16="http://schemas.microsoft.com/office/drawing/2014/main" id="{068583A1-90DB-4926-BBD4-FBD05AF3DDAA}"/>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日期版面配置區 20">
            <a:extLst>
              <a:ext uri="{FF2B5EF4-FFF2-40B4-BE49-F238E27FC236}">
                <a16:creationId xmlns="" xmlns:a16="http://schemas.microsoft.com/office/drawing/2014/main" id="{B14CAFCE-029A-4654-B5A1-2AB7FBF62C3D}"/>
              </a:ext>
            </a:extLst>
          </p:cNvPr>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21">
            <a:extLst>
              <a:ext uri="{FF2B5EF4-FFF2-40B4-BE49-F238E27FC236}">
                <a16:creationId xmlns="" xmlns:a16="http://schemas.microsoft.com/office/drawing/2014/main" id="{8DCDB5C9-81BA-4DA9-8BD3-204CE9E04B01}"/>
              </a:ext>
            </a:extLst>
          </p:cNvPr>
          <p:cNvSpPr>
            <a:spLocks noGrp="1"/>
          </p:cNvSpPr>
          <p:nvPr>
            <p:ph type="sldNum" sz="quarter" idx="11"/>
          </p:nvPr>
        </p:nvSpPr>
        <p:spPr/>
        <p:txBody>
          <a:bodyPr/>
          <a:lstStyle>
            <a:lvl1pPr>
              <a:defRPr smtClean="0"/>
            </a:lvl1pPr>
          </a:lstStyle>
          <a:p>
            <a:pPr>
              <a:defRPr/>
            </a:pPr>
            <a:fld id="{8AAB44A2-E9E9-4968-805B-7F9676657D5C}" type="slidenum">
              <a:rPr lang="en-US" altLang="zh-TW"/>
              <a:pPr>
                <a:defRPr/>
              </a:pPr>
              <a:t>‹#›</a:t>
            </a:fld>
            <a:endParaRPr lang="en-US" altLang="zh-TW"/>
          </a:p>
        </p:txBody>
      </p:sp>
      <p:sp>
        <p:nvSpPr>
          <p:cNvPr id="14" name="頁尾版面配置區 22">
            <a:extLst>
              <a:ext uri="{FF2B5EF4-FFF2-40B4-BE49-F238E27FC236}">
                <a16:creationId xmlns="" xmlns:a16="http://schemas.microsoft.com/office/drawing/2014/main" id="{6A4CB26B-D4B6-496C-9A9F-DC9B4F23BC92}"/>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58450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4">
            <a:extLst>
              <a:ext uri="{FF2B5EF4-FFF2-40B4-BE49-F238E27FC236}">
                <a16:creationId xmlns="" xmlns:a16="http://schemas.microsoft.com/office/drawing/2014/main" id="{12C93070-05E2-45D2-8D65-B642282BEEF8}"/>
              </a:ext>
            </a:extLst>
          </p:cNvPr>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p>
        </p:txBody>
      </p:sp>
      <p:sp>
        <p:nvSpPr>
          <p:cNvPr id="6" name="橢圓 5">
            <a:extLst>
              <a:ext uri="{FF2B5EF4-FFF2-40B4-BE49-F238E27FC236}">
                <a16:creationId xmlns="" xmlns:a16="http://schemas.microsoft.com/office/drawing/2014/main" id="{55AC82AA-8377-403D-AB54-29BF0B94BB96}"/>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7" name="直線接點 17">
            <a:extLst>
              <a:ext uri="{FF2B5EF4-FFF2-40B4-BE49-F238E27FC236}">
                <a16:creationId xmlns="" xmlns:a16="http://schemas.microsoft.com/office/drawing/2014/main" id="{7FBFACC2-5C7F-4A7F-9746-D3BF857EA7A5}"/>
              </a:ext>
            </a:extLst>
          </p:cNvPr>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 name="矩形 7">
            <a:extLst>
              <a:ext uri="{FF2B5EF4-FFF2-40B4-BE49-F238E27FC236}">
                <a16:creationId xmlns="" xmlns:a16="http://schemas.microsoft.com/office/drawing/2014/main" id="{F48EAE04-2AD8-4852-913E-D65426784DEC}"/>
              </a:ext>
            </a:extLst>
          </p:cNvPr>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9" name="直線接點 19">
            <a:extLst>
              <a:ext uri="{FF2B5EF4-FFF2-40B4-BE49-F238E27FC236}">
                <a16:creationId xmlns="" xmlns:a16="http://schemas.microsoft.com/office/drawing/2014/main" id="{044B14AD-97B9-4DE7-9A43-654BF264155C}"/>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直線接點 9">
            <a:extLst>
              <a:ext uri="{FF2B5EF4-FFF2-40B4-BE49-F238E27FC236}">
                <a16:creationId xmlns="" xmlns:a16="http://schemas.microsoft.com/office/drawing/2014/main" id="{16C099FE-A599-4EE3-A8EE-D85FC653805E}"/>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p>
        </p:txBody>
      </p:sp>
      <p:sp>
        <p:nvSpPr>
          <p:cNvPr id="11" name="直線接點 23">
            <a:extLst>
              <a:ext uri="{FF2B5EF4-FFF2-40B4-BE49-F238E27FC236}">
                <a16:creationId xmlns="" xmlns:a16="http://schemas.microsoft.com/office/drawing/2014/main" id="{F19DFBB3-5998-44F2-9044-E1336DF4EFDB}"/>
              </a:ext>
            </a:extLst>
          </p:cNvPr>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a:t>按一下以編輯母片文字樣式</a:t>
            </a:r>
          </a:p>
        </p:txBody>
      </p:sp>
      <p:sp>
        <p:nvSpPr>
          <p:cNvPr id="12" name="日期版面配置區 16">
            <a:extLst>
              <a:ext uri="{FF2B5EF4-FFF2-40B4-BE49-F238E27FC236}">
                <a16:creationId xmlns="" xmlns:a16="http://schemas.microsoft.com/office/drawing/2014/main" id="{C6A883F1-F54F-46E5-BEF2-59195D311EBD}"/>
              </a:ext>
            </a:extLst>
          </p:cNvPr>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17">
            <a:extLst>
              <a:ext uri="{FF2B5EF4-FFF2-40B4-BE49-F238E27FC236}">
                <a16:creationId xmlns="" xmlns:a16="http://schemas.microsoft.com/office/drawing/2014/main" id="{975F8BF6-EE23-4E2A-B3FD-9D02D23CA064}"/>
              </a:ext>
            </a:extLst>
          </p:cNvPr>
          <p:cNvSpPr>
            <a:spLocks noGrp="1"/>
          </p:cNvSpPr>
          <p:nvPr>
            <p:ph type="sldNum" sz="quarter" idx="11"/>
          </p:nvPr>
        </p:nvSpPr>
        <p:spPr/>
        <p:txBody>
          <a:bodyPr/>
          <a:lstStyle>
            <a:lvl1pPr>
              <a:defRPr smtClean="0"/>
            </a:lvl1pPr>
          </a:lstStyle>
          <a:p>
            <a:pPr>
              <a:defRPr/>
            </a:pPr>
            <a:fld id="{7D01D11A-05A3-4C6E-A218-0A5997B331E6}" type="slidenum">
              <a:rPr lang="en-US" altLang="zh-TW"/>
              <a:pPr>
                <a:defRPr/>
              </a:pPr>
              <a:t>‹#›</a:t>
            </a:fld>
            <a:endParaRPr lang="en-US" altLang="zh-TW"/>
          </a:p>
        </p:txBody>
      </p:sp>
      <p:sp>
        <p:nvSpPr>
          <p:cNvPr id="14" name="頁尾版面配置區 20">
            <a:extLst>
              <a:ext uri="{FF2B5EF4-FFF2-40B4-BE49-F238E27FC236}">
                <a16:creationId xmlns="" xmlns:a16="http://schemas.microsoft.com/office/drawing/2014/main" id="{FDCB6EC4-4F71-411B-A561-9C6BA041DA26}"/>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410453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6" name="直線接點 15">
            <a:extLst>
              <a:ext uri="{FF2B5EF4-FFF2-40B4-BE49-F238E27FC236}">
                <a16:creationId xmlns="" xmlns:a16="http://schemas.microsoft.com/office/drawing/2014/main" id="{589E4ED7-F1BF-43C5-A98E-6641628023E3}"/>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p>
        </p:txBody>
      </p:sp>
      <p:sp>
        <p:nvSpPr>
          <p:cNvPr id="22" name="標題版面配置區 21">
            <a:extLst>
              <a:ext uri="{FF2B5EF4-FFF2-40B4-BE49-F238E27FC236}">
                <a16:creationId xmlns="" xmlns:a16="http://schemas.microsoft.com/office/drawing/2014/main" id="{568F1EFE-D466-4F61-88BB-27ADC06E244B}"/>
              </a:ext>
            </a:extLst>
          </p:cNvPr>
          <p:cNvSpPr>
            <a:spLocks noGrp="1"/>
          </p:cNvSpPr>
          <p:nvPr>
            <p:ph type="title"/>
          </p:nvPr>
        </p:nvSpPr>
        <p:spPr>
          <a:xfrm>
            <a:off x="457200" y="274638"/>
            <a:ext cx="7467600" cy="1143000"/>
          </a:xfrm>
          <a:prstGeom prst="rect">
            <a:avLst/>
          </a:prstGeom>
        </p:spPr>
        <p:txBody>
          <a:bodyPr vert="horz" anchor="b">
            <a:normAutofit/>
          </a:bodyPr>
          <a:lstStyle/>
          <a:p>
            <a:r>
              <a:rPr lang="zh-TW" altLang="en-US"/>
              <a:t>按一下以編輯母片標題樣式</a:t>
            </a:r>
            <a:endParaRPr lang="en-US"/>
          </a:p>
        </p:txBody>
      </p:sp>
      <p:sp>
        <p:nvSpPr>
          <p:cNvPr id="1028" name="文字版面配置區 12">
            <a:extLst>
              <a:ext uri="{FF2B5EF4-FFF2-40B4-BE49-F238E27FC236}">
                <a16:creationId xmlns="" xmlns:a16="http://schemas.microsoft.com/office/drawing/2014/main" id="{D2A302EB-F0AA-486C-B78A-DD979BAAD7C7}"/>
              </a:ext>
            </a:extLst>
          </p:cNvPr>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4" name="日期版面配置區 13">
            <a:extLst>
              <a:ext uri="{FF2B5EF4-FFF2-40B4-BE49-F238E27FC236}">
                <a16:creationId xmlns="" xmlns:a16="http://schemas.microsoft.com/office/drawing/2014/main" id="{3FDE521C-0844-4DED-8165-EFE2DA2B5079}"/>
              </a:ext>
            </a:extLst>
          </p:cNvPr>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TW" altLang="en-US"/>
          </a:p>
        </p:txBody>
      </p:sp>
      <p:sp>
        <p:nvSpPr>
          <p:cNvPr id="3" name="頁尾版面配置區 2">
            <a:extLst>
              <a:ext uri="{FF2B5EF4-FFF2-40B4-BE49-F238E27FC236}">
                <a16:creationId xmlns="" xmlns:a16="http://schemas.microsoft.com/office/drawing/2014/main" id="{62BF36D1-0040-4A55-A6E7-B1566029594F}"/>
              </a:ext>
            </a:extLst>
          </p:cNvPr>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ltLang="zh-TW"/>
          </a:p>
        </p:txBody>
      </p:sp>
      <p:sp>
        <p:nvSpPr>
          <p:cNvPr id="7" name="直線接點 6">
            <a:extLst>
              <a:ext uri="{FF2B5EF4-FFF2-40B4-BE49-F238E27FC236}">
                <a16:creationId xmlns="" xmlns:a16="http://schemas.microsoft.com/office/drawing/2014/main" id="{926D1159-08E9-4EC2-9611-1CB6C4F3F534}"/>
              </a:ext>
            </a:extLst>
          </p:cNvPr>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p>
        </p:txBody>
      </p:sp>
      <p:sp>
        <p:nvSpPr>
          <p:cNvPr id="1032" name="直線接點 8">
            <a:extLst>
              <a:ext uri="{FF2B5EF4-FFF2-40B4-BE49-F238E27FC236}">
                <a16:creationId xmlns="" xmlns:a16="http://schemas.microsoft.com/office/drawing/2014/main" id="{B65084F8-DD00-46C7-930E-8F8117350EE9}"/>
              </a:ext>
            </a:extLst>
          </p:cNvPr>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矩形 9">
            <a:extLst>
              <a:ext uri="{FF2B5EF4-FFF2-40B4-BE49-F238E27FC236}">
                <a16:creationId xmlns="" xmlns:a16="http://schemas.microsoft.com/office/drawing/2014/main" id="{1A1C2692-64B9-4FC1-884E-BAD17C567A96}"/>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p>
        </p:txBody>
      </p:sp>
      <p:sp>
        <p:nvSpPr>
          <p:cNvPr id="1034" name="直線接點 10">
            <a:extLst>
              <a:ext uri="{FF2B5EF4-FFF2-40B4-BE49-F238E27FC236}">
                <a16:creationId xmlns="" xmlns:a16="http://schemas.microsoft.com/office/drawing/2014/main" id="{A96FC304-154D-4662-AE79-8FFDAD9881E2}"/>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橢圓 11">
            <a:extLst>
              <a:ext uri="{FF2B5EF4-FFF2-40B4-BE49-F238E27FC236}">
                <a16:creationId xmlns="" xmlns:a16="http://schemas.microsoft.com/office/drawing/2014/main" id="{A0ACD5CF-516B-4AC5-B819-B533B9E7B3AF}"/>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dirty="0"/>
          </a:p>
        </p:txBody>
      </p:sp>
      <p:sp>
        <p:nvSpPr>
          <p:cNvPr id="23" name="投影片編號版面配置區 22">
            <a:extLst>
              <a:ext uri="{FF2B5EF4-FFF2-40B4-BE49-F238E27FC236}">
                <a16:creationId xmlns="" xmlns:a16="http://schemas.microsoft.com/office/drawing/2014/main" id="{F474A7E2-565F-479F-A4EF-D3F3231A5AF6}"/>
              </a:ext>
            </a:extLst>
          </p:cNvPr>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400" b="1" smtClean="0">
                <a:solidFill>
                  <a:srgbClr val="FFFFFF"/>
                </a:solidFill>
              </a:defRPr>
            </a:lvl1pPr>
          </a:lstStyle>
          <a:p>
            <a:pPr>
              <a:defRPr/>
            </a:pPr>
            <a:fld id="{7072E6BF-AC87-4B86-8B35-B9BF8647C6F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 id="2147486721" r:id="rId12"/>
    <p:sldLayoutId id="2147486722" r:id="rId13"/>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ea typeface="Noto Sans CJK TC Black" pitchFamily="34" charset="-120"/>
        </a:defRPr>
      </a:lvl2pPr>
      <a:lvl3pPr algn="l" rtl="0" eaLnBrk="0" fontAlgn="base" hangingPunct="0">
        <a:spcBef>
          <a:spcPct val="0"/>
        </a:spcBef>
        <a:spcAft>
          <a:spcPct val="0"/>
        </a:spcAft>
        <a:defRPr sz="3000">
          <a:solidFill>
            <a:schemeClr val="tx2"/>
          </a:solidFill>
          <a:latin typeface="Calibri" pitchFamily="34" charset="0"/>
          <a:ea typeface="Noto Sans CJK TC Black" pitchFamily="34" charset="-120"/>
        </a:defRPr>
      </a:lvl3pPr>
      <a:lvl4pPr algn="l" rtl="0" eaLnBrk="0" fontAlgn="base" hangingPunct="0">
        <a:spcBef>
          <a:spcPct val="0"/>
        </a:spcBef>
        <a:spcAft>
          <a:spcPct val="0"/>
        </a:spcAft>
        <a:defRPr sz="3000">
          <a:solidFill>
            <a:schemeClr val="tx2"/>
          </a:solidFill>
          <a:latin typeface="Calibri" pitchFamily="34" charset="0"/>
          <a:ea typeface="Noto Sans CJK TC Black" pitchFamily="34" charset="-120"/>
        </a:defRPr>
      </a:lvl4pPr>
      <a:lvl5pPr algn="l" rtl="0" eaLnBrk="0" fontAlgn="base" hangingPunct="0">
        <a:spcBef>
          <a:spcPct val="0"/>
        </a:spcBef>
        <a:spcAft>
          <a:spcPct val="0"/>
        </a:spcAft>
        <a:defRPr sz="3000">
          <a:solidFill>
            <a:schemeClr val="tx2"/>
          </a:solidFill>
          <a:latin typeface="Calibri" pitchFamily="34" charset="0"/>
          <a:ea typeface="Noto Sans CJK TC Black" pitchFamily="34" charset="-120"/>
        </a:defRPr>
      </a:lvl5pPr>
      <a:lvl6pPr marL="457200" algn="l" rtl="0" fontAlgn="base">
        <a:spcBef>
          <a:spcPct val="0"/>
        </a:spcBef>
        <a:spcAft>
          <a:spcPct val="0"/>
        </a:spcAft>
        <a:defRPr sz="3000">
          <a:solidFill>
            <a:schemeClr val="tx2"/>
          </a:solidFill>
          <a:latin typeface="Calibri" pitchFamily="34" charset="0"/>
          <a:ea typeface="Noto Sans CJK TC Black" pitchFamily="34" charset="-120"/>
        </a:defRPr>
      </a:lvl6pPr>
      <a:lvl7pPr marL="914400" algn="l" rtl="0" fontAlgn="base">
        <a:spcBef>
          <a:spcPct val="0"/>
        </a:spcBef>
        <a:spcAft>
          <a:spcPct val="0"/>
        </a:spcAft>
        <a:defRPr sz="3000">
          <a:solidFill>
            <a:schemeClr val="tx2"/>
          </a:solidFill>
          <a:latin typeface="Calibri" pitchFamily="34" charset="0"/>
          <a:ea typeface="Noto Sans CJK TC Black" pitchFamily="34" charset="-120"/>
        </a:defRPr>
      </a:lvl7pPr>
      <a:lvl8pPr marL="1371600" algn="l" rtl="0" fontAlgn="base">
        <a:spcBef>
          <a:spcPct val="0"/>
        </a:spcBef>
        <a:spcAft>
          <a:spcPct val="0"/>
        </a:spcAft>
        <a:defRPr sz="3000">
          <a:solidFill>
            <a:schemeClr val="tx2"/>
          </a:solidFill>
          <a:latin typeface="Calibri" pitchFamily="34" charset="0"/>
          <a:ea typeface="Noto Sans CJK TC Black" pitchFamily="34" charset="-120"/>
        </a:defRPr>
      </a:lvl8pPr>
      <a:lvl9pPr marL="1828800" algn="l" rtl="0" fontAlgn="base">
        <a:spcBef>
          <a:spcPct val="0"/>
        </a:spcBef>
        <a:spcAft>
          <a:spcPct val="0"/>
        </a:spcAft>
        <a:defRPr sz="3000">
          <a:solidFill>
            <a:schemeClr val="tx2"/>
          </a:solidFill>
          <a:latin typeface="Calibri" pitchFamily="34" charset="0"/>
          <a:ea typeface="Noto Sans CJK TC Black" pitchFamily="34" charset="-12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648F67"/>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BCCEBD"/>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D4E2D4"/>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nidss.cdc.gov.tw/"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cdc.gov.tw/english/downloadfile.aspx?fid=412EEBD7DA1C783B"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oleObject" Target="../embeddings/oleObject1.bin"/><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a:extLst>
              <a:ext uri="{FF2B5EF4-FFF2-40B4-BE49-F238E27FC236}">
                <a16:creationId xmlns="" xmlns:a16="http://schemas.microsoft.com/office/drawing/2014/main" id="{8ECC6A2D-EE5C-4F34-82E8-E9A96C4FE309}"/>
              </a:ext>
            </a:extLst>
          </p:cNvPr>
          <p:cNvSpPr>
            <a:spLocks noGrp="1"/>
          </p:cNvSpPr>
          <p:nvPr>
            <p:ph type="ctrTitle"/>
          </p:nvPr>
        </p:nvSpPr>
        <p:spPr>
          <a:xfrm>
            <a:off x="2339975" y="1412875"/>
            <a:ext cx="6624638" cy="1919288"/>
          </a:xfrm>
        </p:spPr>
        <p:txBody>
          <a:bodyPr wrap="square" lIns="91440" tIns="45720" rIns="91440" bIns="45720" numCol="1" anchorCtr="0" compatLnSpc="1">
            <a:prstTxWarp prst="textNoShape">
              <a:avLst/>
            </a:prstTxWarp>
            <a:noAutofit/>
          </a:bodyPr>
          <a:lstStyle/>
          <a:p>
            <a:pPr defTabSz="407988" eaLnBrk="1" hangingPunct="1">
              <a:defRPr/>
            </a:pPr>
            <a:r>
              <a:rPr lang="en-US" altLang="zh-TW" sz="3600" cap="none" dirty="0">
                <a:solidFill>
                  <a:srgbClr val="527E56"/>
                </a:solidFill>
                <a:effectLst>
                  <a:outerShdw blurRad="38100" dist="38100" dir="2700000" algn="tl">
                    <a:srgbClr val="C0C0C0"/>
                  </a:outerShdw>
                </a:effectLst>
                <a:latin typeface="Verdana" panose="020B0604030504040204" pitchFamily="34" charset="0"/>
              </a:rPr>
              <a:t>EPIDEMIOLOGY AND STRATEGIES FOR EARLY DETECTION OF DENGUE CASE IN CHINESE TAIPEI</a:t>
            </a:r>
            <a:endParaRPr lang="en-US" altLang="zh-TW" sz="3600" cap="none" dirty="0">
              <a:solidFill>
                <a:srgbClr val="527E56"/>
              </a:solidFill>
              <a:ea typeface="Arial Unicode MS" panose="020B0604020202020204" pitchFamily="34" charset="-120"/>
              <a:cs typeface="Arial Unicode MS" panose="020B0604020202020204" pitchFamily="34" charset="-120"/>
            </a:endParaRPr>
          </a:p>
        </p:txBody>
      </p:sp>
      <p:sp>
        <p:nvSpPr>
          <p:cNvPr id="514" name="Shape 514">
            <a:extLst>
              <a:ext uri="{FF2B5EF4-FFF2-40B4-BE49-F238E27FC236}">
                <a16:creationId xmlns="" xmlns:a16="http://schemas.microsoft.com/office/drawing/2014/main" id="{B00ABBDB-E26E-4222-A881-6B98F63F6648}"/>
              </a:ext>
            </a:extLst>
          </p:cNvPr>
          <p:cNvSpPr>
            <a:spLocks noGrp="1"/>
          </p:cNvSpPr>
          <p:nvPr>
            <p:ph type="subTitle" idx="1"/>
          </p:nvPr>
        </p:nvSpPr>
        <p:spPr>
          <a:xfrm>
            <a:off x="2484438" y="3933825"/>
            <a:ext cx="5472112" cy="1727200"/>
          </a:xfrm>
        </p:spPr>
        <p:txBody>
          <a:bodyPr>
            <a:normAutofit fontScale="92500" lnSpcReduction="10000"/>
          </a:bodyPr>
          <a:lstStyle/>
          <a:p>
            <a:pPr defTabSz="332708" eaLnBrk="1" fontAlgn="auto" hangingPunct="1">
              <a:lnSpc>
                <a:spcPct val="120000"/>
              </a:lnSpc>
              <a:spcBef>
                <a:spcPts val="844"/>
              </a:spcBef>
              <a:spcAft>
                <a:spcPts val="0"/>
              </a:spcAft>
              <a:buFont typeface="Wingdings"/>
              <a:buNone/>
              <a:defRPr sz="3078"/>
            </a:pPr>
            <a:r>
              <a:rPr sz="3078" dirty="0">
                <a:latin typeface="+mj-lt"/>
                <a:ea typeface="+mj-ea"/>
                <a:cs typeface="+mj-cs"/>
                <a:sym typeface="Gill Sans SemiBold"/>
              </a:rPr>
              <a:t>Chin-Hui Yang,  MD, PhD</a:t>
            </a:r>
            <a:br>
              <a:rPr sz="3078" dirty="0">
                <a:latin typeface="+mj-lt"/>
                <a:ea typeface="+mj-ea"/>
                <a:cs typeface="+mj-cs"/>
                <a:sym typeface="Gill Sans SemiBold"/>
              </a:rPr>
            </a:br>
            <a:r>
              <a:rPr sz="1900" dirty="0"/>
              <a:t>Division of Acute Infectious Disease</a:t>
            </a:r>
            <a:br>
              <a:rPr sz="1900" dirty="0"/>
            </a:br>
            <a:r>
              <a:rPr sz="1900" dirty="0"/>
              <a:t>Centers for Disease Control</a:t>
            </a:r>
            <a:r>
              <a:rPr lang="en-US" sz="1900" dirty="0"/>
              <a:t>, Chinese Taipei</a:t>
            </a:r>
            <a:endParaRPr sz="3078" dirty="0"/>
          </a:p>
          <a:p>
            <a:pPr defTabSz="332708" eaLnBrk="1" fontAlgn="auto" hangingPunct="1">
              <a:lnSpc>
                <a:spcPct val="120000"/>
              </a:lnSpc>
              <a:spcBef>
                <a:spcPts val="844"/>
              </a:spcBef>
              <a:spcAft>
                <a:spcPts val="0"/>
              </a:spcAft>
              <a:buFont typeface="Wingdings"/>
              <a:buNone/>
              <a:defRPr sz="2592"/>
            </a:pPr>
            <a:r>
              <a:rPr sz="2592" dirty="0"/>
              <a:t>201</a:t>
            </a:r>
            <a:r>
              <a:rPr lang="en-US" sz="2592" dirty="0"/>
              <a:t>8</a:t>
            </a:r>
            <a:r>
              <a:rPr sz="2592" dirty="0"/>
              <a:t>-</a:t>
            </a:r>
            <a:r>
              <a:rPr lang="en-US" sz="2592" dirty="0"/>
              <a:t>5</a:t>
            </a:r>
            <a:r>
              <a:rPr sz="2592" dirty="0"/>
              <a:t>-</a:t>
            </a:r>
            <a:r>
              <a:rPr lang="en-US" sz="2592" dirty="0"/>
              <a:t>3</a:t>
            </a:r>
            <a:endParaRPr sz="2592" dirty="0"/>
          </a:p>
        </p:txBody>
      </p:sp>
      <p:pic>
        <p:nvPicPr>
          <p:cNvPr id="17412" name="圖片 4">
            <a:extLst>
              <a:ext uri="{FF2B5EF4-FFF2-40B4-BE49-F238E27FC236}">
                <a16:creationId xmlns="" xmlns:a16="http://schemas.microsoft.com/office/drawing/2014/main" id="{FE960130-19A5-48F9-8FC0-3A4CDB48AE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84313"/>
            <a:ext cx="25209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圖表 7"/>
          <p:cNvGraphicFramePr>
            <a:graphicFrameLocks/>
          </p:cNvGraphicFramePr>
          <p:nvPr>
            <p:extLst>
              <p:ext uri="{D42A27DB-BD31-4B8C-83A1-F6EECF244321}">
                <p14:modId xmlns:p14="http://schemas.microsoft.com/office/powerpoint/2010/main" val="3447397854"/>
              </p:ext>
            </p:extLst>
          </p:nvPr>
        </p:nvGraphicFramePr>
        <p:xfrm>
          <a:off x="0" y="1493490"/>
          <a:ext cx="9036496" cy="4993035"/>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版面配置區 1">
            <a:extLst>
              <a:ext uri="{FF2B5EF4-FFF2-40B4-BE49-F238E27FC236}">
                <a16:creationId xmlns="" xmlns:a16="http://schemas.microsoft.com/office/drawing/2014/main" id="{F50F1C2F-254A-4666-9640-F0320775B91A}"/>
              </a:ext>
            </a:extLst>
          </p:cNvPr>
          <p:cNvSpPr>
            <a:spLocks noGrp="1"/>
          </p:cNvSpPr>
          <p:nvPr>
            <p:ph type="body" idx="1"/>
          </p:nvPr>
        </p:nvSpPr>
        <p:spPr>
          <a:xfrm>
            <a:off x="467544" y="1628800"/>
            <a:ext cx="7776864" cy="3960465"/>
          </a:xfrm>
        </p:spPr>
        <p:txBody>
          <a:bodyPr/>
          <a:lstStyle/>
          <a:p>
            <a:pPr marL="0" indent="0">
              <a:lnSpc>
                <a:spcPct val="100000"/>
              </a:lnSpc>
              <a:spcBef>
                <a:spcPts val="600"/>
              </a:spcBef>
              <a:buFont typeface="Wingdings" panose="05000000000000000000" pitchFamily="2" charset="2"/>
              <a:buNone/>
              <a:defRPr/>
            </a:pPr>
            <a:r>
              <a:rPr lang="en-US" altLang="zh-TW" sz="2400" dirty="0">
                <a:solidFill>
                  <a:schemeClr val="accent1">
                    <a:lumMod val="50000"/>
                  </a:schemeClr>
                </a:solidFill>
              </a:rPr>
              <a:t>1. </a:t>
            </a:r>
            <a:r>
              <a:rPr lang="en-US" altLang="zh-TW" sz="2400" b="1" dirty="0">
                <a:solidFill>
                  <a:schemeClr val="accent1">
                    <a:lumMod val="50000"/>
                  </a:schemeClr>
                </a:solidFill>
              </a:rPr>
              <a:t>Early detection and diagnosis for the suspected cases </a:t>
            </a:r>
          </a:p>
          <a:p>
            <a:pPr marL="457200" lvl="1" indent="0">
              <a:lnSpc>
                <a:spcPct val="100000"/>
              </a:lnSpc>
              <a:spcBef>
                <a:spcPts val="600"/>
              </a:spcBef>
              <a:buFont typeface="Wingdings 2" panose="05020102010507070707" pitchFamily="18" charset="2"/>
              <a:buNone/>
              <a:defRPr/>
            </a:pPr>
            <a:r>
              <a:rPr lang="en-US" altLang="zh-TW" sz="2000" dirty="0">
                <a:solidFill>
                  <a:schemeClr val="accent1">
                    <a:lumMod val="50000"/>
                  </a:schemeClr>
                </a:solidFill>
              </a:rPr>
              <a:t> </a:t>
            </a:r>
            <a:r>
              <a:rPr lang="en-US" altLang="zh-TW" sz="2200" dirty="0">
                <a:solidFill>
                  <a:schemeClr val="accent1">
                    <a:lumMod val="50000"/>
                  </a:schemeClr>
                </a:solidFill>
              </a:rPr>
              <a:t>(1) Fever screening at international airports and seaports</a:t>
            </a:r>
          </a:p>
          <a:p>
            <a:pPr marL="457200" lvl="1" indent="0">
              <a:lnSpc>
                <a:spcPct val="100000"/>
              </a:lnSpc>
              <a:spcBef>
                <a:spcPts val="600"/>
              </a:spcBef>
              <a:buFont typeface="Wingdings 2" panose="05020102010507070707" pitchFamily="18" charset="2"/>
              <a:buNone/>
              <a:defRPr/>
            </a:pPr>
            <a:r>
              <a:rPr lang="en-US" altLang="zh-TW" sz="2200" dirty="0">
                <a:solidFill>
                  <a:schemeClr val="accent1">
                    <a:lumMod val="50000"/>
                  </a:schemeClr>
                </a:solidFill>
              </a:rPr>
              <a:t> (2) Primary care clinics to use NS1 rapid test</a:t>
            </a:r>
          </a:p>
          <a:p>
            <a:pPr marL="457200" lvl="1" indent="0">
              <a:lnSpc>
                <a:spcPct val="100000"/>
              </a:lnSpc>
              <a:spcBef>
                <a:spcPts val="600"/>
              </a:spcBef>
              <a:buFont typeface="Wingdings 2" panose="05020102010507070707" pitchFamily="18" charset="2"/>
              <a:buNone/>
              <a:defRPr/>
            </a:pPr>
            <a:r>
              <a:rPr lang="en-US" altLang="zh-TW" sz="2200" dirty="0">
                <a:solidFill>
                  <a:schemeClr val="accent1">
                    <a:lumMod val="50000"/>
                  </a:schemeClr>
                </a:solidFill>
              </a:rPr>
              <a:t> (3) Surveillance system optimization to be more user friendly  </a:t>
            </a:r>
          </a:p>
          <a:p>
            <a:pPr marL="0" indent="0">
              <a:lnSpc>
                <a:spcPct val="100000"/>
              </a:lnSpc>
              <a:spcBef>
                <a:spcPts val="600"/>
              </a:spcBef>
              <a:buFont typeface="Wingdings" panose="05000000000000000000" pitchFamily="2" charset="2"/>
              <a:buNone/>
              <a:defRPr/>
            </a:pPr>
            <a:r>
              <a:rPr lang="en-US" altLang="zh-TW" sz="2400" dirty="0">
                <a:solidFill>
                  <a:schemeClr val="accent1">
                    <a:lumMod val="50000"/>
                  </a:schemeClr>
                </a:solidFill>
              </a:rPr>
              <a:t>2</a:t>
            </a:r>
            <a:r>
              <a:rPr lang="en-US" altLang="zh-TW" sz="2400" b="1" dirty="0">
                <a:solidFill>
                  <a:schemeClr val="accent1">
                    <a:lumMod val="50000"/>
                  </a:schemeClr>
                </a:solidFill>
              </a:rPr>
              <a:t>. Early intervention</a:t>
            </a:r>
          </a:p>
          <a:p>
            <a:pPr marL="541338" lvl="1" indent="-274638">
              <a:lnSpc>
                <a:spcPct val="100000"/>
              </a:lnSpc>
              <a:spcBef>
                <a:spcPts val="600"/>
              </a:spcBef>
              <a:buFont typeface="Wingdings 2" panose="05020102010507070707" pitchFamily="18" charset="2"/>
              <a:buNone/>
              <a:defRPr/>
            </a:pPr>
            <a:r>
              <a:rPr lang="en-US" altLang="zh-TW" sz="2000" dirty="0">
                <a:solidFill>
                  <a:schemeClr val="accent1">
                    <a:lumMod val="50000"/>
                  </a:schemeClr>
                </a:solidFill>
              </a:rPr>
              <a:t>    </a:t>
            </a:r>
            <a:r>
              <a:rPr lang="en-US" altLang="zh-TW" sz="2200" dirty="0">
                <a:solidFill>
                  <a:schemeClr val="accent1">
                    <a:lumMod val="50000"/>
                  </a:schemeClr>
                </a:solidFill>
              </a:rPr>
              <a:t>Urge local public health authorities to start multi-pronged control earlier</a:t>
            </a:r>
          </a:p>
          <a:p>
            <a:pPr marL="0" indent="0">
              <a:lnSpc>
                <a:spcPct val="100000"/>
              </a:lnSpc>
              <a:spcBef>
                <a:spcPts val="600"/>
              </a:spcBef>
              <a:buFont typeface="Wingdings" panose="05000000000000000000" pitchFamily="2" charset="2"/>
              <a:buNone/>
              <a:defRPr/>
            </a:pPr>
            <a:r>
              <a:rPr lang="en-US" altLang="zh-TW" sz="2400" dirty="0">
                <a:solidFill>
                  <a:schemeClr val="accent1">
                    <a:lumMod val="50000"/>
                  </a:schemeClr>
                </a:solidFill>
              </a:rPr>
              <a:t>3. </a:t>
            </a:r>
            <a:r>
              <a:rPr lang="en-US" altLang="zh-TW" sz="2400" b="1" dirty="0">
                <a:solidFill>
                  <a:schemeClr val="accent1">
                    <a:lumMod val="50000"/>
                  </a:schemeClr>
                </a:solidFill>
              </a:rPr>
              <a:t>Early and appropriate case management</a:t>
            </a:r>
          </a:p>
          <a:p>
            <a:pPr marL="457200" lvl="1" indent="0">
              <a:lnSpc>
                <a:spcPct val="100000"/>
              </a:lnSpc>
              <a:spcBef>
                <a:spcPts val="600"/>
              </a:spcBef>
              <a:buFont typeface="Wingdings 2" panose="05020102010507070707" pitchFamily="18" charset="2"/>
              <a:buNone/>
              <a:defRPr/>
            </a:pPr>
            <a:r>
              <a:rPr lang="en-US" altLang="zh-TW" sz="2200" dirty="0">
                <a:solidFill>
                  <a:schemeClr val="accent1">
                    <a:lumMod val="50000"/>
                  </a:schemeClr>
                </a:solidFill>
              </a:rPr>
              <a:t>(1) Remind doctors to be aware and notify suspected cases</a:t>
            </a:r>
          </a:p>
          <a:p>
            <a:pPr marL="457200" lvl="1" indent="0">
              <a:lnSpc>
                <a:spcPct val="100000"/>
              </a:lnSpc>
              <a:spcBef>
                <a:spcPts val="600"/>
              </a:spcBef>
              <a:buFont typeface="Wingdings 2" panose="05020102010507070707" pitchFamily="18" charset="2"/>
              <a:buNone/>
              <a:defRPr/>
            </a:pPr>
            <a:r>
              <a:rPr lang="en-US" altLang="zh-TW" sz="2200" dirty="0">
                <a:solidFill>
                  <a:schemeClr val="accent1">
                    <a:lumMod val="50000"/>
                  </a:schemeClr>
                </a:solidFill>
              </a:rPr>
              <a:t>(2) Training courses of clinical case management for doctors</a:t>
            </a:r>
            <a:endParaRPr lang="zh-TW" altLang="en-US" sz="2200" dirty="0">
              <a:solidFill>
                <a:schemeClr val="accent1">
                  <a:lumMod val="50000"/>
                </a:schemeClr>
              </a:solidFill>
            </a:endParaRPr>
          </a:p>
        </p:txBody>
      </p:sp>
      <p:sp>
        <p:nvSpPr>
          <p:cNvPr id="3" name="標題 2">
            <a:extLst>
              <a:ext uri="{FF2B5EF4-FFF2-40B4-BE49-F238E27FC236}">
                <a16:creationId xmlns="" xmlns:a16="http://schemas.microsoft.com/office/drawing/2014/main" id="{2D87416E-D999-4EB4-B042-921B6EB2B5F8}"/>
              </a:ext>
            </a:extLst>
          </p:cNvPr>
          <p:cNvSpPr>
            <a:spLocks noGrp="1"/>
          </p:cNvSpPr>
          <p:nvPr>
            <p:ph type="title"/>
          </p:nvPr>
        </p:nvSpPr>
        <p:spPr>
          <a:xfrm>
            <a:off x="250825" y="254000"/>
            <a:ext cx="8686800" cy="1143000"/>
          </a:xfrm>
        </p:spPr>
        <p:txBody>
          <a:bodyPr>
            <a:noAutofit/>
          </a:bodyPr>
          <a:lstStyle/>
          <a:p>
            <a:pPr>
              <a:defRPr/>
            </a:pPr>
            <a:r>
              <a:rPr lang="en-US" altLang="zh-TW"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Dengue epidemic dropped significantly in 2016-2017 </a:t>
            </a:r>
            <a:endParaRPr lang="zh-TW" altLang="en-US"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3797" name="投影片編號版面配置區 3">
            <a:extLst>
              <a:ext uri="{FF2B5EF4-FFF2-40B4-BE49-F238E27FC236}">
                <a16:creationId xmlns="" xmlns:a16="http://schemas.microsoft.com/office/drawing/2014/main" id="{6B8B0602-A166-4D91-BAB1-379E857CD1DC}"/>
              </a:ext>
            </a:extLst>
          </p:cNvPr>
          <p:cNvSpPr>
            <a:spLocks noGrp="1"/>
          </p:cNvSpPr>
          <p:nvPr>
            <p:ph type="sldNum" sz="quarter" idx="10"/>
          </p:nvPr>
        </p:nvSpPr>
        <p:spPr bwMode="auto">
          <a:xfrm>
            <a:off x="6948488" y="648652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EE657A20-41EA-42AC-BA72-26871DC46E9A}"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10</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3">
            <a:extLst>
              <a:ext uri="{FF2B5EF4-FFF2-40B4-BE49-F238E27FC236}">
                <a16:creationId xmlns="" xmlns:a16="http://schemas.microsoft.com/office/drawing/2014/main" id="{6D69C2C8-5F25-4570-BAE1-F8F580E3B839}"/>
              </a:ext>
            </a:extLst>
          </p:cNvPr>
          <p:cNvSpPr>
            <a:spLocks noGrp="1"/>
          </p:cNvSpPr>
          <p:nvPr>
            <p:ph type="body" idx="1"/>
          </p:nvPr>
        </p:nvSpPr>
        <p:spPr/>
        <p:txBody>
          <a:bodyPr/>
          <a:lstStyle/>
          <a:p>
            <a:pPr>
              <a:defRPr/>
            </a:pPr>
            <a:endParaRPr lang="zh-TW" altLang="en-US" dirty="0"/>
          </a:p>
        </p:txBody>
      </p:sp>
      <p:sp>
        <p:nvSpPr>
          <p:cNvPr id="37891" name="標題 1">
            <a:extLst>
              <a:ext uri="{FF2B5EF4-FFF2-40B4-BE49-F238E27FC236}">
                <a16:creationId xmlns="" xmlns:a16="http://schemas.microsoft.com/office/drawing/2014/main" id="{51D14553-022E-4BF8-BD76-1AE84F04CCD0}"/>
              </a:ext>
            </a:extLst>
          </p:cNvPr>
          <p:cNvSpPr>
            <a:spLocks noGrp="1"/>
          </p:cNvSpPr>
          <p:nvPr>
            <p:ph type="title"/>
          </p:nvPr>
        </p:nvSpPr>
        <p:spPr>
          <a:xfrm>
            <a:off x="323850" y="514350"/>
            <a:ext cx="7467600" cy="708025"/>
          </a:xfrm>
          <a:extLst/>
        </p:spPr>
        <p:txBody>
          <a:bodyPr wrap="square" lIns="91440" tIns="45720" rIns="91440" bIns="45720" numCol="1" rtlCol="0" anchor="ctr" anchorCtr="0" compatLnSpc="1">
            <a:prstTxWarp prst="textNoShape">
              <a:avLst/>
            </a:prstTxWarp>
            <a:spAutoFit/>
          </a:bodyPr>
          <a:lstStyle/>
          <a:p>
            <a:pPr>
              <a:defRPr/>
            </a:pPr>
            <a:r>
              <a:rPr lang="en-US" altLang="zh-TW" sz="4000" b="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rPr>
              <a:t>Border Fever Screening</a:t>
            </a:r>
            <a:endParaRPr lang="zh-TW" altLang="en-US" sz="4000" b="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4820" name="投影片編號版面配置區 2">
            <a:extLst>
              <a:ext uri="{FF2B5EF4-FFF2-40B4-BE49-F238E27FC236}">
                <a16:creationId xmlns="" xmlns:a16="http://schemas.microsoft.com/office/drawing/2014/main" id="{20621E60-2B67-4665-B714-F518D00AEA52}"/>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6042B97B-EC04-475B-9599-F8D5270E31E5}"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11</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pic>
        <p:nvPicPr>
          <p:cNvPr id="37892" name="Picture 4">
            <a:extLst>
              <a:ext uri="{FF2B5EF4-FFF2-40B4-BE49-F238E27FC236}">
                <a16:creationId xmlns="" xmlns:a16="http://schemas.microsoft.com/office/drawing/2014/main" id="{40754E55-DB6F-4712-A4A9-5CAEDD0A528B}"/>
              </a:ext>
            </a:extLst>
          </p:cNvPr>
          <p:cNvPicPr>
            <a:picLocks noGrp="1" noChangeAspect="1" noChangeArrowheads="1"/>
          </p:cNvPicPr>
          <p:nvPr>
            <p:ph idx="4294967295"/>
          </p:nvPr>
        </p:nvPicPr>
        <p:blipFill>
          <a:blip r:embed="rId3"/>
          <a:srcRect/>
          <a:stretch>
            <a:fillRect/>
          </a:stretch>
        </p:blipFill>
        <p:spPr>
          <a:xfrm>
            <a:off x="539750" y="1412875"/>
            <a:ext cx="4751388" cy="4752975"/>
          </a:xfrm>
          <a:effectLst>
            <a:outerShdw blurRad="292100" dist="139700" dir="2700000" algn="tl" rotWithShape="0">
              <a:srgbClr val="333333">
                <a:alpha val="65000"/>
              </a:srgbClr>
            </a:outerShdw>
          </a:effectLst>
        </p:spPr>
      </p:pic>
      <p:pic>
        <p:nvPicPr>
          <p:cNvPr id="2" name="圖片 1">
            <a:extLst>
              <a:ext uri="{FF2B5EF4-FFF2-40B4-BE49-F238E27FC236}">
                <a16:creationId xmlns="" xmlns:a16="http://schemas.microsoft.com/office/drawing/2014/main" id="{AC277395-111C-4F5E-892F-F32A010CD616}"/>
              </a:ext>
            </a:extLst>
          </p:cNvPr>
          <p:cNvPicPr>
            <a:picLocks noChangeAspect="1"/>
          </p:cNvPicPr>
          <p:nvPr/>
        </p:nvPicPr>
        <p:blipFill>
          <a:blip r:embed="rId4"/>
          <a:stretch>
            <a:fillRect/>
          </a:stretch>
        </p:blipFill>
        <p:spPr>
          <a:xfrm>
            <a:off x="5819775" y="620713"/>
            <a:ext cx="2640013" cy="3652837"/>
          </a:xfrm>
          <a:prstGeom prst="rect">
            <a:avLst/>
          </a:prstGeom>
          <a:ln>
            <a:noFill/>
          </a:ln>
          <a:effectLst>
            <a:outerShdw blurRad="292100" dist="139700" dir="2700000" algn="tl" rotWithShape="0">
              <a:srgbClr val="333333">
                <a:alpha val="65000"/>
              </a:srgbClr>
            </a:outerShdw>
          </a:effectLst>
        </p:spPr>
      </p:pic>
      <p:pic>
        <p:nvPicPr>
          <p:cNvPr id="7" name="圖片 6">
            <a:extLst>
              <a:ext uri="{FF2B5EF4-FFF2-40B4-BE49-F238E27FC236}">
                <a16:creationId xmlns="" xmlns:a16="http://schemas.microsoft.com/office/drawing/2014/main" id="{B320A91E-ECA2-4B59-8315-54D9F4A4B155}"/>
              </a:ext>
            </a:extLst>
          </p:cNvPr>
          <p:cNvPicPr>
            <a:picLocks noChangeAspect="1"/>
          </p:cNvPicPr>
          <p:nvPr/>
        </p:nvPicPr>
        <p:blipFill>
          <a:blip r:embed="rId5"/>
          <a:stretch>
            <a:fillRect/>
          </a:stretch>
        </p:blipFill>
        <p:spPr>
          <a:xfrm>
            <a:off x="3708400" y="4581525"/>
            <a:ext cx="1562100" cy="1584325"/>
          </a:xfrm>
          <a:prstGeom prst="rect">
            <a:avLst/>
          </a:prstGeom>
          <a:ln>
            <a:noFill/>
          </a:ln>
          <a:effectLst>
            <a:outerShdw blurRad="190500" algn="tl" rotWithShape="0">
              <a:srgbClr val="000000">
                <a:alpha val="70000"/>
              </a:srgbClr>
            </a:outerShdw>
          </a:effectLst>
        </p:spPr>
      </p:pic>
      <p:pic>
        <p:nvPicPr>
          <p:cNvPr id="34824" name="圖片 7">
            <a:extLst>
              <a:ext uri="{FF2B5EF4-FFF2-40B4-BE49-F238E27FC236}">
                <a16:creationId xmlns="" xmlns:a16="http://schemas.microsoft.com/office/drawing/2014/main" id="{6E920AE7-288D-4654-9585-A061888E8F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43563" y="4440238"/>
            <a:ext cx="29924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圖片 4">
            <a:extLst>
              <a:ext uri="{FF2B5EF4-FFF2-40B4-BE49-F238E27FC236}">
                <a16:creationId xmlns="" xmlns:a16="http://schemas.microsoft.com/office/drawing/2014/main" id="{AC5E3ED1-B2F6-42F1-9164-B47086290B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838325"/>
            <a:ext cx="74295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 xmlns:a16="http://schemas.microsoft.com/office/drawing/2014/main" id="{514B0448-35E6-4382-90BC-CA066412B8ED}"/>
              </a:ext>
            </a:extLst>
          </p:cNvPr>
          <p:cNvSpPr>
            <a:spLocks noGrp="1"/>
          </p:cNvSpPr>
          <p:nvPr>
            <p:ph type="title"/>
          </p:nvPr>
        </p:nvSpPr>
        <p:spPr>
          <a:xfrm>
            <a:off x="457200" y="246063"/>
            <a:ext cx="7829550" cy="1200150"/>
          </a:xfrm>
          <a:extLst/>
        </p:spPr>
        <p:txBody>
          <a:bodyPr wrap="square" lIns="91440" tIns="45720" rIns="91440" bIns="45720" numCol="1" rtlCol="0" anchor="ctr" anchorCtr="0" compatLnSpc="1">
            <a:prstTxWarp prst="textNoShape">
              <a:avLst/>
            </a:prstTxWarp>
            <a:spAutoFit/>
          </a:bodyPr>
          <a:lstStyle/>
          <a:p>
            <a:pPr algn="ctr">
              <a:defRPr/>
            </a:pPr>
            <a:r>
              <a:rPr lang="en-US" altLang="zh-TW" sz="3600" b="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rPr>
              <a:t>Hospital and clinics offering public-funded dengue NS1 rapid tests</a:t>
            </a:r>
            <a:endParaRPr lang="zh-TW" altLang="en-US" sz="3600" b="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6868" name="投影片編號版面配置區 3">
            <a:extLst>
              <a:ext uri="{FF2B5EF4-FFF2-40B4-BE49-F238E27FC236}">
                <a16:creationId xmlns="" xmlns:a16="http://schemas.microsoft.com/office/drawing/2014/main" id="{FC427F87-7131-4FE0-9278-DA78196DAA6C}"/>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9FAE9BA9-BD97-4BD1-9651-FACCCCCD24B9}" type="slidenum">
              <a:rPr kumimoji="0" lang="en-US" altLang="zh-TW" sz="1200">
                <a:solidFill>
                  <a:srgbClr val="898989"/>
                </a:solidFill>
                <a:latin typeface="Noto Sans CJK TC Black" panose="020B0A00000000000000" pitchFamily="34" charset="-120"/>
                <a:ea typeface="Noto Sans CJK TC Black" panose="020B0A00000000000000" pitchFamily="34" charset="-120"/>
              </a:rPr>
              <a:pPr/>
              <a:t>12</a:t>
            </a:fld>
            <a:endParaRPr kumimoji="0" lang="en-US" altLang="zh-TW" sz="1200">
              <a:solidFill>
                <a:srgbClr val="898989"/>
              </a:solidFill>
              <a:latin typeface="Noto Sans CJK TC Black" panose="020B0A00000000000000" pitchFamily="34" charset="-120"/>
              <a:ea typeface="Noto Sans CJK TC Black" panose="020B0A00000000000000" pitchFamily="34" charset="-120"/>
            </a:endParaRPr>
          </a:p>
        </p:txBody>
      </p:sp>
      <p:sp>
        <p:nvSpPr>
          <p:cNvPr id="3" name="矩形 2">
            <a:extLst>
              <a:ext uri="{FF2B5EF4-FFF2-40B4-BE49-F238E27FC236}">
                <a16:creationId xmlns="" xmlns:a16="http://schemas.microsoft.com/office/drawing/2014/main" id="{4932DE24-2043-4B3C-A3A2-C1619ED32592}"/>
              </a:ext>
            </a:extLst>
          </p:cNvPr>
          <p:cNvSpPr/>
          <p:nvPr/>
        </p:nvSpPr>
        <p:spPr>
          <a:xfrm>
            <a:off x="2051050" y="6165850"/>
            <a:ext cx="4821238" cy="400050"/>
          </a:xfrm>
          <a:prstGeom prst="rect">
            <a:avLst/>
          </a:prstGeom>
        </p:spPr>
        <p:txBody>
          <a:bodyPr>
            <a:spAutoFit/>
          </a:bodyPr>
          <a:lstStyle/>
          <a:p>
            <a:pPr>
              <a:defRPr/>
            </a:pPr>
            <a:r>
              <a:rPr lang="zh-TW" altLang="en-US" sz="2000" dirty="0">
                <a:solidFill>
                  <a:schemeClr val="bg2">
                    <a:lumMod val="50000"/>
                  </a:schemeClr>
                </a:solidFill>
                <a:latin typeface="Noto Sans CJK TC Medium" pitchFamily="34" charset="-120"/>
                <a:ea typeface="Noto Sans CJK TC Medium" pitchFamily="34" charset="-120"/>
                <a:cs typeface="Arial" panose="020B0604020202020204" pitchFamily="34" charset="0"/>
              </a:rPr>
              <a:t>http://cdcdengue.azurewebsites.net/</a:t>
            </a:r>
          </a:p>
        </p:txBody>
      </p:sp>
      <p:sp>
        <p:nvSpPr>
          <p:cNvPr id="6" name="圓角矩形 5">
            <a:extLst>
              <a:ext uri="{FF2B5EF4-FFF2-40B4-BE49-F238E27FC236}">
                <a16:creationId xmlns="" xmlns:a16="http://schemas.microsoft.com/office/drawing/2014/main" id="{7058CEAF-50DE-40E2-B0D2-C13BF958ED20}"/>
              </a:ext>
            </a:extLst>
          </p:cNvPr>
          <p:cNvSpPr/>
          <p:nvPr/>
        </p:nvSpPr>
        <p:spPr>
          <a:xfrm>
            <a:off x="3008313" y="1739900"/>
            <a:ext cx="458787" cy="627063"/>
          </a:xfrm>
          <a:prstGeom prst="round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zh-TW" altLang="en-US" sz="1200"/>
          </a:p>
        </p:txBody>
      </p:sp>
      <p:graphicFrame>
        <p:nvGraphicFramePr>
          <p:cNvPr id="7" name="表格 6">
            <a:extLst>
              <a:ext uri="{FF2B5EF4-FFF2-40B4-BE49-F238E27FC236}">
                <a16:creationId xmlns="" xmlns:a16="http://schemas.microsoft.com/office/drawing/2014/main" id="{CD46A277-29B9-429D-9350-478858939A37}"/>
              </a:ext>
            </a:extLst>
          </p:cNvPr>
          <p:cNvGraphicFramePr>
            <a:graphicFrameLocks noGrp="1"/>
          </p:cNvGraphicFramePr>
          <p:nvPr/>
        </p:nvGraphicFramePr>
        <p:xfrm>
          <a:off x="1116013" y="3789363"/>
          <a:ext cx="2620962" cy="2072208"/>
        </p:xfrm>
        <a:graphic>
          <a:graphicData uri="http://schemas.openxmlformats.org/drawingml/2006/table">
            <a:tbl>
              <a:tblPr firstRow="1" bandRow="1">
                <a:tableStyleId>{8A107856-5554-42FB-B03E-39F5DBC370BA}</a:tableStyleId>
              </a:tblPr>
              <a:tblGrid>
                <a:gridCol w="1830369">
                  <a:extLst>
                    <a:ext uri="{9D8B030D-6E8A-4147-A177-3AD203B41FA5}">
                      <a16:colId xmlns="" xmlns:a16="http://schemas.microsoft.com/office/drawing/2014/main" val="20000"/>
                    </a:ext>
                  </a:extLst>
                </a:gridCol>
                <a:gridCol w="790593">
                  <a:extLst>
                    <a:ext uri="{9D8B030D-6E8A-4147-A177-3AD203B41FA5}">
                      <a16:colId xmlns="" xmlns:a16="http://schemas.microsoft.com/office/drawing/2014/main" val="20001"/>
                    </a:ext>
                  </a:extLst>
                </a:gridCol>
              </a:tblGrid>
              <a:tr h="345281">
                <a:tc>
                  <a:txBody>
                    <a:bodyPr/>
                    <a:lstStyle/>
                    <a:p>
                      <a:pPr>
                        <a:lnSpc>
                          <a:spcPts val="2000"/>
                        </a:lnSpc>
                      </a:pPr>
                      <a:r>
                        <a:rPr lang="en-US" altLang="zh-TW" sz="1800" b="0" dirty="0">
                          <a:latin typeface="Tw Cen MT" panose="020B0602020104020603" pitchFamily="34" charset="0"/>
                        </a:rPr>
                        <a:t>Taipei City</a:t>
                      </a:r>
                      <a:endParaRPr lang="zh-TW" altLang="en-US" sz="1800" b="0" dirty="0">
                        <a:latin typeface="Tw Cen MT" panose="020B0602020104020603" pitchFamily="34" charset="0"/>
                      </a:endParaRPr>
                    </a:p>
                  </a:txBody>
                  <a:tcPr marL="68590" marR="68590" marT="45684" marB="45684"/>
                </a:tc>
                <a:tc>
                  <a:txBody>
                    <a:bodyPr/>
                    <a:lstStyle/>
                    <a:p>
                      <a:pPr algn="r">
                        <a:lnSpc>
                          <a:spcPts val="2000"/>
                        </a:lnSpc>
                      </a:pPr>
                      <a:r>
                        <a:rPr lang="en-US" altLang="zh-TW" sz="1800" b="0" dirty="0">
                          <a:latin typeface="Tw Cen MT" panose="020B0602020104020603" pitchFamily="34" charset="0"/>
                        </a:rPr>
                        <a:t>42</a:t>
                      </a:r>
                      <a:endParaRPr lang="zh-TW" altLang="en-US" sz="1800" b="0" dirty="0">
                        <a:latin typeface="Tw Cen MT" panose="020B0602020104020603" pitchFamily="34" charset="0"/>
                      </a:endParaRPr>
                    </a:p>
                  </a:txBody>
                  <a:tcPr marL="68590" marR="68590" marT="45684" marB="45684"/>
                </a:tc>
                <a:extLst>
                  <a:ext uri="{0D108BD9-81ED-4DB2-BD59-A6C34878D82A}">
                    <a16:rowId xmlns="" xmlns:a16="http://schemas.microsoft.com/office/drawing/2014/main" val="10000"/>
                  </a:ext>
                </a:extLst>
              </a:tr>
              <a:tr h="345281">
                <a:tc>
                  <a:txBody>
                    <a:bodyPr/>
                    <a:lstStyle/>
                    <a:p>
                      <a:pPr>
                        <a:lnSpc>
                          <a:spcPts val="2000"/>
                        </a:lnSpc>
                      </a:pPr>
                      <a:r>
                        <a:rPr lang="en-US" altLang="zh-TW" sz="1800" dirty="0">
                          <a:latin typeface="Tw Cen MT" panose="020B0602020104020603" pitchFamily="34" charset="0"/>
                        </a:rPr>
                        <a:t>New Taipei City</a:t>
                      </a:r>
                      <a:endParaRPr lang="zh-TW" altLang="en-US" sz="1800" dirty="0">
                        <a:latin typeface="Tw Cen MT" panose="020B0602020104020603" pitchFamily="34" charset="0"/>
                      </a:endParaRPr>
                    </a:p>
                  </a:txBody>
                  <a:tcPr marL="68590" marR="68590" marT="45684" marB="45684"/>
                </a:tc>
                <a:tc>
                  <a:txBody>
                    <a:bodyPr/>
                    <a:lstStyle/>
                    <a:p>
                      <a:pPr algn="r">
                        <a:lnSpc>
                          <a:spcPts val="2000"/>
                        </a:lnSpc>
                      </a:pPr>
                      <a:r>
                        <a:rPr lang="en-US" altLang="zh-TW" sz="1800" dirty="0">
                          <a:latin typeface="Tw Cen MT" panose="020B0602020104020603" pitchFamily="34" charset="0"/>
                        </a:rPr>
                        <a:t>118</a:t>
                      </a:r>
                      <a:endParaRPr lang="zh-TW" altLang="en-US" sz="1800" dirty="0">
                        <a:latin typeface="Tw Cen MT" panose="020B0602020104020603" pitchFamily="34" charset="0"/>
                      </a:endParaRPr>
                    </a:p>
                  </a:txBody>
                  <a:tcPr marL="68590" marR="68590" marT="45684" marB="45684"/>
                </a:tc>
                <a:extLst>
                  <a:ext uri="{0D108BD9-81ED-4DB2-BD59-A6C34878D82A}">
                    <a16:rowId xmlns="" xmlns:a16="http://schemas.microsoft.com/office/drawing/2014/main" val="10001"/>
                  </a:ext>
                </a:extLst>
              </a:tr>
              <a:tr h="345281">
                <a:tc>
                  <a:txBody>
                    <a:bodyPr/>
                    <a:lstStyle/>
                    <a:p>
                      <a:pPr>
                        <a:lnSpc>
                          <a:spcPts val="2000"/>
                        </a:lnSpc>
                      </a:pPr>
                      <a:r>
                        <a:rPr lang="en-US" altLang="zh-TW" sz="1800" dirty="0">
                          <a:latin typeface="Tw Cen MT" panose="020B0602020104020603" pitchFamily="34" charset="0"/>
                        </a:rPr>
                        <a:t>Tainan City</a:t>
                      </a:r>
                      <a:endParaRPr lang="zh-TW" altLang="en-US" sz="1800" dirty="0">
                        <a:latin typeface="Tw Cen MT" panose="020B0602020104020603" pitchFamily="34" charset="0"/>
                      </a:endParaRPr>
                    </a:p>
                  </a:txBody>
                  <a:tcPr marL="68590" marR="68590" marT="45684" marB="45684"/>
                </a:tc>
                <a:tc>
                  <a:txBody>
                    <a:bodyPr/>
                    <a:lstStyle/>
                    <a:p>
                      <a:pPr algn="r">
                        <a:lnSpc>
                          <a:spcPts val="2000"/>
                        </a:lnSpc>
                      </a:pPr>
                      <a:r>
                        <a:rPr lang="en-US" altLang="zh-TW" sz="1800" dirty="0">
                          <a:latin typeface="Tw Cen MT" panose="020B0602020104020603" pitchFamily="34" charset="0"/>
                        </a:rPr>
                        <a:t>258</a:t>
                      </a:r>
                      <a:endParaRPr lang="zh-TW" altLang="en-US" sz="1800" dirty="0">
                        <a:latin typeface="Tw Cen MT" panose="020B0602020104020603" pitchFamily="34" charset="0"/>
                      </a:endParaRPr>
                    </a:p>
                  </a:txBody>
                  <a:tcPr marL="68590" marR="68590" marT="45684" marB="45684"/>
                </a:tc>
                <a:extLst>
                  <a:ext uri="{0D108BD9-81ED-4DB2-BD59-A6C34878D82A}">
                    <a16:rowId xmlns="" xmlns:a16="http://schemas.microsoft.com/office/drawing/2014/main" val="10002"/>
                  </a:ext>
                </a:extLst>
              </a:tr>
              <a:tr h="345281">
                <a:tc>
                  <a:txBody>
                    <a:bodyPr/>
                    <a:lstStyle/>
                    <a:p>
                      <a:pPr>
                        <a:lnSpc>
                          <a:spcPts val="2000"/>
                        </a:lnSpc>
                      </a:pPr>
                      <a:r>
                        <a:rPr lang="en-US" altLang="zh-TW" sz="1800" dirty="0">
                          <a:latin typeface="Tw Cen MT" panose="020B0602020104020603" pitchFamily="34" charset="0"/>
                        </a:rPr>
                        <a:t>Kaohsiung City</a:t>
                      </a:r>
                      <a:endParaRPr lang="zh-TW" altLang="en-US" sz="1800" dirty="0">
                        <a:latin typeface="Tw Cen MT" panose="020B0602020104020603" pitchFamily="34" charset="0"/>
                      </a:endParaRPr>
                    </a:p>
                  </a:txBody>
                  <a:tcPr marL="68590" marR="68590" marT="45684" marB="45684"/>
                </a:tc>
                <a:tc>
                  <a:txBody>
                    <a:bodyPr/>
                    <a:lstStyle/>
                    <a:p>
                      <a:pPr algn="r">
                        <a:lnSpc>
                          <a:spcPts val="2000"/>
                        </a:lnSpc>
                      </a:pPr>
                      <a:r>
                        <a:rPr lang="en-US" altLang="zh-TW" sz="1800" dirty="0">
                          <a:latin typeface="Tw Cen MT" panose="020B0602020104020603" pitchFamily="34" charset="0"/>
                        </a:rPr>
                        <a:t>538</a:t>
                      </a:r>
                      <a:endParaRPr lang="zh-TW" altLang="en-US" sz="1800" dirty="0">
                        <a:latin typeface="Tw Cen MT" panose="020B0602020104020603" pitchFamily="34" charset="0"/>
                      </a:endParaRPr>
                    </a:p>
                  </a:txBody>
                  <a:tcPr marL="68590" marR="68590" marT="45684" marB="45684"/>
                </a:tc>
                <a:extLst>
                  <a:ext uri="{0D108BD9-81ED-4DB2-BD59-A6C34878D82A}">
                    <a16:rowId xmlns="" xmlns:a16="http://schemas.microsoft.com/office/drawing/2014/main" val="10003"/>
                  </a:ext>
                </a:extLst>
              </a:tr>
              <a:tr h="345281">
                <a:tc>
                  <a:txBody>
                    <a:bodyPr/>
                    <a:lstStyle/>
                    <a:p>
                      <a:pPr>
                        <a:lnSpc>
                          <a:spcPts val="2000"/>
                        </a:lnSpc>
                      </a:pPr>
                      <a:r>
                        <a:rPr lang="en-US" altLang="zh-TW" sz="1800" dirty="0">
                          <a:latin typeface="Tw Cen MT" panose="020B0602020104020603" pitchFamily="34" charset="0"/>
                        </a:rPr>
                        <a:t>Pingtung County</a:t>
                      </a:r>
                      <a:endParaRPr lang="zh-TW" altLang="en-US" sz="1800" dirty="0">
                        <a:latin typeface="Tw Cen MT" panose="020B0602020104020603" pitchFamily="34" charset="0"/>
                      </a:endParaRPr>
                    </a:p>
                  </a:txBody>
                  <a:tcPr marL="68590" marR="68590" marT="45684" marB="45684"/>
                </a:tc>
                <a:tc>
                  <a:txBody>
                    <a:bodyPr/>
                    <a:lstStyle/>
                    <a:p>
                      <a:pPr algn="r">
                        <a:lnSpc>
                          <a:spcPts val="2000"/>
                        </a:lnSpc>
                      </a:pPr>
                      <a:r>
                        <a:rPr lang="en-US" altLang="zh-TW" sz="1800" dirty="0">
                          <a:latin typeface="Tw Cen MT" panose="020B0602020104020603" pitchFamily="34" charset="0"/>
                        </a:rPr>
                        <a:t>81</a:t>
                      </a:r>
                      <a:endParaRPr lang="zh-TW" altLang="en-US" sz="1800" dirty="0">
                        <a:latin typeface="Tw Cen MT" panose="020B0602020104020603" pitchFamily="34" charset="0"/>
                      </a:endParaRPr>
                    </a:p>
                  </a:txBody>
                  <a:tcPr marL="68590" marR="68590" marT="45684" marB="45684"/>
                </a:tc>
                <a:extLst>
                  <a:ext uri="{0D108BD9-81ED-4DB2-BD59-A6C34878D82A}">
                    <a16:rowId xmlns="" xmlns:a16="http://schemas.microsoft.com/office/drawing/2014/main" val="10004"/>
                  </a:ext>
                </a:extLst>
              </a:tr>
              <a:tr h="345281">
                <a:tc>
                  <a:txBody>
                    <a:bodyPr/>
                    <a:lstStyle/>
                    <a:p>
                      <a:pPr algn="ctr">
                        <a:lnSpc>
                          <a:spcPts val="2000"/>
                        </a:lnSpc>
                      </a:pPr>
                      <a:r>
                        <a:rPr lang="en-US" altLang="zh-TW" sz="1800" b="1" dirty="0">
                          <a:latin typeface="Tw Cen MT" panose="020B0602020104020603" pitchFamily="34" charset="0"/>
                        </a:rPr>
                        <a:t>Total</a:t>
                      </a:r>
                      <a:endParaRPr lang="zh-TW" altLang="en-US" sz="1800" b="1" dirty="0">
                        <a:latin typeface="Tw Cen MT" panose="020B0602020104020603" pitchFamily="34" charset="0"/>
                      </a:endParaRPr>
                    </a:p>
                  </a:txBody>
                  <a:tcPr marL="68590" marR="68590" marT="45684" marB="45684"/>
                </a:tc>
                <a:tc>
                  <a:txBody>
                    <a:bodyPr/>
                    <a:lstStyle/>
                    <a:p>
                      <a:pPr algn="r">
                        <a:lnSpc>
                          <a:spcPts val="2000"/>
                        </a:lnSpc>
                      </a:pPr>
                      <a:r>
                        <a:rPr lang="en-US" altLang="zh-TW" sz="1800" b="1" dirty="0">
                          <a:latin typeface="Tw Cen MT" panose="020B0602020104020603" pitchFamily="34" charset="0"/>
                        </a:rPr>
                        <a:t>1037</a:t>
                      </a:r>
                      <a:endParaRPr lang="zh-TW" altLang="en-US" sz="1800" b="1" dirty="0">
                        <a:latin typeface="Tw Cen MT" panose="020B0602020104020603" pitchFamily="34" charset="0"/>
                      </a:endParaRPr>
                    </a:p>
                  </a:txBody>
                  <a:tcPr marL="68590" marR="68590" marT="45684" marB="45684"/>
                </a:tc>
                <a:extLst>
                  <a:ext uri="{0D108BD9-81ED-4DB2-BD59-A6C34878D82A}">
                    <a16:rowId xmlns="" xmlns:a16="http://schemas.microsoft.com/office/drawing/2014/main" val="10005"/>
                  </a:ext>
                </a:extLst>
              </a:tr>
            </a:tbl>
          </a:graphicData>
        </a:graphic>
      </p:graphicFrame>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Shape 817">
            <a:extLst>
              <a:ext uri="{FF2B5EF4-FFF2-40B4-BE49-F238E27FC236}">
                <a16:creationId xmlns="" xmlns:a16="http://schemas.microsoft.com/office/drawing/2014/main" id="{25081B39-67D1-4AFE-9275-F4B18F75B374}"/>
              </a:ext>
            </a:extLst>
          </p:cNvPr>
          <p:cNvSpPr>
            <a:spLocks noGrp="1"/>
          </p:cNvSpPr>
          <p:nvPr>
            <p:ph type="body" sz="half" idx="1"/>
          </p:nvPr>
        </p:nvSpPr>
        <p:spPr>
          <a:xfrm>
            <a:off x="3348038" y="915988"/>
            <a:ext cx="5235575" cy="2716212"/>
          </a:xfrm>
        </p:spPr>
        <p:txBody>
          <a:bodyPr/>
          <a:lstStyle/>
          <a:p>
            <a:pPr marL="0" indent="0" defTabSz="312170">
              <a:spcBef>
                <a:spcPts val="844"/>
              </a:spcBef>
              <a:buSzTx/>
              <a:buFont typeface="Wingdings" panose="05000000000000000000" pitchFamily="2" charset="2"/>
              <a:buNone/>
              <a:defRPr sz="3496">
                <a:solidFill>
                  <a:schemeClr val="accent4"/>
                </a:solidFill>
                <a:latin typeface="+mj-lt"/>
                <a:ea typeface="+mj-ea"/>
                <a:cs typeface="+mj-cs"/>
                <a:sym typeface="Gill Sans SemiBold"/>
              </a:defRPr>
            </a:pPr>
            <a:r>
              <a:rPr sz="2400" b="1" dirty="0">
                <a:solidFill>
                  <a:schemeClr val="accent6">
                    <a:lumMod val="50000"/>
                  </a:schemeClr>
                </a:solidFill>
                <a:latin typeface="+mj-lt"/>
                <a:ea typeface="+mj-ea"/>
                <a:cs typeface="+mj-cs"/>
                <a:sym typeface="Gill Sans SemiBold"/>
              </a:rPr>
              <a:t>Notifiable disease surveillance system</a:t>
            </a:r>
          </a:p>
          <a:p>
            <a:pPr marL="278238" indent="-278238" defTabSz="312170">
              <a:spcBef>
                <a:spcPts val="844"/>
              </a:spcBef>
              <a:defRPr sz="3343"/>
            </a:pPr>
            <a:r>
              <a:rPr sz="2400" dirty="0"/>
              <a:t>Reporting a suspected case to health authority within 24 hours (by internet)</a:t>
            </a:r>
          </a:p>
          <a:p>
            <a:pPr marL="278238" indent="-278238" defTabSz="312170">
              <a:spcBef>
                <a:spcPts val="844"/>
              </a:spcBef>
              <a:defRPr sz="3343"/>
            </a:pPr>
            <a:r>
              <a:rPr sz="2400" dirty="0"/>
              <a:t>Awarding NTD 2,500 to doctor for reporting a confirmed imported case </a:t>
            </a:r>
          </a:p>
        </p:txBody>
      </p:sp>
      <p:sp>
        <p:nvSpPr>
          <p:cNvPr id="818" name="Shape 818">
            <a:extLst>
              <a:ext uri="{FF2B5EF4-FFF2-40B4-BE49-F238E27FC236}">
                <a16:creationId xmlns="" xmlns:a16="http://schemas.microsoft.com/office/drawing/2014/main" id="{838BD12C-544C-4A2E-9B49-5CA1999729E9}"/>
              </a:ext>
            </a:extLst>
          </p:cNvPr>
          <p:cNvSpPr>
            <a:spLocks noGrp="1"/>
          </p:cNvSpPr>
          <p:nvPr>
            <p:ph type="title"/>
          </p:nvPr>
        </p:nvSpPr>
        <p:spPr>
          <a:xfrm>
            <a:off x="300038" y="-4763"/>
            <a:ext cx="8643937" cy="874713"/>
          </a:xfrm>
        </p:spPr>
        <p:txBody>
          <a:bodyPr lIns="64291" tIns="32146" rIns="64291" bIns="32146"/>
          <a:lstStyle/>
          <a:p>
            <a:pPr>
              <a:defRPr/>
            </a:pPr>
            <a:r>
              <a:rPr sz="4000" b="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rPr>
              <a:t>Disease Surveillance </a:t>
            </a:r>
          </a:p>
        </p:txBody>
      </p:sp>
      <p:pic>
        <p:nvPicPr>
          <p:cNvPr id="819" name="image.png">
            <a:extLst>
              <a:ext uri="{FF2B5EF4-FFF2-40B4-BE49-F238E27FC236}">
                <a16:creationId xmlns="" xmlns:a16="http://schemas.microsoft.com/office/drawing/2014/main" id="{DF0E60D3-F432-42E2-AD81-80E4A16AD5DD}"/>
              </a:ext>
            </a:extLst>
          </p:cNvPr>
          <p:cNvPicPr>
            <a:picLocks noChangeAspect="1"/>
          </p:cNvPicPr>
          <p:nvPr/>
        </p:nvPicPr>
        <p:blipFill>
          <a:blip r:embed="rId3"/>
          <a:stretch>
            <a:fillRect/>
          </a:stretch>
        </p:blipFill>
        <p:spPr>
          <a:xfrm>
            <a:off x="539750" y="1052513"/>
            <a:ext cx="2613025" cy="2716212"/>
          </a:xfrm>
          <a:prstGeom prst="rect">
            <a:avLst/>
          </a:prstGeom>
          <a:ln>
            <a:noFill/>
          </a:ln>
          <a:effectLst>
            <a:outerShdw blurRad="190500" algn="tl" rotWithShape="0">
              <a:srgbClr val="000000">
                <a:alpha val="70000"/>
              </a:srgbClr>
            </a:outerShdw>
          </a:effectLst>
        </p:spPr>
      </p:pic>
      <p:pic>
        <p:nvPicPr>
          <p:cNvPr id="37893" name="Picture 2">
            <a:extLst>
              <a:ext uri="{FF2B5EF4-FFF2-40B4-BE49-F238E27FC236}">
                <a16:creationId xmlns="" xmlns:a16="http://schemas.microsoft.com/office/drawing/2014/main" id="{4723E27F-B123-4B5B-97D2-5F548E402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005263"/>
            <a:ext cx="4852987" cy="249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817">
            <a:extLst>
              <a:ext uri="{FF2B5EF4-FFF2-40B4-BE49-F238E27FC236}">
                <a16:creationId xmlns="" xmlns:a16="http://schemas.microsoft.com/office/drawing/2014/main" id="{4E9C0026-CE09-4CAE-9F28-D3811E055841}"/>
              </a:ext>
            </a:extLst>
          </p:cNvPr>
          <p:cNvSpPr txBox="1">
            <a:spLocks/>
          </p:cNvSpPr>
          <p:nvPr/>
        </p:nvSpPr>
        <p:spPr bwMode="auto">
          <a:xfrm>
            <a:off x="3492500" y="6332538"/>
            <a:ext cx="52355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6104" indent="-366104" algn="l" rtl="0" eaLnBrk="0" fontAlgn="base" hangingPunct="0">
              <a:lnSpc>
                <a:spcPct val="120000"/>
              </a:lnSpc>
              <a:spcBef>
                <a:spcPts val="3234"/>
              </a:spcBef>
              <a:spcAft>
                <a:spcPct val="0"/>
              </a:spcAft>
              <a:buClr>
                <a:schemeClr val="accent1"/>
              </a:buClr>
              <a:buSzPct val="70000"/>
              <a:buFont typeface="Wingdings" pitchFamily="2" charset="2"/>
              <a:buChar char=""/>
              <a:defRPr sz="3234" kern="1200">
                <a:solidFill>
                  <a:schemeClr val="tx1"/>
                </a:solidFill>
                <a:latin typeface="+mn-lt"/>
                <a:ea typeface="+mn-ea"/>
                <a:cs typeface="+mn-cs"/>
              </a:defRPr>
            </a:lvl1pPr>
            <a:lvl2pPr marL="732208" indent="-366104" algn="l" rtl="0" eaLnBrk="0" fontAlgn="base" hangingPunct="0">
              <a:lnSpc>
                <a:spcPct val="120000"/>
              </a:lnSpc>
              <a:spcBef>
                <a:spcPts val="3234"/>
              </a:spcBef>
              <a:spcAft>
                <a:spcPct val="0"/>
              </a:spcAft>
              <a:buClr>
                <a:schemeClr val="accent1"/>
              </a:buClr>
              <a:buSzPct val="80000"/>
              <a:buFont typeface="Wingdings 2" pitchFamily="18" charset="2"/>
              <a:buChar char=""/>
              <a:defRPr sz="3234" kern="1200">
                <a:solidFill>
                  <a:schemeClr val="tx1"/>
                </a:solidFill>
                <a:latin typeface="+mn-lt"/>
                <a:ea typeface="+mn-ea"/>
                <a:cs typeface="+mn-cs"/>
              </a:defRPr>
            </a:lvl2pPr>
            <a:lvl3pPr marL="1098313" indent="-366104" algn="l" rtl="0" eaLnBrk="0" fontAlgn="base" hangingPunct="0">
              <a:lnSpc>
                <a:spcPct val="120000"/>
              </a:lnSpc>
              <a:spcBef>
                <a:spcPts val="3234"/>
              </a:spcBef>
              <a:spcAft>
                <a:spcPct val="0"/>
              </a:spcAft>
              <a:buClr>
                <a:srgbClr val="648F67"/>
              </a:buClr>
              <a:buSzPct val="60000"/>
              <a:buFont typeface="Wingdings" pitchFamily="2" charset="2"/>
              <a:buChar char=""/>
              <a:defRPr sz="3234" kern="1200">
                <a:solidFill>
                  <a:schemeClr val="tx1"/>
                </a:solidFill>
                <a:latin typeface="+mn-lt"/>
                <a:ea typeface="+mn-ea"/>
                <a:cs typeface="+mn-cs"/>
              </a:defRPr>
            </a:lvl3pPr>
            <a:lvl4pPr marL="1464417" indent="-366104" algn="l" rtl="0" eaLnBrk="0" fontAlgn="base" hangingPunct="0">
              <a:lnSpc>
                <a:spcPct val="120000"/>
              </a:lnSpc>
              <a:spcBef>
                <a:spcPts val="3234"/>
              </a:spcBef>
              <a:spcAft>
                <a:spcPct val="0"/>
              </a:spcAft>
              <a:buClr>
                <a:srgbClr val="BCCEBD"/>
              </a:buClr>
              <a:buSzPct val="60000"/>
              <a:buFont typeface="Wingdings" pitchFamily="2" charset="2"/>
              <a:buChar char=""/>
              <a:defRPr sz="3234" kern="1200">
                <a:solidFill>
                  <a:schemeClr val="tx1"/>
                </a:solidFill>
                <a:latin typeface="+mn-lt"/>
                <a:ea typeface="+mn-ea"/>
                <a:cs typeface="+mn-cs"/>
              </a:defRPr>
            </a:lvl4pPr>
            <a:lvl5pPr marL="1830521" indent="-366104" algn="l" rtl="0" eaLnBrk="0" fontAlgn="base" hangingPunct="0">
              <a:lnSpc>
                <a:spcPct val="120000"/>
              </a:lnSpc>
              <a:spcBef>
                <a:spcPts val="3234"/>
              </a:spcBef>
              <a:spcAft>
                <a:spcPct val="0"/>
              </a:spcAft>
              <a:buClr>
                <a:srgbClr val="D4E2D4"/>
              </a:buClr>
              <a:buSzPct val="68000"/>
              <a:buFont typeface="Wingdings 2" pitchFamily="18" charset="2"/>
              <a:buChar char=""/>
              <a:defRPr sz="3234"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defTabSz="312170">
              <a:spcBef>
                <a:spcPts val="844"/>
              </a:spcBef>
              <a:buSzTx/>
              <a:buFont typeface="Wingdings" pitchFamily="2" charset="2"/>
              <a:buNone/>
              <a:defRPr sz="3496">
                <a:solidFill>
                  <a:schemeClr val="accent4"/>
                </a:solidFill>
                <a:latin typeface="+mj-lt"/>
                <a:ea typeface="+mj-ea"/>
                <a:cs typeface="+mj-cs"/>
                <a:sym typeface="Gill Sans SemiBold"/>
              </a:defRPr>
            </a:pPr>
            <a:r>
              <a:rPr lang="en-US" altLang="zh-TW" sz="2400" b="1" dirty="0">
                <a:solidFill>
                  <a:schemeClr val="accent6">
                    <a:lumMod val="50000"/>
                  </a:schemeClr>
                </a:solidFill>
                <a:latin typeface="+mj-lt"/>
                <a:ea typeface="+mj-ea"/>
                <a:cs typeface="+mj-cs"/>
                <a:sym typeface="Gill Sans SemiBold"/>
              </a:rPr>
              <a:t>Account-less reporting</a:t>
            </a:r>
            <a:r>
              <a:rPr kumimoji="0" lang="en-US" sz="2400" b="1" dirty="0">
                <a:solidFill>
                  <a:schemeClr val="accent6">
                    <a:lumMod val="50000"/>
                  </a:schemeClr>
                </a:solidFill>
                <a:latin typeface="+mj-lt"/>
                <a:ea typeface="+mj-ea"/>
                <a:cs typeface="+mj-cs"/>
                <a:sym typeface="Gill Sans SemiBold"/>
              </a:rPr>
              <a:t> system</a:t>
            </a:r>
          </a:p>
        </p:txBody>
      </p:sp>
      <p:sp>
        <p:nvSpPr>
          <p:cNvPr id="37895" name="投影片編號版面配置區 1">
            <a:extLst>
              <a:ext uri="{FF2B5EF4-FFF2-40B4-BE49-F238E27FC236}">
                <a16:creationId xmlns="" xmlns:a16="http://schemas.microsoft.com/office/drawing/2014/main" id="{1A1697B2-68B2-4E6D-8963-8E163BA783A7}"/>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BF947BC7-C422-4DCA-8500-E5A6CC36BAC3}"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13</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a:extLst>
              <a:ext uri="{FF2B5EF4-FFF2-40B4-BE49-F238E27FC236}">
                <a16:creationId xmlns="" xmlns:a16="http://schemas.microsoft.com/office/drawing/2014/main" id="{C27F4900-52CE-4557-858A-F4712F8893D2}"/>
              </a:ext>
            </a:extLst>
          </p:cNvPr>
          <p:cNvSpPr>
            <a:spLocks noGrp="1"/>
          </p:cNvSpPr>
          <p:nvPr>
            <p:ph type="body" idx="1"/>
          </p:nvPr>
        </p:nvSpPr>
        <p:spPr/>
        <p:txBody>
          <a:bodyPr/>
          <a:lstStyle/>
          <a:p>
            <a:pPr>
              <a:defRPr/>
            </a:pPr>
            <a:endParaRPr lang="zh-TW" altLang="en-US"/>
          </a:p>
        </p:txBody>
      </p:sp>
      <p:sp>
        <p:nvSpPr>
          <p:cNvPr id="27651" name="Rectangle 2">
            <a:extLst>
              <a:ext uri="{FF2B5EF4-FFF2-40B4-BE49-F238E27FC236}">
                <a16:creationId xmlns="" xmlns:a16="http://schemas.microsoft.com/office/drawing/2014/main" id="{E1E92A82-574B-45A0-A158-DC519F3572BE}"/>
              </a:ext>
            </a:extLst>
          </p:cNvPr>
          <p:cNvSpPr>
            <a:spLocks noGrp="1" noChangeArrowheads="1"/>
          </p:cNvSpPr>
          <p:nvPr>
            <p:ph type="title"/>
          </p:nvPr>
        </p:nvSpPr>
        <p:spPr>
          <a:xfrm>
            <a:off x="457200" y="274638"/>
            <a:ext cx="8075613" cy="1143000"/>
          </a:xfrm>
        </p:spPr>
        <p:txBody>
          <a:bodyPr>
            <a:noAutofit/>
          </a:bodyPr>
          <a:lstStyle/>
          <a:p>
            <a:pPr>
              <a:defRPr/>
            </a:pPr>
            <a:r>
              <a:rPr lang="en-US" altLang="zh-TW" sz="3600" b="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rPr>
              <a:t>Public Accessible National Infectious Diseases Statistics Website</a:t>
            </a:r>
          </a:p>
        </p:txBody>
      </p:sp>
      <p:sp>
        <p:nvSpPr>
          <p:cNvPr id="39940" name="投影片編號版面配置區 4">
            <a:extLst>
              <a:ext uri="{FF2B5EF4-FFF2-40B4-BE49-F238E27FC236}">
                <a16:creationId xmlns="" xmlns:a16="http://schemas.microsoft.com/office/drawing/2014/main" id="{E290D77C-C0A9-440C-B132-843043F2DA38}"/>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FB8ADAFE-7181-49E9-AABF-7D20D6FDD08D}" type="slidenum">
              <a:rPr kumimoji="0" lang="en-US" altLang="zh-TW" sz="1200">
                <a:solidFill>
                  <a:srgbClr val="898989"/>
                </a:solidFill>
                <a:latin typeface="Noto Sans CJK TC Black" panose="020B0A00000000000000" pitchFamily="34" charset="-120"/>
                <a:ea typeface="Noto Sans CJK TC Black" panose="020B0A00000000000000" pitchFamily="34" charset="-120"/>
              </a:rPr>
              <a:pPr/>
              <a:t>14</a:t>
            </a:fld>
            <a:endParaRPr kumimoji="0" lang="en-US" altLang="zh-TW" sz="1200">
              <a:solidFill>
                <a:srgbClr val="898989"/>
              </a:solidFill>
              <a:latin typeface="Noto Sans CJK TC Black" panose="020B0A00000000000000" pitchFamily="34" charset="-120"/>
              <a:ea typeface="Noto Sans CJK TC Black" panose="020B0A00000000000000" pitchFamily="34" charset="-120"/>
            </a:endParaRPr>
          </a:p>
        </p:txBody>
      </p:sp>
      <p:sp>
        <p:nvSpPr>
          <p:cNvPr id="6147" name="Rectangle 8">
            <a:extLst>
              <a:ext uri="{FF2B5EF4-FFF2-40B4-BE49-F238E27FC236}">
                <a16:creationId xmlns="" xmlns:a16="http://schemas.microsoft.com/office/drawing/2014/main" id="{FE93F473-50C4-4627-B3B4-3F7CCC7B827D}"/>
              </a:ext>
            </a:extLst>
          </p:cNvPr>
          <p:cNvSpPr>
            <a:spLocks noChangeArrowheads="1"/>
          </p:cNvSpPr>
          <p:nvPr/>
        </p:nvSpPr>
        <p:spPr bwMode="auto">
          <a:xfrm>
            <a:off x="2058988" y="6477000"/>
            <a:ext cx="45593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ctr">
              <a:lnSpc>
                <a:spcPct val="105000"/>
              </a:lnSpc>
              <a:buClr>
                <a:srgbClr val="CC0000"/>
              </a:buClr>
              <a:defRPr/>
            </a:pPr>
            <a:r>
              <a:rPr lang="en-US" altLang="zh-TW" dirty="0">
                <a:solidFill>
                  <a:schemeClr val="accent3">
                    <a:lumMod val="75000"/>
                  </a:schemeClr>
                </a:solidFill>
                <a:latin typeface="Trebuchet MS" panose="020B0603020202020204" pitchFamily="34" charset="0"/>
                <a:hlinkClick r:id="rId3"/>
              </a:rPr>
              <a:t>http://nidss.cdc.gov.tw/</a:t>
            </a:r>
            <a:r>
              <a:rPr lang="en-US" altLang="zh-TW" dirty="0">
                <a:solidFill>
                  <a:schemeClr val="accent3">
                    <a:lumMod val="75000"/>
                  </a:schemeClr>
                </a:solidFill>
                <a:latin typeface="Trebuchet MS" panose="020B0603020202020204" pitchFamily="34" charset="0"/>
              </a:rPr>
              <a:t> </a:t>
            </a:r>
            <a:endParaRPr lang="zh-TW" altLang="en-US" dirty="0">
              <a:solidFill>
                <a:schemeClr val="accent3">
                  <a:lumMod val="75000"/>
                </a:schemeClr>
              </a:solidFill>
              <a:latin typeface="Trebuchet MS" panose="020B0603020202020204" pitchFamily="34" charset="0"/>
            </a:endParaRPr>
          </a:p>
        </p:txBody>
      </p:sp>
      <p:pic>
        <p:nvPicPr>
          <p:cNvPr id="3" name="圖片 2">
            <a:extLst>
              <a:ext uri="{FF2B5EF4-FFF2-40B4-BE49-F238E27FC236}">
                <a16:creationId xmlns="" xmlns:a16="http://schemas.microsoft.com/office/drawing/2014/main" id="{A88BD153-1518-487D-AC95-E04917207987}"/>
              </a:ext>
            </a:extLst>
          </p:cNvPr>
          <p:cNvPicPr>
            <a:picLocks noChangeAspect="1"/>
          </p:cNvPicPr>
          <p:nvPr/>
        </p:nvPicPr>
        <p:blipFill>
          <a:blip r:embed="rId4"/>
          <a:stretch>
            <a:fillRect/>
          </a:stretch>
        </p:blipFill>
        <p:spPr>
          <a:xfrm>
            <a:off x="395288" y="1389063"/>
            <a:ext cx="4252912" cy="5087937"/>
          </a:xfrm>
          <a:prstGeom prst="rect">
            <a:avLst/>
          </a:prstGeom>
          <a:ln>
            <a:noFill/>
          </a:ln>
          <a:effectLst>
            <a:outerShdw blurRad="292100" dist="139700" dir="2700000" algn="tl" rotWithShape="0">
              <a:srgbClr val="333333">
                <a:alpha val="65000"/>
              </a:srgbClr>
            </a:outerShdw>
          </a:effectLst>
        </p:spPr>
      </p:pic>
      <p:pic>
        <p:nvPicPr>
          <p:cNvPr id="4" name="圖片 3">
            <a:extLst>
              <a:ext uri="{FF2B5EF4-FFF2-40B4-BE49-F238E27FC236}">
                <a16:creationId xmlns="" xmlns:a16="http://schemas.microsoft.com/office/drawing/2014/main" id="{F3ADDF98-12CB-410D-AD92-11464A55EF6F}"/>
              </a:ext>
            </a:extLst>
          </p:cNvPr>
          <p:cNvPicPr>
            <a:picLocks noChangeAspect="1"/>
          </p:cNvPicPr>
          <p:nvPr/>
        </p:nvPicPr>
        <p:blipFill>
          <a:blip r:embed="rId5"/>
          <a:stretch>
            <a:fillRect/>
          </a:stretch>
        </p:blipFill>
        <p:spPr>
          <a:xfrm>
            <a:off x="4475163" y="1389063"/>
            <a:ext cx="4286250" cy="50879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圖片 4">
            <a:extLst>
              <a:ext uri="{FF2B5EF4-FFF2-40B4-BE49-F238E27FC236}">
                <a16:creationId xmlns="" xmlns:a16="http://schemas.microsoft.com/office/drawing/2014/main" id="{19F107C1-C6DE-43C5-B7DF-0B797BB87E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81075"/>
            <a:ext cx="446405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a:extLst>
              <a:ext uri="{FF2B5EF4-FFF2-40B4-BE49-F238E27FC236}">
                <a16:creationId xmlns="" xmlns:a16="http://schemas.microsoft.com/office/drawing/2014/main" id="{38646435-D800-4E8D-90D1-893FFECBA67D}"/>
              </a:ext>
            </a:extLst>
          </p:cNvPr>
          <p:cNvSpPr>
            <a:spLocks noGrp="1"/>
          </p:cNvSpPr>
          <p:nvPr>
            <p:ph type="title"/>
          </p:nvPr>
        </p:nvSpPr>
        <p:spPr>
          <a:xfrm>
            <a:off x="684213" y="177800"/>
            <a:ext cx="7467600" cy="1143000"/>
          </a:xfrm>
        </p:spPr>
        <p:txBody>
          <a:bodyPr/>
          <a:lstStyle/>
          <a:p>
            <a:pPr>
              <a:defRPr/>
            </a:pPr>
            <a:r>
              <a:rPr lang="en-US" altLang="zh-TW" sz="36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a typeface="微軟正黑體" panose="020B0604030504040204" pitchFamily="34" charset="-120"/>
              </a:rPr>
              <a:t>Dengue fever dashboard</a:t>
            </a:r>
            <a:r>
              <a:rPr lang="en-US" altLang="zh-TW" sz="3200" dirty="0">
                <a:solidFill>
                  <a:schemeClr val="accent6"/>
                </a:solidFill>
                <a:effectLst>
                  <a:outerShdw blurRad="38100" dist="38100" dir="2700000" algn="tl">
                    <a:srgbClr val="000000">
                      <a:alpha val="43137"/>
                    </a:srgbClr>
                  </a:outerShdw>
                </a:effectLst>
                <a:latin typeface="Trebuchet MS" panose="020B0603020202020204" pitchFamily="34" charset="0"/>
                <a:ea typeface="微軟正黑體" panose="020B0604030504040204" pitchFamily="34" charset="-120"/>
              </a:rPr>
              <a:t/>
            </a:r>
            <a:br>
              <a:rPr lang="en-US" altLang="zh-TW" sz="3200" dirty="0">
                <a:solidFill>
                  <a:schemeClr val="accent6"/>
                </a:solidFill>
                <a:effectLst>
                  <a:outerShdw blurRad="38100" dist="38100" dir="2700000" algn="tl">
                    <a:srgbClr val="000000">
                      <a:alpha val="43137"/>
                    </a:srgbClr>
                  </a:outerShdw>
                </a:effectLst>
                <a:latin typeface="Trebuchet MS" panose="020B0603020202020204" pitchFamily="34" charset="0"/>
                <a:ea typeface="微軟正黑體" panose="020B0604030504040204" pitchFamily="34" charset="-120"/>
              </a:rPr>
            </a:br>
            <a:endParaRPr lang="zh-TW" altLang="en-US" dirty="0"/>
          </a:p>
        </p:txBody>
      </p:sp>
      <p:sp>
        <p:nvSpPr>
          <p:cNvPr id="41988" name="投影片編號版面配置區 2">
            <a:extLst>
              <a:ext uri="{FF2B5EF4-FFF2-40B4-BE49-F238E27FC236}">
                <a16:creationId xmlns="" xmlns:a16="http://schemas.microsoft.com/office/drawing/2014/main" id="{2A44B6AE-FDB2-4BBC-9FE1-B180A9D53C3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78CF1C17-83EB-4EC4-BF7E-593B68086A46}" type="slidenum">
              <a:rPr kumimoji="0" lang="en-US" altLang="zh-TW" sz="1200">
                <a:solidFill>
                  <a:srgbClr val="898989"/>
                </a:solidFill>
                <a:latin typeface="Noto Sans CJK TC Black" panose="020B0A00000000000000" pitchFamily="34" charset="-120"/>
                <a:ea typeface="Noto Sans CJK TC Black" panose="020B0A00000000000000" pitchFamily="34" charset="-120"/>
              </a:rPr>
              <a:pPr/>
              <a:t>15</a:t>
            </a:fld>
            <a:endParaRPr kumimoji="0" lang="en-US" altLang="zh-TW" sz="1200">
              <a:solidFill>
                <a:srgbClr val="898989"/>
              </a:solidFill>
              <a:latin typeface="Noto Sans CJK TC Black" panose="020B0A00000000000000" pitchFamily="34" charset="-120"/>
              <a:ea typeface="Noto Sans CJK TC Black" panose="020B0A00000000000000" pitchFamily="34" charset="-120"/>
            </a:endParaRPr>
          </a:p>
        </p:txBody>
      </p:sp>
      <p:pic>
        <p:nvPicPr>
          <p:cNvPr id="41989" name="圖片 1">
            <a:extLst>
              <a:ext uri="{FF2B5EF4-FFF2-40B4-BE49-F238E27FC236}">
                <a16:creationId xmlns="" xmlns:a16="http://schemas.microsoft.com/office/drawing/2014/main" id="{A9A227A7-1239-4C2C-8524-9C1B732A0B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81075"/>
            <a:ext cx="4618037"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圖片 24">
            <a:extLst>
              <a:ext uri="{FF2B5EF4-FFF2-40B4-BE49-F238E27FC236}">
                <a16:creationId xmlns="" xmlns:a16="http://schemas.microsoft.com/office/drawing/2014/main" id="{658F90ED-6608-45A5-A679-21783390A5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038" y="1195388"/>
            <a:ext cx="4164012"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直線接點 26">
            <a:extLst>
              <a:ext uri="{FF2B5EF4-FFF2-40B4-BE49-F238E27FC236}">
                <a16:creationId xmlns="" xmlns:a16="http://schemas.microsoft.com/office/drawing/2014/main" id="{E6886007-052D-4C6F-967D-109E70C1B55D}"/>
              </a:ext>
            </a:extLst>
          </p:cNvPr>
          <p:cNvCxnSpPr/>
          <p:nvPr/>
        </p:nvCxnSpPr>
        <p:spPr>
          <a:xfrm flipV="1">
            <a:off x="3062288" y="2822575"/>
            <a:ext cx="1176337" cy="174625"/>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 xmlns:a16="http://schemas.microsoft.com/office/drawing/2014/main" id="{32D1FF09-2741-44E5-87E6-F6AC8B295B43}"/>
              </a:ext>
            </a:extLst>
          </p:cNvPr>
          <p:cNvCxnSpPr/>
          <p:nvPr/>
        </p:nvCxnSpPr>
        <p:spPr>
          <a:xfrm flipV="1">
            <a:off x="2552700" y="3694113"/>
            <a:ext cx="1706563" cy="374650"/>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4037" name="圖片 40">
            <a:extLst>
              <a:ext uri="{FF2B5EF4-FFF2-40B4-BE49-F238E27FC236}">
                <a16:creationId xmlns="" xmlns:a16="http://schemas.microsoft.com/office/drawing/2014/main" id="{5234122B-E072-4819-936A-86BD261A68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997200"/>
            <a:ext cx="381952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直線接點 45">
            <a:extLst>
              <a:ext uri="{FF2B5EF4-FFF2-40B4-BE49-F238E27FC236}">
                <a16:creationId xmlns="" xmlns:a16="http://schemas.microsoft.com/office/drawing/2014/main" id="{64FA1E43-4B57-4394-A1D6-870BCF17A974}"/>
              </a:ext>
            </a:extLst>
          </p:cNvPr>
          <p:cNvCxnSpPr/>
          <p:nvPr/>
        </p:nvCxnSpPr>
        <p:spPr>
          <a:xfrm flipH="1">
            <a:off x="5240338" y="4737100"/>
            <a:ext cx="1135062" cy="150813"/>
          </a:xfrm>
          <a:prstGeom prst="line">
            <a:avLst/>
          </a:prstGeom>
          <a:ln w="28575">
            <a:solidFill>
              <a:schemeClr val="tx1">
                <a:lumMod val="50000"/>
                <a:lumOff val="50000"/>
              </a:schemeClr>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 xmlns:a16="http://schemas.microsoft.com/office/drawing/2014/main" id="{6AE36055-4984-4941-963F-A6C1D3FF142C}"/>
              </a:ext>
            </a:extLst>
          </p:cNvPr>
          <p:cNvSpPr/>
          <p:nvPr/>
        </p:nvSpPr>
        <p:spPr>
          <a:xfrm>
            <a:off x="671513" y="5476875"/>
            <a:ext cx="4011612" cy="400050"/>
          </a:xfrm>
          <a:prstGeom prst="rect">
            <a:avLst/>
          </a:prstGeom>
        </p:spPr>
        <p:txBody>
          <a:bodyPr wrap="none">
            <a:spAutoFit/>
          </a:bodyPr>
          <a:lstStyle/>
          <a:p>
            <a:pPr>
              <a:defRPr/>
            </a:pPr>
            <a:r>
              <a:rPr lang="zh-TW" altLang="en-US" sz="2000" dirty="0">
                <a:solidFill>
                  <a:schemeClr val="bg2">
                    <a:lumMod val="50000"/>
                  </a:schemeClr>
                </a:solidFill>
                <a:latin typeface="+mj-lt"/>
                <a:cs typeface="Arial" panose="020B0604020202020204" pitchFamily="34" charset="0"/>
              </a:rPr>
              <a:t>http://cdcdengue.azurewebsites.net/</a:t>
            </a:r>
          </a:p>
        </p:txBody>
      </p:sp>
      <p:sp>
        <p:nvSpPr>
          <p:cNvPr id="44040" name="投影片編號版面配置區 3">
            <a:extLst>
              <a:ext uri="{FF2B5EF4-FFF2-40B4-BE49-F238E27FC236}">
                <a16:creationId xmlns="" xmlns:a16="http://schemas.microsoft.com/office/drawing/2014/main" id="{9E26F8DC-48A6-4767-919E-6237F42DC39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737EB8A9-E238-4CE8-95D0-03A809A4C610}" type="slidenum">
              <a:rPr kumimoji="0" lang="en-US" altLang="zh-TW" sz="1200">
                <a:solidFill>
                  <a:srgbClr val="898989"/>
                </a:solidFill>
                <a:latin typeface="Noto Sans CJK TC Black" panose="020B0A00000000000000" pitchFamily="34" charset="-120"/>
                <a:ea typeface="Noto Sans CJK TC Black" panose="020B0A00000000000000" pitchFamily="34" charset="-120"/>
              </a:rPr>
              <a:pPr/>
              <a:t>16</a:t>
            </a:fld>
            <a:endParaRPr kumimoji="0" lang="en-US" altLang="zh-TW" sz="1200">
              <a:solidFill>
                <a:srgbClr val="898989"/>
              </a:solidFill>
              <a:latin typeface="Noto Sans CJK TC Black" panose="020B0A00000000000000" pitchFamily="34" charset="-120"/>
              <a:ea typeface="Noto Sans CJK TC Black" panose="020B0A00000000000000" pitchFamily="34" charset="-120"/>
            </a:endParaRPr>
          </a:p>
        </p:txBody>
      </p:sp>
      <p:sp>
        <p:nvSpPr>
          <p:cNvPr id="6" name="標題 5">
            <a:extLst>
              <a:ext uri="{FF2B5EF4-FFF2-40B4-BE49-F238E27FC236}">
                <a16:creationId xmlns="" xmlns:a16="http://schemas.microsoft.com/office/drawing/2014/main" id="{25EC35E2-61E1-45EC-AB92-3EC673396648}"/>
              </a:ext>
            </a:extLst>
          </p:cNvPr>
          <p:cNvSpPr>
            <a:spLocks noGrp="1"/>
          </p:cNvSpPr>
          <p:nvPr>
            <p:ph type="title"/>
          </p:nvPr>
        </p:nvSpPr>
        <p:spPr>
          <a:xfrm>
            <a:off x="949325" y="279400"/>
            <a:ext cx="7467600" cy="922338"/>
          </a:xfrm>
        </p:spPr>
        <p:txBody>
          <a:bodyPr/>
          <a:lstStyle/>
          <a:p>
            <a:pPr>
              <a:defRPr/>
            </a:pPr>
            <a:r>
              <a:rPr lang="en-US" altLang="zh-TW" sz="44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Dengue Case Clusters Map</a:t>
            </a:r>
            <a:endParaRPr lang="zh-TW" altLang="en-US" sz="4000" dirty="0">
              <a:latin typeface="Trebuchet MS" panose="020B0603020202020204" pitchFamily="34" charset="0"/>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圖片 7">
            <a:extLst>
              <a:ext uri="{FF2B5EF4-FFF2-40B4-BE49-F238E27FC236}">
                <a16:creationId xmlns="" xmlns:a16="http://schemas.microsoft.com/office/drawing/2014/main" id="{C306A192-5A52-4E41-83F1-5315F2ABE9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628775"/>
            <a:ext cx="5283200"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圖片 8">
            <a:extLst>
              <a:ext uri="{FF2B5EF4-FFF2-40B4-BE49-F238E27FC236}">
                <a16:creationId xmlns="" xmlns:a16="http://schemas.microsoft.com/office/drawing/2014/main" id="{B3CCAFBF-530D-463A-8D41-2043F5A8C9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8" y="2725738"/>
            <a:ext cx="5561012"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 xmlns:a16="http://schemas.microsoft.com/office/drawing/2014/main" id="{DCC55579-6383-4A99-B2E7-114317826004}"/>
              </a:ext>
            </a:extLst>
          </p:cNvPr>
          <p:cNvSpPr/>
          <p:nvPr/>
        </p:nvSpPr>
        <p:spPr>
          <a:xfrm>
            <a:off x="454025" y="1916113"/>
            <a:ext cx="3127375" cy="708025"/>
          </a:xfrm>
          <a:prstGeom prst="rect">
            <a:avLst/>
          </a:prstGeom>
        </p:spPr>
        <p:txBody>
          <a:bodyPr>
            <a:spAutoFit/>
          </a:bodyPr>
          <a:lstStyle/>
          <a:p>
            <a:pPr>
              <a:defRPr/>
            </a:pPr>
            <a:r>
              <a:rPr lang="zh-TW" altLang="en-US" sz="2000" dirty="0">
                <a:solidFill>
                  <a:schemeClr val="bg2">
                    <a:lumMod val="50000"/>
                  </a:schemeClr>
                </a:solidFill>
                <a:latin typeface="+mj-lt"/>
                <a:cs typeface="Arial" panose="020B0604020202020204" pitchFamily="34" charset="0"/>
              </a:rPr>
              <a:t>http://cdcdengue.azurewebsites.net/</a:t>
            </a:r>
          </a:p>
        </p:txBody>
      </p:sp>
      <p:sp>
        <p:nvSpPr>
          <p:cNvPr id="2" name="標題 1">
            <a:extLst>
              <a:ext uri="{FF2B5EF4-FFF2-40B4-BE49-F238E27FC236}">
                <a16:creationId xmlns="" xmlns:a16="http://schemas.microsoft.com/office/drawing/2014/main" id="{8A7647B0-9A31-4408-AC11-618E03764A96}"/>
              </a:ext>
            </a:extLst>
          </p:cNvPr>
          <p:cNvSpPr>
            <a:spLocks noGrp="1"/>
          </p:cNvSpPr>
          <p:nvPr>
            <p:ph type="title"/>
          </p:nvPr>
        </p:nvSpPr>
        <p:spPr>
          <a:xfrm>
            <a:off x="457200" y="184150"/>
            <a:ext cx="8218488" cy="1323975"/>
          </a:xfrm>
          <a:extLst/>
        </p:spPr>
        <p:txBody>
          <a:bodyPr wrap="square" lIns="91440" tIns="45720" rIns="91440" bIns="45720" numCol="1" rtlCol="0" anchor="ctr" anchorCtr="0" compatLnSpc="1">
            <a:prstTxWarp prst="textNoShape">
              <a:avLst/>
            </a:prstTxWarp>
            <a:spAutoFit/>
          </a:bodyPr>
          <a:lstStyle/>
          <a:p>
            <a:pPr>
              <a:defRPr/>
            </a:pPr>
            <a:r>
              <a:rPr lang="en-US" altLang="zh-TW"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Relationship between interventions and dengue cases</a:t>
            </a:r>
            <a:endParaRPr lang="zh-TW" altLang="en-US"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6086" name="投影片編號版面配置區 2">
            <a:extLst>
              <a:ext uri="{FF2B5EF4-FFF2-40B4-BE49-F238E27FC236}">
                <a16:creationId xmlns="" xmlns:a16="http://schemas.microsoft.com/office/drawing/2014/main" id="{04C5B0D6-B11D-4EB0-A34F-9FC49A752CD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C7E6C412-FA9A-4964-8C5A-9DBE36C30ED3}" type="slidenum">
              <a:rPr kumimoji="0" lang="en-US" altLang="zh-TW" sz="1200">
                <a:solidFill>
                  <a:srgbClr val="898989"/>
                </a:solidFill>
                <a:latin typeface="Noto Sans CJK TC Black" panose="020B0A00000000000000" pitchFamily="34" charset="-120"/>
                <a:ea typeface="Noto Sans CJK TC Black" panose="020B0A00000000000000" pitchFamily="34" charset="-120"/>
              </a:rPr>
              <a:pPr/>
              <a:t>17</a:t>
            </a:fld>
            <a:endParaRPr kumimoji="0" lang="en-US" altLang="zh-TW" sz="1200">
              <a:solidFill>
                <a:srgbClr val="898989"/>
              </a:solidFill>
              <a:latin typeface="Noto Sans CJK TC Black" panose="020B0A00000000000000" pitchFamily="34" charset="-120"/>
              <a:ea typeface="Noto Sans CJK TC Black" panose="020B0A00000000000000" pitchFamily="34" charset="-12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3026E05-EA5D-4DAA-B890-F6EE073A5709}"/>
              </a:ext>
            </a:extLst>
          </p:cNvPr>
          <p:cNvSpPr>
            <a:spLocks noGrp="1"/>
          </p:cNvSpPr>
          <p:nvPr>
            <p:ph type="title"/>
          </p:nvPr>
        </p:nvSpPr>
        <p:spPr>
          <a:xfrm>
            <a:off x="458788" y="293688"/>
            <a:ext cx="8266112" cy="1143000"/>
          </a:xfrm>
        </p:spPr>
        <p:txBody>
          <a:bodyPr>
            <a:noAutofit/>
          </a:bodyPr>
          <a:lstStyle/>
          <a:p>
            <a:pPr algn="ctr" defTabSz="685800">
              <a:defRPr/>
            </a:pPr>
            <a:r>
              <a:rPr lang="en-US" altLang="zh-TW"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New approach of Vector mosquito surveillance in 2016~2017</a:t>
            </a:r>
            <a:endParaRPr lang="zh-TW" altLang="en-US"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7107" name="投影片編號版面配置區 6">
            <a:extLst>
              <a:ext uri="{FF2B5EF4-FFF2-40B4-BE49-F238E27FC236}">
                <a16:creationId xmlns="" xmlns:a16="http://schemas.microsoft.com/office/drawing/2014/main" id="{68ACB542-AF0A-4CBD-9EB0-7DE0A67ECB1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1C132177-6850-4EEA-842C-F3885051A453}" type="slidenum">
              <a:rPr kumimoji="0" lang="zh-TW" altLang="en-US" sz="1200">
                <a:solidFill>
                  <a:srgbClr val="595959"/>
                </a:solidFill>
                <a:latin typeface="Noto Sans CJK TC Black" panose="020B0A00000000000000" pitchFamily="34" charset="-120"/>
                <a:ea typeface="Noto Sans CJK TC Black" panose="020B0A00000000000000" pitchFamily="34" charset="-120"/>
              </a:rPr>
              <a:pPr/>
              <a:t>18</a:t>
            </a:fld>
            <a:endParaRPr kumimoji="0" lang="zh-TW" altLang="en-US" sz="1200">
              <a:solidFill>
                <a:srgbClr val="595959"/>
              </a:solidFill>
              <a:latin typeface="Noto Sans CJK TC Black" panose="020B0A00000000000000" pitchFamily="34" charset="-120"/>
              <a:ea typeface="Noto Sans CJK TC Black" panose="020B0A00000000000000" pitchFamily="34" charset="-120"/>
            </a:endParaRPr>
          </a:p>
        </p:txBody>
      </p:sp>
      <p:grpSp>
        <p:nvGrpSpPr>
          <p:cNvPr id="47108" name="群組 9">
            <a:extLst>
              <a:ext uri="{FF2B5EF4-FFF2-40B4-BE49-F238E27FC236}">
                <a16:creationId xmlns="" xmlns:a16="http://schemas.microsoft.com/office/drawing/2014/main" id="{0C205C42-4EA6-4602-A199-955B5C1BD206}"/>
              </a:ext>
            </a:extLst>
          </p:cNvPr>
          <p:cNvGrpSpPr>
            <a:grpSpLocks/>
          </p:cNvGrpSpPr>
          <p:nvPr/>
        </p:nvGrpSpPr>
        <p:grpSpPr bwMode="auto">
          <a:xfrm>
            <a:off x="908050" y="2070100"/>
            <a:ext cx="7861300" cy="4732338"/>
            <a:chOff x="2010302" y="1260426"/>
            <a:chExt cx="8354985" cy="5399824"/>
          </a:xfrm>
        </p:grpSpPr>
        <p:pic>
          <p:nvPicPr>
            <p:cNvPr id="47110" name="圖片 2">
              <a:extLst>
                <a:ext uri="{FF2B5EF4-FFF2-40B4-BE49-F238E27FC236}">
                  <a16:creationId xmlns="" xmlns:a16="http://schemas.microsoft.com/office/drawing/2014/main" id="{BC6155FC-36D6-4B93-9864-5C1B96877D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6265" y="1700907"/>
              <a:ext cx="335220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文字方塊 3">
              <a:extLst>
                <a:ext uri="{FF2B5EF4-FFF2-40B4-BE49-F238E27FC236}">
                  <a16:creationId xmlns="" xmlns:a16="http://schemas.microsoft.com/office/drawing/2014/main" id="{CF8AA641-4B1F-4E8D-BE3B-B3B747EE3618}"/>
                </a:ext>
              </a:extLst>
            </p:cNvPr>
            <p:cNvSpPr txBox="1">
              <a:spLocks noChangeArrowheads="1"/>
            </p:cNvSpPr>
            <p:nvPr/>
          </p:nvSpPr>
          <p:spPr bwMode="auto">
            <a:xfrm>
              <a:off x="2749500" y="1331575"/>
              <a:ext cx="201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a:r>
                <a:rPr lang="en-US" altLang="zh-TW"/>
                <a:t>Ovitraps</a:t>
              </a:r>
              <a:endParaRPr lang="zh-TW" altLang="en-US"/>
            </a:p>
          </p:txBody>
        </p:sp>
        <p:pic>
          <p:nvPicPr>
            <p:cNvPr id="47112" name="圖片 4">
              <a:extLst>
                <a:ext uri="{FF2B5EF4-FFF2-40B4-BE49-F238E27FC236}">
                  <a16:creationId xmlns="" xmlns:a16="http://schemas.microsoft.com/office/drawing/2014/main" id="{EBD04652-C237-4519-936A-F8FBCABDC8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302" y="3579511"/>
              <a:ext cx="3403715"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圖片 5">
              <a:extLst>
                <a:ext uri="{FF2B5EF4-FFF2-40B4-BE49-F238E27FC236}">
                  <a16:creationId xmlns="" xmlns:a16="http://schemas.microsoft.com/office/drawing/2014/main" id="{2B1E287A-0A5B-4F80-A305-5D54D22E51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5299" y="1268761"/>
              <a:ext cx="4609988" cy="491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線單箭頭接點 19">
              <a:extLst>
                <a:ext uri="{FF2B5EF4-FFF2-40B4-BE49-F238E27FC236}">
                  <a16:creationId xmlns="" xmlns:a16="http://schemas.microsoft.com/office/drawing/2014/main" id="{B823D6B2-59B3-471F-A0C7-71CBDBBC0F16}"/>
                </a:ext>
              </a:extLst>
            </p:cNvPr>
            <p:cNvCxnSpPr/>
            <p:nvPr/>
          </p:nvCxnSpPr>
          <p:spPr>
            <a:xfrm flipH="1">
              <a:off x="6909914" y="1988614"/>
              <a:ext cx="3362578" cy="14491"/>
            </a:xfrm>
            <a:prstGeom prst="straightConnector1">
              <a:avLst/>
            </a:prstGeom>
            <a:ln w="285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9">
              <a:extLst>
                <a:ext uri="{FF2B5EF4-FFF2-40B4-BE49-F238E27FC236}">
                  <a16:creationId xmlns="" xmlns:a16="http://schemas.microsoft.com/office/drawing/2014/main" id="{9F776490-E739-49C7-B1E6-E7E8A094BF38}"/>
                </a:ext>
              </a:extLst>
            </p:cNvPr>
            <p:cNvCxnSpPr/>
            <p:nvPr/>
          </p:nvCxnSpPr>
          <p:spPr>
            <a:xfrm flipV="1">
              <a:off x="6876170" y="2006728"/>
              <a:ext cx="0" cy="4086549"/>
            </a:xfrm>
            <a:prstGeom prst="straightConnector1">
              <a:avLst/>
            </a:prstGeom>
            <a:ln w="285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橢圓 12">
              <a:extLst>
                <a:ext uri="{FF2B5EF4-FFF2-40B4-BE49-F238E27FC236}">
                  <a16:creationId xmlns="" xmlns:a16="http://schemas.microsoft.com/office/drawing/2014/main" id="{8A7E7E2F-43B7-4868-A387-B038E99B2AB7}"/>
                </a:ext>
              </a:extLst>
            </p:cNvPr>
            <p:cNvSpPr/>
            <p:nvPr/>
          </p:nvSpPr>
          <p:spPr>
            <a:xfrm>
              <a:off x="8062268" y="2149831"/>
              <a:ext cx="1285642" cy="1115831"/>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b="1" dirty="0">
                  <a:solidFill>
                    <a:srgbClr val="FFC000"/>
                  </a:solidFill>
                  <a:ea typeface="標楷體" panose="03000509000000000000" pitchFamily="65" charset="-120"/>
                  <a:cs typeface="Times New Roman" panose="02020603050405020304" pitchFamily="18" charset="0"/>
                </a:rPr>
                <a:t>Watch</a:t>
              </a:r>
              <a:endParaRPr lang="zh-TW" altLang="en-US" sz="1800" b="1" dirty="0">
                <a:solidFill>
                  <a:srgbClr val="FFC000"/>
                </a:solidFill>
                <a:ea typeface="標楷體" panose="03000509000000000000" pitchFamily="65" charset="-120"/>
                <a:cs typeface="Times New Roman" panose="02020603050405020304" pitchFamily="18" charset="0"/>
              </a:endParaRPr>
            </a:p>
          </p:txBody>
        </p:sp>
        <p:sp>
          <p:nvSpPr>
            <p:cNvPr id="14" name="橢圓 13">
              <a:extLst>
                <a:ext uri="{FF2B5EF4-FFF2-40B4-BE49-F238E27FC236}">
                  <a16:creationId xmlns="" xmlns:a16="http://schemas.microsoft.com/office/drawing/2014/main" id="{59F7DED7-A6B7-4B8E-B615-A90176E73CC9}"/>
                </a:ext>
              </a:extLst>
            </p:cNvPr>
            <p:cNvSpPr/>
            <p:nvPr/>
          </p:nvSpPr>
          <p:spPr>
            <a:xfrm>
              <a:off x="6887981" y="3464917"/>
              <a:ext cx="1201282" cy="1115831"/>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b="1" dirty="0">
                  <a:solidFill>
                    <a:srgbClr val="FFC000"/>
                  </a:solidFill>
                  <a:ea typeface="標楷體" panose="03000509000000000000" pitchFamily="65" charset="-120"/>
                  <a:cs typeface="Times New Roman" panose="02020603050405020304" pitchFamily="18" charset="0"/>
                </a:rPr>
                <a:t>Watch</a:t>
              </a:r>
              <a:endParaRPr lang="zh-TW" altLang="en-US" sz="1800" b="1" dirty="0">
                <a:solidFill>
                  <a:srgbClr val="FFC000"/>
                </a:solidFill>
                <a:ea typeface="標楷體" panose="03000509000000000000" pitchFamily="65" charset="-120"/>
                <a:cs typeface="Times New Roman" panose="02020603050405020304" pitchFamily="18" charset="0"/>
              </a:endParaRPr>
            </a:p>
          </p:txBody>
        </p:sp>
        <p:sp>
          <p:nvSpPr>
            <p:cNvPr id="15" name="橢圓 14">
              <a:extLst>
                <a:ext uri="{FF2B5EF4-FFF2-40B4-BE49-F238E27FC236}">
                  <a16:creationId xmlns="" xmlns:a16="http://schemas.microsoft.com/office/drawing/2014/main" id="{99C96936-425C-4E25-ABF6-EFB70752E1A5}"/>
                </a:ext>
              </a:extLst>
            </p:cNvPr>
            <p:cNvSpPr/>
            <p:nvPr/>
          </p:nvSpPr>
          <p:spPr>
            <a:xfrm>
              <a:off x="6913288" y="4866951"/>
              <a:ext cx="1243463" cy="1115831"/>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b="1" dirty="0">
                  <a:solidFill>
                    <a:srgbClr val="FFC000"/>
                  </a:solidFill>
                  <a:ea typeface="標楷體" panose="03000509000000000000" pitchFamily="65" charset="-120"/>
                  <a:cs typeface="Times New Roman" panose="02020603050405020304" pitchFamily="18" charset="0"/>
                </a:rPr>
                <a:t>Watch</a:t>
              </a:r>
              <a:endParaRPr lang="zh-TW" altLang="en-US" sz="1800" b="1" dirty="0">
                <a:solidFill>
                  <a:srgbClr val="FFC000"/>
                </a:solidFill>
                <a:ea typeface="標楷體" panose="03000509000000000000" pitchFamily="65" charset="-120"/>
                <a:cs typeface="Times New Roman" panose="02020603050405020304" pitchFamily="18" charset="0"/>
              </a:endParaRPr>
            </a:p>
          </p:txBody>
        </p:sp>
        <p:sp>
          <p:nvSpPr>
            <p:cNvPr id="16" name="橢圓 15">
              <a:extLst>
                <a:ext uri="{FF2B5EF4-FFF2-40B4-BE49-F238E27FC236}">
                  <a16:creationId xmlns="" xmlns:a16="http://schemas.microsoft.com/office/drawing/2014/main" id="{1562C6B6-60B7-41BF-BC3C-EE69CC5703E6}"/>
                </a:ext>
              </a:extLst>
            </p:cNvPr>
            <p:cNvSpPr/>
            <p:nvPr/>
          </p:nvSpPr>
          <p:spPr>
            <a:xfrm>
              <a:off x="6928473" y="2149831"/>
              <a:ext cx="1133794" cy="11140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b="1" dirty="0">
                  <a:solidFill>
                    <a:srgbClr val="FF0000"/>
                  </a:solidFill>
                  <a:ea typeface="標楷體" panose="03000509000000000000" pitchFamily="65" charset="-120"/>
                  <a:cs typeface="Times New Roman" panose="02020603050405020304" pitchFamily="18" charset="0"/>
                </a:rPr>
                <a:t>Alert</a:t>
              </a:r>
              <a:endParaRPr lang="zh-TW" altLang="en-US" sz="2000" b="1" dirty="0">
                <a:solidFill>
                  <a:srgbClr val="FF0000"/>
                </a:solidFill>
                <a:ea typeface="標楷體" panose="03000509000000000000" pitchFamily="65" charset="-120"/>
                <a:cs typeface="Times New Roman" panose="02020603050405020304" pitchFamily="18" charset="0"/>
              </a:endParaRPr>
            </a:p>
          </p:txBody>
        </p:sp>
        <p:sp>
          <p:nvSpPr>
            <p:cNvPr id="47120" name="文字方塊 16">
              <a:extLst>
                <a:ext uri="{FF2B5EF4-FFF2-40B4-BE49-F238E27FC236}">
                  <a16:creationId xmlns="" xmlns:a16="http://schemas.microsoft.com/office/drawing/2014/main" id="{482FA294-F6EE-408F-848E-627A39035272}"/>
                </a:ext>
              </a:extLst>
            </p:cNvPr>
            <p:cNvSpPr txBox="1">
              <a:spLocks noChangeArrowheads="1"/>
            </p:cNvSpPr>
            <p:nvPr/>
          </p:nvSpPr>
          <p:spPr bwMode="auto">
            <a:xfrm>
              <a:off x="5895251" y="2230965"/>
              <a:ext cx="864095" cy="8078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a:r>
                <a:rPr lang="en-US" altLang="zh-TW" sz="2000">
                  <a:latin typeface="Calibri" panose="020F0502020204030204" pitchFamily="34" charset="0"/>
                </a:rPr>
                <a:t>eggs≥500</a:t>
              </a:r>
              <a:endParaRPr lang="zh-TW" altLang="en-US" sz="2000">
                <a:latin typeface="Calibri" panose="020F0502020204030204" pitchFamily="34" charset="0"/>
              </a:endParaRPr>
            </a:p>
          </p:txBody>
        </p:sp>
        <p:sp>
          <p:nvSpPr>
            <p:cNvPr id="47121" name="文字方塊 17">
              <a:extLst>
                <a:ext uri="{FF2B5EF4-FFF2-40B4-BE49-F238E27FC236}">
                  <a16:creationId xmlns="" xmlns:a16="http://schemas.microsoft.com/office/drawing/2014/main" id="{034C66A4-E022-412B-A514-AE22CEE23926}"/>
                </a:ext>
              </a:extLst>
            </p:cNvPr>
            <p:cNvSpPr txBox="1">
              <a:spLocks noChangeArrowheads="1"/>
            </p:cNvSpPr>
            <p:nvPr/>
          </p:nvSpPr>
          <p:spPr bwMode="auto">
            <a:xfrm>
              <a:off x="5771748" y="3579511"/>
              <a:ext cx="1066830" cy="7726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a:r>
                <a:rPr lang="en-US" altLang="zh-TW" sz="2000">
                  <a:latin typeface="Calibri" panose="020F0502020204030204" pitchFamily="34" charset="0"/>
                </a:rPr>
                <a:t>Eggs</a:t>
              </a:r>
            </a:p>
            <a:p>
              <a:pPr algn="ctr"/>
              <a:r>
                <a:rPr lang="en-US" altLang="zh-TW" sz="1800">
                  <a:latin typeface="Calibri" panose="020F0502020204030204" pitchFamily="34" charset="0"/>
                </a:rPr>
                <a:t>251~499</a:t>
              </a:r>
              <a:endParaRPr lang="zh-TW" altLang="en-US" sz="1800">
                <a:latin typeface="Calibri" panose="020F0502020204030204" pitchFamily="34" charset="0"/>
              </a:endParaRPr>
            </a:p>
          </p:txBody>
        </p:sp>
        <p:sp>
          <p:nvSpPr>
            <p:cNvPr id="47122" name="文字方塊 18">
              <a:extLst>
                <a:ext uri="{FF2B5EF4-FFF2-40B4-BE49-F238E27FC236}">
                  <a16:creationId xmlns="" xmlns:a16="http://schemas.microsoft.com/office/drawing/2014/main" id="{5688F0EA-8321-474C-BBF3-B5D1CBD1EBD2}"/>
                </a:ext>
              </a:extLst>
            </p:cNvPr>
            <p:cNvSpPr txBox="1">
              <a:spLocks noChangeArrowheads="1"/>
            </p:cNvSpPr>
            <p:nvPr/>
          </p:nvSpPr>
          <p:spPr bwMode="auto">
            <a:xfrm>
              <a:off x="5835718" y="4964351"/>
              <a:ext cx="1008112" cy="8078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a:r>
                <a:rPr lang="en-US" altLang="zh-TW" sz="2000">
                  <a:latin typeface="Calibri" panose="020F0502020204030204" pitchFamily="34" charset="0"/>
                </a:rPr>
                <a:t>Eggs 0~250</a:t>
              </a:r>
              <a:endParaRPr lang="zh-TW" altLang="en-US" sz="2000">
                <a:latin typeface="Calibri" panose="020F0502020204030204" pitchFamily="34" charset="0"/>
              </a:endParaRPr>
            </a:p>
          </p:txBody>
        </p:sp>
        <p:sp>
          <p:nvSpPr>
            <p:cNvPr id="20" name="文字方塊 19">
              <a:extLst>
                <a:ext uri="{FF2B5EF4-FFF2-40B4-BE49-F238E27FC236}">
                  <a16:creationId xmlns="" xmlns:a16="http://schemas.microsoft.com/office/drawing/2014/main" id="{A2EBB991-9AC0-43D9-8FC0-39B14683B52A}"/>
                </a:ext>
              </a:extLst>
            </p:cNvPr>
            <p:cNvSpPr txBox="1"/>
            <p:nvPr/>
          </p:nvSpPr>
          <p:spPr>
            <a:xfrm>
              <a:off x="6913288" y="1260426"/>
              <a:ext cx="1164164" cy="666600"/>
            </a:xfrm>
            <a:prstGeom prst="rect">
              <a:avLst/>
            </a:prstGeom>
            <a:solidFill>
              <a:schemeClr val="bg1"/>
            </a:solidFill>
            <a:ln>
              <a:solidFill>
                <a:schemeClr val="bg1">
                  <a:lumMod val="50000"/>
                </a:schemeClr>
              </a:solidFill>
            </a:ln>
          </p:spPr>
          <p:txBody>
            <a:bodyPr>
              <a:spAutoFit/>
            </a:bodyPr>
            <a:lstStyle/>
            <a:p>
              <a:pPr algn="ctr">
                <a:defRPr/>
              </a:pPr>
              <a:r>
                <a:rPr lang="en-US" altLang="zh-TW" sz="1600" dirty="0" err="1">
                  <a:latin typeface="Calibri" panose="020F0502020204030204" pitchFamily="34" charset="0"/>
                </a:rPr>
                <a:t>Ovitrap</a:t>
              </a:r>
              <a:r>
                <a:rPr lang="en-US" altLang="zh-TW" sz="1600" dirty="0">
                  <a:latin typeface="Calibri" panose="020F0502020204030204" pitchFamily="34" charset="0"/>
                </a:rPr>
                <a:t> (+) 60%~100%</a:t>
              </a:r>
              <a:endParaRPr lang="zh-TW" altLang="en-US" sz="1600" dirty="0">
                <a:latin typeface="Calibri" panose="020F0502020204030204" pitchFamily="34" charset="0"/>
              </a:endParaRPr>
            </a:p>
          </p:txBody>
        </p:sp>
        <p:sp>
          <p:nvSpPr>
            <p:cNvPr id="21" name="文字方塊 20">
              <a:extLst>
                <a:ext uri="{FF2B5EF4-FFF2-40B4-BE49-F238E27FC236}">
                  <a16:creationId xmlns="" xmlns:a16="http://schemas.microsoft.com/office/drawing/2014/main" id="{0D2FE9B8-B54E-4D15-A8EB-8858D68C6804}"/>
                </a:ext>
              </a:extLst>
            </p:cNvPr>
            <p:cNvSpPr txBox="1"/>
            <p:nvPr/>
          </p:nvSpPr>
          <p:spPr>
            <a:xfrm>
              <a:off x="8089263" y="1260426"/>
              <a:ext cx="1154041" cy="666600"/>
            </a:xfrm>
            <a:prstGeom prst="rect">
              <a:avLst/>
            </a:prstGeom>
            <a:solidFill>
              <a:schemeClr val="bg1"/>
            </a:solidFill>
            <a:ln>
              <a:solidFill>
                <a:schemeClr val="bg1">
                  <a:lumMod val="50000"/>
                </a:schemeClr>
              </a:solidFill>
            </a:ln>
          </p:spPr>
          <p:txBody>
            <a:bodyPr>
              <a:spAutoFit/>
            </a:bodyPr>
            <a:lstStyle/>
            <a:p>
              <a:pPr algn="ctr">
                <a:defRPr/>
              </a:pPr>
              <a:r>
                <a:rPr lang="en-US" altLang="zh-TW" sz="1600" dirty="0" err="1">
                  <a:latin typeface="Calibri" panose="020F0502020204030204" pitchFamily="34" charset="0"/>
                </a:rPr>
                <a:t>Ovitrap</a:t>
              </a:r>
              <a:r>
                <a:rPr lang="en-US" altLang="zh-TW" sz="1600" dirty="0">
                  <a:latin typeface="Calibri" panose="020F0502020204030204" pitchFamily="34" charset="0"/>
                </a:rPr>
                <a:t> (+) 30%~59%</a:t>
              </a:r>
              <a:endParaRPr lang="zh-TW" altLang="en-US" sz="1600" dirty="0">
                <a:latin typeface="Calibri" panose="020F0502020204030204" pitchFamily="34" charset="0"/>
              </a:endParaRPr>
            </a:p>
          </p:txBody>
        </p:sp>
        <p:sp>
          <p:nvSpPr>
            <p:cNvPr id="22" name="文字方塊 21">
              <a:extLst>
                <a:ext uri="{FF2B5EF4-FFF2-40B4-BE49-F238E27FC236}">
                  <a16:creationId xmlns="" xmlns:a16="http://schemas.microsoft.com/office/drawing/2014/main" id="{5506BD93-81B8-462A-9E17-FC41A00230E4}"/>
                </a:ext>
              </a:extLst>
            </p:cNvPr>
            <p:cNvSpPr txBox="1"/>
            <p:nvPr/>
          </p:nvSpPr>
          <p:spPr>
            <a:xfrm>
              <a:off x="9202811" y="1260426"/>
              <a:ext cx="1137169" cy="666600"/>
            </a:xfrm>
            <a:prstGeom prst="rect">
              <a:avLst/>
            </a:prstGeom>
            <a:solidFill>
              <a:schemeClr val="bg1"/>
            </a:solidFill>
            <a:ln>
              <a:solidFill>
                <a:schemeClr val="bg1">
                  <a:lumMod val="50000"/>
                </a:schemeClr>
              </a:solidFill>
            </a:ln>
          </p:spPr>
          <p:txBody>
            <a:bodyPr>
              <a:spAutoFit/>
            </a:bodyPr>
            <a:lstStyle/>
            <a:p>
              <a:pPr algn="ctr">
                <a:defRPr/>
              </a:pPr>
              <a:r>
                <a:rPr lang="en-US" altLang="zh-TW" sz="1600" dirty="0" err="1">
                  <a:latin typeface="Calibri" panose="020F0502020204030204" pitchFamily="34" charset="0"/>
                </a:rPr>
                <a:t>Ovitrap</a:t>
              </a:r>
              <a:r>
                <a:rPr lang="en-US" altLang="zh-TW" sz="1600" dirty="0">
                  <a:latin typeface="Calibri" panose="020F0502020204030204" pitchFamily="34" charset="0"/>
                </a:rPr>
                <a:t> (+) 0%~29%</a:t>
              </a:r>
              <a:endParaRPr lang="zh-TW" altLang="en-US" sz="1600" dirty="0">
                <a:latin typeface="Calibri" panose="020F0502020204030204" pitchFamily="34" charset="0"/>
              </a:endParaRPr>
            </a:p>
          </p:txBody>
        </p:sp>
        <p:sp>
          <p:nvSpPr>
            <p:cNvPr id="24" name="矩形 23">
              <a:extLst>
                <a:ext uri="{FF2B5EF4-FFF2-40B4-BE49-F238E27FC236}">
                  <a16:creationId xmlns="" xmlns:a16="http://schemas.microsoft.com/office/drawing/2014/main" id="{FB36E9B5-5687-462A-8EB6-AE0428340A51}"/>
                </a:ext>
              </a:extLst>
            </p:cNvPr>
            <p:cNvSpPr/>
            <p:nvPr/>
          </p:nvSpPr>
          <p:spPr>
            <a:xfrm>
              <a:off x="5836858" y="1700600"/>
              <a:ext cx="1039312" cy="16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文字方塊 24">
              <a:extLst>
                <a:ext uri="{FF2B5EF4-FFF2-40B4-BE49-F238E27FC236}">
                  <a16:creationId xmlns="" xmlns:a16="http://schemas.microsoft.com/office/drawing/2014/main" id="{391CDE87-4931-48A2-B387-B9C13A530C43}"/>
                </a:ext>
              </a:extLst>
            </p:cNvPr>
            <p:cNvSpPr txBox="1"/>
            <p:nvPr/>
          </p:nvSpPr>
          <p:spPr>
            <a:xfrm>
              <a:off x="2025487" y="6136751"/>
              <a:ext cx="5822506" cy="523499"/>
            </a:xfrm>
            <a:prstGeom prst="rect">
              <a:avLst/>
            </a:prstGeom>
            <a:noFill/>
          </p:spPr>
          <p:txBody>
            <a:bodyPr>
              <a:spAutoFit/>
            </a:bodyPr>
            <a:lstStyle/>
            <a:p>
              <a:pPr>
                <a:defRPr/>
              </a:pPr>
              <a:r>
                <a:rPr lang="en-US" altLang="zh-TW" sz="1400" dirty="0">
                  <a:latin typeface="+mn-lt"/>
                </a:rPr>
                <a:t>Source:  National Mosquito-Borne Diseases Control Research Center </a:t>
              </a:r>
              <a:endParaRPr lang="zh-TW" altLang="en-US" sz="1400" dirty="0">
                <a:latin typeface="+mn-lt"/>
              </a:endParaRPr>
            </a:p>
          </p:txBody>
        </p:sp>
      </p:grpSp>
      <p:sp>
        <p:nvSpPr>
          <p:cNvPr id="8" name="文字方塊 7">
            <a:extLst>
              <a:ext uri="{FF2B5EF4-FFF2-40B4-BE49-F238E27FC236}">
                <a16:creationId xmlns="" xmlns:a16="http://schemas.microsoft.com/office/drawing/2014/main" id="{35853ED5-03DC-4B0B-BB5A-64E1523EDDEA}"/>
              </a:ext>
            </a:extLst>
          </p:cNvPr>
          <p:cNvSpPr txBox="1"/>
          <p:nvPr/>
        </p:nvSpPr>
        <p:spPr>
          <a:xfrm>
            <a:off x="977900" y="1500188"/>
            <a:ext cx="7675563" cy="706437"/>
          </a:xfrm>
          <a:prstGeom prst="rect">
            <a:avLst/>
          </a:prstGeom>
          <a:noFill/>
        </p:spPr>
        <p:txBody>
          <a:bodyPr>
            <a:spAutoFit/>
          </a:bodyPr>
          <a:lstStyle/>
          <a:p>
            <a:pPr indent="628650">
              <a:defRPr/>
            </a:pPr>
            <a:r>
              <a:rPr lang="en-US" altLang="zh-TW" sz="2000" dirty="0">
                <a:solidFill>
                  <a:srgbClr val="C00000"/>
                </a:solidFill>
                <a:latin typeface="+mn-lt"/>
                <a:ea typeface="+mn-ea"/>
              </a:rPr>
              <a:t>To remind local public health authorities to eliminate the breeding sites as soon as possible</a:t>
            </a:r>
            <a:endParaRPr lang="zh-TW" altLang="en-US" sz="2000" dirty="0">
              <a:solidFill>
                <a:srgbClr val="C00000"/>
              </a:solidFill>
              <a:latin typeface="+mn-lt"/>
              <a:ea typeface="+mn-ea"/>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0A4695-C084-4D66-A6A8-C5143566D6D7}"/>
              </a:ext>
            </a:extLst>
          </p:cNvPr>
          <p:cNvSpPr>
            <a:spLocks noGrp="1"/>
          </p:cNvSpPr>
          <p:nvPr>
            <p:ph type="title"/>
          </p:nvPr>
        </p:nvSpPr>
        <p:spPr>
          <a:xfrm>
            <a:off x="57150" y="0"/>
            <a:ext cx="7467600" cy="8937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ctr" anchorCtr="0" compatLnSpc="1">
            <a:prstTxWarp prst="textNoShape">
              <a:avLst/>
            </a:prstTxWarp>
            <a:noAutofit/>
          </a:bodyPr>
          <a:lstStyle/>
          <a:p>
            <a:pPr eaLnBrk="1" hangingPunct="1">
              <a:defRPr/>
            </a:pPr>
            <a:r>
              <a:rPr lang="en-US" altLang="zh-TW" sz="3600" b="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rPr>
              <a:t>Dengue surveillance framework</a:t>
            </a:r>
            <a:endParaRPr lang="zh-TW" altLang="en-US" sz="3600" b="1" dirty="0">
              <a:solidFill>
                <a:schemeClr val="accent2">
                  <a:lumMod val="50000"/>
                </a:schemeClr>
              </a:solidFill>
              <a:effectLst>
                <a:outerShdw blurRad="38100" dist="38100" dir="2700000" algn="tl">
                  <a:srgbClr val="000000">
                    <a:alpha val="43137"/>
                  </a:srgbClr>
                </a:outerShdw>
              </a:effectLst>
              <a:latin typeface="Trebuchet MS" panose="020B0603020202020204" pitchFamily="34" charset="0"/>
            </a:endParaRPr>
          </a:p>
        </p:txBody>
      </p:sp>
      <p:grpSp>
        <p:nvGrpSpPr>
          <p:cNvPr id="48131" name="群組 325">
            <a:extLst>
              <a:ext uri="{FF2B5EF4-FFF2-40B4-BE49-F238E27FC236}">
                <a16:creationId xmlns="" xmlns:a16="http://schemas.microsoft.com/office/drawing/2014/main" id="{FCB2FCA4-3854-4236-A9CC-FCE6891A3D68}"/>
              </a:ext>
            </a:extLst>
          </p:cNvPr>
          <p:cNvGrpSpPr>
            <a:grpSpLocks/>
          </p:cNvGrpSpPr>
          <p:nvPr/>
        </p:nvGrpSpPr>
        <p:grpSpPr bwMode="auto">
          <a:xfrm>
            <a:off x="323850" y="44450"/>
            <a:ext cx="8640763" cy="7275513"/>
            <a:chOff x="115202" y="44821"/>
            <a:chExt cx="8993302" cy="7274844"/>
          </a:xfrm>
        </p:grpSpPr>
        <p:grpSp>
          <p:nvGrpSpPr>
            <p:cNvPr id="48134" name="群組 210">
              <a:extLst>
                <a:ext uri="{FF2B5EF4-FFF2-40B4-BE49-F238E27FC236}">
                  <a16:creationId xmlns="" xmlns:a16="http://schemas.microsoft.com/office/drawing/2014/main" id="{D120DA6D-F2E9-4513-A2F2-410EA082F56C}"/>
                </a:ext>
              </a:extLst>
            </p:cNvPr>
            <p:cNvGrpSpPr>
              <a:grpSpLocks/>
            </p:cNvGrpSpPr>
            <p:nvPr/>
          </p:nvGrpSpPr>
          <p:grpSpPr bwMode="auto">
            <a:xfrm>
              <a:off x="115202" y="692697"/>
              <a:ext cx="8862382" cy="6626968"/>
              <a:chOff x="115202" y="1021503"/>
              <a:chExt cx="8118024" cy="5419576"/>
            </a:xfrm>
          </p:grpSpPr>
          <p:grpSp>
            <p:nvGrpSpPr>
              <p:cNvPr id="48150" name="群組 211">
                <a:extLst>
                  <a:ext uri="{FF2B5EF4-FFF2-40B4-BE49-F238E27FC236}">
                    <a16:creationId xmlns="" xmlns:a16="http://schemas.microsoft.com/office/drawing/2014/main" id="{5BC084B4-847E-405B-9076-0E47A6ACA04C}"/>
                  </a:ext>
                </a:extLst>
              </p:cNvPr>
              <p:cNvGrpSpPr>
                <a:grpSpLocks/>
              </p:cNvGrpSpPr>
              <p:nvPr/>
            </p:nvGrpSpPr>
            <p:grpSpPr bwMode="auto">
              <a:xfrm>
                <a:off x="382087" y="1246940"/>
                <a:ext cx="6846617" cy="3094916"/>
                <a:chOff x="-1159322" y="47124"/>
                <a:chExt cx="12345518" cy="6454171"/>
              </a:xfrm>
            </p:grpSpPr>
            <p:sp>
              <p:nvSpPr>
                <p:cNvPr id="243" name="圓角矩形 242">
                  <a:extLst>
                    <a:ext uri="{FF2B5EF4-FFF2-40B4-BE49-F238E27FC236}">
                      <a16:creationId xmlns="" xmlns:a16="http://schemas.microsoft.com/office/drawing/2014/main" id="{FF675F17-F4B8-473B-A602-C6C2C8311390}"/>
                    </a:ext>
                  </a:extLst>
                </p:cNvPr>
                <p:cNvSpPr/>
                <p:nvPr/>
              </p:nvSpPr>
              <p:spPr>
                <a:xfrm>
                  <a:off x="-1159322" y="4725327"/>
                  <a:ext cx="2187725" cy="1078874"/>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400" kern="0" dirty="0">
                      <a:solidFill>
                        <a:prstClr val="white"/>
                      </a:solidFill>
                      <a:ea typeface="微軟正黑體" panose="020B0604030504040204" pitchFamily="34" charset="-120"/>
                    </a:rPr>
                    <a:t>Vector Surveillance</a:t>
                  </a:r>
                  <a:endParaRPr kumimoji="0" lang="zh-TW" altLang="en-US" sz="1400" kern="0" dirty="0">
                    <a:solidFill>
                      <a:prstClr val="white"/>
                    </a:solidFill>
                    <a:ea typeface="微軟正黑體" panose="020B0604030504040204" pitchFamily="34" charset="-120"/>
                  </a:endParaRPr>
                </a:p>
              </p:txBody>
            </p:sp>
            <p:sp>
              <p:nvSpPr>
                <p:cNvPr id="244" name="圓角化單一角落矩形 243">
                  <a:extLst>
                    <a:ext uri="{FF2B5EF4-FFF2-40B4-BE49-F238E27FC236}">
                      <a16:creationId xmlns="" xmlns:a16="http://schemas.microsoft.com/office/drawing/2014/main" id="{CA6013EC-7F86-4D41-B6DC-792DAD083081}"/>
                    </a:ext>
                  </a:extLst>
                </p:cNvPr>
                <p:cNvSpPr/>
                <p:nvPr/>
              </p:nvSpPr>
              <p:spPr>
                <a:xfrm>
                  <a:off x="3705683" y="2976801"/>
                  <a:ext cx="1743872" cy="684915"/>
                </a:xfrm>
                <a:prstGeom prst="round1Rect">
                  <a:avLst/>
                </a:prstGeom>
                <a:ln w="12700" cap="flat" cmpd="sng" algn="ctr">
                  <a:solidFill>
                    <a:srgbClr val="D8B25C">
                      <a:shade val="50000"/>
                    </a:srgbClr>
                  </a:solidFill>
                  <a:prstDash val="solid"/>
                  <a:miter lim="800000"/>
                </a:ln>
                <a:effectLst/>
              </p:spPr>
              <p:style>
                <a:lnRef idx="0">
                  <a:scrgbClr r="0" g="0" b="0"/>
                </a:lnRef>
                <a:fillRef idx="1002">
                  <a:schemeClr val="dk1"/>
                </a:fillRef>
                <a:effectRef idx="0">
                  <a:scrgbClr r="0" g="0" b="0"/>
                </a:effectRef>
                <a:fontRef idx="major"/>
              </p:style>
              <p:txBody>
                <a:bodyPr anchor="ctr"/>
                <a:lstStyle/>
                <a:p>
                  <a:pPr algn="ctr" defTabSz="342900" eaLnBrk="1" fontAlgn="auto" hangingPunct="1">
                    <a:spcBef>
                      <a:spcPts val="0"/>
                    </a:spcBef>
                    <a:spcAft>
                      <a:spcPts val="0"/>
                    </a:spcAft>
                    <a:defRPr/>
                  </a:pPr>
                  <a:r>
                    <a:rPr kumimoji="0" lang="en-US" altLang="zh-TW" sz="1100" kern="0" dirty="0">
                      <a:solidFill>
                        <a:prstClr val="white"/>
                      </a:solidFill>
                      <a:ea typeface="微軟正黑體" panose="020B0604030504040204" pitchFamily="34" charset="-120"/>
                    </a:rPr>
                    <a:t>Case-based surveillance</a:t>
                  </a:r>
                  <a:endParaRPr kumimoji="0" lang="zh-TW" altLang="en-US" sz="1100" kern="0" dirty="0">
                    <a:solidFill>
                      <a:prstClr val="white"/>
                    </a:solidFill>
                    <a:ea typeface="微軟正黑體" panose="020B0604030504040204" pitchFamily="34" charset="-120"/>
                  </a:endParaRPr>
                </a:p>
              </p:txBody>
            </p:sp>
            <p:sp>
              <p:nvSpPr>
                <p:cNvPr id="48189" name="文字方塊 244">
                  <a:extLst>
                    <a:ext uri="{FF2B5EF4-FFF2-40B4-BE49-F238E27FC236}">
                      <a16:creationId xmlns="" xmlns:a16="http://schemas.microsoft.com/office/drawing/2014/main" id="{52760AB4-D612-49C1-978D-04EB78F5AE64}"/>
                    </a:ext>
                  </a:extLst>
                </p:cNvPr>
                <p:cNvSpPr txBox="1">
                  <a:spLocks noChangeArrowheads="1"/>
                </p:cNvSpPr>
                <p:nvPr/>
              </p:nvSpPr>
              <p:spPr bwMode="auto">
                <a:xfrm>
                  <a:off x="1007674" y="3176858"/>
                  <a:ext cx="1958412" cy="112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1000">
                      <a:solidFill>
                        <a:srgbClr val="3B3838"/>
                      </a:solidFill>
                      <a:latin typeface="Calibri" panose="020F0502020204030204" pitchFamily="34" charset="0"/>
                      <a:ea typeface="微軟正黑體" panose="020B0604030504040204" pitchFamily="34" charset="-120"/>
                      <a:sym typeface="Wingdings 2" panose="05020102010507070707" pitchFamily="18" charset="2"/>
                    </a:rPr>
                    <a:t> </a:t>
                  </a:r>
                  <a:r>
                    <a:rPr kumimoji="0" lang="en-US" altLang="zh-TW" sz="1000">
                      <a:solidFill>
                        <a:srgbClr val="3B3838"/>
                      </a:solidFill>
                      <a:latin typeface="Calibri" panose="020F0502020204030204" pitchFamily="34" charset="0"/>
                      <a:ea typeface="微軟正黑體" panose="020B0604030504040204" pitchFamily="34" charset="-120"/>
                    </a:rPr>
                    <a:t>Accountless reporting via </a:t>
                  </a:r>
                  <a:r>
                    <a:rPr kumimoji="0" lang="en-US" altLang="zh-TW" sz="700">
                      <a:solidFill>
                        <a:srgbClr val="3B3838"/>
                      </a:solidFill>
                      <a:latin typeface="Calibri" panose="020F0502020204030204" pitchFamily="34" charset="0"/>
                      <a:ea typeface="微軟正黑體" panose="020B0604030504040204" pitchFamily="34" charset="-120"/>
                    </a:rPr>
                    <a:t>NHI VPN </a:t>
                  </a:r>
                  <a:endParaRPr kumimoji="0" lang="en-US" altLang="zh-TW" sz="1000">
                    <a:solidFill>
                      <a:srgbClr val="3B3838"/>
                    </a:solidFill>
                    <a:latin typeface="Calibri" panose="020F0502020204030204" pitchFamily="34" charset="0"/>
                    <a:ea typeface="微軟正黑體" panose="020B0604030504040204" pitchFamily="34" charset="-120"/>
                  </a:endParaRPr>
                </a:p>
              </p:txBody>
            </p:sp>
            <p:sp>
              <p:nvSpPr>
                <p:cNvPr id="48190" name="文字方塊 245">
                  <a:extLst>
                    <a:ext uri="{FF2B5EF4-FFF2-40B4-BE49-F238E27FC236}">
                      <a16:creationId xmlns="" xmlns:a16="http://schemas.microsoft.com/office/drawing/2014/main" id="{575AFA6C-06D7-422A-A92A-6CD3117AB092}"/>
                    </a:ext>
                  </a:extLst>
                </p:cNvPr>
                <p:cNvSpPr txBox="1">
                  <a:spLocks noChangeArrowheads="1"/>
                </p:cNvSpPr>
                <p:nvPr/>
              </p:nvSpPr>
              <p:spPr bwMode="auto">
                <a:xfrm>
                  <a:off x="987594" y="2148668"/>
                  <a:ext cx="2005829" cy="68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1000">
                      <a:solidFill>
                        <a:srgbClr val="3B3838"/>
                      </a:solidFill>
                      <a:latin typeface="Calibri" panose="020F0502020204030204" pitchFamily="34" charset="0"/>
                      <a:ea typeface="微軟正黑體" panose="020B0604030504040204" pitchFamily="34" charset="-120"/>
                      <a:sym typeface="Wingdings" panose="05000000000000000000" pitchFamily="2" charset="2"/>
                    </a:rPr>
                    <a:t> </a:t>
                  </a:r>
                  <a:r>
                    <a:rPr kumimoji="0" lang="en-US" altLang="zh-TW" sz="1000">
                      <a:solidFill>
                        <a:srgbClr val="3B3838"/>
                      </a:solidFill>
                      <a:latin typeface="Calibri" panose="020F0502020204030204" pitchFamily="34" charset="0"/>
                      <a:ea typeface="微軟正黑體" panose="020B0604030504040204" pitchFamily="34" charset="-120"/>
                    </a:rPr>
                    <a:t>Web-based</a:t>
                  </a:r>
                </a:p>
              </p:txBody>
            </p:sp>
            <p:sp>
              <p:nvSpPr>
                <p:cNvPr id="247" name="文字方塊 246">
                  <a:extLst>
                    <a:ext uri="{FF2B5EF4-FFF2-40B4-BE49-F238E27FC236}">
                      <a16:creationId xmlns="" xmlns:a16="http://schemas.microsoft.com/office/drawing/2014/main" id="{830F0286-1FD3-4BF3-AF46-D29746287159}"/>
                    </a:ext>
                  </a:extLst>
                </p:cNvPr>
                <p:cNvSpPr txBox="1"/>
                <p:nvPr/>
              </p:nvSpPr>
              <p:spPr>
                <a:xfrm>
                  <a:off x="987534" y="1717967"/>
                  <a:ext cx="2005862" cy="682207"/>
                </a:xfrm>
                <a:prstGeom prst="rect">
                  <a:avLst/>
                </a:prstGeom>
                <a:noFill/>
                <a:ln>
                  <a:noFill/>
                </a:ln>
                <a:effectLst/>
              </p:spPr>
              <p:txBody>
                <a:bodyPr>
                  <a:spAutoFit/>
                </a:bodyPr>
                <a:lstStyle/>
                <a:p>
                  <a:pPr defTabSz="342900" eaLnBrk="1" fontAlgn="auto" hangingPunct="1">
                    <a:spcBef>
                      <a:spcPts val="0"/>
                    </a:spcBef>
                    <a:spcAft>
                      <a:spcPts val="0"/>
                    </a:spcAft>
                    <a:defRPr/>
                  </a:pPr>
                  <a:r>
                    <a:rPr kumimoji="0" lang="en-US" altLang="zh-TW" sz="1000" kern="0" dirty="0">
                      <a:solidFill>
                        <a:srgbClr val="E7E6E6">
                          <a:lumMod val="25000"/>
                        </a:srgbClr>
                      </a:solidFill>
                      <a:latin typeface="Calibri"/>
                      <a:ea typeface="微軟正黑體" panose="020B0604030504040204" pitchFamily="34" charset="-120"/>
                      <a:sym typeface="Wingdings 2" panose="05020102010507070707" pitchFamily="18" charset="2"/>
                    </a:rPr>
                    <a:t></a:t>
                  </a:r>
                  <a:r>
                    <a:rPr kumimoji="0" lang="en-US" altLang="zh-TW" sz="1000" kern="0" dirty="0">
                      <a:solidFill>
                        <a:srgbClr val="E7E6E6">
                          <a:lumMod val="25000"/>
                        </a:srgbClr>
                      </a:solidFill>
                      <a:latin typeface="Calibri"/>
                      <a:ea typeface="微軟正黑體" panose="020B0604030504040204" pitchFamily="34" charset="-120"/>
                      <a:sym typeface="Symbol" panose="05050102010706020507" pitchFamily="18" charset="2"/>
                    </a:rPr>
                    <a:t> </a:t>
                  </a:r>
                  <a:r>
                    <a:rPr kumimoji="0" lang="en-US" altLang="zh-TW" sz="1000" kern="0" dirty="0">
                      <a:solidFill>
                        <a:srgbClr val="E7E6E6">
                          <a:lumMod val="25000"/>
                        </a:srgbClr>
                      </a:solidFill>
                      <a:latin typeface="Calibri"/>
                      <a:ea typeface="微軟正黑體" panose="020B0604030504040204" pitchFamily="34" charset="-120"/>
                    </a:rPr>
                    <a:t>Paper/Fax based </a:t>
                  </a:r>
                </a:p>
              </p:txBody>
            </p:sp>
            <p:sp>
              <p:nvSpPr>
                <p:cNvPr id="48192" name="文字方塊 247">
                  <a:extLst>
                    <a:ext uri="{FF2B5EF4-FFF2-40B4-BE49-F238E27FC236}">
                      <a16:creationId xmlns="" xmlns:a16="http://schemas.microsoft.com/office/drawing/2014/main" id="{4C794F59-17BE-4A9F-92B7-BF2C01944BAE}"/>
                    </a:ext>
                  </a:extLst>
                </p:cNvPr>
                <p:cNvSpPr txBox="1">
                  <a:spLocks noChangeArrowheads="1"/>
                </p:cNvSpPr>
                <p:nvPr/>
              </p:nvSpPr>
              <p:spPr bwMode="auto">
                <a:xfrm>
                  <a:off x="987592" y="3708927"/>
                  <a:ext cx="2005827" cy="94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1000">
                      <a:solidFill>
                        <a:srgbClr val="3B3838"/>
                      </a:solidFill>
                      <a:latin typeface="Calibri" panose="020F0502020204030204" pitchFamily="34" charset="0"/>
                      <a:ea typeface="微軟正黑體" panose="020B0604030504040204" pitchFamily="34" charset="-120"/>
                      <a:sym typeface="Wingdings 2" panose="05020102010507070707" pitchFamily="18" charset="2"/>
                    </a:rPr>
                    <a:t> </a:t>
                  </a:r>
                  <a:r>
                    <a:rPr kumimoji="0" lang="en-US" altLang="zh-TW" sz="1000">
                      <a:solidFill>
                        <a:srgbClr val="3B3838"/>
                      </a:solidFill>
                      <a:latin typeface="Calibri" panose="020F0502020204030204" pitchFamily="34" charset="0"/>
                      <a:ea typeface="微軟正黑體" panose="020B0604030504040204" pitchFamily="34" charset="-120"/>
                    </a:rPr>
                    <a:t>Reporting via clinic info sys. (pilot)</a:t>
                  </a:r>
                </a:p>
              </p:txBody>
            </p:sp>
            <p:sp>
              <p:nvSpPr>
                <p:cNvPr id="48193" name="文字方塊 248">
                  <a:extLst>
                    <a:ext uri="{FF2B5EF4-FFF2-40B4-BE49-F238E27FC236}">
                      <a16:creationId xmlns="" xmlns:a16="http://schemas.microsoft.com/office/drawing/2014/main" id="{591A58B6-0BFF-4D39-A480-9C4E22B3AC66}"/>
                    </a:ext>
                  </a:extLst>
                </p:cNvPr>
                <p:cNvSpPr txBox="1">
                  <a:spLocks noChangeArrowheads="1"/>
                </p:cNvSpPr>
                <p:nvPr/>
              </p:nvSpPr>
              <p:spPr bwMode="auto">
                <a:xfrm>
                  <a:off x="1007676" y="2580762"/>
                  <a:ext cx="1985747" cy="94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1000">
                      <a:solidFill>
                        <a:srgbClr val="3B3838"/>
                      </a:solidFill>
                      <a:latin typeface="Calibri" panose="020F0502020204030204" pitchFamily="34" charset="0"/>
                      <a:ea typeface="微軟正黑體" panose="020B0604030504040204" pitchFamily="34" charset="-120"/>
                      <a:sym typeface="Wingdings" panose="05000000000000000000" pitchFamily="2" charset="2"/>
                    </a:rPr>
                    <a:t> </a:t>
                  </a:r>
                  <a:r>
                    <a:rPr kumimoji="0" lang="en-US" altLang="zh-TW" sz="1000">
                      <a:solidFill>
                        <a:srgbClr val="3B3838"/>
                      </a:solidFill>
                      <a:latin typeface="Calibri" panose="020F0502020204030204" pitchFamily="34" charset="0"/>
                      <a:ea typeface="微軟正黑體" panose="020B0604030504040204" pitchFamily="34" charset="-120"/>
                    </a:rPr>
                    <a:t>Reporting via hospital EMR</a:t>
                  </a:r>
                </a:p>
              </p:txBody>
            </p:sp>
            <p:cxnSp>
              <p:nvCxnSpPr>
                <p:cNvPr id="48194" name="肘形接點 249">
                  <a:extLst>
                    <a:ext uri="{FF2B5EF4-FFF2-40B4-BE49-F238E27FC236}">
                      <a16:creationId xmlns="" xmlns:a16="http://schemas.microsoft.com/office/drawing/2014/main" id="{24D89F46-2240-412F-93AB-F550FCF2F746}"/>
                    </a:ext>
                  </a:extLst>
                </p:cNvPr>
                <p:cNvCxnSpPr>
                  <a:cxnSpLocks noChangeShapeType="1"/>
                  <a:stCxn id="247" idx="3"/>
                  <a:endCxn id="244" idx="1"/>
                </p:cNvCxnSpPr>
                <p:nvPr/>
              </p:nvCxnSpPr>
              <p:spPr bwMode="auto">
                <a:xfrm>
                  <a:off x="2993423" y="2057758"/>
                  <a:ext cx="713599" cy="1260565"/>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195" name="肘形接點 250">
                  <a:extLst>
                    <a:ext uri="{FF2B5EF4-FFF2-40B4-BE49-F238E27FC236}">
                      <a16:creationId xmlns="" xmlns:a16="http://schemas.microsoft.com/office/drawing/2014/main" id="{EBF2BC37-09C2-458B-BCF9-BF6C55D3E6C3}"/>
                    </a:ext>
                  </a:extLst>
                </p:cNvPr>
                <p:cNvCxnSpPr>
                  <a:cxnSpLocks noChangeShapeType="1"/>
                  <a:stCxn id="48190" idx="3"/>
                  <a:endCxn id="244" idx="1"/>
                </p:cNvCxnSpPr>
                <p:nvPr/>
              </p:nvCxnSpPr>
              <p:spPr bwMode="auto">
                <a:xfrm>
                  <a:off x="2993423" y="2489854"/>
                  <a:ext cx="713599" cy="828469"/>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196" name="肘形接點 251">
                  <a:extLst>
                    <a:ext uri="{FF2B5EF4-FFF2-40B4-BE49-F238E27FC236}">
                      <a16:creationId xmlns="" xmlns:a16="http://schemas.microsoft.com/office/drawing/2014/main" id="{D9CFA925-7898-4F16-9064-6C227D6FB531}"/>
                    </a:ext>
                  </a:extLst>
                </p:cNvPr>
                <p:cNvCxnSpPr>
                  <a:cxnSpLocks noChangeShapeType="1"/>
                  <a:stCxn id="48193" idx="3"/>
                  <a:endCxn id="244" idx="1"/>
                </p:cNvCxnSpPr>
                <p:nvPr/>
              </p:nvCxnSpPr>
              <p:spPr bwMode="auto">
                <a:xfrm>
                  <a:off x="2993423" y="3053173"/>
                  <a:ext cx="713599" cy="265150"/>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54" name="圓角化單一角落矩形 253">
                  <a:extLst>
                    <a:ext uri="{FF2B5EF4-FFF2-40B4-BE49-F238E27FC236}">
                      <a16:creationId xmlns="" xmlns:a16="http://schemas.microsoft.com/office/drawing/2014/main" id="{34A1C465-23A4-466E-9F25-8CC0D876EA9C}"/>
                    </a:ext>
                  </a:extLst>
                </p:cNvPr>
                <p:cNvSpPr/>
                <p:nvPr/>
              </p:nvSpPr>
              <p:spPr>
                <a:xfrm>
                  <a:off x="3705683" y="1896640"/>
                  <a:ext cx="1743872" cy="684914"/>
                </a:xfrm>
                <a:prstGeom prst="round1Rect">
                  <a:avLst/>
                </a:prstGeom>
                <a:ln w="12700" cap="flat" cmpd="sng" algn="ctr">
                  <a:solidFill>
                    <a:srgbClr val="D8B25C">
                      <a:shade val="50000"/>
                    </a:srgbClr>
                  </a:solidFill>
                  <a:prstDash val="solid"/>
                  <a:miter lim="800000"/>
                </a:ln>
                <a:effectLst/>
              </p:spPr>
              <p:style>
                <a:lnRef idx="0">
                  <a:scrgbClr r="0" g="0" b="0"/>
                </a:lnRef>
                <a:fillRef idx="1002">
                  <a:schemeClr val="dk1"/>
                </a:fillRef>
                <a:effectRef idx="0">
                  <a:scrgbClr r="0" g="0" b="0"/>
                </a:effectRef>
                <a:fontRef idx="major"/>
              </p:style>
              <p:txBody>
                <a:bodyPr anchor="ctr"/>
                <a:lstStyle/>
                <a:p>
                  <a:pPr algn="ctr" defTabSz="342900" eaLnBrk="1" fontAlgn="auto" hangingPunct="1">
                    <a:spcBef>
                      <a:spcPts val="0"/>
                    </a:spcBef>
                    <a:spcAft>
                      <a:spcPts val="0"/>
                    </a:spcAft>
                    <a:defRPr/>
                  </a:pPr>
                  <a:r>
                    <a:rPr kumimoji="0" lang="en-US" altLang="zh-TW" sz="1100" kern="0" dirty="0">
                      <a:solidFill>
                        <a:prstClr val="white"/>
                      </a:solidFill>
                      <a:ea typeface="微軟正黑體" panose="020B0604030504040204" pitchFamily="34" charset="-120"/>
                    </a:rPr>
                    <a:t>Symptom surveillance</a:t>
                  </a:r>
                  <a:endParaRPr kumimoji="0" lang="zh-TW" altLang="en-US" sz="1100" kern="0" dirty="0">
                    <a:solidFill>
                      <a:prstClr val="white"/>
                    </a:solidFill>
                    <a:ea typeface="微軟正黑體" panose="020B0604030504040204" pitchFamily="34" charset="-120"/>
                  </a:endParaRPr>
                </a:p>
              </p:txBody>
            </p:sp>
            <p:cxnSp>
              <p:nvCxnSpPr>
                <p:cNvPr id="48198" name="肘形接點 254">
                  <a:extLst>
                    <a:ext uri="{FF2B5EF4-FFF2-40B4-BE49-F238E27FC236}">
                      <a16:creationId xmlns="" xmlns:a16="http://schemas.microsoft.com/office/drawing/2014/main" id="{F0E7A2DC-DE2C-4587-A62E-01F46CAEB17A}"/>
                    </a:ext>
                  </a:extLst>
                </p:cNvPr>
                <p:cNvCxnSpPr>
                  <a:cxnSpLocks noChangeShapeType="1"/>
                  <a:stCxn id="48192" idx="3"/>
                  <a:endCxn id="244" idx="1"/>
                </p:cNvCxnSpPr>
                <p:nvPr/>
              </p:nvCxnSpPr>
              <p:spPr bwMode="auto">
                <a:xfrm flipV="1">
                  <a:off x="2993419" y="3318323"/>
                  <a:ext cx="713604" cy="863015"/>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199" name="直線單箭頭接點 255">
                  <a:extLst>
                    <a:ext uri="{FF2B5EF4-FFF2-40B4-BE49-F238E27FC236}">
                      <a16:creationId xmlns="" xmlns:a16="http://schemas.microsoft.com/office/drawing/2014/main" id="{C3D25850-E9FE-4C33-B88F-3FEDE004F6CC}"/>
                    </a:ext>
                  </a:extLst>
                </p:cNvPr>
                <p:cNvCxnSpPr>
                  <a:cxnSpLocks noChangeShapeType="1"/>
                  <a:stCxn id="254" idx="2"/>
                  <a:endCxn id="244" idx="0"/>
                </p:cNvCxnSpPr>
                <p:nvPr/>
              </p:nvCxnSpPr>
              <p:spPr bwMode="auto">
                <a:xfrm>
                  <a:off x="4578175" y="2580762"/>
                  <a:ext cx="0" cy="394660"/>
                </a:xfrm>
                <a:prstGeom prst="straightConnector1">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48200" name="文字方塊 256">
                  <a:extLst>
                    <a:ext uri="{FF2B5EF4-FFF2-40B4-BE49-F238E27FC236}">
                      <a16:creationId xmlns="" xmlns:a16="http://schemas.microsoft.com/office/drawing/2014/main" id="{33023C09-A90B-4654-98B2-6608B2205143}"/>
                    </a:ext>
                  </a:extLst>
                </p:cNvPr>
                <p:cNvSpPr txBox="1">
                  <a:spLocks noChangeArrowheads="1"/>
                </p:cNvSpPr>
                <p:nvPr/>
              </p:nvSpPr>
              <p:spPr bwMode="auto">
                <a:xfrm>
                  <a:off x="3776511" y="704999"/>
                  <a:ext cx="1603321" cy="94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1000">
                      <a:solidFill>
                        <a:srgbClr val="3B3838"/>
                      </a:solidFill>
                      <a:latin typeface="Calibri" panose="020F0502020204030204" pitchFamily="34" charset="0"/>
                      <a:ea typeface="微軟正黑體" panose="020B0604030504040204" pitchFamily="34" charset="-120"/>
                    </a:rPr>
                    <a:t>Airport fever screening</a:t>
                  </a:r>
                  <a:endParaRPr kumimoji="0" lang="zh-TW" altLang="en-US" sz="1000">
                    <a:solidFill>
                      <a:srgbClr val="3B3838"/>
                    </a:solidFill>
                    <a:latin typeface="Calibri" panose="020F0502020204030204" pitchFamily="34" charset="0"/>
                    <a:ea typeface="微軟正黑體" panose="020B0604030504040204" pitchFamily="34" charset="-120"/>
                  </a:endParaRPr>
                </a:p>
              </p:txBody>
            </p:sp>
            <p:cxnSp>
              <p:nvCxnSpPr>
                <p:cNvPr id="48201" name="直線單箭頭接點 257">
                  <a:extLst>
                    <a:ext uri="{FF2B5EF4-FFF2-40B4-BE49-F238E27FC236}">
                      <a16:creationId xmlns="" xmlns:a16="http://schemas.microsoft.com/office/drawing/2014/main" id="{2B711AB4-C63C-4266-B84D-1C8FB7003361}"/>
                    </a:ext>
                  </a:extLst>
                </p:cNvPr>
                <p:cNvCxnSpPr>
                  <a:cxnSpLocks noChangeShapeType="1"/>
                  <a:stCxn id="48200" idx="2"/>
                  <a:endCxn id="254" idx="0"/>
                </p:cNvCxnSpPr>
                <p:nvPr/>
              </p:nvCxnSpPr>
              <p:spPr bwMode="auto">
                <a:xfrm>
                  <a:off x="4578172" y="1649822"/>
                  <a:ext cx="2" cy="245140"/>
                </a:xfrm>
                <a:prstGeom prst="straightConnector1">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59" name="圓角化單一角落矩形 258">
                  <a:extLst>
                    <a:ext uri="{FF2B5EF4-FFF2-40B4-BE49-F238E27FC236}">
                      <a16:creationId xmlns="" xmlns:a16="http://schemas.microsoft.com/office/drawing/2014/main" id="{3B53BC3C-1A05-4BB5-9971-F3E271276702}"/>
                    </a:ext>
                  </a:extLst>
                </p:cNvPr>
                <p:cNvSpPr/>
                <p:nvPr/>
              </p:nvSpPr>
              <p:spPr>
                <a:xfrm>
                  <a:off x="3705683" y="3867461"/>
                  <a:ext cx="1743872" cy="684914"/>
                </a:xfrm>
                <a:prstGeom prst="round1Rect">
                  <a:avLst/>
                </a:prstGeom>
                <a:ln w="12700" cap="flat" cmpd="sng" algn="ctr">
                  <a:solidFill>
                    <a:srgbClr val="D8B25C">
                      <a:shade val="50000"/>
                    </a:srgbClr>
                  </a:solidFill>
                  <a:prstDash val="solid"/>
                  <a:miter lim="800000"/>
                </a:ln>
                <a:effectLst/>
              </p:spPr>
              <p:style>
                <a:lnRef idx="0">
                  <a:scrgbClr r="0" g="0" b="0"/>
                </a:lnRef>
                <a:fillRef idx="1002">
                  <a:schemeClr val="dk1"/>
                </a:fillRef>
                <a:effectRef idx="0">
                  <a:scrgbClr r="0" g="0" b="0"/>
                </a:effectRef>
                <a:fontRef idx="major"/>
              </p:style>
              <p:txBody>
                <a:bodyPr anchor="ctr"/>
                <a:lstStyle/>
                <a:p>
                  <a:pPr algn="ctr" defTabSz="342900" eaLnBrk="1" fontAlgn="auto" hangingPunct="1">
                    <a:spcBef>
                      <a:spcPts val="0"/>
                    </a:spcBef>
                    <a:spcAft>
                      <a:spcPts val="0"/>
                    </a:spcAft>
                    <a:defRPr/>
                  </a:pPr>
                  <a:r>
                    <a:rPr kumimoji="0" lang="en-US" altLang="zh-TW" sz="1100" kern="0" dirty="0">
                      <a:solidFill>
                        <a:prstClr val="white"/>
                      </a:solidFill>
                      <a:ea typeface="微軟正黑體" panose="020B0604030504040204" pitchFamily="34" charset="-120"/>
                    </a:rPr>
                    <a:t>Case investigation</a:t>
                  </a:r>
                  <a:endParaRPr kumimoji="0" lang="zh-TW" altLang="en-US" sz="1100" kern="0" dirty="0">
                    <a:solidFill>
                      <a:prstClr val="white"/>
                    </a:solidFill>
                    <a:ea typeface="微軟正黑體" panose="020B0604030504040204" pitchFamily="34" charset="-120"/>
                  </a:endParaRPr>
                </a:p>
              </p:txBody>
            </p:sp>
            <p:cxnSp>
              <p:nvCxnSpPr>
                <p:cNvPr id="48203" name="直線單箭頭接點 259">
                  <a:extLst>
                    <a:ext uri="{FF2B5EF4-FFF2-40B4-BE49-F238E27FC236}">
                      <a16:creationId xmlns="" xmlns:a16="http://schemas.microsoft.com/office/drawing/2014/main" id="{BD902654-278D-4BAA-B8DF-98D38FD4508E}"/>
                    </a:ext>
                  </a:extLst>
                </p:cNvPr>
                <p:cNvCxnSpPr>
                  <a:cxnSpLocks noChangeShapeType="1"/>
                  <a:stCxn id="244" idx="2"/>
                  <a:endCxn id="259" idx="0"/>
                </p:cNvCxnSpPr>
                <p:nvPr/>
              </p:nvCxnSpPr>
              <p:spPr bwMode="auto">
                <a:xfrm flipH="1">
                  <a:off x="4578172" y="3661222"/>
                  <a:ext cx="3" cy="206253"/>
                </a:xfrm>
                <a:prstGeom prst="straightConnector1">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61" name="流程圖: 磁碟 260">
                  <a:extLst>
                    <a:ext uri="{FF2B5EF4-FFF2-40B4-BE49-F238E27FC236}">
                      <a16:creationId xmlns="" xmlns:a16="http://schemas.microsoft.com/office/drawing/2014/main" id="{FAC7BB32-4927-4831-BB85-EE49E46F69DB}"/>
                    </a:ext>
                  </a:extLst>
                </p:cNvPr>
                <p:cNvSpPr/>
                <p:nvPr/>
              </p:nvSpPr>
              <p:spPr>
                <a:xfrm>
                  <a:off x="6161842" y="2562604"/>
                  <a:ext cx="1249912" cy="1513308"/>
                </a:xfrm>
                <a:prstGeom prst="flowChartMagneticDisk">
                  <a:avLst/>
                </a:prstGeom>
                <a:ln/>
              </p:spPr>
              <p:style>
                <a:lnRef idx="3">
                  <a:schemeClr val="lt1"/>
                </a:lnRef>
                <a:fillRef idx="1">
                  <a:schemeClr val="accent6"/>
                </a:fillRef>
                <a:effectRef idx="1">
                  <a:schemeClr val="accent6"/>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000" kern="0" dirty="0">
                      <a:solidFill>
                        <a:prstClr val="white"/>
                      </a:solidFill>
                      <a:ea typeface="微軟正黑體" panose="020B0604030504040204" pitchFamily="34" charset="-120"/>
                    </a:rPr>
                    <a:t>Data warehouse</a:t>
                  </a:r>
                  <a:endParaRPr kumimoji="0" lang="zh-TW" altLang="en-US" sz="1000" kern="0" dirty="0">
                    <a:solidFill>
                      <a:prstClr val="white"/>
                    </a:solidFill>
                    <a:ea typeface="微軟正黑體" panose="020B0604030504040204" pitchFamily="34" charset="-120"/>
                  </a:endParaRPr>
                </a:p>
              </p:txBody>
            </p:sp>
            <p:cxnSp>
              <p:nvCxnSpPr>
                <p:cNvPr id="48205" name="直線單箭頭接點 261">
                  <a:extLst>
                    <a:ext uri="{FF2B5EF4-FFF2-40B4-BE49-F238E27FC236}">
                      <a16:creationId xmlns="" xmlns:a16="http://schemas.microsoft.com/office/drawing/2014/main" id="{7DEC3F71-CFBF-40AA-AF95-2ECC599108E8}"/>
                    </a:ext>
                  </a:extLst>
                </p:cNvPr>
                <p:cNvCxnSpPr>
                  <a:cxnSpLocks noChangeShapeType="1"/>
                  <a:stCxn id="244" idx="3"/>
                  <a:endCxn id="261" idx="2"/>
                </p:cNvCxnSpPr>
                <p:nvPr/>
              </p:nvCxnSpPr>
              <p:spPr bwMode="auto">
                <a:xfrm>
                  <a:off x="5449326" y="3318322"/>
                  <a:ext cx="713601" cy="0"/>
                </a:xfrm>
                <a:prstGeom prst="straightConnector1">
                  <a:avLst/>
                </a:prstGeom>
                <a:noFill/>
                <a:ln w="635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206" name="肘形接點 262">
                  <a:extLst>
                    <a:ext uri="{FF2B5EF4-FFF2-40B4-BE49-F238E27FC236}">
                      <a16:creationId xmlns="" xmlns:a16="http://schemas.microsoft.com/office/drawing/2014/main" id="{29DFF650-10EE-4BB1-A087-1B6CED9FC871}"/>
                    </a:ext>
                  </a:extLst>
                </p:cNvPr>
                <p:cNvCxnSpPr>
                  <a:cxnSpLocks noChangeShapeType="1"/>
                  <a:stCxn id="259" idx="3"/>
                  <a:endCxn id="261" idx="2"/>
                </p:cNvCxnSpPr>
                <p:nvPr/>
              </p:nvCxnSpPr>
              <p:spPr bwMode="auto">
                <a:xfrm flipV="1">
                  <a:off x="5449323" y="3318322"/>
                  <a:ext cx="713604" cy="892053"/>
                </a:xfrm>
                <a:prstGeom prst="bentConnector3">
                  <a:avLst>
                    <a:gd name="adj1" fmla="val 50000"/>
                  </a:avLst>
                </a:prstGeom>
                <a:noFill/>
                <a:ln w="635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64" name="圓角化單一角落矩形 263">
                  <a:extLst>
                    <a:ext uri="{FF2B5EF4-FFF2-40B4-BE49-F238E27FC236}">
                      <a16:creationId xmlns="" xmlns:a16="http://schemas.microsoft.com/office/drawing/2014/main" id="{D08D2F0D-001E-4FFE-88E5-9E0C2804EEB9}"/>
                    </a:ext>
                  </a:extLst>
                </p:cNvPr>
                <p:cNvSpPr/>
                <p:nvPr/>
              </p:nvSpPr>
              <p:spPr>
                <a:xfrm>
                  <a:off x="3705683" y="5632537"/>
                  <a:ext cx="1743872" cy="684914"/>
                </a:xfrm>
                <a:prstGeom prst="round1Rect">
                  <a:avLst/>
                </a:prstGeom>
                <a:ln w="12700" cap="flat" cmpd="sng" algn="ctr">
                  <a:solidFill>
                    <a:srgbClr val="D8B25C">
                      <a:shade val="50000"/>
                    </a:srgbClr>
                  </a:solidFill>
                  <a:prstDash val="solid"/>
                  <a:miter lim="800000"/>
                </a:ln>
                <a:effectLst/>
              </p:spPr>
              <p:style>
                <a:lnRef idx="0">
                  <a:scrgbClr r="0" g="0" b="0"/>
                </a:lnRef>
                <a:fillRef idx="1002">
                  <a:schemeClr val="dk1"/>
                </a:fillRef>
                <a:effectRef idx="0">
                  <a:scrgbClr r="0" g="0" b="0"/>
                </a:effectRef>
                <a:fontRef idx="major"/>
              </p:style>
              <p:txBody>
                <a:bodyPr anchor="ctr"/>
                <a:lstStyle/>
                <a:p>
                  <a:pPr algn="ctr" defTabSz="342900" eaLnBrk="1" fontAlgn="auto" hangingPunct="1">
                    <a:spcBef>
                      <a:spcPts val="0"/>
                    </a:spcBef>
                    <a:spcAft>
                      <a:spcPts val="0"/>
                    </a:spcAft>
                    <a:defRPr/>
                  </a:pPr>
                  <a:r>
                    <a:rPr kumimoji="0" lang="en-US" altLang="zh-TW" sz="1100" kern="0" dirty="0">
                      <a:solidFill>
                        <a:prstClr val="white"/>
                      </a:solidFill>
                      <a:ea typeface="微軟正黑體" panose="020B0604030504040204" pitchFamily="34" charset="-120"/>
                    </a:rPr>
                    <a:t>Epidemic info </a:t>
                  </a:r>
                  <a:r>
                    <a:rPr kumimoji="0" lang="en-US" altLang="zh-TW" sz="1100" kern="0" dirty="0" err="1">
                      <a:solidFill>
                        <a:prstClr val="white"/>
                      </a:solidFill>
                      <a:ea typeface="微軟正黑體" panose="020B0604030504040204" pitchFamily="34" charset="-120"/>
                    </a:rPr>
                    <a:t>mngt</a:t>
                  </a:r>
                  <a:r>
                    <a:rPr kumimoji="0" lang="en-US" altLang="zh-TW" sz="1100" kern="0" dirty="0">
                      <a:solidFill>
                        <a:prstClr val="white"/>
                      </a:solidFill>
                      <a:ea typeface="微軟正黑體" panose="020B0604030504040204" pitchFamily="34" charset="-120"/>
                    </a:rPr>
                    <a:t> system</a:t>
                  </a:r>
                  <a:endParaRPr kumimoji="0" lang="zh-TW" altLang="en-US" sz="1100" kern="0" dirty="0">
                    <a:solidFill>
                      <a:prstClr val="white"/>
                    </a:solidFill>
                    <a:ea typeface="微軟正黑體" panose="020B0604030504040204" pitchFamily="34" charset="-120"/>
                  </a:endParaRPr>
                </a:p>
              </p:txBody>
            </p:sp>
            <p:cxnSp>
              <p:nvCxnSpPr>
                <p:cNvPr id="48208" name="肘形接點 264">
                  <a:extLst>
                    <a:ext uri="{FF2B5EF4-FFF2-40B4-BE49-F238E27FC236}">
                      <a16:creationId xmlns="" xmlns:a16="http://schemas.microsoft.com/office/drawing/2014/main" id="{9670E7C0-62B0-4EC5-A0BB-29029FDB8BD3}"/>
                    </a:ext>
                  </a:extLst>
                </p:cNvPr>
                <p:cNvCxnSpPr>
                  <a:cxnSpLocks noChangeShapeType="1"/>
                  <a:stCxn id="264" idx="3"/>
                  <a:endCxn id="261" idx="2"/>
                </p:cNvCxnSpPr>
                <p:nvPr/>
              </p:nvCxnSpPr>
              <p:spPr bwMode="auto">
                <a:xfrm flipV="1">
                  <a:off x="5449322" y="3318322"/>
                  <a:ext cx="713605" cy="2656727"/>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66" name="文字方塊 265">
                  <a:extLst>
                    <a:ext uri="{FF2B5EF4-FFF2-40B4-BE49-F238E27FC236}">
                      <a16:creationId xmlns="" xmlns:a16="http://schemas.microsoft.com/office/drawing/2014/main" id="{8F1A49F4-49BE-4236-A3D4-B717CDDE1BF5}"/>
                    </a:ext>
                  </a:extLst>
                </p:cNvPr>
                <p:cNvSpPr txBox="1"/>
                <p:nvPr/>
              </p:nvSpPr>
              <p:spPr>
                <a:xfrm>
                  <a:off x="1055760" y="4663370"/>
                  <a:ext cx="1937637" cy="682207"/>
                </a:xfrm>
                <a:prstGeom prst="rect">
                  <a:avLst/>
                </a:prstGeom>
                <a:noFill/>
                <a:ln>
                  <a:noFill/>
                </a:ln>
                <a:effectLst/>
              </p:spPr>
              <p:txBody>
                <a:bodyPr>
                  <a:spAutoFit/>
                </a:bodyPr>
                <a:lstStyle/>
                <a:p>
                  <a:pPr defTabSz="342900" eaLnBrk="1" fontAlgn="auto" hangingPunct="1">
                    <a:spcBef>
                      <a:spcPts val="0"/>
                    </a:spcBef>
                    <a:spcAft>
                      <a:spcPts val="0"/>
                    </a:spcAft>
                    <a:defRPr/>
                  </a:pPr>
                  <a:r>
                    <a:rPr kumimoji="0" lang="en-US" altLang="zh-TW" sz="1000" kern="0" dirty="0">
                      <a:solidFill>
                        <a:prstClr val="black"/>
                      </a:solidFill>
                      <a:latin typeface="Calibri"/>
                      <a:ea typeface="微軟正黑體" panose="020B0604030504040204" pitchFamily="34" charset="-120"/>
                      <a:sym typeface="Wingdings 2" panose="05020102010507070707" pitchFamily="18" charset="2"/>
                    </a:rPr>
                    <a:t></a:t>
                  </a:r>
                  <a:r>
                    <a:rPr kumimoji="0" lang="en-US" altLang="zh-TW" sz="1000" kern="0" dirty="0">
                      <a:solidFill>
                        <a:prstClr val="black"/>
                      </a:solidFill>
                      <a:latin typeface="Calibri"/>
                      <a:ea typeface="微軟正黑體" panose="020B0604030504040204" pitchFamily="34" charset="-120"/>
                    </a:rPr>
                    <a:t>Vector indices</a:t>
                  </a:r>
                </a:p>
              </p:txBody>
            </p:sp>
            <p:sp>
              <p:nvSpPr>
                <p:cNvPr id="267" name="文字方塊 266">
                  <a:extLst>
                    <a:ext uri="{FF2B5EF4-FFF2-40B4-BE49-F238E27FC236}">
                      <a16:creationId xmlns="" xmlns:a16="http://schemas.microsoft.com/office/drawing/2014/main" id="{51A80822-6444-487E-8318-4DA3106C42C0}"/>
                    </a:ext>
                  </a:extLst>
                </p:cNvPr>
                <p:cNvSpPr txBox="1"/>
                <p:nvPr/>
              </p:nvSpPr>
              <p:spPr>
                <a:xfrm>
                  <a:off x="1055760" y="5440327"/>
                  <a:ext cx="1937637" cy="944804"/>
                </a:xfrm>
                <a:prstGeom prst="rect">
                  <a:avLst/>
                </a:prstGeom>
                <a:noFill/>
                <a:ln>
                  <a:noFill/>
                </a:ln>
                <a:effectLst/>
              </p:spPr>
              <p:txBody>
                <a:bodyPr>
                  <a:spAutoFit/>
                </a:bodyPr>
                <a:lstStyle/>
                <a:p>
                  <a:pPr defTabSz="342900" eaLnBrk="1" fontAlgn="auto" hangingPunct="1">
                    <a:spcBef>
                      <a:spcPts val="0"/>
                    </a:spcBef>
                    <a:spcAft>
                      <a:spcPts val="0"/>
                    </a:spcAft>
                    <a:defRPr/>
                  </a:pPr>
                  <a:r>
                    <a:rPr kumimoji="0" lang="en-US" altLang="zh-TW" sz="1000" kern="0" dirty="0">
                      <a:solidFill>
                        <a:prstClr val="black"/>
                      </a:solidFill>
                      <a:latin typeface="Calibri"/>
                      <a:ea typeface="微軟正黑體" panose="020B0604030504040204" pitchFamily="34" charset="-120"/>
                      <a:sym typeface="Wingdings 2" panose="05020102010507070707" pitchFamily="18" charset="2"/>
                    </a:rPr>
                    <a:t> </a:t>
                  </a:r>
                  <a:r>
                    <a:rPr kumimoji="0" lang="en-US" altLang="zh-TW" sz="1000" kern="0" dirty="0">
                      <a:solidFill>
                        <a:prstClr val="black"/>
                      </a:solidFill>
                      <a:latin typeface="Calibri"/>
                      <a:ea typeface="微軟正黑體" panose="020B0604030504040204" pitchFamily="34" charset="-120"/>
                    </a:rPr>
                    <a:t>Breeding site registration</a:t>
                  </a:r>
                </a:p>
              </p:txBody>
            </p:sp>
            <p:cxnSp>
              <p:nvCxnSpPr>
                <p:cNvPr id="48211" name="肘形接點 267">
                  <a:extLst>
                    <a:ext uri="{FF2B5EF4-FFF2-40B4-BE49-F238E27FC236}">
                      <a16:creationId xmlns="" xmlns:a16="http://schemas.microsoft.com/office/drawing/2014/main" id="{6919F10F-7626-4407-B143-B6CEA6E626F4}"/>
                    </a:ext>
                  </a:extLst>
                </p:cNvPr>
                <p:cNvCxnSpPr>
                  <a:cxnSpLocks noChangeShapeType="1"/>
                  <a:stCxn id="266" idx="3"/>
                  <a:endCxn id="264" idx="1"/>
                </p:cNvCxnSpPr>
                <p:nvPr/>
              </p:nvCxnSpPr>
              <p:spPr bwMode="auto">
                <a:xfrm>
                  <a:off x="2993421" y="5005224"/>
                  <a:ext cx="713599" cy="969825"/>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212" name="肘形接點 268">
                  <a:extLst>
                    <a:ext uri="{FF2B5EF4-FFF2-40B4-BE49-F238E27FC236}">
                      <a16:creationId xmlns="" xmlns:a16="http://schemas.microsoft.com/office/drawing/2014/main" id="{B1A8E386-5DC7-4CD3-B1D0-7B46D6783A0F}"/>
                    </a:ext>
                  </a:extLst>
                </p:cNvPr>
                <p:cNvCxnSpPr>
                  <a:cxnSpLocks noChangeShapeType="1"/>
                  <a:stCxn id="267" idx="3"/>
                  <a:endCxn id="264" idx="1"/>
                </p:cNvCxnSpPr>
                <p:nvPr/>
              </p:nvCxnSpPr>
              <p:spPr bwMode="auto">
                <a:xfrm>
                  <a:off x="2993419" y="5913226"/>
                  <a:ext cx="713601" cy="61823"/>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70" name="流程圖: 磁碟 269">
                  <a:extLst>
                    <a:ext uri="{FF2B5EF4-FFF2-40B4-BE49-F238E27FC236}">
                      <a16:creationId xmlns="" xmlns:a16="http://schemas.microsoft.com/office/drawing/2014/main" id="{C71AAE20-3B38-4239-9EB7-27D98B7E4E05}"/>
                    </a:ext>
                  </a:extLst>
                </p:cNvPr>
                <p:cNvSpPr/>
                <p:nvPr/>
              </p:nvSpPr>
              <p:spPr>
                <a:xfrm>
                  <a:off x="7179783" y="47641"/>
                  <a:ext cx="1247184" cy="1513310"/>
                </a:xfrm>
                <a:prstGeom prst="flowChartMagneticDisk">
                  <a:avLst/>
                </a:prstGeom>
                <a:ln/>
              </p:spPr>
              <p:style>
                <a:lnRef idx="3">
                  <a:schemeClr val="lt1"/>
                </a:lnRef>
                <a:fillRef idx="1">
                  <a:schemeClr val="accent6"/>
                </a:fillRef>
                <a:effectRef idx="1">
                  <a:schemeClr val="accent6"/>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000" kern="0" dirty="0">
                      <a:solidFill>
                        <a:prstClr val="white"/>
                      </a:solidFill>
                      <a:ea typeface="微軟正黑體" panose="020B0604030504040204" pitchFamily="34" charset="-120"/>
                    </a:rPr>
                    <a:t>MS Azure Cloud</a:t>
                  </a:r>
                  <a:endParaRPr kumimoji="0" lang="zh-TW" altLang="en-US" sz="1000" kern="0" dirty="0">
                    <a:solidFill>
                      <a:prstClr val="white"/>
                    </a:solidFill>
                    <a:ea typeface="微軟正黑體" panose="020B0604030504040204" pitchFamily="34" charset="-120"/>
                  </a:endParaRPr>
                </a:p>
              </p:txBody>
            </p:sp>
            <p:cxnSp>
              <p:nvCxnSpPr>
                <p:cNvPr id="48214" name="肘形接點 270">
                  <a:extLst>
                    <a:ext uri="{FF2B5EF4-FFF2-40B4-BE49-F238E27FC236}">
                      <a16:creationId xmlns="" xmlns:a16="http://schemas.microsoft.com/office/drawing/2014/main" id="{EEC2148C-80ED-41E2-B8A9-F094C0F535C6}"/>
                    </a:ext>
                  </a:extLst>
                </p:cNvPr>
                <p:cNvCxnSpPr>
                  <a:cxnSpLocks noChangeShapeType="1"/>
                  <a:stCxn id="261" idx="1"/>
                  <a:endCxn id="270" idx="2"/>
                </p:cNvCxnSpPr>
                <p:nvPr/>
              </p:nvCxnSpPr>
              <p:spPr bwMode="auto">
                <a:xfrm rot="5400000" flipH="1" flipV="1">
                  <a:off x="6104615" y="1486498"/>
                  <a:ext cx="1757106" cy="392451"/>
                </a:xfrm>
                <a:prstGeom prst="bentConnector2">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72" name="圓角化單一角落矩形 271">
                  <a:extLst>
                    <a:ext uri="{FF2B5EF4-FFF2-40B4-BE49-F238E27FC236}">
                      <a16:creationId xmlns="" xmlns:a16="http://schemas.microsoft.com/office/drawing/2014/main" id="{158D6913-2C62-4F9D-861A-CB863F485135}"/>
                    </a:ext>
                  </a:extLst>
                </p:cNvPr>
                <p:cNvSpPr/>
                <p:nvPr/>
              </p:nvSpPr>
              <p:spPr>
                <a:xfrm>
                  <a:off x="9444908" y="461839"/>
                  <a:ext cx="1741144" cy="684914"/>
                </a:xfrm>
                <a:prstGeom prst="round1Rect">
                  <a:avLst/>
                </a:prstGeom>
                <a:solidFill>
                  <a:srgbClr val="A5AB81"/>
                </a:solidFill>
                <a:ln w="12700" cap="flat" cmpd="sng" algn="ctr">
                  <a:solidFill>
                    <a:srgbClr val="A5AB81">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000" kern="0" dirty="0">
                      <a:solidFill>
                        <a:prstClr val="white"/>
                      </a:solidFill>
                      <a:latin typeface="Calibri"/>
                      <a:ea typeface="微軟正黑體" panose="020B0604030504040204" pitchFamily="34" charset="-120"/>
                    </a:rPr>
                    <a:t>Dengue dynamic map</a:t>
                  </a:r>
                  <a:endParaRPr kumimoji="0" lang="zh-TW" altLang="en-US" sz="1000" kern="0" dirty="0">
                    <a:solidFill>
                      <a:prstClr val="white"/>
                    </a:solidFill>
                    <a:latin typeface="Calibri"/>
                    <a:ea typeface="微軟正黑體" panose="020B0604030504040204" pitchFamily="34" charset="-120"/>
                  </a:endParaRPr>
                </a:p>
              </p:txBody>
            </p:sp>
            <p:cxnSp>
              <p:nvCxnSpPr>
                <p:cNvPr id="48216" name="直線單箭頭接點 272">
                  <a:extLst>
                    <a:ext uri="{FF2B5EF4-FFF2-40B4-BE49-F238E27FC236}">
                      <a16:creationId xmlns="" xmlns:a16="http://schemas.microsoft.com/office/drawing/2014/main" id="{40F93F2F-464D-4C47-97C0-97806BE12D83}"/>
                    </a:ext>
                  </a:extLst>
                </p:cNvPr>
                <p:cNvCxnSpPr>
                  <a:cxnSpLocks noChangeShapeType="1"/>
                  <a:stCxn id="270" idx="4"/>
                  <a:endCxn id="272" idx="1"/>
                </p:cNvCxnSpPr>
                <p:nvPr/>
              </p:nvCxnSpPr>
              <p:spPr bwMode="auto">
                <a:xfrm flipV="1">
                  <a:off x="8427426" y="803001"/>
                  <a:ext cx="1016467" cy="1169"/>
                </a:xfrm>
                <a:prstGeom prst="straightConnector1">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74" name="流程圖: 磁碟 273">
                  <a:extLst>
                    <a:ext uri="{FF2B5EF4-FFF2-40B4-BE49-F238E27FC236}">
                      <a16:creationId xmlns="" xmlns:a16="http://schemas.microsoft.com/office/drawing/2014/main" id="{7B086D6E-165E-47AF-B310-DEE90AFBF440}"/>
                    </a:ext>
                  </a:extLst>
                </p:cNvPr>
                <p:cNvSpPr/>
                <p:nvPr/>
              </p:nvSpPr>
              <p:spPr>
                <a:xfrm>
                  <a:off x="7007853" y="4988231"/>
                  <a:ext cx="1247182" cy="1513308"/>
                </a:xfrm>
                <a:prstGeom prst="flowChartMagneticDisk">
                  <a:avLst/>
                </a:prstGeom>
                <a:ln/>
              </p:spPr>
              <p:style>
                <a:lnRef idx="3">
                  <a:schemeClr val="lt1"/>
                </a:lnRef>
                <a:fillRef idx="1">
                  <a:schemeClr val="accent6"/>
                </a:fillRef>
                <a:effectRef idx="1">
                  <a:schemeClr val="accent6"/>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000" kern="0" dirty="0">
                      <a:solidFill>
                        <a:prstClr val="white"/>
                      </a:solidFill>
                      <a:ea typeface="微軟正黑體" panose="020B0604030504040204" pitchFamily="34" charset="-120"/>
                    </a:rPr>
                    <a:t>Raw data</a:t>
                  </a:r>
                  <a:endParaRPr kumimoji="0" lang="zh-TW" altLang="en-US" sz="1000" kern="0" dirty="0">
                    <a:solidFill>
                      <a:prstClr val="white"/>
                    </a:solidFill>
                    <a:ea typeface="微軟正黑體" panose="020B0604030504040204" pitchFamily="34" charset="-120"/>
                  </a:endParaRPr>
                </a:p>
              </p:txBody>
            </p:sp>
            <p:cxnSp>
              <p:nvCxnSpPr>
                <p:cNvPr id="48218" name="肘形接點 274">
                  <a:extLst>
                    <a:ext uri="{FF2B5EF4-FFF2-40B4-BE49-F238E27FC236}">
                      <a16:creationId xmlns="" xmlns:a16="http://schemas.microsoft.com/office/drawing/2014/main" id="{9E27F026-E7AF-46C4-A8A3-02B008A2B63E}"/>
                    </a:ext>
                  </a:extLst>
                </p:cNvPr>
                <p:cNvCxnSpPr>
                  <a:cxnSpLocks noChangeShapeType="1"/>
                  <a:stCxn id="261" idx="3"/>
                  <a:endCxn id="274" idx="2"/>
                </p:cNvCxnSpPr>
                <p:nvPr/>
              </p:nvCxnSpPr>
              <p:spPr bwMode="auto">
                <a:xfrm rot="16200000" flipH="1">
                  <a:off x="6062743" y="4799567"/>
                  <a:ext cx="1668883" cy="220482"/>
                </a:xfrm>
                <a:prstGeom prst="bentConnector2">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76" name="圓角化單一角落矩形 275">
                  <a:extLst>
                    <a:ext uri="{FF2B5EF4-FFF2-40B4-BE49-F238E27FC236}">
                      <a16:creationId xmlns="" xmlns:a16="http://schemas.microsoft.com/office/drawing/2014/main" id="{0CD33258-CD6F-410A-8333-384405E7400F}"/>
                    </a:ext>
                  </a:extLst>
                </p:cNvPr>
                <p:cNvSpPr/>
                <p:nvPr/>
              </p:nvSpPr>
              <p:spPr>
                <a:xfrm>
                  <a:off x="9444908" y="1341669"/>
                  <a:ext cx="1741144" cy="684915"/>
                </a:xfrm>
                <a:prstGeom prst="round1Rect">
                  <a:avLst/>
                </a:prstGeom>
                <a:solidFill>
                  <a:srgbClr val="A5AB81"/>
                </a:solidFill>
                <a:ln w="12700" cap="flat" cmpd="sng" algn="ctr">
                  <a:solidFill>
                    <a:srgbClr val="A5AB81">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000" kern="0" dirty="0">
                      <a:solidFill>
                        <a:prstClr val="white"/>
                      </a:solidFill>
                      <a:latin typeface="Calibri"/>
                      <a:ea typeface="微軟正黑體" panose="020B0604030504040204" pitchFamily="34" charset="-120"/>
                    </a:rPr>
                    <a:t>Microsoft </a:t>
                  </a:r>
                  <a:r>
                    <a:rPr kumimoji="0" lang="en-US" altLang="zh-TW" sz="1000" kern="0" dirty="0" err="1">
                      <a:solidFill>
                        <a:prstClr val="white"/>
                      </a:solidFill>
                      <a:latin typeface="Calibri"/>
                      <a:ea typeface="微軟正黑體" panose="020B0604030504040204" pitchFamily="34" charset="-120"/>
                    </a:rPr>
                    <a:t>PowerBI</a:t>
                  </a:r>
                  <a:endParaRPr kumimoji="0" lang="zh-TW" altLang="en-US" sz="1000" kern="0" dirty="0">
                    <a:solidFill>
                      <a:prstClr val="white"/>
                    </a:solidFill>
                    <a:latin typeface="Calibri"/>
                    <a:ea typeface="微軟正黑體" panose="020B0604030504040204" pitchFamily="34" charset="-120"/>
                  </a:endParaRPr>
                </a:p>
              </p:txBody>
            </p:sp>
            <p:sp>
              <p:nvSpPr>
                <p:cNvPr id="277" name="圓角化單一角落矩形 276">
                  <a:extLst>
                    <a:ext uri="{FF2B5EF4-FFF2-40B4-BE49-F238E27FC236}">
                      <a16:creationId xmlns="" xmlns:a16="http://schemas.microsoft.com/office/drawing/2014/main" id="{791DDD4E-8262-45B0-B96D-4334E4BF292B}"/>
                    </a:ext>
                  </a:extLst>
                </p:cNvPr>
                <p:cNvSpPr/>
                <p:nvPr/>
              </p:nvSpPr>
              <p:spPr>
                <a:xfrm>
                  <a:off x="9444908" y="2218793"/>
                  <a:ext cx="1741144" cy="684915"/>
                </a:xfrm>
                <a:prstGeom prst="round1Rect">
                  <a:avLst/>
                </a:prstGeom>
                <a:solidFill>
                  <a:srgbClr val="A5AB81"/>
                </a:solidFill>
                <a:ln w="12700" cap="flat" cmpd="sng" algn="ctr">
                  <a:solidFill>
                    <a:srgbClr val="A5AB81">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000" kern="0" dirty="0">
                      <a:solidFill>
                        <a:prstClr val="white"/>
                      </a:solidFill>
                      <a:latin typeface="Calibri"/>
                      <a:ea typeface="微軟正黑體" panose="020B0604030504040204" pitchFamily="34" charset="-120"/>
                    </a:rPr>
                    <a:t>Dengue GIS</a:t>
                  </a:r>
                  <a:endParaRPr kumimoji="0" lang="zh-TW" altLang="en-US" sz="1000" kern="0" dirty="0">
                    <a:solidFill>
                      <a:prstClr val="white"/>
                    </a:solidFill>
                    <a:latin typeface="Calibri"/>
                    <a:ea typeface="微軟正黑體" panose="020B0604030504040204" pitchFamily="34" charset="-120"/>
                  </a:endParaRPr>
                </a:p>
              </p:txBody>
            </p:sp>
            <p:sp>
              <p:nvSpPr>
                <p:cNvPr id="278" name="圓角化單一角落矩形 277">
                  <a:extLst>
                    <a:ext uri="{FF2B5EF4-FFF2-40B4-BE49-F238E27FC236}">
                      <a16:creationId xmlns="" xmlns:a16="http://schemas.microsoft.com/office/drawing/2014/main" id="{836D001C-991E-48A3-95A0-7D5B1E18F040}"/>
                    </a:ext>
                  </a:extLst>
                </p:cNvPr>
                <p:cNvSpPr/>
                <p:nvPr/>
              </p:nvSpPr>
              <p:spPr>
                <a:xfrm>
                  <a:off x="9444908" y="3095916"/>
                  <a:ext cx="1741144" cy="687622"/>
                </a:xfrm>
                <a:prstGeom prst="round1Rect">
                  <a:avLst/>
                </a:prstGeom>
                <a:solidFill>
                  <a:srgbClr val="A5AB81"/>
                </a:solidFill>
                <a:ln w="12700" cap="flat" cmpd="sng" algn="ctr">
                  <a:solidFill>
                    <a:srgbClr val="A5AB81">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000" kern="0" dirty="0">
                      <a:solidFill>
                        <a:prstClr val="white"/>
                      </a:solidFill>
                      <a:latin typeface="Calibri"/>
                      <a:ea typeface="微軟正黑體" panose="020B0604030504040204" pitchFamily="34" charset="-120"/>
                    </a:rPr>
                    <a:t>Public statistic website</a:t>
                  </a:r>
                  <a:endParaRPr kumimoji="0" lang="zh-TW" altLang="en-US" sz="1000" kern="0" dirty="0">
                    <a:solidFill>
                      <a:prstClr val="white"/>
                    </a:solidFill>
                    <a:latin typeface="Calibri"/>
                    <a:ea typeface="微軟正黑體" panose="020B0604030504040204" pitchFamily="34" charset="-120"/>
                  </a:endParaRPr>
                </a:p>
              </p:txBody>
            </p:sp>
            <p:sp>
              <p:nvSpPr>
                <p:cNvPr id="279" name="圓角化單一角落矩形 278">
                  <a:extLst>
                    <a:ext uri="{FF2B5EF4-FFF2-40B4-BE49-F238E27FC236}">
                      <a16:creationId xmlns="" xmlns:a16="http://schemas.microsoft.com/office/drawing/2014/main" id="{C17D38CC-15A5-4574-8A0C-1E0116777641}"/>
                    </a:ext>
                  </a:extLst>
                </p:cNvPr>
                <p:cNvSpPr/>
                <p:nvPr/>
              </p:nvSpPr>
              <p:spPr>
                <a:xfrm>
                  <a:off x="9444908" y="3981163"/>
                  <a:ext cx="1741144" cy="684914"/>
                </a:xfrm>
                <a:prstGeom prst="round1Rect">
                  <a:avLst/>
                </a:prstGeom>
                <a:solidFill>
                  <a:srgbClr val="A5AB81"/>
                </a:solidFill>
                <a:ln w="12700" cap="flat" cmpd="sng" algn="ctr">
                  <a:solidFill>
                    <a:srgbClr val="A5AB81">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000" kern="0" dirty="0">
                      <a:solidFill>
                        <a:prstClr val="white"/>
                      </a:solidFill>
                      <a:latin typeface="Calibri"/>
                      <a:ea typeface="微軟正黑體" panose="020B0604030504040204" pitchFamily="34" charset="-120"/>
                    </a:rPr>
                    <a:t>Open Data</a:t>
                  </a:r>
                  <a:endParaRPr kumimoji="0" lang="zh-TW" altLang="en-US" sz="1000" kern="0" dirty="0">
                    <a:solidFill>
                      <a:prstClr val="white"/>
                    </a:solidFill>
                    <a:latin typeface="Calibri"/>
                    <a:ea typeface="微軟正黑體" panose="020B0604030504040204" pitchFamily="34" charset="-120"/>
                  </a:endParaRPr>
                </a:p>
              </p:txBody>
            </p:sp>
            <p:sp>
              <p:nvSpPr>
                <p:cNvPr id="280" name="圓角化單一角落矩形 279">
                  <a:extLst>
                    <a:ext uri="{FF2B5EF4-FFF2-40B4-BE49-F238E27FC236}">
                      <a16:creationId xmlns="" xmlns:a16="http://schemas.microsoft.com/office/drawing/2014/main" id="{5D304661-DE5F-4743-9B32-194019CF0BF9}"/>
                    </a:ext>
                  </a:extLst>
                </p:cNvPr>
                <p:cNvSpPr/>
                <p:nvPr/>
              </p:nvSpPr>
              <p:spPr>
                <a:xfrm>
                  <a:off x="9444908" y="4863701"/>
                  <a:ext cx="1741144" cy="684914"/>
                </a:xfrm>
                <a:prstGeom prst="round1Rect">
                  <a:avLst/>
                </a:prstGeom>
                <a:solidFill>
                  <a:srgbClr val="A5AB81"/>
                </a:solidFill>
                <a:ln w="12700" cap="flat" cmpd="sng" algn="ctr">
                  <a:solidFill>
                    <a:srgbClr val="A5AB81">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000" kern="0" dirty="0">
                      <a:solidFill>
                        <a:prstClr val="white"/>
                      </a:solidFill>
                      <a:latin typeface="Calibri"/>
                      <a:ea typeface="微軟正黑體" panose="020B0604030504040204" pitchFamily="34" charset="-120"/>
                    </a:rPr>
                    <a:t>SAS Visual Analytics</a:t>
                  </a:r>
                  <a:endParaRPr kumimoji="0" lang="zh-TW" altLang="en-US" sz="1000" kern="0" dirty="0">
                    <a:solidFill>
                      <a:prstClr val="white"/>
                    </a:solidFill>
                    <a:latin typeface="Calibri"/>
                    <a:ea typeface="微軟正黑體" panose="020B0604030504040204" pitchFamily="34" charset="-120"/>
                  </a:endParaRPr>
                </a:p>
              </p:txBody>
            </p:sp>
            <p:cxnSp>
              <p:nvCxnSpPr>
                <p:cNvPr id="48224" name="肘形接點 280">
                  <a:extLst>
                    <a:ext uri="{FF2B5EF4-FFF2-40B4-BE49-F238E27FC236}">
                      <a16:creationId xmlns="" xmlns:a16="http://schemas.microsoft.com/office/drawing/2014/main" id="{C437A3B0-61AA-430E-A7BA-DB422D37B9B3}"/>
                    </a:ext>
                  </a:extLst>
                </p:cNvPr>
                <p:cNvCxnSpPr>
                  <a:cxnSpLocks noChangeShapeType="1"/>
                  <a:stCxn id="261" idx="4"/>
                  <a:endCxn id="277" idx="1"/>
                </p:cNvCxnSpPr>
                <p:nvPr/>
              </p:nvCxnSpPr>
              <p:spPr bwMode="auto">
                <a:xfrm flipV="1">
                  <a:off x="7410959" y="2561276"/>
                  <a:ext cx="2032934" cy="757046"/>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225" name="肘形接點 281">
                  <a:extLst>
                    <a:ext uri="{FF2B5EF4-FFF2-40B4-BE49-F238E27FC236}">
                      <a16:creationId xmlns="" xmlns:a16="http://schemas.microsoft.com/office/drawing/2014/main" id="{7CC28584-C1A9-4936-A6AF-F272DA26598B}"/>
                    </a:ext>
                  </a:extLst>
                </p:cNvPr>
                <p:cNvCxnSpPr>
                  <a:cxnSpLocks noChangeShapeType="1"/>
                  <a:stCxn id="261" idx="4"/>
                  <a:endCxn id="278" idx="1"/>
                </p:cNvCxnSpPr>
                <p:nvPr/>
              </p:nvCxnSpPr>
              <p:spPr bwMode="auto">
                <a:xfrm>
                  <a:off x="7410959" y="3318322"/>
                  <a:ext cx="2032933" cy="120969"/>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226" name="肘形接點 282">
                  <a:extLst>
                    <a:ext uri="{FF2B5EF4-FFF2-40B4-BE49-F238E27FC236}">
                      <a16:creationId xmlns="" xmlns:a16="http://schemas.microsoft.com/office/drawing/2014/main" id="{97AFE37B-386E-4EA3-A05E-04E871A301F4}"/>
                    </a:ext>
                  </a:extLst>
                </p:cNvPr>
                <p:cNvCxnSpPr>
                  <a:cxnSpLocks noChangeShapeType="1"/>
                  <a:stCxn id="261" idx="4"/>
                  <a:endCxn id="279" idx="1"/>
                </p:cNvCxnSpPr>
                <p:nvPr/>
              </p:nvCxnSpPr>
              <p:spPr bwMode="auto">
                <a:xfrm>
                  <a:off x="7410959" y="3318322"/>
                  <a:ext cx="2032933" cy="1004074"/>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227" name="肘形接點 283">
                  <a:extLst>
                    <a:ext uri="{FF2B5EF4-FFF2-40B4-BE49-F238E27FC236}">
                      <a16:creationId xmlns="" xmlns:a16="http://schemas.microsoft.com/office/drawing/2014/main" id="{C09BE51D-841E-4835-8A36-3B83995B5268}"/>
                    </a:ext>
                  </a:extLst>
                </p:cNvPr>
                <p:cNvCxnSpPr>
                  <a:cxnSpLocks noChangeShapeType="1"/>
                  <a:stCxn id="261" idx="4"/>
                  <a:endCxn id="280" idx="1"/>
                </p:cNvCxnSpPr>
                <p:nvPr/>
              </p:nvCxnSpPr>
              <p:spPr bwMode="auto">
                <a:xfrm>
                  <a:off x="7410959" y="3318322"/>
                  <a:ext cx="2032933" cy="1887179"/>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85" name="圓角化單一角落矩形 284">
                  <a:extLst>
                    <a:ext uri="{FF2B5EF4-FFF2-40B4-BE49-F238E27FC236}">
                      <a16:creationId xmlns="" xmlns:a16="http://schemas.microsoft.com/office/drawing/2014/main" id="{C60E4828-0EF4-4175-ADCE-32F5B1AFE5F0}"/>
                    </a:ext>
                  </a:extLst>
                </p:cNvPr>
                <p:cNvSpPr/>
                <p:nvPr/>
              </p:nvSpPr>
              <p:spPr>
                <a:xfrm>
                  <a:off x="3705683" y="4758120"/>
                  <a:ext cx="1743872" cy="684915"/>
                </a:xfrm>
                <a:prstGeom prst="round1Rect">
                  <a:avLst/>
                </a:prstGeom>
                <a:ln w="12700" cap="flat" cmpd="sng" algn="ctr">
                  <a:solidFill>
                    <a:srgbClr val="D8B25C">
                      <a:shade val="50000"/>
                    </a:srgbClr>
                  </a:solidFill>
                  <a:prstDash val="solid"/>
                  <a:miter lim="800000"/>
                </a:ln>
                <a:effectLst/>
              </p:spPr>
              <p:style>
                <a:lnRef idx="0">
                  <a:scrgbClr r="0" g="0" b="0"/>
                </a:lnRef>
                <a:fillRef idx="1002">
                  <a:schemeClr val="dk1"/>
                </a:fillRef>
                <a:effectRef idx="0">
                  <a:scrgbClr r="0" g="0" b="0"/>
                </a:effectRef>
                <a:fontRef idx="major"/>
              </p:style>
              <p:txBody>
                <a:bodyPr anchor="ctr"/>
                <a:lstStyle/>
                <a:p>
                  <a:pPr algn="ctr" defTabSz="342900" eaLnBrk="1" fontAlgn="auto" hangingPunct="1">
                    <a:spcBef>
                      <a:spcPts val="0"/>
                    </a:spcBef>
                    <a:spcAft>
                      <a:spcPts val="0"/>
                    </a:spcAft>
                    <a:defRPr/>
                  </a:pPr>
                  <a:r>
                    <a:rPr kumimoji="0" lang="en-US" altLang="zh-TW" sz="1100" kern="0" dirty="0">
                      <a:solidFill>
                        <a:prstClr val="white"/>
                      </a:solidFill>
                      <a:ea typeface="微軟正黑體" panose="020B0604030504040204" pitchFamily="34" charset="-120"/>
                    </a:rPr>
                    <a:t>Data linkage with NHI</a:t>
                  </a:r>
                  <a:endParaRPr kumimoji="0" lang="zh-TW" altLang="en-US" sz="1100" kern="0" dirty="0">
                    <a:solidFill>
                      <a:prstClr val="white"/>
                    </a:solidFill>
                    <a:ea typeface="微軟正黑體" panose="020B0604030504040204" pitchFamily="34" charset="-120"/>
                  </a:endParaRPr>
                </a:p>
              </p:txBody>
            </p:sp>
            <p:sp>
              <p:nvSpPr>
                <p:cNvPr id="286" name="圓角化單一角落矩形 285">
                  <a:extLst>
                    <a:ext uri="{FF2B5EF4-FFF2-40B4-BE49-F238E27FC236}">
                      <a16:creationId xmlns="" xmlns:a16="http://schemas.microsoft.com/office/drawing/2014/main" id="{1FF30D24-63EF-4BB3-9C3C-73D14C1932F6}"/>
                    </a:ext>
                  </a:extLst>
                </p:cNvPr>
                <p:cNvSpPr/>
                <p:nvPr/>
              </p:nvSpPr>
              <p:spPr>
                <a:xfrm>
                  <a:off x="9444908" y="5743531"/>
                  <a:ext cx="1741144" cy="687622"/>
                </a:xfrm>
                <a:prstGeom prst="round1Rect">
                  <a:avLst/>
                </a:prstGeom>
                <a:solidFill>
                  <a:srgbClr val="A5AB81"/>
                </a:solidFill>
                <a:ln w="12700" cap="flat" cmpd="sng" algn="ctr">
                  <a:solidFill>
                    <a:srgbClr val="A5AB81">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000" kern="0" dirty="0">
                      <a:solidFill>
                        <a:prstClr val="white"/>
                      </a:solidFill>
                      <a:latin typeface="Calibri"/>
                      <a:ea typeface="微軟正黑體" panose="020B0604030504040204" pitchFamily="34" charset="-120"/>
                    </a:rPr>
                    <a:t>Onsite case crosschecking</a:t>
                  </a:r>
                  <a:endParaRPr kumimoji="0" lang="zh-TW" altLang="en-US" sz="1000" kern="0" dirty="0">
                    <a:solidFill>
                      <a:prstClr val="white"/>
                    </a:solidFill>
                    <a:latin typeface="Calibri"/>
                    <a:ea typeface="微軟正黑體" panose="020B0604030504040204" pitchFamily="34" charset="-120"/>
                  </a:endParaRPr>
                </a:p>
              </p:txBody>
            </p:sp>
            <p:cxnSp>
              <p:nvCxnSpPr>
                <p:cNvPr id="48230" name="肘形接點 286">
                  <a:extLst>
                    <a:ext uri="{FF2B5EF4-FFF2-40B4-BE49-F238E27FC236}">
                      <a16:creationId xmlns="" xmlns:a16="http://schemas.microsoft.com/office/drawing/2014/main" id="{A4B4303C-1609-405D-8449-833701EA4446}"/>
                    </a:ext>
                  </a:extLst>
                </p:cNvPr>
                <p:cNvCxnSpPr>
                  <a:cxnSpLocks noChangeShapeType="1"/>
                  <a:stCxn id="261" idx="4"/>
                  <a:endCxn id="286" idx="1"/>
                </p:cNvCxnSpPr>
                <p:nvPr/>
              </p:nvCxnSpPr>
              <p:spPr bwMode="auto">
                <a:xfrm>
                  <a:off x="7410959" y="3318322"/>
                  <a:ext cx="2032933" cy="2768827"/>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231" name="肘形接點 287">
                  <a:extLst>
                    <a:ext uri="{FF2B5EF4-FFF2-40B4-BE49-F238E27FC236}">
                      <a16:creationId xmlns="" xmlns:a16="http://schemas.microsoft.com/office/drawing/2014/main" id="{29024865-EAD3-4870-A9EC-44EB353FAC42}"/>
                    </a:ext>
                  </a:extLst>
                </p:cNvPr>
                <p:cNvCxnSpPr>
                  <a:cxnSpLocks noChangeShapeType="1"/>
                  <a:stCxn id="270" idx="4"/>
                  <a:endCxn id="276" idx="1"/>
                </p:cNvCxnSpPr>
                <p:nvPr/>
              </p:nvCxnSpPr>
              <p:spPr bwMode="auto">
                <a:xfrm>
                  <a:off x="8427426" y="804170"/>
                  <a:ext cx="1016467" cy="878592"/>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cxnSp>
              <p:nvCxnSpPr>
                <p:cNvPr id="48232" name="肘形接點 288">
                  <a:extLst>
                    <a:ext uri="{FF2B5EF4-FFF2-40B4-BE49-F238E27FC236}">
                      <a16:creationId xmlns="" xmlns:a16="http://schemas.microsoft.com/office/drawing/2014/main" id="{5FC399F3-ACD2-4B62-B59C-DC5361E2B154}"/>
                    </a:ext>
                  </a:extLst>
                </p:cNvPr>
                <p:cNvCxnSpPr>
                  <a:cxnSpLocks noChangeShapeType="1"/>
                  <a:stCxn id="285" idx="3"/>
                  <a:endCxn id="261" idx="2"/>
                </p:cNvCxnSpPr>
                <p:nvPr/>
              </p:nvCxnSpPr>
              <p:spPr bwMode="auto">
                <a:xfrm flipV="1">
                  <a:off x="5449323" y="3318322"/>
                  <a:ext cx="713604" cy="1781848"/>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grpSp>
          <p:sp>
            <p:nvSpPr>
              <p:cNvPr id="213" name="圓角化對角線角落矩形 212">
                <a:extLst>
                  <a:ext uri="{FF2B5EF4-FFF2-40B4-BE49-F238E27FC236}">
                    <a16:creationId xmlns="" xmlns:a16="http://schemas.microsoft.com/office/drawing/2014/main" id="{E24E34B6-A603-4813-82DC-27F2CE809CD8}"/>
                  </a:ext>
                </a:extLst>
              </p:cNvPr>
              <p:cNvSpPr/>
              <p:nvPr/>
            </p:nvSpPr>
            <p:spPr>
              <a:xfrm>
                <a:off x="5981505" y="5294814"/>
                <a:ext cx="1225930" cy="488104"/>
              </a:xfrm>
              <a:prstGeom prst="round2DiagRect">
                <a:avLst/>
              </a:prstGeom>
              <a:solidFill>
                <a:srgbClr val="968C8C"/>
              </a:solidFill>
              <a:ln w="12700" cap="flat" cmpd="sng" algn="ctr">
                <a:solidFill>
                  <a:srgbClr val="968C8C">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200" kern="0" dirty="0">
                    <a:solidFill>
                      <a:prstClr val="white"/>
                    </a:solidFill>
                    <a:latin typeface="Calibri"/>
                    <a:ea typeface="微軟正黑體" panose="020B0604030504040204" pitchFamily="34" charset="-120"/>
                  </a:rPr>
                  <a:t>Local GIS layers</a:t>
                </a:r>
                <a:endParaRPr kumimoji="0" lang="zh-TW" altLang="en-US" sz="1200" kern="0" dirty="0">
                  <a:solidFill>
                    <a:prstClr val="white"/>
                  </a:solidFill>
                  <a:latin typeface="Calibri"/>
                  <a:ea typeface="微軟正黑體" panose="020B0604030504040204" pitchFamily="34" charset="-120"/>
                </a:endParaRPr>
              </a:p>
            </p:txBody>
          </p:sp>
          <p:sp>
            <p:nvSpPr>
              <p:cNvPr id="214" name="雲朵形 213">
                <a:extLst>
                  <a:ext uri="{FF2B5EF4-FFF2-40B4-BE49-F238E27FC236}">
                    <a16:creationId xmlns="" xmlns:a16="http://schemas.microsoft.com/office/drawing/2014/main" id="{2A21B78B-A71C-4A11-AD3C-2547F66EB4A5}"/>
                  </a:ext>
                </a:extLst>
              </p:cNvPr>
              <p:cNvSpPr/>
              <p:nvPr/>
            </p:nvSpPr>
            <p:spPr>
              <a:xfrm>
                <a:off x="3311234" y="4387824"/>
                <a:ext cx="1492079" cy="746039"/>
              </a:xfrm>
              <a:prstGeom prst="cloud">
                <a:avLst/>
              </a:prstGeom>
              <a:ln/>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200" kern="0" dirty="0">
                    <a:solidFill>
                      <a:prstClr val="white"/>
                    </a:solidFill>
                    <a:ea typeface="微軟正黑體" panose="020B0604030504040204" pitchFamily="34" charset="-120"/>
                  </a:rPr>
                  <a:t>Vector-borne disease data center</a:t>
                </a:r>
                <a:endParaRPr kumimoji="0" lang="zh-TW" altLang="en-US" sz="1200" kern="0" dirty="0">
                  <a:solidFill>
                    <a:prstClr val="white"/>
                  </a:solidFill>
                  <a:ea typeface="微軟正黑體" panose="020B0604030504040204" pitchFamily="34" charset="-120"/>
                </a:endParaRPr>
              </a:p>
            </p:txBody>
          </p:sp>
          <p:sp>
            <p:nvSpPr>
              <p:cNvPr id="215" name="圓角化對角線角落矩形 214">
                <a:extLst>
                  <a:ext uri="{FF2B5EF4-FFF2-40B4-BE49-F238E27FC236}">
                    <a16:creationId xmlns="" xmlns:a16="http://schemas.microsoft.com/office/drawing/2014/main" id="{7BE6882E-52CF-45EF-B34F-4C010F33AB44}"/>
                  </a:ext>
                </a:extLst>
              </p:cNvPr>
              <p:cNvSpPr/>
              <p:nvPr/>
            </p:nvSpPr>
            <p:spPr>
              <a:xfrm>
                <a:off x="4396877" y="5292217"/>
                <a:ext cx="1225930" cy="489402"/>
              </a:xfrm>
              <a:prstGeom prst="round2DiagRect">
                <a:avLst/>
              </a:prstGeom>
              <a:solidFill>
                <a:srgbClr val="968C8C"/>
              </a:solidFill>
              <a:ln w="12700" cap="flat" cmpd="sng" algn="ctr">
                <a:solidFill>
                  <a:srgbClr val="968C8C">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200" kern="0" dirty="0">
                    <a:solidFill>
                      <a:prstClr val="white"/>
                    </a:solidFill>
                    <a:latin typeface="Calibri"/>
                    <a:ea typeface="微軟正黑體" panose="020B0604030504040204" pitchFamily="34" charset="-120"/>
                  </a:rPr>
                  <a:t>Local case investigation</a:t>
                </a:r>
                <a:endParaRPr kumimoji="0" lang="zh-TW" altLang="en-US" sz="1200" kern="0" dirty="0">
                  <a:solidFill>
                    <a:prstClr val="white"/>
                  </a:solidFill>
                  <a:latin typeface="Calibri"/>
                  <a:ea typeface="微軟正黑體" panose="020B0604030504040204" pitchFamily="34" charset="-120"/>
                </a:endParaRPr>
              </a:p>
            </p:txBody>
          </p:sp>
          <p:sp>
            <p:nvSpPr>
              <p:cNvPr id="216" name="圓角矩形 215">
                <a:extLst>
                  <a:ext uri="{FF2B5EF4-FFF2-40B4-BE49-F238E27FC236}">
                    <a16:creationId xmlns="" xmlns:a16="http://schemas.microsoft.com/office/drawing/2014/main" id="{EB84A95D-FB0B-4B85-808C-60A6D1D02C50}"/>
                  </a:ext>
                </a:extLst>
              </p:cNvPr>
              <p:cNvSpPr/>
              <p:nvPr/>
            </p:nvSpPr>
            <p:spPr>
              <a:xfrm>
                <a:off x="7363750" y="4516093"/>
                <a:ext cx="857480" cy="472161"/>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200" kern="0" dirty="0">
                    <a:solidFill>
                      <a:prstClr val="white"/>
                    </a:solidFill>
                    <a:ea typeface="微軟正黑體" panose="020B0604030504040204" pitchFamily="34" charset="-120"/>
                  </a:rPr>
                  <a:t>Control measure data</a:t>
                </a:r>
                <a:endParaRPr kumimoji="0" lang="zh-TW" altLang="en-US" sz="1200" kern="0" dirty="0">
                  <a:solidFill>
                    <a:prstClr val="white"/>
                  </a:solidFill>
                  <a:ea typeface="微軟正黑體" panose="020B0604030504040204" pitchFamily="34" charset="-120"/>
                </a:endParaRPr>
              </a:p>
            </p:txBody>
          </p:sp>
          <p:cxnSp>
            <p:nvCxnSpPr>
              <p:cNvPr id="48159" name="肘形接點 216">
                <a:extLst>
                  <a:ext uri="{FF2B5EF4-FFF2-40B4-BE49-F238E27FC236}">
                    <a16:creationId xmlns="" xmlns:a16="http://schemas.microsoft.com/office/drawing/2014/main" id="{E79BF492-0587-40B1-BD53-3A5209B51C81}"/>
                  </a:ext>
                </a:extLst>
              </p:cNvPr>
              <p:cNvCxnSpPr>
                <a:cxnSpLocks noChangeShapeType="1"/>
              </p:cNvCxnSpPr>
              <p:nvPr/>
            </p:nvCxnSpPr>
            <p:spPr bwMode="auto">
              <a:xfrm rot="16200000" flipH="1">
                <a:off x="5536235" y="4166875"/>
                <a:ext cx="952588" cy="1336714"/>
              </a:xfrm>
              <a:prstGeom prst="bentConnector3">
                <a:avLst>
                  <a:gd name="adj1" fmla="val 50000"/>
                </a:avLst>
              </a:prstGeom>
              <a:noFill/>
              <a:ln w="28575" algn="ctr">
                <a:solidFill>
                  <a:srgbClr val="DD8047"/>
                </a:solidFill>
                <a:miter lim="800000"/>
                <a:headEnd/>
                <a:tailEnd type="triangle" w="med" len="med"/>
              </a:ln>
              <a:extLst>
                <a:ext uri="{909E8E84-426E-40DD-AFC4-6F175D3DCCD1}">
                  <a14:hiddenFill xmlns:a14="http://schemas.microsoft.com/office/drawing/2010/main">
                    <a:noFill/>
                  </a14:hiddenFill>
                </a:ext>
              </a:extLst>
            </p:spPr>
          </p:cxnSp>
          <p:cxnSp>
            <p:nvCxnSpPr>
              <p:cNvPr id="48160" name="直線接點 217">
                <a:extLst>
                  <a:ext uri="{FF2B5EF4-FFF2-40B4-BE49-F238E27FC236}">
                    <a16:creationId xmlns="" xmlns:a16="http://schemas.microsoft.com/office/drawing/2014/main" id="{36EFA4C4-1036-456F-8D92-935D48B628E1}"/>
                  </a:ext>
                </a:extLst>
              </p:cNvPr>
              <p:cNvCxnSpPr>
                <a:cxnSpLocks noChangeShapeType="1"/>
                <a:stCxn id="215" idx="0"/>
                <a:endCxn id="213" idx="2"/>
              </p:cNvCxnSpPr>
              <p:nvPr/>
            </p:nvCxnSpPr>
            <p:spPr bwMode="auto">
              <a:xfrm>
                <a:off x="5623293" y="5536949"/>
                <a:ext cx="357300" cy="1677"/>
              </a:xfrm>
              <a:prstGeom prst="line">
                <a:avLst/>
              </a:prstGeom>
              <a:noFill/>
              <a:ln w="6350" algn="ctr">
                <a:solidFill>
                  <a:srgbClr val="94B6D2"/>
                </a:solidFill>
                <a:miter lim="800000"/>
                <a:headEnd/>
                <a:tailEnd/>
              </a:ln>
              <a:extLst>
                <a:ext uri="{909E8E84-426E-40DD-AFC4-6F175D3DCCD1}">
                  <a14:hiddenFill xmlns:a14="http://schemas.microsoft.com/office/drawing/2010/main">
                    <a:noFill/>
                  </a14:hiddenFill>
                </a:ext>
              </a:extLst>
            </p:spPr>
          </p:cxnSp>
          <p:sp>
            <p:nvSpPr>
              <p:cNvPr id="219" name="圓角化對角線角落矩形 218">
                <a:extLst>
                  <a:ext uri="{FF2B5EF4-FFF2-40B4-BE49-F238E27FC236}">
                    <a16:creationId xmlns="" xmlns:a16="http://schemas.microsoft.com/office/drawing/2014/main" id="{3EF6254A-2A85-4583-B137-C21CC7F84028}"/>
                  </a:ext>
                </a:extLst>
              </p:cNvPr>
              <p:cNvSpPr/>
              <p:nvPr/>
            </p:nvSpPr>
            <p:spPr>
              <a:xfrm>
                <a:off x="2715385" y="5311690"/>
                <a:ext cx="1225930" cy="488104"/>
              </a:xfrm>
              <a:prstGeom prst="round2DiagRect">
                <a:avLst/>
              </a:prstGeom>
              <a:solidFill>
                <a:srgbClr val="968C8C"/>
              </a:solidFill>
              <a:ln w="12700" cap="flat" cmpd="sng" algn="ctr">
                <a:solidFill>
                  <a:srgbClr val="968C8C">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200" kern="0" dirty="0" err="1">
                    <a:solidFill>
                      <a:prstClr val="white"/>
                    </a:solidFill>
                    <a:latin typeface="Calibri"/>
                    <a:ea typeface="微軟正黑體" panose="020B0604030504040204" pitchFamily="34" charset="-120"/>
                  </a:rPr>
                  <a:t>Ovitrap</a:t>
                </a:r>
                <a:r>
                  <a:rPr kumimoji="0" lang="en-US" altLang="zh-TW" sz="1200" kern="0" dirty="0">
                    <a:solidFill>
                      <a:prstClr val="white"/>
                    </a:solidFill>
                    <a:latin typeface="Calibri"/>
                    <a:ea typeface="微軟正黑體" panose="020B0604030504040204" pitchFamily="34" charset="-120"/>
                  </a:rPr>
                  <a:t> / </a:t>
                </a:r>
                <a:r>
                  <a:rPr kumimoji="0" lang="en-US" altLang="zh-TW" sz="1200" kern="0" dirty="0" err="1">
                    <a:solidFill>
                      <a:prstClr val="white"/>
                    </a:solidFill>
                    <a:latin typeface="Calibri"/>
                    <a:ea typeface="微軟正黑體" panose="020B0604030504040204" pitchFamily="34" charset="-120"/>
                  </a:rPr>
                  <a:t>Gravitrap</a:t>
                </a:r>
                <a:endParaRPr kumimoji="0" lang="zh-TW" altLang="en-US" sz="1200" kern="0" dirty="0">
                  <a:solidFill>
                    <a:prstClr val="white"/>
                  </a:solidFill>
                  <a:latin typeface="Calibri"/>
                  <a:ea typeface="微軟正黑體" panose="020B0604030504040204" pitchFamily="34" charset="-120"/>
                </a:endParaRPr>
              </a:p>
            </p:txBody>
          </p:sp>
          <p:cxnSp>
            <p:nvCxnSpPr>
              <p:cNvPr id="48162" name="弧形接點 219">
                <a:extLst>
                  <a:ext uri="{FF2B5EF4-FFF2-40B4-BE49-F238E27FC236}">
                    <a16:creationId xmlns="" xmlns:a16="http://schemas.microsoft.com/office/drawing/2014/main" id="{E445A3E8-64A4-4BA3-B4D3-600FAEDF1037}"/>
                  </a:ext>
                </a:extLst>
              </p:cNvPr>
              <p:cNvCxnSpPr>
                <a:cxnSpLocks noChangeShapeType="1"/>
                <a:stCxn id="259" idx="3"/>
                <a:endCxn id="215" idx="3"/>
              </p:cNvCxnSpPr>
              <p:nvPr/>
            </p:nvCxnSpPr>
            <p:spPr bwMode="auto">
              <a:xfrm>
                <a:off x="4047130" y="3243310"/>
                <a:ext cx="962747" cy="2049457"/>
              </a:xfrm>
              <a:prstGeom prst="curvedConnector2">
                <a:avLst/>
              </a:prstGeom>
              <a:noFill/>
              <a:ln w="28575" algn="ctr">
                <a:solidFill>
                  <a:srgbClr val="FF0000"/>
                </a:solidFill>
                <a:prstDash val="sysDot"/>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48163" name="弧形接點 220">
                <a:extLst>
                  <a:ext uri="{FF2B5EF4-FFF2-40B4-BE49-F238E27FC236}">
                    <a16:creationId xmlns="" xmlns:a16="http://schemas.microsoft.com/office/drawing/2014/main" id="{067AE597-161B-4376-A32B-8B8BFEB4F733}"/>
                  </a:ext>
                </a:extLst>
              </p:cNvPr>
              <p:cNvCxnSpPr>
                <a:cxnSpLocks noChangeShapeType="1"/>
              </p:cNvCxnSpPr>
              <p:nvPr/>
            </p:nvCxnSpPr>
            <p:spPr bwMode="auto">
              <a:xfrm rot="5400000" flipH="1" flipV="1">
                <a:off x="3912541" y="3634846"/>
                <a:ext cx="1230003" cy="275951"/>
              </a:xfrm>
              <a:prstGeom prst="curvedConnector3">
                <a:avLst>
                  <a:gd name="adj1" fmla="val 50000"/>
                </a:avLst>
              </a:prstGeom>
              <a:noFill/>
              <a:ln w="28575" algn="ctr">
                <a:solidFill>
                  <a:srgbClr val="FFC000"/>
                </a:solidFill>
                <a:prstDash val="sysDot"/>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48164" name="弧形接點 221">
                <a:extLst>
                  <a:ext uri="{FF2B5EF4-FFF2-40B4-BE49-F238E27FC236}">
                    <a16:creationId xmlns="" xmlns:a16="http://schemas.microsoft.com/office/drawing/2014/main" id="{86DAE1B3-245A-491F-BCEB-6D7B80A8B364}"/>
                  </a:ext>
                </a:extLst>
              </p:cNvPr>
              <p:cNvCxnSpPr>
                <a:cxnSpLocks noChangeShapeType="1"/>
                <a:stCxn id="213" idx="3"/>
              </p:cNvCxnSpPr>
              <p:nvPr/>
            </p:nvCxnSpPr>
            <p:spPr bwMode="auto">
              <a:xfrm rot="16200000" flipV="1">
                <a:off x="5480097" y="4180531"/>
                <a:ext cx="422769" cy="1805057"/>
              </a:xfrm>
              <a:prstGeom prst="curvedConnector2">
                <a:avLst/>
              </a:prstGeom>
              <a:noFill/>
              <a:ln w="28575" algn="ctr">
                <a:solidFill>
                  <a:srgbClr val="FFC000"/>
                </a:solidFill>
                <a:prstDash val="sysDot"/>
                <a:miter lim="800000"/>
                <a:headEnd type="triangle" w="med" len="med"/>
                <a:tailEnd type="triangle" w="med" len="med"/>
              </a:ln>
              <a:extLst>
                <a:ext uri="{909E8E84-426E-40DD-AFC4-6F175D3DCCD1}">
                  <a14:hiddenFill xmlns:a14="http://schemas.microsoft.com/office/drawing/2010/main">
                    <a:noFill/>
                  </a14:hiddenFill>
                </a:ext>
              </a:extLst>
            </p:spPr>
          </p:cxnSp>
          <p:sp>
            <p:nvSpPr>
              <p:cNvPr id="48165" name="文字方塊 222">
                <a:extLst>
                  <a:ext uri="{FF2B5EF4-FFF2-40B4-BE49-F238E27FC236}">
                    <a16:creationId xmlns="" xmlns:a16="http://schemas.microsoft.com/office/drawing/2014/main" id="{A6121621-D6EA-4DCE-AC19-2C30E434A3F1}"/>
                  </a:ext>
                </a:extLst>
              </p:cNvPr>
              <p:cNvSpPr txBox="1">
                <a:spLocks noChangeArrowheads="1"/>
              </p:cNvSpPr>
              <p:nvPr/>
            </p:nvSpPr>
            <p:spPr bwMode="auto">
              <a:xfrm>
                <a:off x="7351754" y="5043117"/>
                <a:ext cx="834775" cy="83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1000">
                    <a:solidFill>
                      <a:srgbClr val="385723"/>
                    </a:solidFill>
                    <a:latin typeface="Calibri" panose="020F0502020204030204" pitchFamily="34" charset="0"/>
                    <a:ea typeface="微軟正黑體" panose="020B0604030504040204" pitchFamily="34" charset="-120"/>
                    <a:sym typeface="Wingdings 2" panose="05020102010507070707" pitchFamily="18" charset="2"/>
                  </a:rPr>
                  <a:t> </a:t>
                </a:r>
                <a:r>
                  <a:rPr kumimoji="0" lang="en-US" altLang="zh-TW" sz="1000">
                    <a:solidFill>
                      <a:srgbClr val="385723"/>
                    </a:solidFill>
                    <a:latin typeface="Calibri" panose="020F0502020204030204" pitchFamily="34" charset="0"/>
                    <a:ea typeface="微軟正黑體" panose="020B0604030504040204" pitchFamily="34" charset="-120"/>
                  </a:rPr>
                  <a:t>Chemical / non-chemical intervention</a:t>
                </a:r>
              </a:p>
            </p:txBody>
          </p:sp>
          <p:sp>
            <p:nvSpPr>
              <p:cNvPr id="224" name="圓角矩形 223">
                <a:extLst>
                  <a:ext uri="{FF2B5EF4-FFF2-40B4-BE49-F238E27FC236}">
                    <a16:creationId xmlns="" xmlns:a16="http://schemas.microsoft.com/office/drawing/2014/main" id="{DF271E85-C3DB-4DC4-BCA0-19AC62814298}"/>
                  </a:ext>
                </a:extLst>
              </p:cNvPr>
              <p:cNvSpPr/>
              <p:nvPr/>
            </p:nvSpPr>
            <p:spPr>
              <a:xfrm>
                <a:off x="115202" y="4707248"/>
                <a:ext cx="928562" cy="300513"/>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400" kern="0" dirty="0">
                    <a:solidFill>
                      <a:prstClr val="white"/>
                    </a:solidFill>
                    <a:ea typeface="微軟正黑體" panose="020B0604030504040204" pitchFamily="34" charset="-120"/>
                  </a:rPr>
                  <a:t>Misc.</a:t>
                </a:r>
                <a:endParaRPr kumimoji="0" lang="zh-TW" altLang="en-US" sz="1400" kern="0" dirty="0">
                  <a:solidFill>
                    <a:prstClr val="white"/>
                  </a:solidFill>
                  <a:ea typeface="微軟正黑體" panose="020B0604030504040204" pitchFamily="34" charset="-120"/>
                </a:endParaRPr>
              </a:p>
            </p:txBody>
          </p:sp>
          <p:sp>
            <p:nvSpPr>
              <p:cNvPr id="225" name="文字方塊 224">
                <a:extLst>
                  <a:ext uri="{FF2B5EF4-FFF2-40B4-BE49-F238E27FC236}">
                    <a16:creationId xmlns="" xmlns:a16="http://schemas.microsoft.com/office/drawing/2014/main" id="{8E10EF66-B166-4994-9371-ED035E6C334E}"/>
                  </a:ext>
                </a:extLst>
              </p:cNvPr>
              <p:cNvSpPr txBox="1"/>
              <p:nvPr/>
            </p:nvSpPr>
            <p:spPr>
              <a:xfrm>
                <a:off x="154553" y="5062446"/>
                <a:ext cx="889934" cy="328431"/>
              </a:xfrm>
              <a:prstGeom prst="rect">
                <a:avLst/>
              </a:prstGeom>
              <a:noFill/>
              <a:ln>
                <a:noFill/>
              </a:ln>
              <a:effectLst/>
            </p:spPr>
            <p:txBody>
              <a:bodyPr>
                <a:spAutoFit/>
              </a:bodyPr>
              <a:lstStyle/>
              <a:p>
                <a:pPr defTabSz="342900" eaLnBrk="1" fontAlgn="auto" hangingPunct="1">
                  <a:spcBef>
                    <a:spcPts val="0"/>
                  </a:spcBef>
                  <a:spcAft>
                    <a:spcPts val="0"/>
                  </a:spcAft>
                  <a:defRPr/>
                </a:pPr>
                <a:r>
                  <a:rPr kumimoji="0" lang="en-US" altLang="zh-TW" sz="1000" kern="0" dirty="0">
                    <a:solidFill>
                      <a:srgbClr val="70AD47">
                        <a:lumMod val="50000"/>
                      </a:srgbClr>
                    </a:solidFill>
                    <a:latin typeface="Calibri"/>
                    <a:ea typeface="微軟正黑體" panose="020B0604030504040204" pitchFamily="34" charset="-120"/>
                    <a:sym typeface="Wingdings 2" panose="05020102010507070707" pitchFamily="18" charset="2"/>
                  </a:rPr>
                  <a:t></a:t>
                </a:r>
                <a:r>
                  <a:rPr kumimoji="0" lang="en-US" altLang="zh-TW" sz="1000" kern="0" dirty="0">
                    <a:solidFill>
                      <a:srgbClr val="70AD47">
                        <a:lumMod val="50000"/>
                      </a:srgbClr>
                    </a:solidFill>
                    <a:latin typeface="Calibri"/>
                    <a:ea typeface="微軟正黑體" panose="020B0604030504040204" pitchFamily="34" charset="-120"/>
                  </a:rPr>
                  <a:t>Forecasting</a:t>
                </a:r>
              </a:p>
            </p:txBody>
          </p:sp>
          <p:sp>
            <p:nvSpPr>
              <p:cNvPr id="48170" name="文字方塊 225">
                <a:extLst>
                  <a:ext uri="{FF2B5EF4-FFF2-40B4-BE49-F238E27FC236}">
                    <a16:creationId xmlns="" xmlns:a16="http://schemas.microsoft.com/office/drawing/2014/main" id="{E795AEC5-736E-46EC-A72D-3810BF3308CD}"/>
                  </a:ext>
                </a:extLst>
              </p:cNvPr>
              <p:cNvSpPr txBox="1">
                <a:spLocks noChangeArrowheads="1"/>
              </p:cNvSpPr>
              <p:nvPr/>
            </p:nvSpPr>
            <p:spPr bwMode="auto">
              <a:xfrm>
                <a:off x="159097" y="5259226"/>
                <a:ext cx="746192" cy="30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900">
                    <a:solidFill>
                      <a:srgbClr val="385723"/>
                    </a:solidFill>
                    <a:latin typeface="Calibri" panose="020F0502020204030204" pitchFamily="34" charset="0"/>
                    <a:ea typeface="微軟正黑體" panose="020B0604030504040204" pitchFamily="34" charset="-120"/>
                    <a:sym typeface="Wingdings 2" panose="05020102010507070707" pitchFamily="18" charset="2"/>
                  </a:rPr>
                  <a:t> </a:t>
                </a:r>
                <a:r>
                  <a:rPr kumimoji="0" lang="en-US" altLang="zh-TW" sz="900">
                    <a:solidFill>
                      <a:srgbClr val="385723"/>
                    </a:solidFill>
                    <a:latin typeface="Calibri" panose="020F0502020204030204" pitchFamily="34" charset="0"/>
                    <a:ea typeface="微軟正黑體" panose="020B0604030504040204" pitchFamily="34" charset="-120"/>
                  </a:rPr>
                  <a:t>Seroepid. </a:t>
                </a:r>
              </a:p>
            </p:txBody>
          </p:sp>
          <p:sp>
            <p:nvSpPr>
              <p:cNvPr id="48171" name="文字方塊 227">
                <a:extLst>
                  <a:ext uri="{FF2B5EF4-FFF2-40B4-BE49-F238E27FC236}">
                    <a16:creationId xmlns="" xmlns:a16="http://schemas.microsoft.com/office/drawing/2014/main" id="{7036593A-BC95-4A5D-96C4-B143A43703DD}"/>
                  </a:ext>
                </a:extLst>
              </p:cNvPr>
              <p:cNvSpPr txBox="1">
                <a:spLocks noChangeArrowheads="1"/>
              </p:cNvSpPr>
              <p:nvPr/>
            </p:nvSpPr>
            <p:spPr bwMode="auto">
              <a:xfrm>
                <a:off x="160784" y="5438564"/>
                <a:ext cx="1198578" cy="18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900">
                    <a:solidFill>
                      <a:srgbClr val="385723"/>
                    </a:solidFill>
                    <a:latin typeface="Calibri" panose="020F0502020204030204" pitchFamily="34" charset="0"/>
                    <a:ea typeface="微軟正黑體" panose="020B0604030504040204" pitchFamily="34" charset="-120"/>
                    <a:sym typeface="Wingdings 2" panose="05020102010507070707" pitchFamily="18" charset="2"/>
                  </a:rPr>
                  <a:t> </a:t>
                </a:r>
                <a:r>
                  <a:rPr kumimoji="0" lang="en-US" altLang="zh-TW" sz="900">
                    <a:solidFill>
                      <a:srgbClr val="385723"/>
                    </a:solidFill>
                    <a:latin typeface="Calibri" panose="020F0502020204030204" pitchFamily="34" charset="0"/>
                    <a:ea typeface="微軟正黑體" panose="020B0604030504040204" pitchFamily="34" charset="-120"/>
                  </a:rPr>
                  <a:t>Environmental</a:t>
                </a:r>
              </a:p>
            </p:txBody>
          </p:sp>
          <p:sp>
            <p:nvSpPr>
              <p:cNvPr id="229" name="文字方塊 228">
                <a:extLst>
                  <a:ext uri="{FF2B5EF4-FFF2-40B4-BE49-F238E27FC236}">
                    <a16:creationId xmlns="" xmlns:a16="http://schemas.microsoft.com/office/drawing/2014/main" id="{D35F5FD2-3523-4288-9051-6E4A27798B42}"/>
                  </a:ext>
                </a:extLst>
              </p:cNvPr>
              <p:cNvSpPr txBox="1"/>
              <p:nvPr/>
            </p:nvSpPr>
            <p:spPr>
              <a:xfrm>
                <a:off x="154553" y="5803688"/>
                <a:ext cx="787017" cy="302469"/>
              </a:xfrm>
              <a:prstGeom prst="rect">
                <a:avLst/>
              </a:prstGeom>
              <a:noFill/>
              <a:ln>
                <a:noFill/>
              </a:ln>
              <a:effectLst/>
            </p:spPr>
            <p:txBody>
              <a:bodyPr>
                <a:spAutoFit/>
              </a:bodyPr>
              <a:lstStyle/>
              <a:p>
                <a:pPr defTabSz="342900" eaLnBrk="1" fontAlgn="auto" hangingPunct="1">
                  <a:spcBef>
                    <a:spcPts val="0"/>
                  </a:spcBef>
                  <a:spcAft>
                    <a:spcPts val="0"/>
                  </a:spcAft>
                  <a:defRPr/>
                </a:pPr>
                <a:r>
                  <a:rPr kumimoji="0" lang="en-US" altLang="zh-TW" sz="900" kern="0" dirty="0">
                    <a:solidFill>
                      <a:srgbClr val="70AD47">
                        <a:lumMod val="50000"/>
                      </a:srgbClr>
                    </a:solidFill>
                    <a:latin typeface="Calibri"/>
                    <a:ea typeface="微軟正黑體" panose="020B0604030504040204" pitchFamily="34" charset="-120"/>
                    <a:sym typeface="Wingdings 2" panose="05020102010507070707" pitchFamily="18" charset="2"/>
                  </a:rPr>
                  <a:t> </a:t>
                </a:r>
                <a:r>
                  <a:rPr kumimoji="0" lang="en-US" altLang="zh-TW" sz="900" kern="0" dirty="0">
                    <a:solidFill>
                      <a:srgbClr val="70AD47">
                        <a:lumMod val="50000"/>
                      </a:srgbClr>
                    </a:solidFill>
                    <a:latin typeface="Calibri"/>
                    <a:ea typeface="微軟正黑體" panose="020B0604030504040204" pitchFamily="34" charset="-120"/>
                  </a:rPr>
                  <a:t>Weather</a:t>
                </a:r>
                <a:endParaRPr kumimoji="0" lang="en-US" altLang="zh-TW" sz="900" kern="0" dirty="0">
                  <a:solidFill>
                    <a:srgbClr val="A5AB81"/>
                  </a:solidFill>
                  <a:latin typeface="Calibri"/>
                  <a:ea typeface="微軟正黑體" panose="020B0604030504040204" pitchFamily="34" charset="-120"/>
                </a:endParaRPr>
              </a:p>
            </p:txBody>
          </p:sp>
          <p:cxnSp>
            <p:nvCxnSpPr>
              <p:cNvPr id="48173" name="弧形接點 229">
                <a:extLst>
                  <a:ext uri="{FF2B5EF4-FFF2-40B4-BE49-F238E27FC236}">
                    <a16:creationId xmlns="" xmlns:a16="http://schemas.microsoft.com/office/drawing/2014/main" id="{56DF660E-C427-4FBF-8DB9-7E7DA861C2D0}"/>
                  </a:ext>
                </a:extLst>
              </p:cNvPr>
              <p:cNvCxnSpPr>
                <a:cxnSpLocks noChangeShapeType="1"/>
              </p:cNvCxnSpPr>
              <p:nvPr/>
            </p:nvCxnSpPr>
            <p:spPr bwMode="auto">
              <a:xfrm flipV="1">
                <a:off x="1043764" y="4601678"/>
                <a:ext cx="2377280" cy="691089"/>
              </a:xfrm>
              <a:prstGeom prst="curvedConnector3">
                <a:avLst>
                  <a:gd name="adj1" fmla="val 11537"/>
                </a:avLst>
              </a:prstGeom>
              <a:noFill/>
              <a:ln w="28575" algn="ctr">
                <a:solidFill>
                  <a:srgbClr val="FF0000"/>
                </a:solidFill>
                <a:prstDash val="sysDot"/>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48174" name="弧形接點 230">
                <a:extLst>
                  <a:ext uri="{FF2B5EF4-FFF2-40B4-BE49-F238E27FC236}">
                    <a16:creationId xmlns="" xmlns:a16="http://schemas.microsoft.com/office/drawing/2014/main" id="{FA5C8918-10BF-4FAB-A6B5-55DA5A008DB6}"/>
                  </a:ext>
                </a:extLst>
              </p:cNvPr>
              <p:cNvCxnSpPr>
                <a:cxnSpLocks noChangeShapeType="1"/>
                <a:stCxn id="219" idx="0"/>
              </p:cNvCxnSpPr>
              <p:nvPr/>
            </p:nvCxnSpPr>
            <p:spPr bwMode="auto">
              <a:xfrm flipV="1">
                <a:off x="3941475" y="5120293"/>
                <a:ext cx="269198" cy="435416"/>
              </a:xfrm>
              <a:prstGeom prst="curvedConnector2">
                <a:avLst/>
              </a:prstGeom>
              <a:noFill/>
              <a:ln w="28575" algn="ctr">
                <a:solidFill>
                  <a:srgbClr val="FFC000"/>
                </a:solidFill>
                <a:prstDash val="sysDot"/>
                <a:miter lim="800000"/>
                <a:headEnd type="triangle" w="med" len="med"/>
                <a:tailEnd type="triangle" w="med" len="med"/>
              </a:ln>
              <a:extLst>
                <a:ext uri="{909E8E84-426E-40DD-AFC4-6F175D3DCCD1}">
                  <a14:hiddenFill xmlns:a14="http://schemas.microsoft.com/office/drawing/2010/main">
                    <a:noFill/>
                  </a14:hiddenFill>
                </a:ext>
              </a:extLst>
            </p:spPr>
          </p:cxnSp>
          <p:sp>
            <p:nvSpPr>
              <p:cNvPr id="232" name="圓角化對角線角落矩形 231">
                <a:extLst>
                  <a:ext uri="{FF2B5EF4-FFF2-40B4-BE49-F238E27FC236}">
                    <a16:creationId xmlns="" xmlns:a16="http://schemas.microsoft.com/office/drawing/2014/main" id="{3027588E-F1ED-455B-9562-3C956B48797B}"/>
                  </a:ext>
                </a:extLst>
              </p:cNvPr>
              <p:cNvSpPr/>
              <p:nvPr/>
            </p:nvSpPr>
            <p:spPr>
              <a:xfrm>
                <a:off x="1360808" y="5298709"/>
                <a:ext cx="1225930" cy="488104"/>
              </a:xfrm>
              <a:prstGeom prst="round2DiagRect">
                <a:avLst/>
              </a:prstGeom>
              <a:solidFill>
                <a:srgbClr val="968C8C"/>
              </a:solidFill>
              <a:ln w="12700" cap="flat" cmpd="sng" algn="ctr">
                <a:solidFill>
                  <a:srgbClr val="968C8C">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200" kern="0" dirty="0">
                    <a:solidFill>
                      <a:prstClr val="white"/>
                    </a:solidFill>
                    <a:latin typeface="Calibri"/>
                    <a:ea typeface="微軟正黑體" panose="020B0604030504040204" pitchFamily="34" charset="-120"/>
                  </a:rPr>
                  <a:t>Local vector / breeding site surveillance</a:t>
                </a:r>
                <a:endParaRPr kumimoji="0" lang="zh-TW" altLang="en-US" sz="1200" kern="0" dirty="0">
                  <a:solidFill>
                    <a:prstClr val="white"/>
                  </a:solidFill>
                  <a:latin typeface="Calibri"/>
                  <a:ea typeface="微軟正黑體" panose="020B0604030504040204" pitchFamily="34" charset="-120"/>
                </a:endParaRPr>
              </a:p>
            </p:txBody>
          </p:sp>
          <p:cxnSp>
            <p:nvCxnSpPr>
              <p:cNvPr id="48176" name="弧形接點 232">
                <a:extLst>
                  <a:ext uri="{FF2B5EF4-FFF2-40B4-BE49-F238E27FC236}">
                    <a16:creationId xmlns="" xmlns:a16="http://schemas.microsoft.com/office/drawing/2014/main" id="{15FD50FC-8238-4E41-836C-E058A187BFD3}"/>
                  </a:ext>
                </a:extLst>
              </p:cNvPr>
              <p:cNvCxnSpPr>
                <a:cxnSpLocks noChangeShapeType="1"/>
                <a:stCxn id="232" idx="3"/>
              </p:cNvCxnSpPr>
              <p:nvPr/>
            </p:nvCxnSpPr>
            <p:spPr bwMode="auto">
              <a:xfrm rot="5400000" flipH="1" flipV="1">
                <a:off x="1993540" y="4211639"/>
                <a:ext cx="1067490" cy="1107186"/>
              </a:xfrm>
              <a:prstGeom prst="curvedConnector2">
                <a:avLst/>
              </a:prstGeom>
              <a:noFill/>
              <a:ln w="28575" algn="ctr">
                <a:solidFill>
                  <a:srgbClr val="FFC000"/>
                </a:solidFill>
                <a:prstDash val="sysDot"/>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48177" name="弧形接點 233">
                <a:extLst>
                  <a:ext uri="{FF2B5EF4-FFF2-40B4-BE49-F238E27FC236}">
                    <a16:creationId xmlns="" xmlns:a16="http://schemas.microsoft.com/office/drawing/2014/main" id="{7F19A506-ACCA-4034-B717-D324F145D159}"/>
                  </a:ext>
                </a:extLst>
              </p:cNvPr>
              <p:cNvCxnSpPr>
                <a:cxnSpLocks noChangeShapeType="1"/>
              </p:cNvCxnSpPr>
              <p:nvPr/>
            </p:nvCxnSpPr>
            <p:spPr bwMode="auto">
              <a:xfrm flipV="1">
                <a:off x="2574254" y="4798643"/>
                <a:ext cx="736980" cy="500335"/>
              </a:xfrm>
              <a:prstGeom prst="curvedConnector3">
                <a:avLst>
                  <a:gd name="adj1" fmla="val 50000"/>
                </a:avLst>
              </a:prstGeom>
              <a:noFill/>
              <a:ln w="28575" algn="ctr">
                <a:solidFill>
                  <a:srgbClr val="FF0000"/>
                </a:solidFill>
                <a:prstDash val="sysDot"/>
                <a:miter lim="800000"/>
                <a:headEnd type="triangle" w="med" len="med"/>
                <a:tailEnd type="triangle" w="med" len="med"/>
              </a:ln>
              <a:extLst>
                <a:ext uri="{909E8E84-426E-40DD-AFC4-6F175D3DCCD1}">
                  <a14:hiddenFill xmlns:a14="http://schemas.microsoft.com/office/drawing/2010/main">
                    <a:noFill/>
                  </a14:hiddenFill>
                </a:ext>
              </a:extLst>
            </p:spPr>
          </p:cxnSp>
          <p:sp>
            <p:nvSpPr>
              <p:cNvPr id="235" name="圓角化單一角落矩形 234">
                <a:extLst>
                  <a:ext uri="{FF2B5EF4-FFF2-40B4-BE49-F238E27FC236}">
                    <a16:creationId xmlns="" xmlns:a16="http://schemas.microsoft.com/office/drawing/2014/main" id="{734C4CEE-5177-41AF-AFD7-59A07A573717}"/>
                  </a:ext>
                </a:extLst>
              </p:cNvPr>
              <p:cNvSpPr/>
              <p:nvPr/>
            </p:nvSpPr>
            <p:spPr>
              <a:xfrm>
                <a:off x="6263014" y="1021310"/>
                <a:ext cx="965609" cy="328432"/>
              </a:xfrm>
              <a:prstGeom prst="round1Rect">
                <a:avLst/>
              </a:prstGeom>
              <a:solidFill>
                <a:srgbClr val="A5AB81"/>
              </a:solidFill>
              <a:ln w="12700" cap="flat" cmpd="sng" algn="ctr">
                <a:solidFill>
                  <a:srgbClr val="A5AB81">
                    <a:shade val="50000"/>
                  </a:srgbClr>
                </a:solidFill>
                <a:prstDash val="solid"/>
                <a:miter lim="800000"/>
              </a:ln>
              <a:effectLst/>
            </p:spPr>
            <p:txBody>
              <a:bodyPr anchor="ctr"/>
              <a:lstStyle/>
              <a:p>
                <a:pPr algn="ctr" defTabSz="342900" eaLnBrk="1" fontAlgn="auto" hangingPunct="1">
                  <a:spcBef>
                    <a:spcPts val="0"/>
                  </a:spcBef>
                  <a:spcAft>
                    <a:spcPts val="0"/>
                  </a:spcAft>
                  <a:defRPr/>
                </a:pPr>
                <a:r>
                  <a:rPr kumimoji="0" lang="en-US" altLang="zh-TW" sz="1000" kern="0" dirty="0">
                    <a:solidFill>
                      <a:prstClr val="white"/>
                    </a:solidFill>
                    <a:latin typeface="Calibri"/>
                    <a:ea typeface="微軟正黑體" panose="020B0604030504040204" pitchFamily="34" charset="-120"/>
                  </a:rPr>
                  <a:t>Cell-based broadcasting</a:t>
                </a:r>
                <a:endParaRPr kumimoji="0" lang="zh-TW" altLang="en-US" sz="1000" kern="0" dirty="0">
                  <a:solidFill>
                    <a:prstClr val="white"/>
                  </a:solidFill>
                  <a:latin typeface="Calibri"/>
                  <a:ea typeface="微軟正黑體" panose="020B0604030504040204" pitchFamily="34" charset="-120"/>
                </a:endParaRPr>
              </a:p>
            </p:txBody>
          </p:sp>
          <p:cxnSp>
            <p:nvCxnSpPr>
              <p:cNvPr id="48179" name="肘形接點 235">
                <a:extLst>
                  <a:ext uri="{FF2B5EF4-FFF2-40B4-BE49-F238E27FC236}">
                    <a16:creationId xmlns="" xmlns:a16="http://schemas.microsoft.com/office/drawing/2014/main" id="{2D7812D2-7D95-4964-83CD-72738BE8A91B}"/>
                  </a:ext>
                </a:extLst>
              </p:cNvPr>
              <p:cNvCxnSpPr>
                <a:cxnSpLocks noChangeShapeType="1"/>
                <a:endCxn id="235" idx="1"/>
              </p:cNvCxnSpPr>
              <p:nvPr/>
            </p:nvCxnSpPr>
            <p:spPr bwMode="auto">
              <a:xfrm flipV="1">
                <a:off x="5698736" y="1185931"/>
                <a:ext cx="563715" cy="423468"/>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48180" name="文字方塊 236">
                <a:extLst>
                  <a:ext uri="{FF2B5EF4-FFF2-40B4-BE49-F238E27FC236}">
                    <a16:creationId xmlns="" xmlns:a16="http://schemas.microsoft.com/office/drawing/2014/main" id="{285C173C-6DDF-479B-92F5-490709630865}"/>
                  </a:ext>
                </a:extLst>
              </p:cNvPr>
              <p:cNvSpPr txBox="1">
                <a:spLocks noChangeArrowheads="1"/>
              </p:cNvSpPr>
              <p:nvPr/>
            </p:nvSpPr>
            <p:spPr bwMode="auto">
              <a:xfrm>
                <a:off x="7363750" y="5484613"/>
                <a:ext cx="869476" cy="95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kumimoji="1" sz="2400">
                    <a:solidFill>
                      <a:schemeClr val="tx1"/>
                    </a:solidFill>
                    <a:latin typeface="Times New Roman" panose="02020603050405020304" pitchFamily="18" charset="0"/>
                    <a:ea typeface="新細明體" panose="02020500000000000000" pitchFamily="18" charset="-120"/>
                  </a:defRPr>
                </a:lvl1pPr>
                <a:lvl2pPr marL="742950" indent="-285750" defTabSz="342900">
                  <a:defRPr kumimoji="1" sz="2400">
                    <a:solidFill>
                      <a:schemeClr val="tx1"/>
                    </a:solidFill>
                    <a:latin typeface="Times New Roman" panose="02020603050405020304" pitchFamily="18" charset="0"/>
                    <a:ea typeface="新細明體" panose="02020500000000000000" pitchFamily="18" charset="-120"/>
                  </a:defRPr>
                </a:lvl2pPr>
                <a:lvl3pPr marL="1143000" indent="-228600" defTabSz="342900">
                  <a:defRPr kumimoji="1" sz="2400">
                    <a:solidFill>
                      <a:schemeClr val="tx1"/>
                    </a:solidFill>
                    <a:latin typeface="Times New Roman" panose="02020603050405020304" pitchFamily="18" charset="0"/>
                    <a:ea typeface="新細明體" panose="02020500000000000000" pitchFamily="18" charset="-120"/>
                  </a:defRPr>
                </a:lvl3pPr>
                <a:lvl4pPr marL="1600200" indent="-228600" defTabSz="342900">
                  <a:defRPr kumimoji="1" sz="2400">
                    <a:solidFill>
                      <a:schemeClr val="tx1"/>
                    </a:solidFill>
                    <a:latin typeface="Times New Roman" panose="02020603050405020304" pitchFamily="18" charset="0"/>
                    <a:ea typeface="新細明體" panose="02020500000000000000" pitchFamily="18" charset="-120"/>
                  </a:defRPr>
                </a:lvl4pPr>
                <a:lvl5pPr marL="2057400" indent="-228600" defTabSz="342900">
                  <a:defRPr kumimoji="1" sz="2400">
                    <a:solidFill>
                      <a:schemeClr val="tx1"/>
                    </a:solidFill>
                    <a:latin typeface="Times New Roman" panose="02020603050405020304" pitchFamily="18" charset="0"/>
                    <a:ea typeface="新細明體" panose="02020500000000000000" pitchFamily="18" charset="-120"/>
                  </a:defRPr>
                </a:lvl5pPr>
                <a:lvl6pPr marL="25146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defTabSz="3429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kumimoji="0" lang="en-US" altLang="zh-TW" sz="1000">
                    <a:solidFill>
                      <a:srgbClr val="385723"/>
                    </a:solidFill>
                    <a:latin typeface="Calibri" panose="020F0502020204030204" pitchFamily="34" charset="0"/>
                    <a:ea typeface="微軟正黑體" panose="020B0604030504040204" pitchFamily="34" charset="-120"/>
                    <a:sym typeface="Wingdings 2" panose="05020102010507070707" pitchFamily="18" charset="2"/>
                  </a:rPr>
                  <a:t> </a:t>
                </a:r>
                <a:r>
                  <a:rPr kumimoji="0" lang="en-US" altLang="zh-TW" sz="1000">
                    <a:solidFill>
                      <a:srgbClr val="385723"/>
                    </a:solidFill>
                    <a:latin typeface="Calibri" panose="020F0502020204030204" pitchFamily="34" charset="0"/>
                    <a:ea typeface="微軟正黑體" panose="020B0604030504040204" pitchFamily="34" charset="-120"/>
                  </a:rPr>
                  <a:t>Vacant / unoccupied house or land registration</a:t>
                </a:r>
              </a:p>
            </p:txBody>
          </p:sp>
          <p:cxnSp>
            <p:nvCxnSpPr>
              <p:cNvPr id="48181" name="肘形接點 237">
                <a:extLst>
                  <a:ext uri="{FF2B5EF4-FFF2-40B4-BE49-F238E27FC236}">
                    <a16:creationId xmlns="" xmlns:a16="http://schemas.microsoft.com/office/drawing/2014/main" id="{7878FE40-EDC2-4C59-B392-5CA58BF13327}"/>
                  </a:ext>
                </a:extLst>
              </p:cNvPr>
              <p:cNvCxnSpPr>
                <a:cxnSpLocks noChangeShapeType="1"/>
                <a:endCxn id="261" idx="2"/>
              </p:cNvCxnSpPr>
              <p:nvPr/>
            </p:nvCxnSpPr>
            <p:spPr bwMode="auto">
              <a:xfrm rot="16200000" flipH="1">
                <a:off x="3956746" y="2329414"/>
                <a:ext cx="888308" cy="83967"/>
              </a:xfrm>
              <a:prstGeom prst="bentConnector2">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39" name="圓角化單一角落矩形 238">
                <a:extLst>
                  <a:ext uri="{FF2B5EF4-FFF2-40B4-BE49-F238E27FC236}">
                    <a16:creationId xmlns="" xmlns:a16="http://schemas.microsoft.com/office/drawing/2014/main" id="{78DC4575-A985-44E5-B84D-D01977B20CFD}"/>
                  </a:ext>
                </a:extLst>
              </p:cNvPr>
              <p:cNvSpPr/>
              <p:nvPr/>
            </p:nvSpPr>
            <p:spPr>
              <a:xfrm>
                <a:off x="4072989" y="1679472"/>
                <a:ext cx="612965" cy="260927"/>
              </a:xfrm>
              <a:prstGeom prst="round1Rect">
                <a:avLst/>
              </a:prstGeom>
              <a:ln w="12700" cap="flat" cmpd="sng" algn="ctr">
                <a:solidFill>
                  <a:srgbClr val="D8B25C">
                    <a:shade val="50000"/>
                  </a:srgbClr>
                </a:solidFill>
                <a:prstDash val="solid"/>
                <a:miter lim="800000"/>
              </a:ln>
              <a:effectLst/>
            </p:spPr>
            <p:style>
              <a:lnRef idx="0">
                <a:scrgbClr r="0" g="0" b="0"/>
              </a:lnRef>
              <a:fillRef idx="1002">
                <a:schemeClr val="dk1"/>
              </a:fillRef>
              <a:effectRef idx="0">
                <a:scrgbClr r="0" g="0" b="0"/>
              </a:effectRef>
              <a:fontRef idx="major"/>
            </p:style>
            <p:txBody>
              <a:bodyPr anchor="ctr"/>
              <a:lstStyle/>
              <a:p>
                <a:pPr algn="ctr" defTabSz="342900" eaLnBrk="1" fontAlgn="auto" hangingPunct="1">
                  <a:spcBef>
                    <a:spcPts val="0"/>
                  </a:spcBef>
                  <a:spcAft>
                    <a:spcPts val="0"/>
                  </a:spcAft>
                  <a:defRPr/>
                </a:pPr>
                <a:r>
                  <a:rPr kumimoji="0" lang="en-US" altLang="zh-TW" sz="900" kern="0" dirty="0">
                    <a:solidFill>
                      <a:prstClr val="white"/>
                    </a:solidFill>
                    <a:ea typeface="微軟正黑體" panose="020B0604030504040204" pitchFamily="34" charset="-120"/>
                  </a:rPr>
                  <a:t>RODS</a:t>
                </a:r>
                <a:br>
                  <a:rPr kumimoji="0" lang="en-US" altLang="zh-TW" sz="900" kern="0" dirty="0">
                    <a:solidFill>
                      <a:prstClr val="white"/>
                    </a:solidFill>
                    <a:ea typeface="微軟正黑體" panose="020B0604030504040204" pitchFamily="34" charset="-120"/>
                  </a:rPr>
                </a:br>
                <a:r>
                  <a:rPr kumimoji="0" lang="en-US" altLang="zh-TW" sz="900" kern="0" dirty="0">
                    <a:solidFill>
                      <a:prstClr val="white"/>
                    </a:solidFill>
                    <a:ea typeface="微軟正黑體" panose="020B0604030504040204" pitchFamily="34" charset="-120"/>
                  </a:rPr>
                  <a:t>ER visits</a:t>
                </a:r>
                <a:endParaRPr kumimoji="0" lang="zh-TW" altLang="en-US" sz="900" kern="0" dirty="0">
                  <a:solidFill>
                    <a:prstClr val="white"/>
                  </a:solidFill>
                  <a:ea typeface="微軟正黑體" panose="020B0604030504040204" pitchFamily="34" charset="-120"/>
                </a:endParaRPr>
              </a:p>
            </p:txBody>
          </p:sp>
          <p:sp>
            <p:nvSpPr>
              <p:cNvPr id="240" name="圓角化單一角落矩形 239">
                <a:extLst>
                  <a:ext uri="{FF2B5EF4-FFF2-40B4-BE49-F238E27FC236}">
                    <a16:creationId xmlns="" xmlns:a16="http://schemas.microsoft.com/office/drawing/2014/main" id="{27B03FAD-C909-4222-9A92-0C4803511E39}"/>
                  </a:ext>
                </a:extLst>
              </p:cNvPr>
              <p:cNvSpPr/>
              <p:nvPr/>
            </p:nvSpPr>
            <p:spPr>
              <a:xfrm>
                <a:off x="6263014" y="4378321"/>
                <a:ext cx="965609" cy="328432"/>
              </a:xfrm>
              <a:prstGeom prst="round1Rect">
                <a:avLst/>
              </a:prstGeom>
              <a:noFill/>
              <a:ln w="12700" cap="flat" cmpd="sng" algn="ctr">
                <a:solidFill>
                  <a:srgbClr val="7BA79D">
                    <a:shade val="50000"/>
                  </a:srgbClr>
                </a:solidFill>
                <a:prstDash val="dashDot"/>
                <a:miter lim="800000"/>
              </a:ln>
              <a:effectLst/>
            </p:spPr>
            <p:txBody>
              <a:bodyPr anchor="ctr"/>
              <a:lstStyle/>
              <a:p>
                <a:pPr algn="ctr" defTabSz="342900" eaLnBrk="1" fontAlgn="auto" hangingPunct="1">
                  <a:spcBef>
                    <a:spcPts val="0"/>
                  </a:spcBef>
                  <a:spcAft>
                    <a:spcPts val="0"/>
                  </a:spcAft>
                  <a:defRPr/>
                </a:pPr>
                <a:r>
                  <a:rPr kumimoji="0" lang="en-US" altLang="zh-TW" sz="900" b="1" kern="0" dirty="0">
                    <a:solidFill>
                      <a:prstClr val="black">
                        <a:lumMod val="50000"/>
                        <a:lumOff val="50000"/>
                      </a:prstClr>
                    </a:solidFill>
                    <a:latin typeface="Calibri"/>
                    <a:ea typeface="微軟正黑體" panose="020B0604030504040204" pitchFamily="34" charset="-120"/>
                  </a:rPr>
                  <a:t>Intervention evaluation model</a:t>
                </a:r>
                <a:endParaRPr kumimoji="0" lang="zh-TW" altLang="en-US" sz="900" b="1" kern="0" dirty="0">
                  <a:solidFill>
                    <a:prstClr val="black">
                      <a:lumMod val="50000"/>
                      <a:lumOff val="50000"/>
                    </a:prstClr>
                  </a:solidFill>
                  <a:latin typeface="Calibri"/>
                  <a:ea typeface="微軟正黑體" panose="020B0604030504040204" pitchFamily="34" charset="-120"/>
                </a:endParaRPr>
              </a:p>
            </p:txBody>
          </p:sp>
          <p:cxnSp>
            <p:nvCxnSpPr>
              <p:cNvPr id="48184" name="弧形接點 240">
                <a:extLst>
                  <a:ext uri="{FF2B5EF4-FFF2-40B4-BE49-F238E27FC236}">
                    <a16:creationId xmlns="" xmlns:a16="http://schemas.microsoft.com/office/drawing/2014/main" id="{2B396224-59F0-4C68-A461-9E08ADBB9CA2}"/>
                  </a:ext>
                </a:extLst>
              </p:cNvPr>
              <p:cNvCxnSpPr>
                <a:cxnSpLocks noChangeShapeType="1"/>
              </p:cNvCxnSpPr>
              <p:nvPr/>
            </p:nvCxnSpPr>
            <p:spPr bwMode="auto">
              <a:xfrm>
                <a:off x="5119865" y="2851052"/>
                <a:ext cx="1127430" cy="1727267"/>
              </a:xfrm>
              <a:prstGeom prst="curvedConnector3">
                <a:avLst>
                  <a:gd name="adj1" fmla="val 48769"/>
                </a:avLst>
              </a:prstGeom>
              <a:noFill/>
              <a:ln w="28575" algn="ctr">
                <a:solidFill>
                  <a:srgbClr val="FFC000"/>
                </a:solidFill>
                <a:prstDash val="sysDot"/>
                <a:miter lim="800000"/>
                <a:headEnd/>
                <a:tailEnd type="triangle" w="med" len="med"/>
              </a:ln>
              <a:extLst>
                <a:ext uri="{909E8E84-426E-40DD-AFC4-6F175D3DCCD1}">
                  <a14:hiddenFill xmlns:a14="http://schemas.microsoft.com/office/drawing/2010/main">
                    <a:noFill/>
                  </a14:hiddenFill>
                </a:ext>
              </a:extLst>
            </p:spPr>
          </p:cxnSp>
        </p:grpSp>
        <p:sp>
          <p:nvSpPr>
            <p:cNvPr id="290" name="圓角矩形 289">
              <a:extLst>
                <a:ext uri="{FF2B5EF4-FFF2-40B4-BE49-F238E27FC236}">
                  <a16:creationId xmlns="" xmlns:a16="http://schemas.microsoft.com/office/drawing/2014/main" id="{7823A7D0-083F-4C2E-8550-BF3283CC263D}"/>
                </a:ext>
              </a:extLst>
            </p:cNvPr>
            <p:cNvSpPr/>
            <p:nvPr/>
          </p:nvSpPr>
          <p:spPr>
            <a:xfrm>
              <a:off x="8028384" y="44821"/>
              <a:ext cx="1008112" cy="418850"/>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200" kern="0" dirty="0">
                  <a:solidFill>
                    <a:prstClr val="white"/>
                  </a:solidFill>
                  <a:ea typeface="微軟正黑體" panose="020B0604030504040204" pitchFamily="34" charset="-120"/>
                </a:rPr>
                <a:t>Media surveillance</a:t>
              </a:r>
              <a:endParaRPr kumimoji="0" lang="zh-TW" altLang="en-US" sz="1200" kern="0" dirty="0">
                <a:solidFill>
                  <a:prstClr val="white"/>
                </a:solidFill>
                <a:ea typeface="微軟正黑體" panose="020B0604030504040204" pitchFamily="34" charset="-120"/>
              </a:endParaRPr>
            </a:p>
          </p:txBody>
        </p:sp>
        <p:sp>
          <p:nvSpPr>
            <p:cNvPr id="291" name="圓角矩形 290">
              <a:extLst>
                <a:ext uri="{FF2B5EF4-FFF2-40B4-BE49-F238E27FC236}">
                  <a16:creationId xmlns="" xmlns:a16="http://schemas.microsoft.com/office/drawing/2014/main" id="{6319D674-49D8-4998-933E-381D79FBCF35}"/>
                </a:ext>
              </a:extLst>
            </p:cNvPr>
            <p:cNvSpPr/>
            <p:nvPr/>
          </p:nvSpPr>
          <p:spPr>
            <a:xfrm>
              <a:off x="381850" y="1960208"/>
              <a:ext cx="1324523" cy="627824"/>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400" kern="0" dirty="0">
                  <a:solidFill>
                    <a:prstClr val="white"/>
                  </a:solidFill>
                  <a:ea typeface="微軟正黑體" panose="020B0604030504040204" pitchFamily="34" charset="-120"/>
                </a:rPr>
                <a:t>Epidemiologic surveillance</a:t>
              </a:r>
              <a:endParaRPr kumimoji="0" lang="zh-TW" altLang="en-US" sz="1400" kern="0" dirty="0">
                <a:solidFill>
                  <a:prstClr val="white"/>
                </a:solidFill>
                <a:ea typeface="微軟正黑體" panose="020B0604030504040204" pitchFamily="34" charset="-120"/>
              </a:endParaRPr>
            </a:p>
          </p:txBody>
        </p:sp>
        <p:sp>
          <p:nvSpPr>
            <p:cNvPr id="292" name="圓角矩形 291">
              <a:extLst>
                <a:ext uri="{FF2B5EF4-FFF2-40B4-BE49-F238E27FC236}">
                  <a16:creationId xmlns="" xmlns:a16="http://schemas.microsoft.com/office/drawing/2014/main" id="{268F149B-021E-4A9A-B39B-6EB74063E54B}"/>
                </a:ext>
              </a:extLst>
            </p:cNvPr>
            <p:cNvSpPr/>
            <p:nvPr/>
          </p:nvSpPr>
          <p:spPr>
            <a:xfrm>
              <a:off x="8029475" y="575428"/>
              <a:ext cx="1079029" cy="48856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r>
                <a:rPr kumimoji="0" lang="en-US" altLang="zh-TW" sz="1200" kern="0" dirty="0">
                  <a:solidFill>
                    <a:prstClr val="white"/>
                  </a:solidFill>
                  <a:ea typeface="微軟正黑體" panose="020B0604030504040204" pitchFamily="34" charset="-120"/>
                </a:rPr>
                <a:t>International surveillance</a:t>
              </a:r>
              <a:endParaRPr kumimoji="0" lang="zh-TW" altLang="en-US" sz="1200" kern="0" dirty="0">
                <a:solidFill>
                  <a:prstClr val="white"/>
                </a:solidFill>
                <a:ea typeface="微軟正黑體" panose="020B0604030504040204" pitchFamily="34" charset="-120"/>
              </a:endParaRPr>
            </a:p>
          </p:txBody>
        </p:sp>
        <p:cxnSp>
          <p:nvCxnSpPr>
            <p:cNvPr id="48144" name="肘形接點 292">
              <a:extLst>
                <a:ext uri="{FF2B5EF4-FFF2-40B4-BE49-F238E27FC236}">
                  <a16:creationId xmlns="" xmlns:a16="http://schemas.microsoft.com/office/drawing/2014/main" id="{D6D5984B-A673-4D0C-B8B6-9E4B2F1FC602}"/>
                </a:ext>
              </a:extLst>
            </p:cNvPr>
            <p:cNvCxnSpPr>
              <a:cxnSpLocks noChangeShapeType="1"/>
              <a:endCxn id="244" idx="1"/>
            </p:cNvCxnSpPr>
            <p:nvPr/>
          </p:nvCxnSpPr>
          <p:spPr bwMode="auto">
            <a:xfrm>
              <a:off x="2908612" y="2883199"/>
              <a:ext cx="444197" cy="3230"/>
            </a:xfrm>
            <a:prstGeom prst="bentConnector3">
              <a:avLst>
                <a:gd name="adj1" fmla="val 50000"/>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294" name="圓角化單一角落矩形 293">
              <a:extLst>
                <a:ext uri="{FF2B5EF4-FFF2-40B4-BE49-F238E27FC236}">
                  <a16:creationId xmlns="" xmlns:a16="http://schemas.microsoft.com/office/drawing/2014/main" id="{3DF94E28-A2E8-4F3A-9F98-D7E0521FD827}"/>
                </a:ext>
              </a:extLst>
            </p:cNvPr>
            <p:cNvSpPr/>
            <p:nvPr/>
          </p:nvSpPr>
          <p:spPr>
            <a:xfrm>
              <a:off x="4169871" y="984535"/>
              <a:ext cx="761697" cy="319059"/>
            </a:xfrm>
            <a:prstGeom prst="round1Rect">
              <a:avLst/>
            </a:prstGeom>
            <a:ln w="12700" cap="flat" cmpd="sng" algn="ctr">
              <a:solidFill>
                <a:srgbClr val="D8B25C">
                  <a:shade val="50000"/>
                </a:srgbClr>
              </a:solidFill>
              <a:prstDash val="solid"/>
              <a:miter lim="800000"/>
            </a:ln>
            <a:effectLst/>
          </p:spPr>
          <p:style>
            <a:lnRef idx="0">
              <a:scrgbClr r="0" g="0" b="0"/>
            </a:lnRef>
            <a:fillRef idx="1002">
              <a:schemeClr val="dk1"/>
            </a:fillRef>
            <a:effectRef idx="0">
              <a:scrgbClr r="0" g="0" b="0"/>
            </a:effectRef>
            <a:fontRef idx="major"/>
          </p:style>
          <p:txBody>
            <a:bodyPr anchor="ctr"/>
            <a:lstStyle/>
            <a:p>
              <a:pPr algn="ctr" defTabSz="342900" eaLnBrk="1" fontAlgn="auto" hangingPunct="1">
                <a:spcBef>
                  <a:spcPts val="0"/>
                </a:spcBef>
                <a:spcAft>
                  <a:spcPts val="0"/>
                </a:spcAft>
                <a:defRPr/>
              </a:pPr>
              <a:r>
                <a:rPr kumimoji="0" lang="en-US" altLang="zh-TW" sz="900" kern="0" dirty="0">
                  <a:solidFill>
                    <a:prstClr val="white"/>
                  </a:solidFill>
                  <a:ea typeface="微軟正黑體" panose="020B0604030504040204" pitchFamily="34" charset="-120"/>
                </a:rPr>
                <a:t>Death certificates</a:t>
              </a:r>
              <a:endParaRPr kumimoji="0" lang="zh-TW" altLang="en-US" sz="900" kern="0" dirty="0">
                <a:solidFill>
                  <a:prstClr val="white"/>
                </a:solidFill>
                <a:ea typeface="微軟正黑體" panose="020B0604030504040204" pitchFamily="34" charset="-120"/>
              </a:endParaRPr>
            </a:p>
          </p:txBody>
        </p:sp>
        <p:cxnSp>
          <p:nvCxnSpPr>
            <p:cNvPr id="48146" name="肘形接點 294">
              <a:extLst>
                <a:ext uri="{FF2B5EF4-FFF2-40B4-BE49-F238E27FC236}">
                  <a16:creationId xmlns="" xmlns:a16="http://schemas.microsoft.com/office/drawing/2014/main" id="{3C2F98EA-0BD8-4536-A52C-A45FE5801F20}"/>
                </a:ext>
              </a:extLst>
            </p:cNvPr>
            <p:cNvCxnSpPr>
              <a:cxnSpLocks noChangeShapeType="1"/>
              <a:endCxn id="261" idx="2"/>
            </p:cNvCxnSpPr>
            <p:nvPr/>
          </p:nvCxnSpPr>
          <p:spPr bwMode="auto">
            <a:xfrm rot="16200000" flipH="1">
              <a:off x="3851945" y="1898677"/>
              <a:ext cx="1573386" cy="402117"/>
            </a:xfrm>
            <a:prstGeom prst="bentConnector2">
              <a:avLst/>
            </a:prstGeom>
            <a:noFill/>
            <a:ln w="12700" algn="ctr">
              <a:solidFill>
                <a:srgbClr val="94B6D2"/>
              </a:solidFill>
              <a:miter lim="800000"/>
              <a:headEnd/>
              <a:tailEnd type="triangle" w="med" len="med"/>
            </a:ln>
            <a:extLst>
              <a:ext uri="{909E8E84-426E-40DD-AFC4-6F175D3DCCD1}">
                <a14:hiddenFill xmlns:a14="http://schemas.microsoft.com/office/drawing/2010/main">
                  <a:noFill/>
                </a14:hiddenFill>
              </a:ext>
            </a:extLst>
          </p:spPr>
        </p:cxnSp>
        <p:sp>
          <p:nvSpPr>
            <p:cNvPr id="313" name="矩形 312">
              <a:extLst>
                <a:ext uri="{FF2B5EF4-FFF2-40B4-BE49-F238E27FC236}">
                  <a16:creationId xmlns="" xmlns:a16="http://schemas.microsoft.com/office/drawing/2014/main" id="{74B25637-5F8E-481F-8C61-F47DCFFBB6CA}"/>
                </a:ext>
              </a:extLst>
            </p:cNvPr>
            <p:cNvSpPr/>
            <p:nvPr/>
          </p:nvSpPr>
          <p:spPr>
            <a:xfrm>
              <a:off x="159814" y="6318044"/>
              <a:ext cx="1330076" cy="230167"/>
            </a:xfrm>
            <a:prstGeom prst="rect">
              <a:avLst/>
            </a:prstGeom>
          </p:spPr>
          <p:txBody>
            <a:bodyPr wrap="none">
              <a:spAutoFit/>
            </a:bodyPr>
            <a:lstStyle/>
            <a:p>
              <a:pPr defTabSz="342900" eaLnBrk="1" fontAlgn="auto" hangingPunct="1">
                <a:spcBef>
                  <a:spcPts val="0"/>
                </a:spcBef>
                <a:spcAft>
                  <a:spcPts val="0"/>
                </a:spcAft>
                <a:defRPr/>
              </a:pPr>
              <a:r>
                <a:rPr kumimoji="0" lang="en-US" altLang="zh-TW" sz="900" kern="0" dirty="0">
                  <a:solidFill>
                    <a:srgbClr val="70AD47">
                      <a:lumMod val="50000"/>
                    </a:srgbClr>
                  </a:solidFill>
                  <a:latin typeface="Calibri"/>
                  <a:ea typeface="微軟正黑體" panose="020B0604030504040204" pitchFamily="34" charset="-120"/>
                  <a:sym typeface="Wingdings 2" panose="05020102010507070707" pitchFamily="18" charset="2"/>
                </a:rPr>
                <a:t> </a:t>
              </a:r>
              <a:r>
                <a:rPr kumimoji="0" lang="en-US" altLang="zh-TW" sz="900" kern="0" dirty="0">
                  <a:solidFill>
                    <a:srgbClr val="70AD47">
                      <a:lumMod val="50000"/>
                    </a:srgbClr>
                  </a:solidFill>
                  <a:latin typeface="Calibri"/>
                  <a:ea typeface="微軟正黑體" panose="020B0604030504040204" pitchFamily="34" charset="-120"/>
                </a:rPr>
                <a:t>Socioeconomic</a:t>
              </a:r>
            </a:p>
          </p:txBody>
        </p:sp>
        <p:cxnSp>
          <p:nvCxnSpPr>
            <p:cNvPr id="323" name="直線接點 322">
              <a:extLst>
                <a:ext uri="{FF2B5EF4-FFF2-40B4-BE49-F238E27FC236}">
                  <a16:creationId xmlns="" xmlns:a16="http://schemas.microsoft.com/office/drawing/2014/main" id="{8B7B161A-2273-4F61-9C84-043BABBEC9DA}"/>
                </a:ext>
              </a:extLst>
            </p:cNvPr>
            <p:cNvCxnSpPr/>
            <p:nvPr/>
          </p:nvCxnSpPr>
          <p:spPr>
            <a:xfrm>
              <a:off x="406001" y="1302005"/>
              <a:ext cx="375066"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8149" name="文字方塊 324">
              <a:extLst>
                <a:ext uri="{FF2B5EF4-FFF2-40B4-BE49-F238E27FC236}">
                  <a16:creationId xmlns="" xmlns:a16="http://schemas.microsoft.com/office/drawing/2014/main" id="{F8C0956A-8A9E-41C0-8005-703F05322A83}"/>
                </a:ext>
              </a:extLst>
            </p:cNvPr>
            <p:cNvSpPr txBox="1">
              <a:spLocks noChangeArrowheads="1"/>
            </p:cNvSpPr>
            <p:nvPr/>
          </p:nvSpPr>
          <p:spPr bwMode="auto">
            <a:xfrm>
              <a:off x="822145" y="1164224"/>
              <a:ext cx="185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r>
                <a:rPr lang="en-US" altLang="zh-TW" sz="1000">
                  <a:solidFill>
                    <a:srgbClr val="000000"/>
                  </a:solidFill>
                  <a:latin typeface="Calibri" panose="020F0502020204030204" pitchFamily="34" charset="0"/>
                  <a:ea typeface="標楷體" panose="03000509000000000000" pitchFamily="65" charset="-120"/>
                </a:rPr>
                <a:t>Dotted line: in development</a:t>
              </a:r>
              <a:endParaRPr lang="zh-TW" altLang="en-US" sz="1000">
                <a:solidFill>
                  <a:srgbClr val="000000"/>
                </a:solidFill>
                <a:latin typeface="Calibri" panose="020F0502020204030204" pitchFamily="34" charset="0"/>
                <a:ea typeface="標楷體" panose="03000509000000000000" pitchFamily="65" charset="-120"/>
              </a:endParaRPr>
            </a:p>
          </p:txBody>
        </p:sp>
      </p:grpSp>
      <p:sp>
        <p:nvSpPr>
          <p:cNvPr id="3" name="圓角矩形 2">
            <a:extLst>
              <a:ext uri="{FF2B5EF4-FFF2-40B4-BE49-F238E27FC236}">
                <a16:creationId xmlns="" xmlns:a16="http://schemas.microsoft.com/office/drawing/2014/main" id="{B057ABCF-A900-41EC-9D8E-246C8BDD95CE}"/>
              </a:ext>
            </a:extLst>
          </p:cNvPr>
          <p:cNvSpPr/>
          <p:nvPr/>
        </p:nvSpPr>
        <p:spPr>
          <a:xfrm>
            <a:off x="4137025" y="2532063"/>
            <a:ext cx="292100" cy="200025"/>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eaLnBrk="1" hangingPunct="1">
              <a:defRPr/>
            </a:pPr>
            <a:r>
              <a:rPr lang="en-US" altLang="zh-TW" sz="900" dirty="0">
                <a:solidFill>
                  <a:srgbClr val="5B9BD5"/>
                </a:solidFill>
              </a:rPr>
              <a:t>Lab</a:t>
            </a:r>
            <a:endParaRPr lang="zh-TW" altLang="en-US" sz="900" dirty="0">
              <a:solidFill>
                <a:srgbClr val="5B9BD5"/>
              </a:solidFill>
            </a:endParaRPr>
          </a:p>
        </p:txBody>
      </p:sp>
      <p:sp>
        <p:nvSpPr>
          <p:cNvPr id="48133" name="投影片編號版面配置區 5">
            <a:extLst>
              <a:ext uri="{FF2B5EF4-FFF2-40B4-BE49-F238E27FC236}">
                <a16:creationId xmlns="" xmlns:a16="http://schemas.microsoft.com/office/drawing/2014/main" id="{49EE14A3-55D2-483C-8C5C-AB1CD469EF0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DACB0ECD-39AE-49FE-9977-0FAFAE8D5187}"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19</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 xmlns:a16="http://schemas.microsoft.com/office/drawing/2014/main" id="{7C9B205C-3D74-430E-9698-DD0D735EA05D}"/>
              </a:ext>
            </a:extLst>
          </p:cNvPr>
          <p:cNvSpPr>
            <a:spLocks noGrp="1"/>
          </p:cNvSpPr>
          <p:nvPr>
            <p:ph type="title"/>
          </p:nvPr>
        </p:nvSpPr>
        <p:spPr>
          <a:xfrm>
            <a:off x="593725" y="125413"/>
            <a:ext cx="7467600" cy="1143000"/>
          </a:xfrm>
        </p:spPr>
        <p:txBody>
          <a:bodyPr lIns="91440" tIns="45720" rIns="91440" bIns="45720" rtlCol="0" anchor="ctr">
            <a:normAutofit fontScale="90000"/>
          </a:bodyPr>
          <a:lstStyle/>
          <a:p>
            <a:pPr>
              <a:lnSpc>
                <a:spcPct val="110000"/>
              </a:lnSpc>
              <a:spcBef>
                <a:spcPts val="600"/>
              </a:spcBef>
              <a:defRPr/>
            </a:pPr>
            <a:r>
              <a:rPr lang="en-US" altLang="zh-TW" sz="49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t>Dengue  </a:t>
            </a:r>
            <a:r>
              <a:rPr lang="en-US" altLang="zh-TW" dirty="0">
                <a:effectLst>
                  <a:outerShdw blurRad="38100" dist="38100" dir="2700000" algn="tl">
                    <a:srgbClr val="000000">
                      <a:alpha val="43137"/>
                    </a:srgbClr>
                  </a:outerShdw>
                </a:effectLst>
              </a:rPr>
              <a:t/>
            </a:r>
            <a:br>
              <a:rPr lang="en-US" altLang="zh-TW" dirty="0">
                <a:effectLst>
                  <a:outerShdw blurRad="38100" dist="38100" dir="2700000" algn="tl">
                    <a:srgbClr val="000000">
                      <a:alpha val="43137"/>
                    </a:srgbClr>
                  </a:outerShdw>
                </a:effectLst>
              </a:rPr>
            </a:br>
            <a:r>
              <a:rPr lang="en-US" altLang="zh-TW" sz="3100" b="1" dirty="0"/>
              <a:t>In tropical and sub-tropical climates worldwide</a:t>
            </a:r>
            <a:endParaRPr lang="zh-TW" altLang="en-US" sz="3300" b="1" dirty="0"/>
          </a:p>
        </p:txBody>
      </p:sp>
      <p:pic>
        <p:nvPicPr>
          <p:cNvPr id="19459" name="內容版面配置區 5">
            <a:extLst>
              <a:ext uri="{FF2B5EF4-FFF2-40B4-BE49-F238E27FC236}">
                <a16:creationId xmlns="" xmlns:a16="http://schemas.microsoft.com/office/drawing/2014/main" id="{4AA17156-6D05-49A6-AFD0-25F87D8F497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68313" y="1268413"/>
            <a:ext cx="8135937" cy="4837112"/>
          </a:xfrm>
        </p:spPr>
      </p:pic>
      <p:sp>
        <p:nvSpPr>
          <p:cNvPr id="19460" name="投影片編號版面配置區 4">
            <a:extLst>
              <a:ext uri="{FF2B5EF4-FFF2-40B4-BE49-F238E27FC236}">
                <a16:creationId xmlns="" xmlns:a16="http://schemas.microsoft.com/office/drawing/2014/main" id="{74FDCBC7-4592-4A32-BA76-3B4FAE6A1684}"/>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589227B5-A778-4244-BA06-6BCDFBA4842D}"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2</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a:extLst>
              <a:ext uri="{FF2B5EF4-FFF2-40B4-BE49-F238E27FC236}">
                <a16:creationId xmlns="" xmlns:a16="http://schemas.microsoft.com/office/drawing/2014/main" id="{28615BDD-9263-433A-90B2-2F61D7E19474}"/>
              </a:ext>
            </a:extLst>
          </p:cNvPr>
          <p:cNvSpPr>
            <a:spLocks noGrp="1"/>
          </p:cNvSpPr>
          <p:nvPr>
            <p:ph type="body" idx="1"/>
          </p:nvPr>
        </p:nvSpPr>
        <p:spPr>
          <a:xfrm>
            <a:off x="323850" y="1658938"/>
            <a:ext cx="3787775" cy="4873625"/>
          </a:xfrm>
        </p:spPr>
        <p:txBody>
          <a:bodyPr>
            <a:normAutofit fontScale="92500" lnSpcReduction="20000"/>
          </a:bodyPr>
          <a:lstStyle/>
          <a:p>
            <a:pPr>
              <a:lnSpc>
                <a:spcPct val="110000"/>
              </a:lnSpc>
              <a:spcBef>
                <a:spcPts val="600"/>
              </a:spcBef>
              <a:defRPr/>
            </a:pPr>
            <a:r>
              <a:rPr lang="en-US" altLang="zh-TW" sz="2400" b="1" dirty="0"/>
              <a:t>Environment  Management</a:t>
            </a:r>
          </a:p>
          <a:p>
            <a:pPr lvl="1">
              <a:lnSpc>
                <a:spcPct val="110000"/>
              </a:lnSpc>
              <a:spcBef>
                <a:spcPts val="600"/>
              </a:spcBef>
              <a:defRPr/>
            </a:pPr>
            <a:r>
              <a:rPr lang="en-US" altLang="zh-TW" sz="2400" dirty="0"/>
              <a:t>Container management</a:t>
            </a:r>
          </a:p>
          <a:p>
            <a:pPr lvl="1">
              <a:lnSpc>
                <a:spcPct val="110000"/>
              </a:lnSpc>
              <a:spcBef>
                <a:spcPts val="600"/>
              </a:spcBef>
              <a:defRPr/>
            </a:pPr>
            <a:r>
              <a:rPr lang="en-US" altLang="zh-TW" sz="2400" dirty="0"/>
              <a:t>Elimination of breeding sites</a:t>
            </a:r>
          </a:p>
          <a:p>
            <a:pPr>
              <a:lnSpc>
                <a:spcPct val="110000"/>
              </a:lnSpc>
              <a:spcBef>
                <a:spcPts val="600"/>
              </a:spcBef>
              <a:defRPr/>
            </a:pPr>
            <a:r>
              <a:rPr lang="en-US" altLang="zh-TW" sz="2400" b="1" dirty="0"/>
              <a:t>Personal Protection</a:t>
            </a:r>
          </a:p>
          <a:p>
            <a:pPr lvl="1">
              <a:lnSpc>
                <a:spcPct val="110000"/>
              </a:lnSpc>
              <a:spcBef>
                <a:spcPts val="600"/>
              </a:spcBef>
              <a:defRPr/>
            </a:pPr>
            <a:r>
              <a:rPr lang="en-US" altLang="zh-TW" sz="2400" dirty="0"/>
              <a:t>Apply repellents (DEET) to exposed skin</a:t>
            </a:r>
          </a:p>
          <a:p>
            <a:pPr lvl="1">
              <a:lnSpc>
                <a:spcPct val="110000"/>
              </a:lnSpc>
              <a:spcBef>
                <a:spcPts val="600"/>
              </a:spcBef>
              <a:defRPr/>
            </a:pPr>
            <a:r>
              <a:rPr lang="en-US" altLang="zh-TW" sz="2400" dirty="0"/>
              <a:t>Wear long-sleeved tops and pants </a:t>
            </a:r>
          </a:p>
          <a:p>
            <a:pPr>
              <a:lnSpc>
                <a:spcPct val="110000"/>
              </a:lnSpc>
              <a:spcBef>
                <a:spcPts val="600"/>
              </a:spcBef>
              <a:defRPr/>
            </a:pPr>
            <a:r>
              <a:rPr lang="en-US" altLang="zh-TW" sz="2400" b="1" dirty="0"/>
              <a:t>Doctor Encouragement</a:t>
            </a:r>
          </a:p>
          <a:p>
            <a:pPr lvl="1">
              <a:lnSpc>
                <a:spcPct val="110000"/>
              </a:lnSpc>
              <a:spcBef>
                <a:spcPts val="600"/>
              </a:spcBef>
              <a:defRPr/>
            </a:pPr>
            <a:r>
              <a:rPr lang="en-US" altLang="zh-TW" sz="2400" dirty="0"/>
              <a:t>Remind doctors to aware and notify suspected cases</a:t>
            </a:r>
          </a:p>
          <a:p>
            <a:pPr>
              <a:lnSpc>
                <a:spcPct val="110000"/>
              </a:lnSpc>
              <a:spcBef>
                <a:spcPts val="600"/>
              </a:spcBef>
              <a:defRPr/>
            </a:pPr>
            <a:endParaRPr lang="zh-TW" altLang="en-US" sz="2400" dirty="0"/>
          </a:p>
        </p:txBody>
      </p:sp>
      <p:sp>
        <p:nvSpPr>
          <p:cNvPr id="2" name="標題 1">
            <a:extLst>
              <a:ext uri="{FF2B5EF4-FFF2-40B4-BE49-F238E27FC236}">
                <a16:creationId xmlns="" xmlns:a16="http://schemas.microsoft.com/office/drawing/2014/main" id="{1BABAE71-4A77-40F5-A72B-2BD62062EF79}"/>
              </a:ext>
            </a:extLst>
          </p:cNvPr>
          <p:cNvSpPr>
            <a:spLocks noGrp="1"/>
          </p:cNvSpPr>
          <p:nvPr>
            <p:ph type="title"/>
          </p:nvPr>
        </p:nvSpPr>
        <p:spPr>
          <a:xfrm>
            <a:off x="495300" y="150813"/>
            <a:ext cx="7467600" cy="1143000"/>
          </a:xfrm>
        </p:spPr>
        <p:txBody>
          <a:bodyPr/>
          <a:lstStyle/>
          <a:p>
            <a:pPr>
              <a:defRPr/>
            </a:pPr>
            <a:r>
              <a:rPr lang="en-US" altLang="zh-TW" sz="44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Health Education</a:t>
            </a:r>
            <a:endParaRPr lang="zh-TW" altLang="en-US" sz="44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50180" name="投影片編號版面配置區 2">
            <a:extLst>
              <a:ext uri="{FF2B5EF4-FFF2-40B4-BE49-F238E27FC236}">
                <a16:creationId xmlns="" xmlns:a16="http://schemas.microsoft.com/office/drawing/2014/main" id="{4A1114B2-2B0C-4911-A07D-814DC4C7793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7EF9FF32-84AB-42C4-8674-A39F65E1C6E3}"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20</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sp>
        <p:nvSpPr>
          <p:cNvPr id="11" name="標題 1">
            <a:extLst>
              <a:ext uri="{FF2B5EF4-FFF2-40B4-BE49-F238E27FC236}">
                <a16:creationId xmlns="" xmlns:a16="http://schemas.microsoft.com/office/drawing/2014/main" id="{7B3F5AAF-B781-4895-9766-1932700CBCE1}"/>
              </a:ext>
            </a:extLst>
          </p:cNvPr>
          <p:cNvSpPr txBox="1">
            <a:spLocks/>
          </p:cNvSpPr>
          <p:nvPr/>
        </p:nvSpPr>
        <p:spPr>
          <a:xfrm>
            <a:off x="1614488" y="3748088"/>
            <a:ext cx="5915025" cy="132556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rgbClr val="0070C0"/>
                </a:solidFill>
                <a:latin typeface="+mn-lt"/>
                <a:ea typeface="微軟正黑體" panose="020B0604030504040204" pitchFamily="34" charset="-120"/>
                <a:cs typeface="+mj-cs"/>
              </a:defRPr>
            </a:lvl1pPr>
          </a:lstStyle>
          <a:p>
            <a:pPr>
              <a:defRPr/>
            </a:pPr>
            <a:r>
              <a:rPr lang="zh-TW" altLang="en-US" dirty="0">
                <a:solidFill>
                  <a:schemeClr val="accent6"/>
                </a:solidFill>
              </a:rPr>
              <a:t>　</a:t>
            </a:r>
          </a:p>
        </p:txBody>
      </p:sp>
      <p:sp>
        <p:nvSpPr>
          <p:cNvPr id="50182" name="矩形 12">
            <a:extLst>
              <a:ext uri="{FF2B5EF4-FFF2-40B4-BE49-F238E27FC236}">
                <a16:creationId xmlns="" xmlns:a16="http://schemas.microsoft.com/office/drawing/2014/main" id="{2B0C9673-2943-4AF4-865B-2F99DCC1B1EE}"/>
              </a:ext>
            </a:extLst>
          </p:cNvPr>
          <p:cNvSpPr>
            <a:spLocks noChangeArrowheads="1"/>
          </p:cNvSpPr>
          <p:nvPr/>
        </p:nvSpPr>
        <p:spPr bwMode="auto">
          <a:xfrm>
            <a:off x="4594225" y="1724025"/>
            <a:ext cx="23002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sz="1600"/>
              <a:t>Emptying and cleaning containers</a:t>
            </a:r>
            <a:endParaRPr lang="zh-TW" altLang="en-US" sz="1600"/>
          </a:p>
        </p:txBody>
      </p:sp>
      <p:pic>
        <p:nvPicPr>
          <p:cNvPr id="50183" name="圖片 13">
            <a:extLst>
              <a:ext uri="{FF2B5EF4-FFF2-40B4-BE49-F238E27FC236}">
                <a16:creationId xmlns="" xmlns:a16="http://schemas.microsoft.com/office/drawing/2014/main" id="{F6577548-4D84-429F-8A78-1A40F72F2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2975" y="835025"/>
            <a:ext cx="9906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矩形 16">
            <a:extLst>
              <a:ext uri="{FF2B5EF4-FFF2-40B4-BE49-F238E27FC236}">
                <a16:creationId xmlns="" xmlns:a16="http://schemas.microsoft.com/office/drawing/2014/main" id="{614C8B96-497B-4989-9D2E-0397C03DB816}"/>
              </a:ext>
            </a:extLst>
          </p:cNvPr>
          <p:cNvSpPr>
            <a:spLocks noChangeArrowheads="1"/>
          </p:cNvSpPr>
          <p:nvPr/>
        </p:nvSpPr>
        <p:spPr bwMode="auto">
          <a:xfrm>
            <a:off x="4652963" y="5129213"/>
            <a:ext cx="2073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sz="1600"/>
              <a:t>Long-sleeved clothes and pants </a:t>
            </a:r>
            <a:endParaRPr lang="zh-TW" altLang="en-US" sz="1600"/>
          </a:p>
        </p:txBody>
      </p:sp>
      <p:pic>
        <p:nvPicPr>
          <p:cNvPr id="50185" name="圖片 17">
            <a:extLst>
              <a:ext uri="{FF2B5EF4-FFF2-40B4-BE49-F238E27FC236}">
                <a16:creationId xmlns="" xmlns:a16="http://schemas.microsoft.com/office/drawing/2014/main" id="{8FA9B83F-1778-44F7-A62E-D0FC39B8A8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3959225"/>
            <a:ext cx="103346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圖片 19">
            <a:extLst>
              <a:ext uri="{FF2B5EF4-FFF2-40B4-BE49-F238E27FC236}">
                <a16:creationId xmlns="" xmlns:a16="http://schemas.microsoft.com/office/drawing/2014/main" id="{61625BB4-53F5-4043-8BCB-769CB08329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6563" y="5100638"/>
            <a:ext cx="2555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2">
            <a:extLst>
              <a:ext uri="{FF2B5EF4-FFF2-40B4-BE49-F238E27FC236}">
                <a16:creationId xmlns="" xmlns:a16="http://schemas.microsoft.com/office/drawing/2014/main" id="{D463A80D-F936-4DBC-8BD6-A3DE439F3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4146550"/>
            <a:ext cx="889000"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8" name="圖片 21">
            <a:extLst>
              <a:ext uri="{FF2B5EF4-FFF2-40B4-BE49-F238E27FC236}">
                <a16:creationId xmlns="" xmlns:a16="http://schemas.microsoft.com/office/drawing/2014/main" id="{80E102EC-2C8F-477E-91E6-B752D8E5B2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4975" y="1724025"/>
            <a:ext cx="2555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9" name="群組 23">
            <a:extLst>
              <a:ext uri="{FF2B5EF4-FFF2-40B4-BE49-F238E27FC236}">
                <a16:creationId xmlns="" xmlns:a16="http://schemas.microsoft.com/office/drawing/2014/main" id="{C37F970E-A925-4C4B-96B9-649A290680E2}"/>
              </a:ext>
            </a:extLst>
          </p:cNvPr>
          <p:cNvGrpSpPr>
            <a:grpSpLocks/>
          </p:cNvGrpSpPr>
          <p:nvPr/>
        </p:nvGrpSpPr>
        <p:grpSpPr bwMode="auto">
          <a:xfrm>
            <a:off x="4670425" y="2325688"/>
            <a:ext cx="927100" cy="1266825"/>
            <a:chOff x="5519679" y="2717186"/>
            <a:chExt cx="1728192" cy="2161078"/>
          </a:xfrm>
        </p:grpSpPr>
        <p:pic>
          <p:nvPicPr>
            <p:cNvPr id="50196" name="Picture 6">
              <a:extLst>
                <a:ext uri="{FF2B5EF4-FFF2-40B4-BE49-F238E27FC236}">
                  <a16:creationId xmlns="" xmlns:a16="http://schemas.microsoft.com/office/drawing/2014/main" id="{3FC2D29E-64F7-4577-9DB0-386060894C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2717186"/>
              <a:ext cx="1303993" cy="216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97" name="文字方塊 25">
              <a:extLst>
                <a:ext uri="{FF2B5EF4-FFF2-40B4-BE49-F238E27FC236}">
                  <a16:creationId xmlns="" xmlns:a16="http://schemas.microsoft.com/office/drawing/2014/main" id="{C706E1F4-E36C-4A8D-88C6-25D6372B5624}"/>
                </a:ext>
              </a:extLst>
            </p:cNvPr>
            <p:cNvSpPr txBox="1">
              <a:spLocks noChangeArrowheads="1"/>
            </p:cNvSpPr>
            <p:nvPr/>
          </p:nvSpPr>
          <p:spPr bwMode="auto">
            <a:xfrm>
              <a:off x="5519679" y="3861048"/>
              <a:ext cx="1728192" cy="39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a:r>
                <a:rPr lang="en-US" altLang="zh-TW" sz="1200" b="1"/>
                <a:t>DEET</a:t>
              </a:r>
              <a:endParaRPr lang="zh-TW" altLang="en-US" sz="1200" b="1"/>
            </a:p>
          </p:txBody>
        </p:sp>
      </p:grpSp>
      <p:sp>
        <p:nvSpPr>
          <p:cNvPr id="50190" name="矩形 26">
            <a:extLst>
              <a:ext uri="{FF2B5EF4-FFF2-40B4-BE49-F238E27FC236}">
                <a16:creationId xmlns="" xmlns:a16="http://schemas.microsoft.com/office/drawing/2014/main" id="{CFCA54AF-C9BD-4641-9506-2FF12A298E02}"/>
              </a:ext>
            </a:extLst>
          </p:cNvPr>
          <p:cNvSpPr>
            <a:spLocks noChangeArrowheads="1"/>
          </p:cNvSpPr>
          <p:nvPr/>
        </p:nvSpPr>
        <p:spPr bwMode="auto">
          <a:xfrm>
            <a:off x="4594225" y="3506788"/>
            <a:ext cx="2079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sz="1600"/>
              <a:t>Insect repellent (DEET)</a:t>
            </a:r>
            <a:endParaRPr lang="zh-TW" altLang="en-US" sz="1600"/>
          </a:p>
        </p:txBody>
      </p:sp>
      <p:pic>
        <p:nvPicPr>
          <p:cNvPr id="50191" name="圖片 27">
            <a:extLst>
              <a:ext uri="{FF2B5EF4-FFF2-40B4-BE49-F238E27FC236}">
                <a16:creationId xmlns="" xmlns:a16="http://schemas.microsoft.com/office/drawing/2014/main" id="{5B05EF01-9B74-4256-B6ED-228E69C36C5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97525" y="2447925"/>
            <a:ext cx="81915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圖片 35">
            <a:extLst>
              <a:ext uri="{FF2B5EF4-FFF2-40B4-BE49-F238E27FC236}">
                <a16:creationId xmlns="" xmlns:a16="http://schemas.microsoft.com/office/drawing/2014/main" id="{D4D25EC9-F251-47BE-9B02-A04BDE02AD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4975" y="3495675"/>
            <a:ext cx="2555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圖片 32">
            <a:extLst>
              <a:ext uri="{FF2B5EF4-FFF2-40B4-BE49-F238E27FC236}">
                <a16:creationId xmlns="" xmlns:a16="http://schemas.microsoft.com/office/drawing/2014/main" id="{FBD41EC7-9515-4C39-9663-BB1A6C8CB783}"/>
              </a:ext>
            </a:extLst>
          </p:cNvPr>
          <p:cNvPicPr>
            <a:picLocks noChangeAspect="1"/>
          </p:cNvPicPr>
          <p:nvPr/>
        </p:nvPicPr>
        <p:blipFill>
          <a:blip r:embed="rId8"/>
          <a:stretch>
            <a:fillRect/>
          </a:stretch>
        </p:blipFill>
        <p:spPr>
          <a:xfrm>
            <a:off x="6732588" y="2224088"/>
            <a:ext cx="1423987" cy="2139950"/>
          </a:xfrm>
          <a:prstGeom prst="rect">
            <a:avLst/>
          </a:prstGeom>
          <a:ln>
            <a:noFill/>
          </a:ln>
          <a:effectLst>
            <a:outerShdw blurRad="190500" algn="tl" rotWithShape="0">
              <a:srgbClr val="000000">
                <a:alpha val="70000"/>
              </a:srgbClr>
            </a:outerShdw>
          </a:effectLst>
        </p:spPr>
      </p:pic>
      <p:pic>
        <p:nvPicPr>
          <p:cNvPr id="34" name="圖片 33">
            <a:extLst>
              <a:ext uri="{FF2B5EF4-FFF2-40B4-BE49-F238E27FC236}">
                <a16:creationId xmlns="" xmlns:a16="http://schemas.microsoft.com/office/drawing/2014/main" id="{CC833D74-C948-48D8-B0C0-1ED399975B65}"/>
              </a:ext>
            </a:extLst>
          </p:cNvPr>
          <p:cNvPicPr>
            <a:picLocks noChangeAspect="1"/>
          </p:cNvPicPr>
          <p:nvPr/>
        </p:nvPicPr>
        <p:blipFill>
          <a:blip r:embed="rId9"/>
          <a:stretch>
            <a:fillRect/>
          </a:stretch>
        </p:blipFill>
        <p:spPr>
          <a:xfrm>
            <a:off x="7310438" y="4164013"/>
            <a:ext cx="1438275" cy="2092325"/>
          </a:xfrm>
          <a:prstGeom prst="rect">
            <a:avLst/>
          </a:prstGeom>
          <a:ln>
            <a:noFill/>
          </a:ln>
          <a:effectLst>
            <a:outerShdw blurRad="190500" algn="tl" rotWithShape="0">
              <a:srgbClr val="000000">
                <a:alpha val="70000"/>
              </a:srgbClr>
            </a:outerShdw>
          </a:effectLst>
        </p:spPr>
      </p:pic>
      <p:pic>
        <p:nvPicPr>
          <p:cNvPr id="35" name="圖片 34">
            <a:extLst>
              <a:ext uri="{FF2B5EF4-FFF2-40B4-BE49-F238E27FC236}">
                <a16:creationId xmlns="" xmlns:a16="http://schemas.microsoft.com/office/drawing/2014/main" id="{8E65C667-253E-4469-A38B-7C4747003E3B}"/>
              </a:ext>
            </a:extLst>
          </p:cNvPr>
          <p:cNvPicPr>
            <a:picLocks noChangeAspect="1"/>
          </p:cNvPicPr>
          <p:nvPr/>
        </p:nvPicPr>
        <p:blipFill>
          <a:blip r:embed="rId10"/>
          <a:stretch>
            <a:fillRect/>
          </a:stretch>
        </p:blipFill>
        <p:spPr>
          <a:xfrm>
            <a:off x="7399338" y="260350"/>
            <a:ext cx="1392237" cy="2065338"/>
          </a:xfrm>
          <a:prstGeom prst="rect">
            <a:avLst/>
          </a:prstGeom>
          <a:ln>
            <a:noFill/>
          </a:ln>
          <a:effectLst>
            <a:outerShdw blurRad="190500" algn="tl" rotWithShape="0">
              <a:srgbClr val="000000">
                <a:alpha val="70000"/>
              </a:srgbClr>
            </a:outerShdw>
          </a:effectLst>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內容版面配置區 2">
            <a:extLst>
              <a:ext uri="{FF2B5EF4-FFF2-40B4-BE49-F238E27FC236}">
                <a16:creationId xmlns="" xmlns:a16="http://schemas.microsoft.com/office/drawing/2014/main" id="{90B26705-5F1B-4593-B664-95C7A482EE6D}"/>
              </a:ext>
            </a:extLst>
          </p:cNvPr>
          <p:cNvSpPr>
            <a:spLocks noGrp="1"/>
          </p:cNvSpPr>
          <p:nvPr>
            <p:ph type="body" idx="1"/>
          </p:nvPr>
        </p:nvSpPr>
        <p:spPr>
          <a:xfrm>
            <a:off x="438150" y="1052513"/>
            <a:ext cx="7662863" cy="4873625"/>
          </a:xfrm>
        </p:spPr>
        <p:txBody>
          <a:bodyPr/>
          <a:lstStyle/>
          <a:p>
            <a:pPr marL="365125" indent="-365125">
              <a:spcBef>
                <a:spcPts val="3238"/>
              </a:spcBef>
            </a:pPr>
            <a:r>
              <a:rPr lang="en-US" altLang="zh-TW" sz="2400"/>
              <a:t>Encourage communities to organize volunteers to eliminate mosquito-breeding containers </a:t>
            </a:r>
            <a:endParaRPr lang="zh-TW" altLang="en-US" sz="2400"/>
          </a:p>
        </p:txBody>
      </p:sp>
      <p:sp>
        <p:nvSpPr>
          <p:cNvPr id="2" name="標題 1">
            <a:extLst>
              <a:ext uri="{FF2B5EF4-FFF2-40B4-BE49-F238E27FC236}">
                <a16:creationId xmlns="" xmlns:a16="http://schemas.microsoft.com/office/drawing/2014/main" id="{9AD2A7FE-B598-4121-96C0-2234FB85CCE1}"/>
              </a:ext>
            </a:extLst>
          </p:cNvPr>
          <p:cNvSpPr>
            <a:spLocks noGrp="1"/>
          </p:cNvSpPr>
          <p:nvPr>
            <p:ph type="title"/>
          </p:nvPr>
        </p:nvSpPr>
        <p:spPr>
          <a:xfrm>
            <a:off x="468313" y="-100013"/>
            <a:ext cx="7467600" cy="1143001"/>
          </a:xfrm>
        </p:spPr>
        <p:txBody>
          <a:bodyPr/>
          <a:lstStyle/>
          <a:p>
            <a:pPr algn="ctr">
              <a:defRPr/>
            </a:pPr>
            <a:r>
              <a:rPr lang="zh-TW" altLang="en-US" sz="3600" b="1" dirty="0">
                <a:solidFill>
                  <a:schemeClr val="accent1">
                    <a:lumMod val="50000"/>
                  </a:schemeClr>
                </a:solidFill>
              </a:rPr>
              <a:t>　</a:t>
            </a:r>
            <a:r>
              <a:rPr lang="en-US" altLang="zh-TW" sz="44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Community Mobilization</a:t>
            </a:r>
            <a:endParaRPr lang="zh-TW" altLang="en-US" sz="44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51204" name="投影片編號版面配置區 3">
            <a:extLst>
              <a:ext uri="{FF2B5EF4-FFF2-40B4-BE49-F238E27FC236}">
                <a16:creationId xmlns="" xmlns:a16="http://schemas.microsoft.com/office/drawing/2014/main" id="{9D76AF1A-0283-4887-AF8C-F1C1834E230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A6D03B38-0870-4080-BD85-5F264227F81F}" type="slidenum">
              <a:rPr kumimoji="0" lang="zh-TW" altLang="en-US" sz="1200">
                <a:solidFill>
                  <a:srgbClr val="595959"/>
                </a:solidFill>
                <a:latin typeface="Noto Sans CJK TC Black" panose="020B0A00000000000000" pitchFamily="34" charset="-120"/>
                <a:ea typeface="Noto Sans CJK TC Black" panose="020B0A00000000000000" pitchFamily="34" charset="-120"/>
              </a:rPr>
              <a:pPr/>
              <a:t>21</a:t>
            </a:fld>
            <a:endParaRPr kumimoji="0" lang="zh-TW" altLang="en-US" sz="1200">
              <a:solidFill>
                <a:srgbClr val="595959"/>
              </a:solidFill>
              <a:latin typeface="Noto Sans CJK TC Black" panose="020B0A00000000000000" pitchFamily="34" charset="-120"/>
              <a:ea typeface="Noto Sans CJK TC Black" panose="020B0A00000000000000" pitchFamily="34" charset="-120"/>
            </a:endParaRPr>
          </a:p>
        </p:txBody>
      </p:sp>
      <p:pic>
        <p:nvPicPr>
          <p:cNvPr id="8" name="圖片 8">
            <a:extLst>
              <a:ext uri="{FF2B5EF4-FFF2-40B4-BE49-F238E27FC236}">
                <a16:creationId xmlns="" xmlns:a16="http://schemas.microsoft.com/office/drawing/2014/main" id="{38AA37F4-D383-4643-AA0A-19E7BB93EB34}"/>
              </a:ext>
            </a:extLst>
          </p:cNvPr>
          <p:cNvPicPr>
            <a:picLocks noChangeAspect="1"/>
          </p:cNvPicPr>
          <p:nvPr/>
        </p:nvPicPr>
        <p:blipFill>
          <a:blip r:embed="rId2">
            <a:lum contrast="12000"/>
          </a:blip>
          <a:srcRect/>
          <a:stretch>
            <a:fillRect/>
          </a:stretch>
        </p:blipFill>
        <p:spPr bwMode="auto">
          <a:xfrm>
            <a:off x="3397250" y="2276475"/>
            <a:ext cx="2543175" cy="1914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http://pgw.udn.com.tw/gw/photo.php?u=http://uc.udn.com.tw/photo/2015/08/31/realtime/1263334.jpg&amp;sl=W&amp;fw=750&amp;exp=3600">
            <a:extLst>
              <a:ext uri="{FF2B5EF4-FFF2-40B4-BE49-F238E27FC236}">
                <a16:creationId xmlns="" xmlns:a16="http://schemas.microsoft.com/office/drawing/2014/main" id="{939ECC2D-6893-48B7-A6B9-D2B003E82EA7}"/>
              </a:ext>
            </a:extLst>
          </p:cNvPr>
          <p:cNvPicPr>
            <a:picLocks noChangeAspect="1" noChangeArrowheads="1"/>
          </p:cNvPicPr>
          <p:nvPr/>
        </p:nvPicPr>
        <p:blipFill>
          <a:blip r:embed="rId3"/>
          <a:srcRect/>
          <a:stretch>
            <a:fillRect/>
          </a:stretch>
        </p:blipFill>
        <p:spPr bwMode="auto">
          <a:xfrm>
            <a:off x="585788" y="2276475"/>
            <a:ext cx="2617787" cy="192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7" descr="楊振煌2">
            <a:extLst>
              <a:ext uri="{FF2B5EF4-FFF2-40B4-BE49-F238E27FC236}">
                <a16:creationId xmlns="" xmlns:a16="http://schemas.microsoft.com/office/drawing/2014/main" id="{18A7C79C-42BE-40EE-9DC3-1C362698C6BF}"/>
              </a:ext>
            </a:extLst>
          </p:cNvPr>
          <p:cNvPicPr>
            <a:picLocks noChangeAspect="1" noChangeArrowheads="1"/>
          </p:cNvPicPr>
          <p:nvPr/>
        </p:nvPicPr>
        <p:blipFill>
          <a:blip r:embed="rId4"/>
          <a:srcRect/>
          <a:stretch>
            <a:fillRect/>
          </a:stretch>
        </p:blipFill>
        <p:spPr bwMode="auto">
          <a:xfrm>
            <a:off x="4341813" y="4343400"/>
            <a:ext cx="1865312" cy="1749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PB170187">
            <a:extLst>
              <a:ext uri="{FF2B5EF4-FFF2-40B4-BE49-F238E27FC236}">
                <a16:creationId xmlns="" xmlns:a16="http://schemas.microsoft.com/office/drawing/2014/main" id="{2D71ADA7-DABD-432F-94F4-A80436CEE763}"/>
              </a:ext>
            </a:extLst>
          </p:cNvPr>
          <p:cNvPicPr>
            <a:picLocks noChangeAspect="1" noChangeArrowheads="1"/>
          </p:cNvPicPr>
          <p:nvPr/>
        </p:nvPicPr>
        <p:blipFill>
          <a:blip r:embed="rId5"/>
          <a:srcRect/>
          <a:stretch>
            <a:fillRect/>
          </a:stretch>
        </p:blipFill>
        <p:spPr bwMode="auto">
          <a:xfrm>
            <a:off x="468313" y="4332288"/>
            <a:ext cx="1781175" cy="1730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6" descr="IMGP3528">
            <a:extLst>
              <a:ext uri="{FF2B5EF4-FFF2-40B4-BE49-F238E27FC236}">
                <a16:creationId xmlns="" xmlns:a16="http://schemas.microsoft.com/office/drawing/2014/main" id="{EA203804-30DE-45D8-80EB-7D47B262B31E}"/>
              </a:ext>
            </a:extLst>
          </p:cNvPr>
          <p:cNvPicPr>
            <a:picLocks noChangeAspect="1" noChangeArrowheads="1"/>
          </p:cNvPicPr>
          <p:nvPr/>
        </p:nvPicPr>
        <p:blipFill>
          <a:blip r:embed="rId6"/>
          <a:srcRect/>
          <a:stretch>
            <a:fillRect/>
          </a:stretch>
        </p:blipFill>
        <p:spPr bwMode="auto">
          <a:xfrm>
            <a:off x="2339975" y="4343400"/>
            <a:ext cx="1919288" cy="1741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10" name="圖片 14">
            <a:extLst>
              <a:ext uri="{FF2B5EF4-FFF2-40B4-BE49-F238E27FC236}">
                <a16:creationId xmlns="" xmlns:a16="http://schemas.microsoft.com/office/drawing/2014/main" id="{7C3BCE0B-DE4C-4F8B-A76C-ABC690D64C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92863" y="2152650"/>
            <a:ext cx="230505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內容版面配置區 11">
            <a:extLst>
              <a:ext uri="{FF2B5EF4-FFF2-40B4-BE49-F238E27FC236}">
                <a16:creationId xmlns="" xmlns:a16="http://schemas.microsoft.com/office/drawing/2014/main" id="{7C78414D-9E18-40EB-887C-388943E32DB0}"/>
              </a:ext>
            </a:extLst>
          </p:cNvPr>
          <p:cNvSpPr>
            <a:spLocks noGrp="1"/>
          </p:cNvSpPr>
          <p:nvPr>
            <p:ph type="body" idx="1"/>
          </p:nvPr>
        </p:nvSpPr>
        <p:spPr>
          <a:xfrm>
            <a:off x="688975" y="1062038"/>
            <a:ext cx="4210050" cy="5099050"/>
          </a:xfrm>
        </p:spPr>
        <p:txBody>
          <a:bodyPr/>
          <a:lstStyle/>
          <a:p>
            <a:pPr marL="0" indent="0">
              <a:spcBef>
                <a:spcPct val="0"/>
              </a:spcBef>
              <a:buFont typeface="Wingdings" panose="05000000000000000000" pitchFamily="2" charset="2"/>
              <a:buNone/>
            </a:pPr>
            <a:r>
              <a:rPr lang="en-US" altLang="zh-TW" sz="2000" b="1">
                <a:solidFill>
                  <a:srgbClr val="800000"/>
                </a:solidFill>
                <a:cs typeface="Arial" panose="020B0604020202020204" pitchFamily="34" charset="0"/>
              </a:rPr>
              <a:t>Laboratory</a:t>
            </a:r>
          </a:p>
          <a:p>
            <a:pPr marL="442913" lvl="2" indent="-179388">
              <a:spcBef>
                <a:spcPct val="0"/>
              </a:spcBef>
            </a:pPr>
            <a:r>
              <a:rPr lang="en-US" altLang="zh-TW" sz="2000">
                <a:cs typeface="Arial" panose="020B0604020202020204" pitchFamily="34" charset="0"/>
              </a:rPr>
              <a:t>2 central reference labs</a:t>
            </a:r>
          </a:p>
          <a:p>
            <a:pPr marL="442913" lvl="2" indent="-179388">
              <a:spcBef>
                <a:spcPct val="0"/>
              </a:spcBef>
            </a:pPr>
            <a:r>
              <a:rPr lang="en-US" altLang="zh-TW" sz="2000">
                <a:cs typeface="Arial" panose="020B0604020202020204" pitchFamily="34" charset="0"/>
              </a:rPr>
              <a:t>3 authorized laboratory testing institutions for dengue </a:t>
            </a:r>
          </a:p>
          <a:p>
            <a:pPr marL="0" indent="0">
              <a:spcBef>
                <a:spcPct val="0"/>
              </a:spcBef>
              <a:buFont typeface="Wingdings" panose="05000000000000000000" pitchFamily="2" charset="2"/>
              <a:buNone/>
            </a:pPr>
            <a:r>
              <a:rPr lang="en-US" altLang="zh-TW" sz="2000" b="1">
                <a:solidFill>
                  <a:srgbClr val="800000"/>
                </a:solidFill>
                <a:cs typeface="Arial" panose="020B0604020202020204" pitchFamily="34" charset="0"/>
              </a:rPr>
              <a:t>Method</a:t>
            </a:r>
          </a:p>
          <a:p>
            <a:pPr marL="442913" lvl="1" indent="-179388">
              <a:spcBef>
                <a:spcPct val="0"/>
              </a:spcBef>
            </a:pPr>
            <a:r>
              <a:rPr lang="en-US" altLang="zh-TW" sz="2000">
                <a:cs typeface="Arial" panose="020B0604020202020204" pitchFamily="34" charset="0"/>
              </a:rPr>
              <a:t>Virus Culture</a:t>
            </a:r>
          </a:p>
          <a:p>
            <a:pPr marL="442913" lvl="1" indent="-179388">
              <a:spcBef>
                <a:spcPct val="0"/>
              </a:spcBef>
            </a:pPr>
            <a:r>
              <a:rPr lang="en-US" altLang="zh-TW" sz="2000">
                <a:cs typeface="Arial" panose="020B0604020202020204" pitchFamily="34" charset="0"/>
              </a:rPr>
              <a:t>Real-Time RT-PCR</a:t>
            </a:r>
          </a:p>
          <a:p>
            <a:pPr marL="442913" lvl="1" indent="-179388">
              <a:spcBef>
                <a:spcPct val="0"/>
              </a:spcBef>
            </a:pPr>
            <a:r>
              <a:rPr lang="en-US" altLang="zh-TW" sz="2000">
                <a:cs typeface="Arial" panose="020B0604020202020204" pitchFamily="34" charset="0"/>
              </a:rPr>
              <a:t>DENV NS1 Ag Test</a:t>
            </a:r>
          </a:p>
          <a:p>
            <a:pPr marL="442913" lvl="1" indent="-179388">
              <a:spcBef>
                <a:spcPct val="0"/>
              </a:spcBef>
            </a:pPr>
            <a:r>
              <a:rPr lang="en-US" altLang="zh-TW" sz="2000">
                <a:cs typeface="Arial" panose="020B0604020202020204" pitchFamily="34" charset="0"/>
              </a:rPr>
              <a:t>Capture IgM and IgG ELISA</a:t>
            </a:r>
            <a:endParaRPr lang="zh-TW" altLang="en-US" sz="2000"/>
          </a:p>
        </p:txBody>
      </p:sp>
      <p:sp>
        <p:nvSpPr>
          <p:cNvPr id="7" name="標題 6">
            <a:extLst>
              <a:ext uri="{FF2B5EF4-FFF2-40B4-BE49-F238E27FC236}">
                <a16:creationId xmlns="" xmlns:a16="http://schemas.microsoft.com/office/drawing/2014/main" id="{04CB0859-6FAD-4FA0-A813-D7EA9AB4421F}"/>
              </a:ext>
            </a:extLst>
          </p:cNvPr>
          <p:cNvSpPr>
            <a:spLocks noGrp="1"/>
          </p:cNvSpPr>
          <p:nvPr>
            <p:ph type="title"/>
          </p:nvPr>
        </p:nvSpPr>
        <p:spPr>
          <a:xfrm>
            <a:off x="101600" y="49213"/>
            <a:ext cx="4111625" cy="908050"/>
          </a:xfrm>
        </p:spPr>
        <p:txBody>
          <a:bodyPr>
            <a:normAutofit fontScale="90000"/>
          </a:bodyPr>
          <a:lstStyle/>
          <a:p>
            <a:pPr>
              <a:defRPr/>
            </a:pPr>
            <a:r>
              <a:rPr lang="en-US" altLang="zh-TW" sz="36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Laboratory Diagnosis</a:t>
            </a:r>
            <a:endParaRPr lang="zh-TW" altLang="en-US" sz="36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52228" name="投影片編號版面配置區 1">
            <a:extLst>
              <a:ext uri="{FF2B5EF4-FFF2-40B4-BE49-F238E27FC236}">
                <a16:creationId xmlns="" xmlns:a16="http://schemas.microsoft.com/office/drawing/2014/main" id="{3D32602F-4028-4D45-8DA4-6270A65DBC1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3BD7BB87-6ED7-4A85-8EF0-CE9CEC56CE37}" type="slidenum">
              <a:rPr kumimoji="0" lang="zh-TW" altLang="en-US" sz="1200">
                <a:solidFill>
                  <a:srgbClr val="595959"/>
                </a:solidFill>
                <a:latin typeface="Noto Sans CJK TC Black" panose="020B0A00000000000000" pitchFamily="34" charset="-120"/>
                <a:ea typeface="Noto Sans CJK TC Black" panose="020B0A00000000000000" pitchFamily="34" charset="-120"/>
              </a:rPr>
              <a:pPr/>
              <a:t>22</a:t>
            </a:fld>
            <a:endParaRPr kumimoji="0" lang="zh-TW" altLang="en-US" sz="1200">
              <a:solidFill>
                <a:srgbClr val="595959"/>
              </a:solidFill>
              <a:latin typeface="Noto Sans CJK TC Black" panose="020B0A00000000000000" pitchFamily="34" charset="-120"/>
              <a:ea typeface="Noto Sans CJK TC Black" panose="020B0A00000000000000" pitchFamily="34" charset="-120"/>
            </a:endParaRPr>
          </a:p>
        </p:txBody>
      </p:sp>
      <p:sp>
        <p:nvSpPr>
          <p:cNvPr id="5" name="標題 1">
            <a:extLst>
              <a:ext uri="{FF2B5EF4-FFF2-40B4-BE49-F238E27FC236}">
                <a16:creationId xmlns="" xmlns:a16="http://schemas.microsoft.com/office/drawing/2014/main" id="{FF99539E-A852-48F2-9E22-1DE7D8D8690F}"/>
              </a:ext>
            </a:extLst>
          </p:cNvPr>
          <p:cNvSpPr txBox="1">
            <a:spLocks/>
          </p:cNvSpPr>
          <p:nvPr/>
        </p:nvSpPr>
        <p:spPr>
          <a:xfrm>
            <a:off x="1557338" y="23813"/>
            <a:ext cx="6103937" cy="132556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rgbClr val="0070C0"/>
                </a:solidFill>
                <a:latin typeface="+mn-lt"/>
                <a:ea typeface="微軟正黑體" panose="020B0604030504040204" pitchFamily="34" charset="-120"/>
                <a:cs typeface="+mj-cs"/>
              </a:defRPr>
            </a:lvl1pPr>
          </a:lstStyle>
          <a:p>
            <a:pPr>
              <a:defRPr/>
            </a:pPr>
            <a:endParaRPr lang="zh-TW" altLang="en-US" sz="2000" dirty="0">
              <a:effectLst>
                <a:outerShdw blurRad="38100" dist="38100" dir="2700000" algn="tl">
                  <a:srgbClr val="000000">
                    <a:alpha val="43137"/>
                  </a:srgbClr>
                </a:outerShdw>
              </a:effectLst>
            </a:endParaRPr>
          </a:p>
        </p:txBody>
      </p:sp>
      <p:sp>
        <p:nvSpPr>
          <p:cNvPr id="19" name="標題 1">
            <a:extLst>
              <a:ext uri="{FF2B5EF4-FFF2-40B4-BE49-F238E27FC236}">
                <a16:creationId xmlns="" xmlns:a16="http://schemas.microsoft.com/office/drawing/2014/main" id="{D71C2E1F-5C7E-4548-8854-D1DBCA42630A}"/>
              </a:ext>
            </a:extLst>
          </p:cNvPr>
          <p:cNvSpPr txBox="1">
            <a:spLocks/>
          </p:cNvSpPr>
          <p:nvPr/>
        </p:nvSpPr>
        <p:spPr>
          <a:xfrm>
            <a:off x="4427538" y="207963"/>
            <a:ext cx="4735512" cy="957262"/>
          </a:xfrm>
          <a:prstGeom prst="rect">
            <a:avLst/>
          </a:prstGeom>
        </p:spPr>
        <p:txBody>
          <a:bodyPr anchor="ctr"/>
          <a:lstStyle>
            <a:lvl1pPr algn="l" defTabSz="914400" rtl="0" eaLnBrk="1" latinLnBrk="0" hangingPunct="1">
              <a:lnSpc>
                <a:spcPct val="90000"/>
              </a:lnSpc>
              <a:spcBef>
                <a:spcPct val="0"/>
              </a:spcBef>
              <a:buNone/>
              <a:defRPr sz="4400" kern="1200">
                <a:solidFill>
                  <a:srgbClr val="0070C0"/>
                </a:solidFill>
                <a:latin typeface="+mn-lt"/>
                <a:ea typeface="微軟正黑體" panose="020B0604030504040204" pitchFamily="34" charset="-120"/>
                <a:cs typeface="+mj-cs"/>
              </a:defRPr>
            </a:lvl1pPr>
          </a:lstStyle>
          <a:p>
            <a:pPr>
              <a:defRPr/>
            </a:pPr>
            <a:r>
              <a:rPr lang="en-US" altLang="zh-TW" sz="3200" b="1" cap="small"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a typeface="+mj-ea"/>
              </a:rPr>
              <a:t>Clinical case management</a:t>
            </a:r>
            <a:endParaRPr lang="zh-TW" altLang="en-US" sz="3200" b="1" cap="small"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a typeface="+mj-ea"/>
            </a:endParaRPr>
          </a:p>
        </p:txBody>
      </p:sp>
      <p:pic>
        <p:nvPicPr>
          <p:cNvPr id="14" name="圖片 13">
            <a:extLst>
              <a:ext uri="{FF2B5EF4-FFF2-40B4-BE49-F238E27FC236}">
                <a16:creationId xmlns="" xmlns:a16="http://schemas.microsoft.com/office/drawing/2014/main" id="{8F9F2BB4-947F-4155-86E5-84567C668F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399" y="4602461"/>
            <a:ext cx="1436005" cy="1683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圖片 14">
            <a:extLst>
              <a:ext uri="{FF2B5EF4-FFF2-40B4-BE49-F238E27FC236}">
                <a16:creationId xmlns="" xmlns:a16="http://schemas.microsoft.com/office/drawing/2014/main" id="{679B9F22-3C7E-4822-A9B1-A4C03FDE8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4602461"/>
            <a:ext cx="1503057" cy="1683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233" name="圖片 15">
            <a:extLst>
              <a:ext uri="{FF2B5EF4-FFF2-40B4-BE49-F238E27FC236}">
                <a16:creationId xmlns="" xmlns:a16="http://schemas.microsoft.com/office/drawing/2014/main" id="{4BA70EC9-2890-421D-8CE2-0614B8295D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52525"/>
            <a:ext cx="43021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圖片 16">
            <a:extLst>
              <a:ext uri="{FF2B5EF4-FFF2-40B4-BE49-F238E27FC236}">
                <a16:creationId xmlns="" xmlns:a16="http://schemas.microsoft.com/office/drawing/2014/main" id="{21820583-0822-474E-996C-8B76607165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541588"/>
            <a:ext cx="4318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圖片 23">
            <a:extLst>
              <a:ext uri="{FF2B5EF4-FFF2-40B4-BE49-F238E27FC236}">
                <a16:creationId xmlns="" xmlns:a16="http://schemas.microsoft.com/office/drawing/2014/main" id="{783F7BFD-AA4D-4D12-ACB1-FE0B217C3DB3}"/>
              </a:ext>
            </a:extLst>
          </p:cNvPr>
          <p:cNvPicPr>
            <a:picLocks noChangeAspect="1"/>
          </p:cNvPicPr>
          <p:nvPr/>
        </p:nvPicPr>
        <p:blipFill>
          <a:blip r:embed="rId5"/>
          <a:stretch>
            <a:fillRect/>
          </a:stretch>
        </p:blipFill>
        <p:spPr>
          <a:xfrm>
            <a:off x="6875463" y="3673475"/>
            <a:ext cx="1816100" cy="2578100"/>
          </a:xfrm>
          <a:prstGeom prst="rect">
            <a:avLst/>
          </a:prstGeom>
          <a:ln>
            <a:noFill/>
          </a:ln>
          <a:effectLst>
            <a:outerShdw blurRad="190500" algn="tl" rotWithShape="0">
              <a:srgbClr val="000000">
                <a:alpha val="70000"/>
              </a:srgbClr>
            </a:outerShdw>
          </a:effectLst>
        </p:spPr>
      </p:pic>
      <p:pic>
        <p:nvPicPr>
          <p:cNvPr id="25" name="Picture 3">
            <a:extLst>
              <a:ext uri="{FF2B5EF4-FFF2-40B4-BE49-F238E27FC236}">
                <a16:creationId xmlns="" xmlns:a16="http://schemas.microsoft.com/office/drawing/2014/main" id="{08360DCF-5355-460A-84DD-22148FF7ADAC}"/>
              </a:ext>
            </a:extLst>
          </p:cNvPr>
          <p:cNvPicPr>
            <a:picLocks noChangeAspect="1" noChangeArrowheads="1"/>
          </p:cNvPicPr>
          <p:nvPr/>
        </p:nvPicPr>
        <p:blipFill>
          <a:blip r:embed="rId6"/>
          <a:srcRect/>
          <a:stretch>
            <a:fillRect/>
          </a:stretch>
        </p:blipFill>
        <p:spPr bwMode="auto">
          <a:xfrm>
            <a:off x="5487988" y="1063625"/>
            <a:ext cx="2921000" cy="2003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a:extLst>
              <a:ext uri="{FF2B5EF4-FFF2-40B4-BE49-F238E27FC236}">
                <a16:creationId xmlns="" xmlns:a16="http://schemas.microsoft.com/office/drawing/2014/main" id="{8F74DEF1-7FC7-457C-BD4D-CD0A32D7483F}"/>
              </a:ext>
            </a:extLst>
          </p:cNvPr>
          <p:cNvPicPr>
            <a:picLocks noChangeAspect="1" noChangeArrowheads="1"/>
          </p:cNvPicPr>
          <p:nvPr/>
        </p:nvPicPr>
        <p:blipFill>
          <a:blip r:embed="rId7"/>
          <a:srcRect/>
          <a:stretch>
            <a:fillRect/>
          </a:stretch>
        </p:blipFill>
        <p:spPr bwMode="auto">
          <a:xfrm>
            <a:off x="4873625" y="3663950"/>
            <a:ext cx="1870075" cy="2578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a:extLst>
              <a:ext uri="{FF2B5EF4-FFF2-40B4-BE49-F238E27FC236}">
                <a16:creationId xmlns="" xmlns:a16="http://schemas.microsoft.com/office/drawing/2014/main" id="{3C188CF6-8CEF-4B58-94A8-BB3289A82511}"/>
              </a:ext>
            </a:extLst>
          </p:cNvPr>
          <p:cNvSpPr txBox="1"/>
          <p:nvPr/>
        </p:nvSpPr>
        <p:spPr>
          <a:xfrm>
            <a:off x="4700200" y="3026942"/>
            <a:ext cx="4045947" cy="58477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altLang="zh-TW" sz="1600" b="1" dirty="0">
                <a:solidFill>
                  <a:schemeClr val="bg1">
                    <a:lumMod val="95000"/>
                  </a:schemeClr>
                </a:solidFill>
              </a:rPr>
              <a:t>Education and training for clinical diagnosis, treatment  and case management. </a:t>
            </a:r>
            <a:endParaRPr lang="zh-TW" altLang="en-US" sz="1600" b="1" dirty="0">
              <a:solidFill>
                <a:schemeClr val="bg1">
                  <a:lumMod val="95000"/>
                </a:schemeClr>
              </a:solidFill>
            </a:endParaRPr>
          </a:p>
        </p:txBody>
      </p:sp>
      <p:sp>
        <p:nvSpPr>
          <p:cNvPr id="6" name="文字方塊 5">
            <a:extLst>
              <a:ext uri="{FF2B5EF4-FFF2-40B4-BE49-F238E27FC236}">
                <a16:creationId xmlns="" xmlns:a16="http://schemas.microsoft.com/office/drawing/2014/main" id="{34F37AC6-0683-4EDB-8869-645D0FEA5043}"/>
              </a:ext>
            </a:extLst>
          </p:cNvPr>
          <p:cNvSpPr txBox="1"/>
          <p:nvPr/>
        </p:nvSpPr>
        <p:spPr>
          <a:xfrm>
            <a:off x="5069485" y="6209781"/>
            <a:ext cx="3613542" cy="58477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altLang="zh-TW" sz="1600" b="1" dirty="0"/>
              <a:t>Multiple materials to remind doctors to aware and notify suspected cases.</a:t>
            </a:r>
            <a:endParaRPr lang="zh-TW" altLang="en-US" sz="1600" b="1" dirty="0"/>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 xmlns:a16="http://schemas.microsoft.com/office/drawing/2014/main" id="{4FBD02C6-1FC4-414D-B126-888002EBC13B}"/>
              </a:ext>
            </a:extLst>
          </p:cNvPr>
          <p:cNvSpPr>
            <a:spLocks noGrp="1"/>
          </p:cNvSpPr>
          <p:nvPr>
            <p:ph type="title"/>
          </p:nvPr>
        </p:nvSpPr>
        <p:spPr>
          <a:xfrm>
            <a:off x="417513" y="304800"/>
            <a:ext cx="8148637" cy="1143000"/>
          </a:xfrm>
        </p:spPr>
        <p:txBody>
          <a:bodyPr>
            <a:noAutofit/>
          </a:bodyPr>
          <a:lstStyle/>
          <a:p>
            <a:pPr lvl="1" algn="ctr">
              <a:defRPr/>
            </a:pPr>
            <a:r>
              <a:rPr lang="en-US" altLang="zh-TW" sz="3600" b="1" kern="1200"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a typeface="微軟正黑體" panose="020B0604030504040204" pitchFamily="34" charset="-120"/>
                <a:cs typeface="+mj-cs"/>
              </a:rPr>
              <a:t>Dengue vaccine development for the elderly in collaboration with US NIH  </a:t>
            </a:r>
            <a:endParaRPr lang="zh-TW" altLang="en-US" sz="3600" b="1" kern="1200"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a typeface="微軟正黑體" panose="020B0604030504040204" pitchFamily="34" charset="-120"/>
              <a:cs typeface="+mj-cs"/>
            </a:endParaRPr>
          </a:p>
        </p:txBody>
      </p:sp>
      <p:sp>
        <p:nvSpPr>
          <p:cNvPr id="53251" name="投影片編號版面配置區 1">
            <a:extLst>
              <a:ext uri="{FF2B5EF4-FFF2-40B4-BE49-F238E27FC236}">
                <a16:creationId xmlns="" xmlns:a16="http://schemas.microsoft.com/office/drawing/2014/main" id="{CB99087A-C08D-49FB-977A-682F514E0D3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AA26BBE8-070B-45EA-9A82-57EEB2495892}" type="slidenum">
              <a:rPr kumimoji="0" lang="en-US" altLang="zh-TW" sz="1200">
                <a:solidFill>
                  <a:srgbClr val="898989"/>
                </a:solidFill>
                <a:latin typeface="Noto Sans CJK TC Black" panose="020B0A00000000000000" pitchFamily="34" charset="-120"/>
                <a:ea typeface="Noto Sans CJK TC Black" panose="020B0A00000000000000" pitchFamily="34" charset="-120"/>
              </a:rPr>
              <a:pPr/>
              <a:t>23</a:t>
            </a:fld>
            <a:endParaRPr kumimoji="0" lang="en-US" altLang="zh-TW" sz="1200">
              <a:solidFill>
                <a:srgbClr val="898989"/>
              </a:solidFill>
              <a:latin typeface="Noto Sans CJK TC Black" panose="020B0A00000000000000" pitchFamily="34" charset="-120"/>
              <a:ea typeface="Noto Sans CJK TC Black" panose="020B0A00000000000000" pitchFamily="34" charset="-120"/>
            </a:endParaRPr>
          </a:p>
        </p:txBody>
      </p:sp>
      <p:grpSp>
        <p:nvGrpSpPr>
          <p:cNvPr id="53252" name="群組 5">
            <a:extLst>
              <a:ext uri="{FF2B5EF4-FFF2-40B4-BE49-F238E27FC236}">
                <a16:creationId xmlns="" xmlns:a16="http://schemas.microsoft.com/office/drawing/2014/main" id="{E665FED6-9DEA-41AD-B992-27DD795F7D33}"/>
              </a:ext>
            </a:extLst>
          </p:cNvPr>
          <p:cNvGrpSpPr>
            <a:grpSpLocks/>
          </p:cNvGrpSpPr>
          <p:nvPr/>
        </p:nvGrpSpPr>
        <p:grpSpPr bwMode="auto">
          <a:xfrm>
            <a:off x="468313" y="1557338"/>
            <a:ext cx="8047037" cy="4767262"/>
            <a:chOff x="467544" y="1851236"/>
            <a:chExt cx="8047805" cy="4474013"/>
          </a:xfrm>
        </p:grpSpPr>
        <p:pic>
          <p:nvPicPr>
            <p:cNvPr id="4" name="圖片 3">
              <a:extLst>
                <a:ext uri="{FF2B5EF4-FFF2-40B4-BE49-F238E27FC236}">
                  <a16:creationId xmlns="" xmlns:a16="http://schemas.microsoft.com/office/drawing/2014/main" id="{818AE17D-578D-41C3-BBFC-D7DBE44D973D}"/>
                </a:ext>
              </a:extLst>
            </p:cNvPr>
            <p:cNvPicPr>
              <a:picLocks noChangeAspect="1"/>
            </p:cNvPicPr>
            <p:nvPr/>
          </p:nvPicPr>
          <p:blipFill>
            <a:blip r:embed="rId2"/>
            <a:stretch>
              <a:fillRect/>
            </a:stretch>
          </p:blipFill>
          <p:spPr>
            <a:xfrm>
              <a:off x="1275146" y="3918108"/>
              <a:ext cx="2574060" cy="2407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圖片 4">
              <a:extLst>
                <a:ext uri="{FF2B5EF4-FFF2-40B4-BE49-F238E27FC236}">
                  <a16:creationId xmlns="" xmlns:a16="http://schemas.microsoft.com/office/drawing/2014/main" id="{79F04C97-A66D-438C-AEEE-7322B1EB8B58}"/>
                </a:ext>
              </a:extLst>
            </p:cNvPr>
            <p:cNvPicPr>
              <a:picLocks noChangeAspect="1"/>
            </p:cNvPicPr>
            <p:nvPr/>
          </p:nvPicPr>
          <p:blipFill>
            <a:blip r:embed="rId3"/>
            <a:stretch>
              <a:fillRect/>
            </a:stretch>
          </p:blipFill>
          <p:spPr>
            <a:xfrm>
              <a:off x="4360782" y="3918107"/>
              <a:ext cx="3355942" cy="2407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字方塊 11">
              <a:extLst>
                <a:ext uri="{FF2B5EF4-FFF2-40B4-BE49-F238E27FC236}">
                  <a16:creationId xmlns="" xmlns:a16="http://schemas.microsoft.com/office/drawing/2014/main" id="{71769715-16B0-483E-8299-3F07459BCFF7}"/>
                </a:ext>
              </a:extLst>
            </p:cNvPr>
            <p:cNvSpPr txBox="1"/>
            <p:nvPr/>
          </p:nvSpPr>
          <p:spPr>
            <a:xfrm>
              <a:off x="467544" y="1851236"/>
              <a:ext cx="8047805" cy="1963620"/>
            </a:xfrm>
            <a:prstGeom prst="rect">
              <a:avLst/>
            </a:prstGeom>
            <a:noFill/>
          </p:spPr>
          <p:txBody>
            <a:bodyPr>
              <a:spAutoFit/>
            </a:bodyPr>
            <a:lstStyle/>
            <a:p>
              <a:pPr marL="342900" indent="-342900">
                <a:spcBef>
                  <a:spcPts val="600"/>
                </a:spcBef>
                <a:buFont typeface="Wingdings" panose="05000000000000000000" pitchFamily="2" charset="2"/>
                <a:buChar char="l"/>
                <a:defRPr/>
              </a:pPr>
              <a:r>
                <a:rPr lang="en-US" altLang="zh-TW" dirty="0">
                  <a:solidFill>
                    <a:prstClr val="black">
                      <a:lumMod val="50000"/>
                      <a:lumOff val="50000"/>
                    </a:prstClr>
                  </a:solidFill>
                  <a:latin typeface="+mn-lt"/>
                  <a:ea typeface="+mn-ea"/>
                </a:rPr>
                <a:t>Developing the world’s first dengue vaccine for people </a:t>
              </a:r>
              <a:r>
                <a:rPr lang="en-US" altLang="zh-TW" b="1" dirty="0">
                  <a:solidFill>
                    <a:prstClr val="black">
                      <a:lumMod val="50000"/>
                      <a:lumOff val="50000"/>
                    </a:prstClr>
                  </a:solidFill>
                  <a:latin typeface="+mn-lt"/>
                  <a:ea typeface="+mn-ea"/>
                </a:rPr>
                <a:t>older than 50 </a:t>
              </a:r>
              <a:r>
                <a:rPr lang="en-US" altLang="zh-TW" dirty="0">
                  <a:solidFill>
                    <a:prstClr val="black">
                      <a:lumMod val="50000"/>
                      <a:lumOff val="50000"/>
                    </a:prstClr>
                  </a:solidFill>
                  <a:latin typeface="+mn-lt"/>
                  <a:ea typeface="+mn-ea"/>
                </a:rPr>
                <a:t>years</a:t>
              </a:r>
            </a:p>
            <a:p>
              <a:pPr marL="342900" indent="-342900">
                <a:spcBef>
                  <a:spcPts val="600"/>
                </a:spcBef>
                <a:buFont typeface="Wingdings" panose="05000000000000000000" pitchFamily="2" charset="2"/>
                <a:buChar char="l"/>
                <a:defRPr/>
              </a:pPr>
              <a:r>
                <a:rPr lang="en-US" altLang="zh-TW" dirty="0">
                  <a:solidFill>
                    <a:prstClr val="black">
                      <a:lumMod val="50000"/>
                      <a:lumOff val="50000"/>
                    </a:prstClr>
                  </a:solidFill>
                  <a:latin typeface="+mn-lt"/>
                  <a:ea typeface="+mn-ea"/>
                </a:rPr>
                <a:t>Phase II clinical study of the vaccine will begin this year</a:t>
              </a:r>
            </a:p>
            <a:p>
              <a:pPr marL="342900" indent="-342900">
                <a:spcBef>
                  <a:spcPts val="600"/>
                </a:spcBef>
                <a:buFont typeface="Wingdings" panose="05000000000000000000" pitchFamily="2" charset="2"/>
                <a:buChar char="l"/>
                <a:defRPr/>
              </a:pPr>
              <a:r>
                <a:rPr lang="en-US" altLang="zh-TW" dirty="0">
                  <a:solidFill>
                    <a:prstClr val="black">
                      <a:lumMod val="50000"/>
                      <a:lumOff val="50000"/>
                    </a:prstClr>
                  </a:solidFill>
                  <a:latin typeface="+mn-lt"/>
                  <a:ea typeface="+mn-ea"/>
                </a:rPr>
                <a:t>Plans on having locally produced vaccines for possible Phase III trial</a:t>
              </a:r>
            </a:p>
          </p:txBody>
        </p:sp>
      </p:gr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群組 2">
            <a:extLst>
              <a:ext uri="{FF2B5EF4-FFF2-40B4-BE49-F238E27FC236}">
                <a16:creationId xmlns="" xmlns:a16="http://schemas.microsoft.com/office/drawing/2014/main" id="{6B73A3C3-064D-446A-ACA9-B652DF8D4E00}"/>
              </a:ext>
            </a:extLst>
          </p:cNvPr>
          <p:cNvGrpSpPr>
            <a:grpSpLocks/>
          </p:cNvGrpSpPr>
          <p:nvPr/>
        </p:nvGrpSpPr>
        <p:grpSpPr bwMode="auto">
          <a:xfrm>
            <a:off x="-57150" y="0"/>
            <a:ext cx="9223375" cy="6858000"/>
            <a:chOff x="936" y="-26182"/>
            <a:chExt cx="12300064" cy="8564500"/>
          </a:xfrm>
        </p:grpSpPr>
        <p:pic>
          <p:nvPicPr>
            <p:cNvPr id="54277" name="圖片 9">
              <a:extLst>
                <a:ext uri="{FF2B5EF4-FFF2-40B4-BE49-F238E27FC236}">
                  <a16:creationId xmlns="" xmlns:a16="http://schemas.microsoft.com/office/drawing/2014/main" id="{CE7E339F-4F2B-4218-B4ED-33928BF70F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 y="-26182"/>
              <a:ext cx="12300064" cy="856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文字方塊 7">
              <a:extLst>
                <a:ext uri="{FF2B5EF4-FFF2-40B4-BE49-F238E27FC236}">
                  <a16:creationId xmlns="" xmlns:a16="http://schemas.microsoft.com/office/drawing/2014/main" id="{14FAF4B2-D07F-458B-80C5-AD945E4713F9}"/>
                </a:ext>
              </a:extLst>
            </p:cNvPr>
            <p:cNvSpPr txBox="1">
              <a:spLocks noChangeArrowheads="1"/>
            </p:cNvSpPr>
            <p:nvPr/>
          </p:nvSpPr>
          <p:spPr bwMode="auto">
            <a:xfrm>
              <a:off x="220991" y="7818990"/>
              <a:ext cx="649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sz="1200">
                  <a:solidFill>
                    <a:schemeClr val="bg1"/>
                  </a:solidFill>
                </a:rPr>
                <a:t>By peellden - Own work, CC BY-SA 3.0, https://commons.wikimedia.org/w/index.php?curid=1658991</a:t>
              </a:r>
              <a:endParaRPr lang="zh-TW" altLang="en-US" sz="1200">
                <a:solidFill>
                  <a:schemeClr val="bg1"/>
                </a:solidFill>
              </a:endParaRPr>
            </a:p>
          </p:txBody>
        </p:sp>
      </p:grpSp>
      <p:sp>
        <p:nvSpPr>
          <p:cNvPr id="9" name="文字方塊 8">
            <a:extLst>
              <a:ext uri="{FF2B5EF4-FFF2-40B4-BE49-F238E27FC236}">
                <a16:creationId xmlns="" xmlns:a16="http://schemas.microsoft.com/office/drawing/2014/main" id="{0762B8AB-BC2E-48F6-A4E9-E5054930CDE0}"/>
              </a:ext>
            </a:extLst>
          </p:cNvPr>
          <p:cNvSpPr txBox="1"/>
          <p:nvPr/>
        </p:nvSpPr>
        <p:spPr>
          <a:xfrm>
            <a:off x="2339975" y="1773238"/>
            <a:ext cx="6985000" cy="862012"/>
          </a:xfrm>
          <a:prstGeom prst="rect">
            <a:avLst/>
          </a:prstGeom>
          <a:noFill/>
        </p:spPr>
        <p:txBody>
          <a:bodyPr>
            <a:spAutoFit/>
          </a:bodyPr>
          <a:lstStyle/>
          <a:p>
            <a:pPr algn="ctr">
              <a:defRPr/>
            </a:pPr>
            <a:r>
              <a:rPr lang="en-US" altLang="zh-TW" sz="5000" b="1" dirty="0">
                <a:solidFill>
                  <a:srgbClr val="0070C0"/>
                </a:solidFill>
                <a:effectLst>
                  <a:outerShdw blurRad="38100" dist="38100" dir="2700000" algn="tl">
                    <a:srgbClr val="000000">
                      <a:alpha val="43137"/>
                    </a:srgbClr>
                  </a:outerShdw>
                </a:effectLst>
                <a:latin typeface="Vijaya" panose="020B0604020202020204" pitchFamily="34" charset="0"/>
                <a:ea typeface="Cambria Math" panose="02040503050406030204" pitchFamily="18" charset="0"/>
                <a:cs typeface="Vijaya" panose="020B0604020202020204" pitchFamily="34" charset="0"/>
              </a:rPr>
              <a:t>Thank you for</a:t>
            </a:r>
            <a:r>
              <a:rPr lang="zh-TW" altLang="en-US" sz="5000" b="1" dirty="0">
                <a:solidFill>
                  <a:srgbClr val="0070C0"/>
                </a:solidFill>
                <a:effectLst>
                  <a:outerShdw blurRad="38100" dist="38100" dir="2700000" algn="tl">
                    <a:srgbClr val="000000">
                      <a:alpha val="43137"/>
                    </a:srgbClr>
                  </a:outerShdw>
                </a:effectLst>
                <a:latin typeface="Vijaya" panose="020B0604020202020204" pitchFamily="34" charset="0"/>
                <a:cs typeface="Vijaya" panose="020B0604020202020204" pitchFamily="34" charset="0"/>
              </a:rPr>
              <a:t> </a:t>
            </a:r>
            <a:r>
              <a:rPr lang="en-US" altLang="zh-TW" sz="5000" b="1" dirty="0">
                <a:solidFill>
                  <a:srgbClr val="0070C0"/>
                </a:solidFill>
                <a:effectLst>
                  <a:outerShdw blurRad="38100" dist="38100" dir="2700000" algn="tl">
                    <a:srgbClr val="000000">
                      <a:alpha val="43137"/>
                    </a:srgbClr>
                  </a:outerShdw>
                </a:effectLst>
                <a:latin typeface="Vijaya" panose="020B0604020202020204" pitchFamily="34" charset="0"/>
                <a:ea typeface="Cambria Math" panose="02040503050406030204" pitchFamily="18" charset="0"/>
                <a:cs typeface="Vijaya" panose="020B0604020202020204" pitchFamily="34" charset="0"/>
              </a:rPr>
              <a:t>your attention</a:t>
            </a:r>
            <a:endParaRPr lang="zh-TW" altLang="en-US" sz="5000" b="1" dirty="0">
              <a:solidFill>
                <a:srgbClr val="0070C0"/>
              </a:solidFill>
              <a:effectLst>
                <a:outerShdw blurRad="38100" dist="38100" dir="2700000" algn="tl">
                  <a:srgbClr val="000000">
                    <a:alpha val="43137"/>
                  </a:srgbClr>
                </a:outerShdw>
              </a:effectLst>
              <a:latin typeface="Vijaya" panose="020B0604020202020204" pitchFamily="34" charset="0"/>
              <a:cs typeface="Vijaya" panose="020B0604020202020204" pitchFamily="34" charset="0"/>
            </a:endParaRPr>
          </a:p>
        </p:txBody>
      </p:sp>
      <p:sp>
        <p:nvSpPr>
          <p:cNvPr id="54276" name="投影片編號版面配置區 1">
            <a:extLst>
              <a:ext uri="{FF2B5EF4-FFF2-40B4-BE49-F238E27FC236}">
                <a16:creationId xmlns="" xmlns:a16="http://schemas.microsoft.com/office/drawing/2014/main" id="{E133C1E3-977C-4512-B7B3-FC6B382BFD6C}"/>
              </a:ext>
            </a:extLst>
          </p:cNvPr>
          <p:cNvSpPr>
            <a:spLocks noGrp="1"/>
          </p:cNvSpPr>
          <p:nvPr>
            <p:ph type="sldNum" sz="quarter" idx="12"/>
          </p:nvPr>
        </p:nvSpPr>
        <p:spPr bwMode="auto">
          <a:xfrm>
            <a:off x="8316913" y="6281738"/>
            <a:ext cx="609600" cy="52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3E9CA215-AAC8-4157-A21E-61350C20E4C9}" type="slidenum">
              <a:rPr kumimoji="0" lang="en-US" altLang="zh-TW" sz="1400">
                <a:solidFill>
                  <a:schemeClr val="bg1"/>
                </a:solidFill>
              </a:rPr>
              <a:pPr/>
              <a:t>24</a:t>
            </a:fld>
            <a:endParaRPr kumimoji="0" lang="en-US" altLang="zh-TW" sz="140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 xmlns:a16="http://schemas.microsoft.com/office/drawing/2014/main" id="{B8456E54-D0CB-4C4E-B854-7C0DED9B12B7}"/>
              </a:ext>
            </a:extLst>
          </p:cNvPr>
          <p:cNvSpPr>
            <a:spLocks noGrp="1"/>
          </p:cNvSpPr>
          <p:nvPr>
            <p:ph type="title"/>
          </p:nvPr>
        </p:nvSpPr>
        <p:spPr>
          <a:xfrm>
            <a:off x="468313" y="115888"/>
            <a:ext cx="7467600" cy="936625"/>
          </a:xfrm>
        </p:spPr>
        <p:txBody>
          <a:bodyPr lIns="91440" tIns="45720" rIns="91440" bIns="45720" rtlCol="0" anchor="ctr"/>
          <a:lstStyle/>
          <a:p>
            <a:pPr>
              <a:lnSpc>
                <a:spcPct val="110000"/>
              </a:lnSpc>
              <a:spcBef>
                <a:spcPts val="600"/>
              </a:spcBef>
              <a:defRPr/>
            </a:pPr>
            <a:r>
              <a:rPr lang="en-US" altLang="zh-TW" sz="44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t>Chinese Taipei</a:t>
            </a:r>
            <a:endParaRPr lang="zh-TW" altLang="en-US" sz="2400" b="1" dirty="0"/>
          </a:p>
        </p:txBody>
      </p:sp>
      <p:sp>
        <p:nvSpPr>
          <p:cNvPr id="20483" name="投影片編號版面配置區 20">
            <a:extLst>
              <a:ext uri="{FF2B5EF4-FFF2-40B4-BE49-F238E27FC236}">
                <a16:creationId xmlns="" xmlns:a16="http://schemas.microsoft.com/office/drawing/2014/main" id="{61275C5C-9503-4A4F-88A1-4EB3BC493D7A}"/>
              </a:ext>
            </a:extLst>
          </p:cNvPr>
          <p:cNvSpPr>
            <a:spLocks noGrp="1"/>
          </p:cNvSpPr>
          <p:nvPr>
            <p:ph type="sldNum" sz="quarter" idx="10"/>
          </p:nvPr>
        </p:nvSpPr>
        <p:spPr bwMode="auto">
          <a:xfrm>
            <a:off x="7019925" y="6354763"/>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F951F059-7213-4133-9FD6-C9D9DE561E2A}"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3</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sp>
        <p:nvSpPr>
          <p:cNvPr id="3" name="矩形 2">
            <a:extLst>
              <a:ext uri="{FF2B5EF4-FFF2-40B4-BE49-F238E27FC236}">
                <a16:creationId xmlns="" xmlns:a16="http://schemas.microsoft.com/office/drawing/2014/main" id="{A9103042-212B-4131-8192-ADC0CB535594}"/>
              </a:ext>
            </a:extLst>
          </p:cNvPr>
          <p:cNvSpPr/>
          <p:nvPr/>
        </p:nvSpPr>
        <p:spPr>
          <a:xfrm>
            <a:off x="250825" y="1052513"/>
            <a:ext cx="5329238" cy="2616200"/>
          </a:xfrm>
          <a:prstGeom prst="rect">
            <a:avLst/>
          </a:prstGeom>
        </p:spPr>
        <p:txBody>
          <a:bodyPr>
            <a:spAutoFit/>
          </a:bodyPr>
          <a:lstStyle/>
          <a:p>
            <a:pPr marL="90487">
              <a:spcBef>
                <a:spcPts val="600"/>
              </a:spcBef>
              <a:defRPr/>
            </a:pPr>
            <a:r>
              <a:rPr lang="en-US" altLang="zh-TW" sz="2200" b="1" dirty="0">
                <a:solidFill>
                  <a:schemeClr val="accent1">
                    <a:lumMod val="75000"/>
                  </a:schemeClr>
                </a:solidFill>
                <a:latin typeface="Tw Cen MT" panose="020B0602020104020603" pitchFamily="34" charset="0"/>
              </a:rPr>
              <a:t>Located in the Pacific Ocean and overlying the tropical and subtropical zones</a:t>
            </a:r>
          </a:p>
          <a:p>
            <a:pPr marL="342900" indent="-252413">
              <a:spcBef>
                <a:spcPts val="600"/>
              </a:spcBef>
              <a:buFont typeface="Arial" panose="020B0604020202020204" pitchFamily="34" charset="0"/>
              <a:buChar char="•"/>
              <a:defRPr/>
            </a:pPr>
            <a:r>
              <a:rPr lang="en-US" altLang="zh-TW" sz="2000" dirty="0">
                <a:latin typeface="Tw Cen MT" panose="020B0602020104020603" pitchFamily="34" charset="0"/>
              </a:rPr>
              <a:t>Landmass : 35,882.6 km</a:t>
            </a:r>
            <a:r>
              <a:rPr lang="en-US" altLang="zh-TW" sz="2000" baseline="30000" dirty="0">
                <a:latin typeface="Tw Cen MT" panose="020B0602020104020603" pitchFamily="34" charset="0"/>
              </a:rPr>
              <a:t>2</a:t>
            </a:r>
            <a:endParaRPr lang="en-US" altLang="zh-TW" sz="2000" dirty="0">
              <a:latin typeface="Tw Cen MT" panose="020B0602020104020603" pitchFamily="34" charset="0"/>
            </a:endParaRPr>
          </a:p>
          <a:p>
            <a:pPr marL="342900" indent="-252413">
              <a:spcBef>
                <a:spcPts val="600"/>
              </a:spcBef>
              <a:buFont typeface="Arial" panose="020B0604020202020204" pitchFamily="34" charset="0"/>
              <a:buChar char="•"/>
              <a:defRPr/>
            </a:pPr>
            <a:r>
              <a:rPr lang="en-US" altLang="zh-TW" sz="2000" dirty="0">
                <a:latin typeface="Tw Cen MT" panose="020B0602020104020603" pitchFamily="34" charset="0"/>
              </a:rPr>
              <a:t>Population/Density: 23 million/649.7 per km</a:t>
            </a:r>
            <a:r>
              <a:rPr lang="en-US" altLang="zh-TW" sz="2000" baseline="30000" dirty="0">
                <a:latin typeface="Tw Cen MT" panose="020B0602020104020603" pitchFamily="34" charset="0"/>
              </a:rPr>
              <a:t>2</a:t>
            </a:r>
            <a:endParaRPr lang="en-US" altLang="zh-TW" sz="2000" dirty="0">
              <a:latin typeface="Tw Cen MT" panose="020B0602020104020603" pitchFamily="34" charset="0"/>
            </a:endParaRPr>
          </a:p>
          <a:p>
            <a:pPr marL="342900" indent="-252413">
              <a:spcBef>
                <a:spcPts val="600"/>
              </a:spcBef>
              <a:buFont typeface="Arial" panose="020B0604020202020204" pitchFamily="34" charset="0"/>
              <a:buChar char="•"/>
              <a:defRPr/>
            </a:pPr>
            <a:r>
              <a:rPr lang="en-US" altLang="zh-TW" sz="2000" dirty="0">
                <a:latin typeface="Tw Cen MT" panose="020B0602020104020603" pitchFamily="34" charset="0"/>
              </a:rPr>
              <a:t>Humid throughout the year and receives abundant rainfall</a:t>
            </a:r>
          </a:p>
          <a:p>
            <a:pPr marL="342900" indent="-252413">
              <a:spcBef>
                <a:spcPts val="600"/>
              </a:spcBef>
              <a:buFont typeface="Arial" panose="020B0604020202020204" pitchFamily="34" charset="0"/>
              <a:buChar char="•"/>
              <a:defRPr/>
            </a:pPr>
            <a:r>
              <a:rPr lang="en-US" altLang="zh-TW" sz="2000" dirty="0">
                <a:latin typeface="Tw Cen MT" panose="020B0602020104020603" pitchFamily="34" charset="0"/>
              </a:rPr>
              <a:t>Mean monthly temp. in summer: 28~29 ℃</a:t>
            </a:r>
            <a:endParaRPr lang="zh-TW" altLang="en-US" sz="2000" dirty="0">
              <a:latin typeface="Tw Cen MT" panose="020B0602020104020603" pitchFamily="34" charset="0"/>
            </a:endParaRPr>
          </a:p>
        </p:txBody>
      </p:sp>
      <p:sp>
        <p:nvSpPr>
          <p:cNvPr id="20485" name="文字方塊 31">
            <a:extLst>
              <a:ext uri="{FF2B5EF4-FFF2-40B4-BE49-F238E27FC236}">
                <a16:creationId xmlns="" xmlns:a16="http://schemas.microsoft.com/office/drawing/2014/main" id="{9149A570-F4F5-4848-B1E7-A0EC66087159}"/>
              </a:ext>
            </a:extLst>
          </p:cNvPr>
          <p:cNvSpPr txBox="1">
            <a:spLocks noChangeArrowheads="1"/>
          </p:cNvSpPr>
          <p:nvPr/>
        </p:nvSpPr>
        <p:spPr bwMode="auto">
          <a:xfrm>
            <a:off x="646113" y="6165850"/>
            <a:ext cx="3727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en-US" altLang="zh-TW" sz="1400">
                <a:latin typeface="Calibri" panose="020F0502020204030204" pitchFamily="34" charset="0"/>
              </a:rPr>
              <a:t>Source: Central Weather Bureau, Chinese Taipei</a:t>
            </a:r>
            <a:endParaRPr lang="zh-TW" altLang="en-US" sz="1400">
              <a:latin typeface="Calibri" panose="020F0502020204030204" pitchFamily="34" charset="0"/>
            </a:endParaRPr>
          </a:p>
        </p:txBody>
      </p:sp>
      <p:pic>
        <p:nvPicPr>
          <p:cNvPr id="1026" name="Picture 2" descr="氣溫圖">
            <a:extLst>
              <a:ext uri="{FF2B5EF4-FFF2-40B4-BE49-F238E27FC236}">
                <a16:creationId xmlns="" xmlns:a16="http://schemas.microsoft.com/office/drawing/2014/main" id="{5C750FD6-2E37-4EEF-893B-2DD2FBED3CFB}"/>
              </a:ext>
            </a:extLst>
          </p:cNvPr>
          <p:cNvPicPr>
            <a:picLocks noChangeAspect="1" noChangeArrowheads="1"/>
          </p:cNvPicPr>
          <p:nvPr/>
        </p:nvPicPr>
        <p:blipFill>
          <a:blip r:embed="rId3"/>
          <a:srcRect/>
          <a:stretch>
            <a:fillRect/>
          </a:stretch>
        </p:blipFill>
        <p:spPr bwMode="auto">
          <a:xfrm>
            <a:off x="646113" y="3740150"/>
            <a:ext cx="3811587" cy="23526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20487" name="內容版面配置區 6">
            <a:extLst>
              <a:ext uri="{FF2B5EF4-FFF2-40B4-BE49-F238E27FC236}">
                <a16:creationId xmlns="" xmlns:a16="http://schemas.microsoft.com/office/drawing/2014/main" id="{BFD0BC15-D313-4CF3-8FE7-B07F7F57FB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600" y="927100"/>
            <a:ext cx="3313113"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接點 16">
            <a:extLst>
              <a:ext uri="{FF2B5EF4-FFF2-40B4-BE49-F238E27FC236}">
                <a16:creationId xmlns="" xmlns:a16="http://schemas.microsoft.com/office/drawing/2014/main" id="{F91FAB10-163C-42FF-A945-4EA4D383CB81}"/>
              </a:ext>
            </a:extLst>
          </p:cNvPr>
          <p:cNvCxnSpPr/>
          <p:nvPr/>
        </p:nvCxnSpPr>
        <p:spPr>
          <a:xfrm>
            <a:off x="5508625" y="3933825"/>
            <a:ext cx="3240088" cy="0"/>
          </a:xfrm>
          <a:prstGeom prst="line">
            <a:avLst/>
          </a:prstGeom>
          <a:ln>
            <a:solidFill>
              <a:srgbClr val="FFFF00"/>
            </a:solidFill>
            <a:prstDash val="sysDot"/>
          </a:ln>
        </p:spPr>
        <p:style>
          <a:lnRef idx="2">
            <a:schemeClr val="accent6"/>
          </a:lnRef>
          <a:fillRef idx="0">
            <a:schemeClr val="accent6"/>
          </a:fillRef>
          <a:effectRef idx="1">
            <a:schemeClr val="accent6"/>
          </a:effectRef>
          <a:fontRef idx="minor">
            <a:schemeClr val="tx1"/>
          </a:fontRef>
        </p:style>
      </p:cxnSp>
      <p:sp>
        <p:nvSpPr>
          <p:cNvPr id="18" name="文字方塊 17">
            <a:extLst>
              <a:ext uri="{FF2B5EF4-FFF2-40B4-BE49-F238E27FC236}">
                <a16:creationId xmlns="" xmlns:a16="http://schemas.microsoft.com/office/drawing/2014/main" id="{83400A1B-70A2-4A2D-943A-07D49B9870D6}"/>
              </a:ext>
            </a:extLst>
          </p:cNvPr>
          <p:cNvSpPr txBox="1"/>
          <p:nvPr/>
        </p:nvSpPr>
        <p:spPr>
          <a:xfrm>
            <a:off x="7544864" y="3933056"/>
            <a:ext cx="113159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nchor="ctr">
            <a:spAutoFit/>
          </a:bodyPr>
          <a:lstStyle/>
          <a:p>
            <a:pPr algn="ctr" defTabSz="584200" fontAlgn="auto">
              <a:spcBef>
                <a:spcPts val="0"/>
              </a:spcBef>
              <a:spcAft>
                <a:spcPts val="0"/>
              </a:spcAft>
              <a:defRPr/>
            </a:pPr>
            <a:r>
              <a:rPr kumimoji="0" lang="en-US" altLang="zh-TW" sz="1200" b="1" dirty="0">
                <a:solidFill>
                  <a:srgbClr val="FFFF00"/>
                </a:solidFill>
                <a:latin typeface="+mn-lt"/>
                <a:ea typeface="+mn-ea"/>
                <a:sym typeface="Gill Sans Light"/>
              </a:rPr>
              <a:t>Tropic of Cancer</a:t>
            </a:r>
            <a:endParaRPr kumimoji="0" lang="zh-TW" altLang="en-US" sz="1200" b="1" dirty="0">
              <a:solidFill>
                <a:srgbClr val="FFFF00"/>
              </a:solidFill>
              <a:latin typeface="+mn-lt"/>
              <a:ea typeface="+mn-ea"/>
              <a:sym typeface="Gill Sans Light"/>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a:extLst>
              <a:ext uri="{FF2B5EF4-FFF2-40B4-BE49-F238E27FC236}">
                <a16:creationId xmlns="" xmlns:a16="http://schemas.microsoft.com/office/drawing/2014/main" id="{D9E86454-D13C-4AC3-905B-D607190958B1}"/>
              </a:ext>
            </a:extLst>
          </p:cNvPr>
          <p:cNvSpPr>
            <a:spLocks noGrp="1"/>
          </p:cNvSpPr>
          <p:nvPr>
            <p:ph type="title"/>
          </p:nvPr>
        </p:nvSpPr>
        <p:spPr>
          <a:xfrm>
            <a:off x="200025" y="125413"/>
            <a:ext cx="8623300" cy="1143000"/>
          </a:xfrm>
        </p:spPr>
        <p:txBody>
          <a:bodyPr>
            <a:noAutofit/>
          </a:bodyPr>
          <a:lstStyle/>
          <a:p>
            <a:pPr algn="ctr">
              <a:defRPr/>
            </a:pPr>
            <a:r>
              <a:rPr lang="en-US" altLang="zh-TW" sz="36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t>Annual Reported Indigenous Dengue cases (1987‒2017)</a:t>
            </a:r>
            <a:endParaRPr lang="zh-TW" altLang="en-US" sz="36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22531" name="投影片編號版面配置區 1">
            <a:extLst>
              <a:ext uri="{FF2B5EF4-FFF2-40B4-BE49-F238E27FC236}">
                <a16:creationId xmlns="" xmlns:a16="http://schemas.microsoft.com/office/drawing/2014/main" id="{A4B18638-9DEA-431C-B247-85ACD93DB095}"/>
              </a:ext>
            </a:extLst>
          </p:cNvPr>
          <p:cNvSpPr>
            <a:spLocks noGrp="1"/>
          </p:cNvSpPr>
          <p:nvPr>
            <p:ph type="sldNum" sz="quarter" idx="10"/>
          </p:nvPr>
        </p:nvSpPr>
        <p:spPr bwMode="auto">
          <a:xfrm>
            <a:off x="7035800" y="638175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7D5BD65D-D6CC-49CF-9A2F-C23415DD79EE}" type="slidenum">
              <a:rPr kumimoji="0" lang="en-US" altLang="zh-TW" sz="1200">
                <a:solidFill>
                  <a:srgbClr val="898989"/>
                </a:solidFill>
                <a:latin typeface="Noto Sans CJK TC Black" panose="020B0A00000000000000" pitchFamily="34" charset="-120"/>
                <a:ea typeface="Noto Sans CJK TC Black" panose="020B0A00000000000000" pitchFamily="34" charset="-120"/>
              </a:rPr>
              <a:pPr/>
              <a:t>4</a:t>
            </a:fld>
            <a:endParaRPr kumimoji="0" lang="en-US" altLang="zh-TW" sz="1200">
              <a:solidFill>
                <a:srgbClr val="898989"/>
              </a:solidFill>
              <a:latin typeface="Noto Sans CJK TC Black" panose="020B0A00000000000000" pitchFamily="34" charset="-120"/>
              <a:ea typeface="Noto Sans CJK TC Black" panose="020B0A00000000000000" pitchFamily="34" charset="-120"/>
            </a:endParaRPr>
          </a:p>
        </p:txBody>
      </p:sp>
      <p:graphicFrame>
        <p:nvGraphicFramePr>
          <p:cNvPr id="3" name="Chart 588">
            <a:extLst>
              <a:ext uri="{FF2B5EF4-FFF2-40B4-BE49-F238E27FC236}">
                <a16:creationId xmlns="" xmlns:a16="http://schemas.microsoft.com/office/drawing/2014/main" id="{DCA0F2ED-1BB1-4B1A-8F53-F4F354FB9E3C}"/>
              </a:ext>
            </a:extLst>
          </p:cNvPr>
          <p:cNvGraphicFramePr>
            <a:graphicFrameLocks/>
          </p:cNvGraphicFramePr>
          <p:nvPr>
            <p:extLst>
              <p:ext uri="{D42A27DB-BD31-4B8C-83A1-F6EECF244321}">
                <p14:modId xmlns:p14="http://schemas.microsoft.com/office/powerpoint/2010/main" val="3249147450"/>
              </p:ext>
            </p:extLst>
          </p:nvPr>
        </p:nvGraphicFramePr>
        <p:xfrm>
          <a:off x="149225" y="1239838"/>
          <a:ext cx="8845550" cy="5675312"/>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592">
            <a:extLst>
              <a:ext uri="{FF2B5EF4-FFF2-40B4-BE49-F238E27FC236}">
                <a16:creationId xmlns="" xmlns:a16="http://schemas.microsoft.com/office/drawing/2014/main" id="{3B2C2AF5-5DB3-4331-9180-F2D508663823}"/>
              </a:ext>
            </a:extLst>
          </p:cNvPr>
          <p:cNvSpPr/>
          <p:nvPr/>
        </p:nvSpPr>
        <p:spPr>
          <a:xfrm>
            <a:off x="1260475" y="4941888"/>
            <a:ext cx="538163" cy="287337"/>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CEA249"/>
                </a:solidFill>
                <a:latin typeface="+mj-lt"/>
                <a:ea typeface="+mj-ea"/>
                <a:cs typeface="+mj-cs"/>
                <a:sym typeface="Gill Sans SemiBold"/>
              </a:defRPr>
            </a:lvl1pPr>
          </a:lstStyle>
          <a:p>
            <a:pPr>
              <a:defRPr/>
            </a:pPr>
            <a:r>
              <a:rPr sz="1400" b="1" dirty="0">
                <a:latin typeface="+mn-lt"/>
              </a:rPr>
              <a:t>DEN-1</a:t>
            </a:r>
          </a:p>
        </p:txBody>
      </p:sp>
      <p:sp>
        <p:nvSpPr>
          <p:cNvPr id="5" name="Shape 593">
            <a:extLst>
              <a:ext uri="{FF2B5EF4-FFF2-40B4-BE49-F238E27FC236}">
                <a16:creationId xmlns="" xmlns:a16="http://schemas.microsoft.com/office/drawing/2014/main" id="{42B0442F-BF82-4788-A112-9528EAB7624B}"/>
              </a:ext>
            </a:extLst>
          </p:cNvPr>
          <p:cNvSpPr/>
          <p:nvPr/>
        </p:nvSpPr>
        <p:spPr>
          <a:xfrm>
            <a:off x="7586663" y="3726538"/>
            <a:ext cx="538606" cy="287575"/>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CEA249"/>
                </a:solidFill>
                <a:latin typeface="+mj-lt"/>
                <a:ea typeface="+mj-ea"/>
                <a:cs typeface="+mj-cs"/>
                <a:sym typeface="Gill Sans SemiBold"/>
              </a:defRPr>
            </a:lvl1pPr>
          </a:lstStyle>
          <a:p>
            <a:pPr>
              <a:defRPr/>
            </a:pPr>
            <a:r>
              <a:rPr sz="1400" b="1" dirty="0" smtClean="0">
                <a:latin typeface="+mn-lt"/>
              </a:rPr>
              <a:t>DEN-</a:t>
            </a:r>
            <a:r>
              <a:rPr lang="en-US" sz="1400" b="1" dirty="0" smtClean="0">
                <a:latin typeface="+mn-lt"/>
              </a:rPr>
              <a:t>1</a:t>
            </a:r>
            <a:endParaRPr sz="1400" b="1" dirty="0">
              <a:latin typeface="+mn-lt"/>
            </a:endParaRPr>
          </a:p>
        </p:txBody>
      </p:sp>
      <p:sp>
        <p:nvSpPr>
          <p:cNvPr id="6" name="Shape 594">
            <a:extLst>
              <a:ext uri="{FF2B5EF4-FFF2-40B4-BE49-F238E27FC236}">
                <a16:creationId xmlns="" xmlns:a16="http://schemas.microsoft.com/office/drawing/2014/main" id="{D760BA2D-BE70-4E33-B20A-C10694E57C7B}"/>
              </a:ext>
            </a:extLst>
          </p:cNvPr>
          <p:cNvSpPr/>
          <p:nvPr/>
        </p:nvSpPr>
        <p:spPr>
          <a:xfrm>
            <a:off x="4745038" y="4857750"/>
            <a:ext cx="538162" cy="287338"/>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BF6148"/>
                </a:solidFill>
                <a:latin typeface="+mj-lt"/>
                <a:ea typeface="+mj-ea"/>
                <a:cs typeface="+mj-cs"/>
                <a:sym typeface="Gill Sans SemiBold"/>
              </a:defRPr>
            </a:lvl1pPr>
          </a:lstStyle>
          <a:p>
            <a:pPr>
              <a:defRPr/>
            </a:pPr>
            <a:r>
              <a:rPr sz="1400" b="1" dirty="0">
                <a:latin typeface="+mn-lt"/>
              </a:rPr>
              <a:t>DEN-2</a:t>
            </a:r>
          </a:p>
        </p:txBody>
      </p:sp>
      <p:sp>
        <p:nvSpPr>
          <p:cNvPr id="7" name="Shape 595">
            <a:extLst>
              <a:ext uri="{FF2B5EF4-FFF2-40B4-BE49-F238E27FC236}">
                <a16:creationId xmlns="" xmlns:a16="http://schemas.microsoft.com/office/drawing/2014/main" id="{1616154A-FF04-40AF-8CF3-197476CC9654}"/>
              </a:ext>
            </a:extLst>
          </p:cNvPr>
          <p:cNvSpPr/>
          <p:nvPr/>
        </p:nvSpPr>
        <p:spPr>
          <a:xfrm>
            <a:off x="7951506" y="1052512"/>
            <a:ext cx="538163" cy="287338"/>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C06047"/>
                </a:solidFill>
                <a:latin typeface="+mj-lt"/>
                <a:ea typeface="+mj-ea"/>
                <a:cs typeface="+mj-cs"/>
                <a:sym typeface="Gill Sans SemiBold"/>
              </a:defRPr>
            </a:lvl1pPr>
          </a:lstStyle>
          <a:p>
            <a:pPr>
              <a:defRPr/>
            </a:pPr>
            <a:r>
              <a:rPr sz="1400" b="1" dirty="0">
                <a:latin typeface="+mn-lt"/>
              </a:rPr>
              <a:t>DEN-2</a:t>
            </a:r>
          </a:p>
        </p:txBody>
      </p:sp>
      <p:sp>
        <p:nvSpPr>
          <p:cNvPr id="8" name="Shape 596">
            <a:extLst>
              <a:ext uri="{FF2B5EF4-FFF2-40B4-BE49-F238E27FC236}">
                <a16:creationId xmlns="" xmlns:a16="http://schemas.microsoft.com/office/drawing/2014/main" id="{A459D503-1D32-4691-B4C8-46F6DE72DD7C}"/>
              </a:ext>
            </a:extLst>
          </p:cNvPr>
          <p:cNvSpPr/>
          <p:nvPr/>
        </p:nvSpPr>
        <p:spPr>
          <a:xfrm>
            <a:off x="1260475" y="5145088"/>
            <a:ext cx="484188" cy="288925"/>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CEA249"/>
                </a:solidFill>
                <a:latin typeface="+mj-lt"/>
                <a:ea typeface="+mj-ea"/>
                <a:cs typeface="+mj-cs"/>
                <a:sym typeface="Gill Sans SemiBold"/>
              </a:defRPr>
            </a:lvl1pPr>
          </a:lstStyle>
          <a:p>
            <a:pPr>
              <a:defRPr/>
            </a:pPr>
            <a:r>
              <a:rPr sz="1400" b="1" dirty="0">
                <a:latin typeface="+mn-lt"/>
              </a:rPr>
              <a:t>4,389</a:t>
            </a:r>
          </a:p>
        </p:txBody>
      </p:sp>
      <p:sp>
        <p:nvSpPr>
          <p:cNvPr id="9" name="Shape 597">
            <a:extLst>
              <a:ext uri="{FF2B5EF4-FFF2-40B4-BE49-F238E27FC236}">
                <a16:creationId xmlns="" xmlns:a16="http://schemas.microsoft.com/office/drawing/2014/main" id="{BD9E01A3-CCD5-47CC-8CB1-9A995B80C9D7}"/>
              </a:ext>
            </a:extLst>
          </p:cNvPr>
          <p:cNvSpPr/>
          <p:nvPr/>
        </p:nvSpPr>
        <p:spPr>
          <a:xfrm>
            <a:off x="7550150" y="3933825"/>
            <a:ext cx="576263" cy="287338"/>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CEA249"/>
                </a:solidFill>
                <a:latin typeface="+mj-lt"/>
                <a:ea typeface="+mj-ea"/>
                <a:cs typeface="+mj-cs"/>
                <a:sym typeface="Gill Sans SemiBold"/>
              </a:defRPr>
            </a:lvl1pPr>
          </a:lstStyle>
          <a:p>
            <a:pPr>
              <a:defRPr/>
            </a:pPr>
            <a:r>
              <a:rPr sz="1400" b="1" dirty="0">
                <a:latin typeface="+mn-lt"/>
              </a:rPr>
              <a:t>15,492</a:t>
            </a:r>
          </a:p>
        </p:txBody>
      </p:sp>
      <p:sp>
        <p:nvSpPr>
          <p:cNvPr id="10" name="Shape 598">
            <a:extLst>
              <a:ext uri="{FF2B5EF4-FFF2-40B4-BE49-F238E27FC236}">
                <a16:creationId xmlns="" xmlns:a16="http://schemas.microsoft.com/office/drawing/2014/main" id="{920975EB-5C1B-476E-82C1-99AD4083F595}"/>
              </a:ext>
            </a:extLst>
          </p:cNvPr>
          <p:cNvSpPr/>
          <p:nvPr/>
        </p:nvSpPr>
        <p:spPr>
          <a:xfrm>
            <a:off x="7933249" y="1236803"/>
            <a:ext cx="574675" cy="287338"/>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BF6148"/>
                </a:solidFill>
                <a:latin typeface="+mj-lt"/>
                <a:ea typeface="+mj-ea"/>
                <a:cs typeface="+mj-cs"/>
                <a:sym typeface="Gill Sans SemiBold"/>
              </a:defRPr>
            </a:lvl1pPr>
          </a:lstStyle>
          <a:p>
            <a:pPr>
              <a:defRPr/>
            </a:pPr>
            <a:r>
              <a:rPr lang="en-US" sz="1400" b="1" dirty="0">
                <a:latin typeface="+mn-lt"/>
              </a:rPr>
              <a:t>43</a:t>
            </a:r>
            <a:r>
              <a:rPr sz="1400" b="1" dirty="0">
                <a:latin typeface="+mn-lt"/>
              </a:rPr>
              <a:t>,</a:t>
            </a:r>
            <a:r>
              <a:rPr lang="en-US" sz="1400" b="1" dirty="0">
                <a:latin typeface="+mn-lt"/>
              </a:rPr>
              <a:t>419</a:t>
            </a:r>
            <a:endParaRPr sz="1400" b="1" dirty="0">
              <a:latin typeface="+mn-lt"/>
            </a:endParaRPr>
          </a:p>
        </p:txBody>
      </p:sp>
      <p:sp>
        <p:nvSpPr>
          <p:cNvPr id="11" name="Shape 600">
            <a:extLst>
              <a:ext uri="{FF2B5EF4-FFF2-40B4-BE49-F238E27FC236}">
                <a16:creationId xmlns="" xmlns:a16="http://schemas.microsoft.com/office/drawing/2014/main" id="{972D4606-3201-4086-9835-674380E39730}"/>
              </a:ext>
            </a:extLst>
          </p:cNvPr>
          <p:cNvSpPr/>
          <p:nvPr/>
        </p:nvSpPr>
        <p:spPr>
          <a:xfrm>
            <a:off x="4772025" y="5054600"/>
            <a:ext cx="484188" cy="287338"/>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BF6148"/>
                </a:solidFill>
                <a:latin typeface="+mj-lt"/>
                <a:ea typeface="+mj-ea"/>
                <a:cs typeface="+mj-cs"/>
                <a:sym typeface="Gill Sans SemiBold"/>
              </a:defRPr>
            </a:lvl1pPr>
          </a:lstStyle>
          <a:p>
            <a:pPr>
              <a:defRPr/>
            </a:pPr>
            <a:r>
              <a:rPr sz="1400" b="1" dirty="0">
                <a:latin typeface="+mn-lt"/>
              </a:rPr>
              <a:t>5,336</a:t>
            </a:r>
          </a:p>
        </p:txBody>
      </p:sp>
      <p:sp>
        <p:nvSpPr>
          <p:cNvPr id="12" name="Shape 598">
            <a:extLst>
              <a:ext uri="{FF2B5EF4-FFF2-40B4-BE49-F238E27FC236}">
                <a16:creationId xmlns="" xmlns:a16="http://schemas.microsoft.com/office/drawing/2014/main" id="{D41DED58-F73B-4F04-8D2A-651BF977AAD7}"/>
              </a:ext>
            </a:extLst>
          </p:cNvPr>
          <p:cNvSpPr/>
          <p:nvPr/>
        </p:nvSpPr>
        <p:spPr>
          <a:xfrm>
            <a:off x="8401471" y="5474493"/>
            <a:ext cx="346075" cy="287338"/>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BF6148"/>
                </a:solidFill>
                <a:latin typeface="+mj-lt"/>
                <a:ea typeface="+mj-ea"/>
                <a:cs typeface="+mj-cs"/>
                <a:sym typeface="Gill Sans SemiBold"/>
              </a:defRPr>
            </a:lvl1pPr>
          </a:lstStyle>
          <a:p>
            <a:pPr>
              <a:defRPr/>
            </a:pPr>
            <a:r>
              <a:rPr lang="en-US" sz="1400" b="1" dirty="0">
                <a:latin typeface="+mn-lt"/>
              </a:rPr>
              <a:t>381</a:t>
            </a:r>
            <a:endParaRPr sz="1400" b="1" dirty="0">
              <a:latin typeface="+mn-lt"/>
            </a:endParaRPr>
          </a:p>
        </p:txBody>
      </p:sp>
      <p:sp>
        <p:nvSpPr>
          <p:cNvPr id="13" name="Shape 598">
            <a:extLst>
              <a:ext uri="{FF2B5EF4-FFF2-40B4-BE49-F238E27FC236}">
                <a16:creationId xmlns="" xmlns:a16="http://schemas.microsoft.com/office/drawing/2014/main" id="{B16B8B07-4D69-44B5-B1EE-07B441DC5227}"/>
              </a:ext>
            </a:extLst>
          </p:cNvPr>
          <p:cNvSpPr/>
          <p:nvPr/>
        </p:nvSpPr>
        <p:spPr>
          <a:xfrm>
            <a:off x="8672934" y="5598499"/>
            <a:ext cx="255587" cy="287337"/>
          </a:xfrm>
          <a:prstGeom prst="rect">
            <a:avLst/>
          </a:prstGeom>
          <a:ln w="12700">
            <a:miter lim="400000"/>
          </a:ln>
          <a:extLst>
            <a:ext uri="{C572A759-6A51-4108-AA02-DFA0A04FC94B}"/>
          </a:extLst>
        </p:spPr>
        <p:txBody>
          <a:bodyPr wrap="none" lIns="35717" tIns="35717" rIns="35717" bIns="35717" anchor="ctr">
            <a:spAutoFit/>
          </a:bodyPr>
          <a:lstStyle>
            <a:lvl1pPr>
              <a:defRPr sz="2600">
                <a:solidFill>
                  <a:srgbClr val="BF6148"/>
                </a:solidFill>
                <a:latin typeface="+mj-lt"/>
                <a:ea typeface="+mj-ea"/>
                <a:cs typeface="+mj-cs"/>
                <a:sym typeface="Gill Sans SemiBold"/>
              </a:defRPr>
            </a:lvl1pPr>
          </a:lstStyle>
          <a:p>
            <a:pPr>
              <a:defRPr/>
            </a:pPr>
            <a:r>
              <a:rPr lang="en-US" sz="1400" b="1" dirty="0">
                <a:latin typeface="+mn-lt"/>
              </a:rPr>
              <a:t>10</a:t>
            </a:r>
            <a:endParaRPr sz="1400" b="1" dirty="0">
              <a:latin typeface="+mn-lt"/>
            </a:endParaRPr>
          </a:p>
        </p:txBody>
      </p:sp>
      <p:grpSp>
        <p:nvGrpSpPr>
          <p:cNvPr id="2" name="群組 1"/>
          <p:cNvGrpSpPr/>
          <p:nvPr/>
        </p:nvGrpSpPr>
        <p:grpSpPr>
          <a:xfrm>
            <a:off x="1682750" y="1838325"/>
            <a:ext cx="5113338" cy="2603500"/>
            <a:chOff x="1682750" y="1838325"/>
            <a:chExt cx="5113338" cy="2603500"/>
          </a:xfrm>
        </p:grpSpPr>
        <p:pic>
          <p:nvPicPr>
            <p:cNvPr id="22543" name="image.png">
              <a:extLst>
                <a:ext uri="{FF2B5EF4-FFF2-40B4-BE49-F238E27FC236}">
                  <a16:creationId xmlns="" xmlns:a16="http://schemas.microsoft.com/office/drawing/2014/main" id="{D19E448A-56C6-4D08-83BD-B5BA7363E5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2750" y="1838325"/>
              <a:ext cx="51133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 name="Shape 624">
              <a:extLst>
                <a:ext uri="{FF2B5EF4-FFF2-40B4-BE49-F238E27FC236}">
                  <a16:creationId xmlns="" xmlns:a16="http://schemas.microsoft.com/office/drawing/2014/main" id="{6D92E3B9-2A72-4E0C-885D-934E6F0CA9D7}"/>
                </a:ext>
              </a:extLst>
            </p:cNvPr>
            <p:cNvSpPr/>
            <p:nvPr/>
          </p:nvSpPr>
          <p:spPr>
            <a:xfrm>
              <a:off x="2124075" y="2133600"/>
              <a:ext cx="4319588" cy="655638"/>
            </a:xfrm>
            <a:prstGeom prst="rect">
              <a:avLst/>
            </a:prstGeom>
            <a:solidFill>
              <a:srgbClr val="FFFFFF">
                <a:alpha val="39557"/>
              </a:srgbClr>
            </a:solidFill>
            <a:ln w="12700">
              <a:miter lim="400000"/>
            </a:ln>
            <a:extLst>
              <a:ext uri="{C572A759-6A51-4108-AA02-DFA0A04FC94B}"/>
            </a:extLst>
          </p:spPr>
          <p:txBody>
            <a:bodyPr lIns="50800" tIns="50800" rIns="50800" bIns="50800" anchor="ctr">
              <a:spAutoFit/>
            </a:bodyPr>
            <a:lstStyle/>
            <a:p>
              <a:pPr>
                <a:defRPr/>
              </a:pPr>
              <a:r>
                <a:rPr sz="1800" i="1" dirty="0">
                  <a:solidFill>
                    <a:schemeClr val="accent6">
                      <a:lumMod val="50000"/>
                    </a:schemeClr>
                  </a:solidFill>
                  <a:latin typeface="+mn-lt"/>
                  <a:ea typeface="+mn-ea"/>
                </a:rPr>
                <a:t>Epidemic</a:t>
              </a:r>
              <a:r>
                <a:rPr sz="1800" i="1" dirty="0">
                  <a:solidFill>
                    <a:schemeClr val="accent6">
                      <a:lumMod val="50000"/>
                    </a:schemeClr>
                  </a:solidFill>
                  <a:latin typeface="+mn-lt"/>
                  <a:ea typeface="+mn-ea"/>
                  <a:cs typeface="+mj-cs"/>
                  <a:sym typeface="Gill Sans SemiBold"/>
                </a:rPr>
                <a:t> starts in July annually</a:t>
              </a:r>
              <a:r>
                <a:rPr sz="1800" i="1" dirty="0">
                  <a:solidFill>
                    <a:schemeClr val="accent6">
                      <a:lumMod val="50000"/>
                    </a:schemeClr>
                  </a:solidFill>
                  <a:latin typeface="+mn-lt"/>
                  <a:ea typeface="+mn-ea"/>
                </a:rPr>
                <a:t>, usually </a:t>
              </a:r>
              <a:r>
                <a:rPr sz="1800" i="1" dirty="0">
                  <a:solidFill>
                    <a:schemeClr val="accent6">
                      <a:lumMod val="50000"/>
                    </a:schemeClr>
                  </a:solidFill>
                  <a:latin typeface="+mn-lt"/>
                  <a:ea typeface="+mn-ea"/>
                  <a:cs typeface="+mj-cs"/>
                  <a:sym typeface="Gill Sans SemiBold"/>
                </a:rPr>
                <a:t>peaks in October</a:t>
              </a:r>
              <a:r>
                <a:rPr sz="1800" i="1" dirty="0">
                  <a:solidFill>
                    <a:schemeClr val="accent6">
                      <a:lumMod val="50000"/>
                    </a:schemeClr>
                  </a:solidFill>
                  <a:latin typeface="+mn-lt"/>
                  <a:ea typeface="+mn-ea"/>
                </a:rPr>
                <a:t>, and </a:t>
              </a:r>
              <a:r>
                <a:rPr sz="1800" i="1" dirty="0">
                  <a:solidFill>
                    <a:schemeClr val="accent6">
                      <a:lumMod val="50000"/>
                    </a:schemeClr>
                  </a:solidFill>
                  <a:latin typeface="+mn-lt"/>
                  <a:ea typeface="+mn-ea"/>
                  <a:cs typeface="+mj-cs"/>
                  <a:sym typeface="Gill Sans SemiBold"/>
                </a:rPr>
                <a:t>resolves in December</a:t>
              </a:r>
              <a:r>
                <a:rPr lang="en-US" sz="1800" i="1" dirty="0">
                  <a:solidFill>
                    <a:schemeClr val="accent6">
                      <a:lumMod val="50000"/>
                    </a:schemeClr>
                  </a:solidFill>
                  <a:latin typeface="+mn-lt"/>
                  <a:ea typeface="+mn-ea"/>
                  <a:cs typeface="+mj-cs"/>
                  <a:sym typeface="Gill Sans SemiBold"/>
                </a:rPr>
                <a:t>.</a:t>
              </a:r>
              <a:endParaRPr sz="1800" i="1" dirty="0">
                <a:solidFill>
                  <a:schemeClr val="accent6">
                    <a:lumMod val="50000"/>
                  </a:schemeClr>
                </a:solidFill>
                <a:latin typeface="+mn-lt"/>
                <a:ea typeface="+mn-ea"/>
                <a:cs typeface="+mj-cs"/>
                <a:sym typeface="Gill Sans SemiBold"/>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a:extLst>
              <a:ext uri="{FF2B5EF4-FFF2-40B4-BE49-F238E27FC236}">
                <a16:creationId xmlns="" xmlns:a16="http://schemas.microsoft.com/office/drawing/2014/main" id="{F120A54A-EF08-48C4-8F8F-B5DB58FE37D8}"/>
              </a:ext>
            </a:extLst>
          </p:cNvPr>
          <p:cNvSpPr>
            <a:spLocks noGrp="1"/>
          </p:cNvSpPr>
          <p:nvPr>
            <p:ph type="title"/>
          </p:nvPr>
        </p:nvSpPr>
        <p:spPr>
          <a:xfrm>
            <a:off x="600075" y="239713"/>
            <a:ext cx="8147050" cy="1143000"/>
          </a:xfrm>
        </p:spPr>
        <p:txBody>
          <a:bodyPr>
            <a:noAutofit/>
          </a:bodyPr>
          <a:lstStyle>
            <a:lvl1pPr defTabSz="286258">
              <a:defRPr sz="3528">
                <a:solidFill>
                  <a:srgbClr val="5A5F5E"/>
                </a:solidFill>
              </a:defRPr>
            </a:lvl1pPr>
          </a:lstStyle>
          <a:p>
            <a:pPr algn="ctr">
              <a:defRPr/>
            </a:pPr>
            <a:r>
              <a:rPr sz="32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t>Geographic Distributions of Dengue </a:t>
            </a:r>
            <a:r>
              <a:rPr lang="en-US" sz="32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t>Cases </a:t>
            </a:r>
            <a:br>
              <a:rPr lang="en-US" sz="32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br>
            <a:r>
              <a:rPr sz="32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t>1998–201</a:t>
            </a:r>
            <a:r>
              <a:rPr lang="en-US" sz="32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t>7</a:t>
            </a:r>
            <a:endParaRPr sz="3200" b="1"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23555" name="投影片編號版面配置區 1">
            <a:extLst>
              <a:ext uri="{FF2B5EF4-FFF2-40B4-BE49-F238E27FC236}">
                <a16:creationId xmlns="" xmlns:a16="http://schemas.microsoft.com/office/drawing/2014/main" id="{652BDDD8-08A4-47A5-8C31-DE735FB2466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EC7E9EFF-12C2-4982-92A3-09762755FABA}" type="slidenum">
              <a:rPr kumimoji="0" lang="en-US" altLang="zh-TW" sz="1200">
                <a:solidFill>
                  <a:srgbClr val="898989"/>
                </a:solidFill>
                <a:latin typeface="Noto Sans CJK TC Black" panose="020B0A00000000000000" pitchFamily="34" charset="-120"/>
                <a:ea typeface="Noto Sans CJK TC Black" panose="020B0A00000000000000" pitchFamily="34" charset="-120"/>
              </a:rPr>
              <a:pPr/>
              <a:t>5</a:t>
            </a:fld>
            <a:endParaRPr kumimoji="0" lang="en-US" altLang="zh-TW" sz="1200">
              <a:solidFill>
                <a:srgbClr val="898989"/>
              </a:solidFill>
              <a:latin typeface="Noto Sans CJK TC Black" panose="020B0A00000000000000" pitchFamily="34" charset="-120"/>
              <a:ea typeface="Noto Sans CJK TC Black" panose="020B0A00000000000000" pitchFamily="34" charset="-120"/>
            </a:endParaRPr>
          </a:p>
        </p:txBody>
      </p:sp>
      <p:pic>
        <p:nvPicPr>
          <p:cNvPr id="697" name="pasted-image.pdf">
            <a:extLst>
              <a:ext uri="{FF2B5EF4-FFF2-40B4-BE49-F238E27FC236}">
                <a16:creationId xmlns="" xmlns:a16="http://schemas.microsoft.com/office/drawing/2014/main" id="{24930E11-3390-4BFE-919D-1BBC2531EC3F}"/>
              </a:ext>
            </a:extLst>
          </p:cNvPr>
          <p:cNvPicPr>
            <a:picLocks noChangeAspect="1"/>
          </p:cNvPicPr>
          <p:nvPr/>
        </p:nvPicPr>
        <p:blipFill>
          <a:blip r:embed="rId3"/>
          <a:stretch>
            <a:fillRect/>
          </a:stretch>
        </p:blipFill>
        <p:spPr>
          <a:xfrm>
            <a:off x="1401763" y="1211263"/>
            <a:ext cx="2384425" cy="4435475"/>
          </a:xfrm>
          <a:prstGeom prst="rect">
            <a:avLst/>
          </a:prstGeom>
          <a:ln w="25400">
            <a:miter lim="400000"/>
          </a:ln>
          <a:effectLst>
            <a:outerShdw blurRad="127000" dist="76200" dir="5520000" rotWithShape="0">
              <a:srgbClr val="000000">
                <a:alpha val="60000"/>
              </a:srgbClr>
            </a:outerShdw>
          </a:effectLst>
        </p:spPr>
      </p:pic>
      <p:pic>
        <p:nvPicPr>
          <p:cNvPr id="698" name="pasted-image.pdf">
            <a:extLst>
              <a:ext uri="{FF2B5EF4-FFF2-40B4-BE49-F238E27FC236}">
                <a16:creationId xmlns="" xmlns:a16="http://schemas.microsoft.com/office/drawing/2014/main" id="{1FB3977D-C038-482E-8515-E2E087407A96}"/>
              </a:ext>
            </a:extLst>
          </p:cNvPr>
          <p:cNvPicPr>
            <a:picLocks noChangeAspect="1"/>
          </p:cNvPicPr>
          <p:nvPr/>
        </p:nvPicPr>
        <p:blipFill>
          <a:blip r:embed="rId4"/>
          <a:stretch>
            <a:fillRect/>
          </a:stretch>
        </p:blipFill>
        <p:spPr>
          <a:xfrm>
            <a:off x="5556250" y="1214438"/>
            <a:ext cx="2384425" cy="4435475"/>
          </a:xfrm>
          <a:prstGeom prst="rect">
            <a:avLst/>
          </a:prstGeom>
          <a:ln w="25400">
            <a:miter lim="400000"/>
          </a:ln>
          <a:effectLst>
            <a:outerShdw blurRad="127000" dist="76200" dir="5520000" rotWithShape="0">
              <a:srgbClr val="000000">
                <a:alpha val="60000"/>
              </a:srgbClr>
            </a:outerShdw>
          </a:effectLst>
        </p:spPr>
      </p:pic>
      <p:sp>
        <p:nvSpPr>
          <p:cNvPr id="699" name="Shape 699">
            <a:extLst>
              <a:ext uri="{FF2B5EF4-FFF2-40B4-BE49-F238E27FC236}">
                <a16:creationId xmlns="" xmlns:a16="http://schemas.microsoft.com/office/drawing/2014/main" id="{DFB6EF06-73DF-42D1-A087-4F5AE1C0F289}"/>
              </a:ext>
            </a:extLst>
          </p:cNvPr>
          <p:cNvSpPr/>
          <p:nvPr/>
        </p:nvSpPr>
        <p:spPr>
          <a:xfrm>
            <a:off x="1144588" y="5948363"/>
            <a:ext cx="2365375" cy="442912"/>
          </a:xfrm>
          <a:prstGeom prst="rect">
            <a:avLst/>
          </a:prstGeom>
          <a:ln w="12700">
            <a:miter lim="400000"/>
          </a:ln>
          <a:extLst>
            <a:ext uri="{C572A759-6A51-4108-AA02-DFA0A04FC94B}"/>
          </a:extLst>
        </p:spPr>
        <p:txBody>
          <a:bodyPr wrap="none" lIns="35717" tIns="35717" rIns="35717" bIns="35717" anchor="ctr">
            <a:spAutoFit/>
          </a:bodyPr>
          <a:lstStyle>
            <a:lvl1pPr>
              <a:defRPr>
                <a:solidFill>
                  <a:schemeClr val="accent4"/>
                </a:solidFill>
                <a:latin typeface="+mj-lt"/>
                <a:ea typeface="+mj-ea"/>
                <a:cs typeface="+mj-cs"/>
                <a:sym typeface="Gill Sans SemiBold"/>
              </a:defRPr>
            </a:lvl1pPr>
          </a:lstStyle>
          <a:p>
            <a:pPr>
              <a:defRPr/>
            </a:pPr>
            <a:r>
              <a:rPr b="1" dirty="0">
                <a:solidFill>
                  <a:schemeClr val="accent1">
                    <a:lumMod val="50000"/>
                  </a:schemeClr>
                </a:solidFill>
              </a:rPr>
              <a:t>Indigenous cases  </a:t>
            </a:r>
          </a:p>
        </p:txBody>
      </p:sp>
      <p:sp>
        <p:nvSpPr>
          <p:cNvPr id="700" name="Shape 700">
            <a:extLst>
              <a:ext uri="{FF2B5EF4-FFF2-40B4-BE49-F238E27FC236}">
                <a16:creationId xmlns="" xmlns:a16="http://schemas.microsoft.com/office/drawing/2014/main" id="{6198B7C0-2FEE-48E4-9CFD-12A957032B69}"/>
              </a:ext>
            </a:extLst>
          </p:cNvPr>
          <p:cNvSpPr/>
          <p:nvPr/>
        </p:nvSpPr>
        <p:spPr>
          <a:xfrm>
            <a:off x="5440363" y="5942013"/>
            <a:ext cx="2087562" cy="441325"/>
          </a:xfrm>
          <a:prstGeom prst="rect">
            <a:avLst/>
          </a:prstGeom>
          <a:ln w="12700">
            <a:miter lim="400000"/>
          </a:ln>
          <a:extLst>
            <a:ext uri="{C572A759-6A51-4108-AA02-DFA0A04FC94B}"/>
          </a:extLst>
        </p:spPr>
        <p:txBody>
          <a:bodyPr wrap="none" lIns="35717" tIns="35717" rIns="35717" bIns="35717" anchor="ctr">
            <a:spAutoFit/>
          </a:bodyPr>
          <a:lstStyle>
            <a:lvl1pPr>
              <a:defRPr>
                <a:solidFill>
                  <a:schemeClr val="accent4"/>
                </a:solidFill>
                <a:latin typeface="+mj-lt"/>
                <a:ea typeface="+mj-ea"/>
                <a:cs typeface="+mj-cs"/>
                <a:sym typeface="Gill Sans SemiBold"/>
              </a:defRPr>
            </a:lvl1pPr>
          </a:lstStyle>
          <a:p>
            <a:pPr>
              <a:defRPr/>
            </a:pPr>
            <a:r>
              <a:rPr b="1" dirty="0"/>
              <a:t>Imported </a:t>
            </a:r>
            <a:r>
              <a:rPr b="1" dirty="0">
                <a:solidFill>
                  <a:schemeClr val="accent1">
                    <a:lumMod val="50000"/>
                  </a:schemeClr>
                </a:solidFill>
              </a:rPr>
              <a:t>cases</a:t>
            </a:r>
            <a:r>
              <a:rPr b="1" dirty="0"/>
              <a:t> </a:t>
            </a:r>
          </a:p>
        </p:txBody>
      </p:sp>
      <p:sp>
        <p:nvSpPr>
          <p:cNvPr id="701" name="Shape 701">
            <a:extLst>
              <a:ext uri="{FF2B5EF4-FFF2-40B4-BE49-F238E27FC236}">
                <a16:creationId xmlns="" xmlns:a16="http://schemas.microsoft.com/office/drawing/2014/main" id="{F250D01B-80E5-4104-8D5C-5418EF58FDED}"/>
              </a:ext>
            </a:extLst>
          </p:cNvPr>
          <p:cNvSpPr/>
          <p:nvPr/>
        </p:nvSpPr>
        <p:spPr>
          <a:xfrm>
            <a:off x="3605213" y="4289425"/>
            <a:ext cx="279400" cy="277813"/>
          </a:xfrm>
          <a:prstGeom prst="rect">
            <a:avLst/>
          </a:prstGeom>
          <a:solidFill>
            <a:schemeClr val="accent4"/>
          </a:solidFill>
          <a:ln w="50800">
            <a:solidFill>
              <a:srgbClr val="FFFFFF"/>
            </a:solidFill>
            <a:miter lim="400000"/>
          </a:ln>
          <a:effectLst>
            <a:outerShdw blurRad="127000" dist="76200" dir="5520000" rotWithShape="0">
              <a:srgbClr val="000000">
                <a:alpha val="60000"/>
              </a:srgbClr>
            </a:outerShdw>
          </a:effectLst>
        </p:spPr>
        <p:txBody>
          <a:bodyPr lIns="35717" tIns="35717" rIns="35717" bIns="35717" anchor="ctr"/>
          <a:lstStyle/>
          <a:p>
            <a:pPr>
              <a:defRPr>
                <a:solidFill>
                  <a:srgbClr val="FFFFFF"/>
                </a:solidFill>
              </a:defRPr>
            </a:pPr>
            <a:endParaRPr>
              <a:solidFill>
                <a:srgbClr val="FFFFFF"/>
              </a:solidFill>
            </a:endParaRPr>
          </a:p>
        </p:txBody>
      </p:sp>
      <p:sp>
        <p:nvSpPr>
          <p:cNvPr id="702" name="Shape 702">
            <a:extLst>
              <a:ext uri="{FF2B5EF4-FFF2-40B4-BE49-F238E27FC236}">
                <a16:creationId xmlns="" xmlns:a16="http://schemas.microsoft.com/office/drawing/2014/main" id="{5C85C058-B504-4B78-B65B-2FE1F9584638}"/>
              </a:ext>
            </a:extLst>
          </p:cNvPr>
          <p:cNvSpPr/>
          <p:nvPr/>
        </p:nvSpPr>
        <p:spPr>
          <a:xfrm>
            <a:off x="3605213" y="3811588"/>
            <a:ext cx="279400" cy="277812"/>
          </a:xfrm>
          <a:prstGeom prst="rect">
            <a:avLst/>
          </a:prstGeom>
          <a:solidFill>
            <a:srgbClr val="FCB933"/>
          </a:solidFill>
          <a:ln w="50800">
            <a:solidFill>
              <a:srgbClr val="FFFFFF"/>
            </a:solidFill>
            <a:miter lim="400000"/>
          </a:ln>
          <a:effectLst>
            <a:outerShdw blurRad="127000" dist="76200" dir="5520000" rotWithShape="0">
              <a:srgbClr val="000000">
                <a:alpha val="60000"/>
              </a:srgbClr>
            </a:outerShdw>
          </a:effectLst>
        </p:spPr>
        <p:txBody>
          <a:bodyPr lIns="35717" tIns="35717" rIns="35717" bIns="35717" anchor="ctr"/>
          <a:lstStyle/>
          <a:p>
            <a:pPr>
              <a:defRPr>
                <a:solidFill>
                  <a:srgbClr val="FFFFFF"/>
                </a:solidFill>
              </a:defRPr>
            </a:pPr>
            <a:endParaRPr>
              <a:solidFill>
                <a:srgbClr val="FFFFFF"/>
              </a:solidFill>
            </a:endParaRPr>
          </a:p>
        </p:txBody>
      </p:sp>
      <p:sp>
        <p:nvSpPr>
          <p:cNvPr id="703" name="Shape 703">
            <a:extLst>
              <a:ext uri="{FF2B5EF4-FFF2-40B4-BE49-F238E27FC236}">
                <a16:creationId xmlns="" xmlns:a16="http://schemas.microsoft.com/office/drawing/2014/main" id="{C9428328-16C9-4904-8919-B3D153811DD6}"/>
              </a:ext>
            </a:extLst>
          </p:cNvPr>
          <p:cNvSpPr/>
          <p:nvPr/>
        </p:nvSpPr>
        <p:spPr>
          <a:xfrm>
            <a:off x="3605213" y="4767263"/>
            <a:ext cx="279400" cy="277812"/>
          </a:xfrm>
          <a:prstGeom prst="rect">
            <a:avLst/>
          </a:prstGeom>
          <a:solidFill>
            <a:srgbClr val="AB1802"/>
          </a:solidFill>
          <a:ln w="50800">
            <a:solidFill>
              <a:srgbClr val="FFFFFF"/>
            </a:solidFill>
            <a:miter lim="400000"/>
          </a:ln>
          <a:effectLst>
            <a:outerShdw blurRad="127000" dist="76200" dir="5520000" rotWithShape="0">
              <a:srgbClr val="000000">
                <a:alpha val="60000"/>
              </a:srgbClr>
            </a:outerShdw>
          </a:effectLst>
        </p:spPr>
        <p:txBody>
          <a:bodyPr lIns="35717" tIns="35717" rIns="35717" bIns="35717" anchor="ctr"/>
          <a:lstStyle/>
          <a:p>
            <a:pPr>
              <a:defRPr>
                <a:solidFill>
                  <a:srgbClr val="FFFFFF"/>
                </a:solidFill>
              </a:defRPr>
            </a:pPr>
            <a:endParaRPr>
              <a:solidFill>
                <a:srgbClr val="FFFFFF"/>
              </a:solidFill>
            </a:endParaRPr>
          </a:p>
        </p:txBody>
      </p:sp>
      <p:sp>
        <p:nvSpPr>
          <p:cNvPr id="23563" name="Shape 704">
            <a:extLst>
              <a:ext uri="{FF2B5EF4-FFF2-40B4-BE49-F238E27FC236}">
                <a16:creationId xmlns="" xmlns:a16="http://schemas.microsoft.com/office/drawing/2014/main" id="{195ECFDF-3536-4E2A-857B-F94EEA3782FA}"/>
              </a:ext>
            </a:extLst>
          </p:cNvPr>
          <p:cNvSpPr>
            <a:spLocks noChangeArrowheads="1"/>
          </p:cNvSpPr>
          <p:nvPr/>
        </p:nvSpPr>
        <p:spPr bwMode="auto">
          <a:xfrm>
            <a:off x="3981450" y="3714750"/>
            <a:ext cx="14779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7" tIns="35717" rIns="35717" bIns="35717" anchor="ct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zh-TW" altLang="zh-TW" sz="2600">
                <a:latin typeface="Calibri" panose="020F0502020204030204" pitchFamily="34" charset="0"/>
                <a:ea typeface="Noto Sans CJK TC Black" panose="020B0A00000000000000" pitchFamily="34" charset="-120"/>
                <a:sym typeface="Gill Sans SemiBold"/>
              </a:rPr>
              <a:t>6-50 cases</a:t>
            </a:r>
          </a:p>
        </p:txBody>
      </p:sp>
      <p:sp>
        <p:nvSpPr>
          <p:cNvPr id="23564" name="Shape 705">
            <a:extLst>
              <a:ext uri="{FF2B5EF4-FFF2-40B4-BE49-F238E27FC236}">
                <a16:creationId xmlns="" xmlns:a16="http://schemas.microsoft.com/office/drawing/2014/main" id="{970EB707-698D-45B9-899D-F35F4E888211}"/>
              </a:ext>
            </a:extLst>
          </p:cNvPr>
          <p:cNvSpPr>
            <a:spLocks noChangeArrowheads="1"/>
          </p:cNvSpPr>
          <p:nvPr/>
        </p:nvSpPr>
        <p:spPr bwMode="auto">
          <a:xfrm>
            <a:off x="3975100" y="4192588"/>
            <a:ext cx="18145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7" tIns="35717" rIns="35717" bIns="35717" anchor="ct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zh-TW" altLang="zh-TW" sz="2600">
                <a:latin typeface="Calibri" panose="020F0502020204030204" pitchFamily="34" charset="0"/>
                <a:ea typeface="Noto Sans CJK TC Black" panose="020B0A00000000000000" pitchFamily="34" charset="-120"/>
                <a:sym typeface="Gill Sans SemiBold"/>
              </a:rPr>
              <a:t>51-500 cases</a:t>
            </a:r>
          </a:p>
        </p:txBody>
      </p:sp>
      <p:sp>
        <p:nvSpPr>
          <p:cNvPr id="23565" name="Shape 706">
            <a:extLst>
              <a:ext uri="{FF2B5EF4-FFF2-40B4-BE49-F238E27FC236}">
                <a16:creationId xmlns="" xmlns:a16="http://schemas.microsoft.com/office/drawing/2014/main" id="{6923928D-46DF-4935-9172-530C49EAA5C8}"/>
              </a:ext>
            </a:extLst>
          </p:cNvPr>
          <p:cNvSpPr>
            <a:spLocks noChangeArrowheads="1"/>
          </p:cNvSpPr>
          <p:nvPr/>
        </p:nvSpPr>
        <p:spPr bwMode="auto">
          <a:xfrm>
            <a:off x="3992563" y="4670425"/>
            <a:ext cx="15414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7" tIns="35717" rIns="35717" bIns="35717" anchor="ct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lang="zh-TW" altLang="zh-TW" sz="2600">
                <a:latin typeface="Calibri" panose="020F0502020204030204" pitchFamily="34" charset="0"/>
                <a:ea typeface="Noto Sans CJK TC Black" panose="020B0A00000000000000" pitchFamily="34" charset="-120"/>
                <a:sym typeface="Gill Sans SemiBold"/>
              </a:rPr>
              <a:t>&gt;500 cases</a:t>
            </a:r>
          </a:p>
        </p:txBody>
      </p:sp>
      <p:cxnSp>
        <p:nvCxnSpPr>
          <p:cNvPr id="18" name="直線接點 17">
            <a:extLst>
              <a:ext uri="{FF2B5EF4-FFF2-40B4-BE49-F238E27FC236}">
                <a16:creationId xmlns="" xmlns:a16="http://schemas.microsoft.com/office/drawing/2014/main" id="{42AA8EC3-101E-46EB-848E-DFD99188ECE1}"/>
              </a:ext>
            </a:extLst>
          </p:cNvPr>
          <p:cNvCxnSpPr/>
          <p:nvPr/>
        </p:nvCxnSpPr>
        <p:spPr>
          <a:xfrm>
            <a:off x="572149" y="3632994"/>
            <a:ext cx="7208046" cy="0"/>
          </a:xfrm>
          <a:prstGeom prst="line">
            <a:avLst/>
          </a:prstGeom>
          <a:noFill/>
          <a:ln w="25400" cap="flat">
            <a:solidFill>
              <a:srgbClr val="5A5F5E"/>
            </a:solidFill>
            <a:prstDash val="sysDot"/>
            <a:miter lim="400000"/>
          </a:ln>
          <a:effectLst/>
          <a:sp3d/>
        </p:spPr>
        <p:style>
          <a:lnRef idx="0">
            <a:scrgbClr r="0" g="0" b="0"/>
          </a:lnRef>
          <a:fillRef idx="0">
            <a:scrgbClr r="0" g="0" b="0"/>
          </a:fillRef>
          <a:effectRef idx="0">
            <a:scrgbClr r="0" g="0" b="0"/>
          </a:effectRef>
          <a:fontRef idx="none"/>
        </p:style>
      </p:cxnSp>
      <p:sp>
        <p:nvSpPr>
          <p:cNvPr id="22" name="文字方塊 21">
            <a:extLst>
              <a:ext uri="{FF2B5EF4-FFF2-40B4-BE49-F238E27FC236}">
                <a16:creationId xmlns="" xmlns:a16="http://schemas.microsoft.com/office/drawing/2014/main" id="{1B95B4AF-E938-428B-BBDB-0712312B5F62}"/>
              </a:ext>
            </a:extLst>
          </p:cNvPr>
          <p:cNvSpPr txBox="1"/>
          <p:nvPr/>
        </p:nvSpPr>
        <p:spPr>
          <a:xfrm>
            <a:off x="7868667" y="3496504"/>
            <a:ext cx="1186860" cy="2721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5717" tIns="35717" rIns="35717" bIns="35717" spcCol="26788" anchor="ctr">
            <a:spAutoFit/>
          </a:bodyPr>
          <a:lstStyle/>
          <a:p>
            <a:pPr algn="ctr" defTabSz="410751" fontAlgn="auto">
              <a:spcBef>
                <a:spcPts val="0"/>
              </a:spcBef>
              <a:spcAft>
                <a:spcPts val="0"/>
              </a:spcAft>
              <a:defRPr/>
            </a:pPr>
            <a:r>
              <a:rPr kumimoji="0" lang="en-US" altLang="zh-TW" sz="1300" b="1" dirty="0">
                <a:solidFill>
                  <a:srgbClr val="535353"/>
                </a:solidFill>
                <a:latin typeface="+mn-lt"/>
                <a:ea typeface="+mn-ea"/>
                <a:sym typeface="Gill Sans Light"/>
              </a:rPr>
              <a:t>Tropic of Cancer</a:t>
            </a:r>
            <a:endParaRPr kumimoji="0" lang="zh-TW" altLang="en-US" sz="1300" b="1" dirty="0">
              <a:solidFill>
                <a:srgbClr val="535353"/>
              </a:solidFill>
              <a:latin typeface="+mn-lt"/>
              <a:ea typeface="+mn-ea"/>
              <a:sym typeface="Gill Sans Ligh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 xmlns:a16="http://schemas.microsoft.com/office/drawing/2014/main" id="{5E2A1FFD-74BB-4A7D-9778-F5FB99477327}"/>
              </a:ext>
            </a:extLst>
          </p:cNvPr>
          <p:cNvSpPr>
            <a:spLocks noGrp="1"/>
          </p:cNvSpPr>
          <p:nvPr>
            <p:ph type="title"/>
          </p:nvPr>
        </p:nvSpPr>
        <p:spPr>
          <a:xfrm>
            <a:off x="384175" y="187325"/>
            <a:ext cx="8353425" cy="1143000"/>
          </a:xfrm>
        </p:spPr>
        <p:txBody>
          <a:bodyPr>
            <a:noAutofit/>
          </a:bodyPr>
          <a:lstStyle/>
          <a:p>
            <a:pPr algn="ctr">
              <a:defRPr/>
            </a:pPr>
            <a:r>
              <a:rPr lang="en-US" altLang="zh-TW"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Imported Dengue Cases 2000-2017, </a:t>
            </a:r>
            <a:br>
              <a:rPr lang="en-US" altLang="zh-TW"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br>
            <a:r>
              <a:rPr lang="en-US" altLang="zh-TW" sz="36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Chinese Taipei</a:t>
            </a:r>
            <a:endParaRPr lang="zh-TW" altLang="en-US" sz="36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27651" name="投影片編號版面配置區 3">
            <a:extLst>
              <a:ext uri="{FF2B5EF4-FFF2-40B4-BE49-F238E27FC236}">
                <a16:creationId xmlns="" xmlns:a16="http://schemas.microsoft.com/office/drawing/2014/main" id="{120CCD1E-815C-4E0F-9815-293CE7C744DB}"/>
              </a:ext>
            </a:extLst>
          </p:cNvPr>
          <p:cNvSpPr>
            <a:spLocks noGrp="1"/>
          </p:cNvSpPr>
          <p:nvPr>
            <p:ph type="sldNum" sz="quarter" idx="10"/>
          </p:nvPr>
        </p:nvSpPr>
        <p:spPr bwMode="auto">
          <a:xfrm>
            <a:off x="6875463" y="638175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DFF8556E-2CD9-4DF6-A206-0F62C766D7AF}"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6</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graphicFrame>
        <p:nvGraphicFramePr>
          <p:cNvPr id="5" name="內容版面配置區 17">
            <a:extLst>
              <a:ext uri="{FF2B5EF4-FFF2-40B4-BE49-F238E27FC236}">
                <a16:creationId xmlns="" xmlns:a16="http://schemas.microsoft.com/office/drawing/2014/main" id="{CBA96893-C773-4257-95B4-5CC1983C177C}"/>
              </a:ext>
            </a:extLst>
          </p:cNvPr>
          <p:cNvGraphicFramePr>
            <a:graphicFrameLocks/>
          </p:cNvGraphicFramePr>
          <p:nvPr/>
        </p:nvGraphicFramePr>
        <p:xfrm>
          <a:off x="383728" y="1329778"/>
          <a:ext cx="8424937" cy="4268050"/>
        </p:xfrm>
        <a:graphic>
          <a:graphicData uri="http://schemas.openxmlformats.org/drawingml/2006/chart">
            <c:chart xmlns:c="http://schemas.openxmlformats.org/drawingml/2006/chart" xmlns:r="http://schemas.openxmlformats.org/officeDocument/2006/relationships" r:id="rId3"/>
          </a:graphicData>
        </a:graphic>
      </p:graphicFrame>
      <p:grpSp>
        <p:nvGrpSpPr>
          <p:cNvPr id="27653" name="群組 11">
            <a:extLst>
              <a:ext uri="{FF2B5EF4-FFF2-40B4-BE49-F238E27FC236}">
                <a16:creationId xmlns="" xmlns:a16="http://schemas.microsoft.com/office/drawing/2014/main" id="{CDE82C50-D3FC-4789-96E9-D2C771687F3B}"/>
              </a:ext>
            </a:extLst>
          </p:cNvPr>
          <p:cNvGrpSpPr>
            <a:grpSpLocks/>
          </p:cNvGrpSpPr>
          <p:nvPr/>
        </p:nvGrpSpPr>
        <p:grpSpPr bwMode="auto">
          <a:xfrm>
            <a:off x="606425" y="1801813"/>
            <a:ext cx="2089150" cy="1781175"/>
            <a:chOff x="810238" y="2158629"/>
            <a:chExt cx="2784308" cy="1780717"/>
          </a:xfrm>
        </p:grpSpPr>
        <p:sp>
          <p:nvSpPr>
            <p:cNvPr id="8" name="文字方塊 7">
              <a:extLst>
                <a:ext uri="{FF2B5EF4-FFF2-40B4-BE49-F238E27FC236}">
                  <a16:creationId xmlns="" xmlns:a16="http://schemas.microsoft.com/office/drawing/2014/main" id="{503BAB47-12EE-4387-BB23-D5C3AA44853E}"/>
                </a:ext>
              </a:extLst>
            </p:cNvPr>
            <p:cNvSpPr txBox="1"/>
            <p:nvPr/>
          </p:nvSpPr>
          <p:spPr>
            <a:xfrm>
              <a:off x="971034" y="3355296"/>
              <a:ext cx="2304037" cy="584050"/>
            </a:xfrm>
            <a:prstGeom prst="rect">
              <a:avLst/>
            </a:prstGeom>
            <a:noFill/>
          </p:spPr>
          <p:txBody>
            <a:bodyPr>
              <a:spAutoFit/>
            </a:bodyPr>
            <a:lstStyle/>
            <a:p>
              <a:pPr algn="ctr">
                <a:defRPr/>
              </a:pPr>
              <a:r>
                <a:rPr lang="en-US" altLang="zh-TW" sz="1600" b="1" dirty="0">
                  <a:latin typeface="+mn-lt"/>
                  <a:ea typeface="微軟正黑體" panose="020B0604030504040204" pitchFamily="34" charset="-120"/>
                </a:rPr>
                <a:t>Source country: Southeast Asia</a:t>
              </a:r>
              <a:endParaRPr lang="zh-TW" altLang="en-US" sz="1600" b="1" dirty="0">
                <a:latin typeface="+mn-lt"/>
                <a:ea typeface="微軟正黑體" panose="020B0604030504040204" pitchFamily="34" charset="-120"/>
              </a:endParaRPr>
            </a:p>
          </p:txBody>
        </p:sp>
        <p:pic>
          <p:nvPicPr>
            <p:cNvPr id="27658" name="圖片 9">
              <a:extLst>
                <a:ext uri="{FF2B5EF4-FFF2-40B4-BE49-F238E27FC236}">
                  <a16:creationId xmlns="" xmlns:a16="http://schemas.microsoft.com/office/drawing/2014/main" id="{DEBB3D36-4815-4AE8-BEEE-987ABBA6BD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238" y="2158629"/>
              <a:ext cx="2784308" cy="124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文字方塊 10">
              <a:extLst>
                <a:ext uri="{FF2B5EF4-FFF2-40B4-BE49-F238E27FC236}">
                  <a16:creationId xmlns="" xmlns:a16="http://schemas.microsoft.com/office/drawing/2014/main" id="{07254506-AB94-426B-A560-23AE703A957E}"/>
                </a:ext>
              </a:extLst>
            </p:cNvPr>
            <p:cNvSpPr txBox="1">
              <a:spLocks noChangeArrowheads="1"/>
            </p:cNvSpPr>
            <p:nvPr/>
          </p:nvSpPr>
          <p:spPr bwMode="auto">
            <a:xfrm>
              <a:off x="1550241" y="2475137"/>
              <a:ext cx="13940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a:r>
                <a:rPr lang="en-US" altLang="zh-TW" sz="3000">
                  <a:latin typeface="Calibri" panose="020F0502020204030204" pitchFamily="34" charset="0"/>
                </a:rPr>
                <a:t>95</a:t>
              </a:r>
              <a:r>
                <a:rPr lang="en-US" altLang="zh-TW" sz="2000">
                  <a:latin typeface="Calibri" panose="020F0502020204030204" pitchFamily="34" charset="0"/>
                </a:rPr>
                <a:t>%</a:t>
              </a:r>
              <a:endParaRPr lang="zh-TW" altLang="en-US" sz="2000">
                <a:latin typeface="Calibri" panose="020F0502020204030204" pitchFamily="34" charset="0"/>
              </a:endParaRPr>
            </a:p>
          </p:txBody>
        </p:sp>
      </p:grpSp>
      <p:sp>
        <p:nvSpPr>
          <p:cNvPr id="13" name="文字方塊 12">
            <a:extLst>
              <a:ext uri="{FF2B5EF4-FFF2-40B4-BE49-F238E27FC236}">
                <a16:creationId xmlns="" xmlns:a16="http://schemas.microsoft.com/office/drawing/2014/main" id="{BB1E0673-28A6-42B7-A68A-DBE7D553EB82}"/>
              </a:ext>
            </a:extLst>
          </p:cNvPr>
          <p:cNvSpPr txBox="1"/>
          <p:nvPr/>
        </p:nvSpPr>
        <p:spPr>
          <a:xfrm>
            <a:off x="508000" y="5641975"/>
            <a:ext cx="8293100" cy="1016000"/>
          </a:xfrm>
          <a:prstGeom prst="rect">
            <a:avLst/>
          </a:prstGeom>
          <a:noFill/>
        </p:spPr>
        <p:txBody>
          <a:bodyPr>
            <a:spAutoFit/>
          </a:bodyPr>
          <a:lstStyle/>
          <a:p>
            <a:pPr>
              <a:spcBef>
                <a:spcPts val="600"/>
              </a:spcBef>
              <a:spcAft>
                <a:spcPts val="600"/>
              </a:spcAft>
              <a:defRPr/>
            </a:pPr>
            <a:r>
              <a:rPr lang="en-US" altLang="zh-TW" sz="2000" dirty="0">
                <a:latin typeface="+mn-lt"/>
              </a:rPr>
              <a:t>     According to the molecular analysis of the virus, most indigenous acquired dengue cases were connected to the imported cases preceding the local transmission. </a:t>
            </a:r>
            <a:endParaRPr lang="zh-TW" altLang="en-US" sz="2000" dirty="0">
              <a:latin typeface="+mn-lt"/>
            </a:endParaRPr>
          </a:p>
        </p:txBody>
      </p:sp>
      <p:sp>
        <p:nvSpPr>
          <p:cNvPr id="3" name="矩形 2">
            <a:extLst>
              <a:ext uri="{FF2B5EF4-FFF2-40B4-BE49-F238E27FC236}">
                <a16:creationId xmlns="" xmlns:a16="http://schemas.microsoft.com/office/drawing/2014/main" id="{8F7D9E5A-B665-41D8-96CF-F525B92BB08B}"/>
              </a:ext>
            </a:extLst>
          </p:cNvPr>
          <p:cNvSpPr/>
          <p:nvPr/>
        </p:nvSpPr>
        <p:spPr>
          <a:xfrm>
            <a:off x="727075" y="1700213"/>
            <a:ext cx="1828800" cy="2027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文字方塊 13">
            <a:extLst>
              <a:ext uri="{FF2B5EF4-FFF2-40B4-BE49-F238E27FC236}">
                <a16:creationId xmlns="" xmlns:a16="http://schemas.microsoft.com/office/drawing/2014/main" id="{58E4B6DA-1C73-4A78-B4D3-1726884A5A47}"/>
              </a:ext>
            </a:extLst>
          </p:cNvPr>
          <p:cNvSpPr txBox="1"/>
          <p:nvPr/>
        </p:nvSpPr>
        <p:spPr>
          <a:xfrm>
            <a:off x="4211638" y="5421313"/>
            <a:ext cx="1035050" cy="254000"/>
          </a:xfrm>
          <a:prstGeom prst="rect">
            <a:avLst/>
          </a:prstGeom>
          <a:noFill/>
        </p:spPr>
        <p:txBody>
          <a:bodyPr>
            <a:spAutoFit/>
          </a:bodyPr>
          <a:lstStyle/>
          <a:p>
            <a:pPr algn="ctr">
              <a:defRPr/>
            </a:pPr>
            <a:r>
              <a:rPr lang="en-US" altLang="zh-TW" sz="1050" dirty="0">
                <a:latin typeface="+mn-lt"/>
                <a:cs typeface="Calibri" panose="020F0502020204030204" pitchFamily="34" charset="0"/>
              </a:rPr>
              <a:t>Year</a:t>
            </a:r>
            <a:endParaRPr lang="zh-TW" altLang="en-US" sz="1050" dirty="0">
              <a:latin typeface="+mn-lt"/>
              <a:cs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a:extLst>
              <a:ext uri="{FF2B5EF4-FFF2-40B4-BE49-F238E27FC236}">
                <a16:creationId xmlns="" xmlns:a16="http://schemas.microsoft.com/office/drawing/2014/main" id="{E57AE57E-C20C-4A91-9C30-6AF5F7A7A668}"/>
              </a:ext>
            </a:extLst>
          </p:cNvPr>
          <p:cNvSpPr>
            <a:spLocks noGrp="1"/>
          </p:cNvSpPr>
          <p:nvPr>
            <p:ph type="body" sz="quarter" idx="1"/>
          </p:nvPr>
        </p:nvSpPr>
        <p:spPr>
          <a:xfrm>
            <a:off x="2343150" y="763588"/>
            <a:ext cx="3979863" cy="2573337"/>
          </a:xfrm>
        </p:spPr>
        <p:txBody>
          <a:bodyPr/>
          <a:lstStyle/>
          <a:p>
            <a:pPr marL="0" indent="0">
              <a:spcBef>
                <a:spcPts val="492"/>
              </a:spcBef>
              <a:buSzTx/>
              <a:buFont typeface="Wingdings" panose="05000000000000000000" pitchFamily="2" charset="2"/>
              <a:buNone/>
              <a:defRPr sz="2800"/>
            </a:pPr>
            <a:r>
              <a:rPr sz="2800" b="1" dirty="0">
                <a:solidFill>
                  <a:schemeClr val="accent2">
                    <a:lumMod val="50000"/>
                  </a:schemeClr>
                </a:solidFill>
                <a:latin typeface="+mj-lt"/>
                <a:ea typeface="+mj-ea"/>
                <a:cs typeface="+mj-cs"/>
                <a:sym typeface="Gill Sans SemiBold"/>
              </a:rPr>
              <a:t>Aedes aegypti</a:t>
            </a:r>
            <a:r>
              <a:rPr sz="2000" b="1" dirty="0">
                <a:solidFill>
                  <a:schemeClr val="accent5"/>
                </a:solidFill>
                <a:latin typeface="+mj-lt"/>
                <a:ea typeface="+mj-ea"/>
                <a:cs typeface="+mj-cs"/>
                <a:sym typeface="Gill Sans SemiBold"/>
              </a:rPr>
              <a:t> </a:t>
            </a:r>
            <a:r>
              <a:rPr sz="2000" dirty="0"/>
              <a:t>(red area)</a:t>
            </a:r>
          </a:p>
          <a:p>
            <a:pPr marL="250022" indent="-250022">
              <a:spcBef>
                <a:spcPts val="492"/>
              </a:spcBef>
              <a:defRPr sz="2800"/>
            </a:pPr>
            <a:r>
              <a:rPr sz="2000" dirty="0"/>
              <a:t>Geographically limited to </a:t>
            </a:r>
            <a:r>
              <a:rPr lang="en-US" sz="2000" dirty="0"/>
              <a:t>southern part of the island</a:t>
            </a:r>
          </a:p>
          <a:p>
            <a:pPr marL="250022" indent="-250022">
              <a:spcBef>
                <a:spcPts val="492"/>
              </a:spcBef>
              <a:defRPr sz="2800"/>
            </a:pPr>
            <a:r>
              <a:rPr sz="2000" dirty="0"/>
              <a:t>Most common </a:t>
            </a:r>
            <a:r>
              <a:rPr sz="2000" b="1" dirty="0">
                <a:solidFill>
                  <a:srgbClr val="C00000"/>
                </a:solidFill>
                <a:latin typeface="+mj-lt"/>
                <a:ea typeface="+mj-ea"/>
                <a:cs typeface="+mj-cs"/>
                <a:sym typeface="Gill Sans SemiBold"/>
              </a:rPr>
              <a:t>indoor habitat</a:t>
            </a:r>
          </a:p>
          <a:p>
            <a:pPr marL="250022" indent="-250022">
              <a:spcBef>
                <a:spcPts val="492"/>
              </a:spcBef>
              <a:defRPr sz="2800"/>
            </a:pPr>
            <a:r>
              <a:rPr sz="2000" dirty="0"/>
              <a:t>A “nervous feeder” leading to </a:t>
            </a:r>
            <a:r>
              <a:rPr sz="2000" b="1" dirty="0">
                <a:solidFill>
                  <a:srgbClr val="C00000"/>
                </a:solidFill>
                <a:latin typeface="+mj-lt"/>
                <a:ea typeface="+mj-ea"/>
                <a:cs typeface="+mj-cs"/>
                <a:sym typeface="Gill Sans SemiBold"/>
              </a:rPr>
              <a:t>higher transmission rates</a:t>
            </a:r>
          </a:p>
        </p:txBody>
      </p:sp>
      <p:sp>
        <p:nvSpPr>
          <p:cNvPr id="25603" name="Shape 709">
            <a:extLst>
              <a:ext uri="{FF2B5EF4-FFF2-40B4-BE49-F238E27FC236}">
                <a16:creationId xmlns="" xmlns:a16="http://schemas.microsoft.com/office/drawing/2014/main" id="{2DEEC687-14C7-43E1-8F9B-D44B5AAA95CF}"/>
              </a:ext>
            </a:extLst>
          </p:cNvPr>
          <p:cNvSpPr>
            <a:spLocks noChangeArrowheads="1"/>
          </p:cNvSpPr>
          <p:nvPr/>
        </p:nvSpPr>
        <p:spPr bwMode="auto">
          <a:xfrm>
            <a:off x="2627313" y="6051550"/>
            <a:ext cx="60991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r"/>
            <a:r>
              <a:rPr lang="zh-TW" altLang="zh-TW" sz="1200"/>
              <a:t>Lin C, et al. The Study of Dengue Vector Distribution in Taiwan from 2009 to 2011.  </a:t>
            </a:r>
            <a:br>
              <a:rPr lang="zh-TW" altLang="zh-TW" sz="1200"/>
            </a:br>
            <a:r>
              <a:rPr lang="zh-TW" altLang="zh-TW" sz="1200"/>
              <a:t>Taiwan Epidemiology Bulletin 2014;30. </a:t>
            </a:r>
            <a:br>
              <a:rPr lang="zh-TW" altLang="zh-TW" sz="1200"/>
            </a:br>
            <a:r>
              <a:rPr lang="zh-TW" altLang="zh-TW" sz="1200">
                <a:hlinkClick r:id="rId3"/>
              </a:rPr>
              <a:t>http://www.cdc.gov.tw/english/downloadfile.aspx?fid=412EEBD7DA1C783B</a:t>
            </a:r>
          </a:p>
        </p:txBody>
      </p:sp>
      <p:pic>
        <p:nvPicPr>
          <p:cNvPr id="710" name="image.jpg">
            <a:extLst>
              <a:ext uri="{FF2B5EF4-FFF2-40B4-BE49-F238E27FC236}">
                <a16:creationId xmlns="" xmlns:a16="http://schemas.microsoft.com/office/drawing/2014/main" id="{E08E1842-2830-4DDD-BEFD-787B814B098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292080" y="850526"/>
            <a:ext cx="3823481" cy="5156948"/>
          </a:xfrm>
          <a:custGeom>
            <a:avLst/>
            <a:gdLst/>
            <a:ahLst/>
            <a:cxnLst>
              <a:cxn ang="0">
                <a:pos x="wd2" y="hd2"/>
              </a:cxn>
              <a:cxn ang="5400000">
                <a:pos x="wd2" y="hd2"/>
              </a:cxn>
              <a:cxn ang="10800000">
                <a:pos x="wd2" y="hd2"/>
              </a:cxn>
              <a:cxn ang="16200000">
                <a:pos x="wd2" y="hd2"/>
              </a:cxn>
            </a:cxnLst>
            <a:rect l="0" t="0" r="r" b="b"/>
            <a:pathLst>
              <a:path w="21456" h="21554" extrusionOk="0">
                <a:moveTo>
                  <a:pt x="17591" y="5"/>
                </a:moveTo>
                <a:cubicBezTo>
                  <a:pt x="17301" y="38"/>
                  <a:pt x="16535" y="570"/>
                  <a:pt x="16534" y="739"/>
                </a:cubicBezTo>
                <a:cubicBezTo>
                  <a:pt x="16534" y="841"/>
                  <a:pt x="15975" y="1064"/>
                  <a:pt x="15882" y="999"/>
                </a:cubicBezTo>
                <a:cubicBezTo>
                  <a:pt x="15848" y="975"/>
                  <a:pt x="15760" y="987"/>
                  <a:pt x="15688" y="1026"/>
                </a:cubicBezTo>
                <a:cubicBezTo>
                  <a:pt x="15569" y="1089"/>
                  <a:pt x="15382" y="1116"/>
                  <a:pt x="14867" y="1142"/>
                </a:cubicBezTo>
                <a:cubicBezTo>
                  <a:pt x="14768" y="1147"/>
                  <a:pt x="14684" y="1175"/>
                  <a:pt x="14684" y="1205"/>
                </a:cubicBezTo>
                <a:cubicBezTo>
                  <a:pt x="14684" y="1277"/>
                  <a:pt x="14065" y="1503"/>
                  <a:pt x="13998" y="1456"/>
                </a:cubicBezTo>
                <a:cubicBezTo>
                  <a:pt x="13922" y="1403"/>
                  <a:pt x="13350" y="1832"/>
                  <a:pt x="13350" y="1941"/>
                </a:cubicBezTo>
                <a:cubicBezTo>
                  <a:pt x="13350" y="1992"/>
                  <a:pt x="13213" y="2126"/>
                  <a:pt x="13045" y="2239"/>
                </a:cubicBezTo>
                <a:cubicBezTo>
                  <a:pt x="12878" y="2351"/>
                  <a:pt x="12767" y="2472"/>
                  <a:pt x="12796" y="2506"/>
                </a:cubicBezTo>
                <a:cubicBezTo>
                  <a:pt x="12826" y="2540"/>
                  <a:pt x="12751" y="2664"/>
                  <a:pt x="12630" y="2783"/>
                </a:cubicBezTo>
                <a:cubicBezTo>
                  <a:pt x="12496" y="2916"/>
                  <a:pt x="12436" y="3054"/>
                  <a:pt x="12474" y="3140"/>
                </a:cubicBezTo>
                <a:cubicBezTo>
                  <a:pt x="12519" y="3239"/>
                  <a:pt x="12428" y="3366"/>
                  <a:pt x="12163" y="3573"/>
                </a:cubicBezTo>
                <a:cubicBezTo>
                  <a:pt x="11956" y="3734"/>
                  <a:pt x="11751" y="3851"/>
                  <a:pt x="11706" y="3832"/>
                </a:cubicBezTo>
                <a:cubicBezTo>
                  <a:pt x="11662" y="3812"/>
                  <a:pt x="11599" y="3843"/>
                  <a:pt x="11567" y="3903"/>
                </a:cubicBezTo>
                <a:cubicBezTo>
                  <a:pt x="11535" y="3962"/>
                  <a:pt x="11436" y="4011"/>
                  <a:pt x="11346" y="4011"/>
                </a:cubicBezTo>
                <a:cubicBezTo>
                  <a:pt x="11256" y="4011"/>
                  <a:pt x="11208" y="4042"/>
                  <a:pt x="11240" y="4079"/>
                </a:cubicBezTo>
                <a:cubicBezTo>
                  <a:pt x="11324" y="4174"/>
                  <a:pt x="10893" y="4370"/>
                  <a:pt x="10709" y="4320"/>
                </a:cubicBezTo>
                <a:cubicBezTo>
                  <a:pt x="10580" y="4286"/>
                  <a:pt x="10579" y="4304"/>
                  <a:pt x="10689" y="4428"/>
                </a:cubicBezTo>
                <a:cubicBezTo>
                  <a:pt x="10861" y="4621"/>
                  <a:pt x="10681" y="4932"/>
                  <a:pt x="10148" y="5365"/>
                </a:cubicBezTo>
                <a:cubicBezTo>
                  <a:pt x="9933" y="5541"/>
                  <a:pt x="9757" y="5727"/>
                  <a:pt x="9757" y="5781"/>
                </a:cubicBezTo>
                <a:cubicBezTo>
                  <a:pt x="9757" y="5834"/>
                  <a:pt x="9623" y="5958"/>
                  <a:pt x="9460" y="6055"/>
                </a:cubicBezTo>
                <a:cubicBezTo>
                  <a:pt x="9297" y="6152"/>
                  <a:pt x="9130" y="6341"/>
                  <a:pt x="9088" y="6477"/>
                </a:cubicBezTo>
                <a:cubicBezTo>
                  <a:pt x="9047" y="6613"/>
                  <a:pt x="8986" y="6754"/>
                  <a:pt x="8952" y="6794"/>
                </a:cubicBezTo>
                <a:cubicBezTo>
                  <a:pt x="8918" y="6834"/>
                  <a:pt x="8880" y="6915"/>
                  <a:pt x="8868" y="6973"/>
                </a:cubicBezTo>
                <a:cubicBezTo>
                  <a:pt x="8855" y="7030"/>
                  <a:pt x="8741" y="7133"/>
                  <a:pt x="8615" y="7199"/>
                </a:cubicBezTo>
                <a:cubicBezTo>
                  <a:pt x="8474" y="7274"/>
                  <a:pt x="8414" y="7362"/>
                  <a:pt x="8453" y="7435"/>
                </a:cubicBezTo>
                <a:cubicBezTo>
                  <a:pt x="8491" y="7504"/>
                  <a:pt x="8443" y="7580"/>
                  <a:pt x="8338" y="7623"/>
                </a:cubicBezTo>
                <a:cubicBezTo>
                  <a:pt x="8242" y="7663"/>
                  <a:pt x="8203" y="7696"/>
                  <a:pt x="8249" y="7697"/>
                </a:cubicBezTo>
                <a:cubicBezTo>
                  <a:pt x="8295" y="7698"/>
                  <a:pt x="8173" y="7837"/>
                  <a:pt x="7978" y="8006"/>
                </a:cubicBezTo>
                <a:cubicBezTo>
                  <a:pt x="7783" y="8175"/>
                  <a:pt x="7594" y="8410"/>
                  <a:pt x="7557" y="8530"/>
                </a:cubicBezTo>
                <a:cubicBezTo>
                  <a:pt x="7520" y="8649"/>
                  <a:pt x="7282" y="8909"/>
                  <a:pt x="7026" y="9108"/>
                </a:cubicBezTo>
                <a:cubicBezTo>
                  <a:pt x="6431" y="9571"/>
                  <a:pt x="6241" y="9885"/>
                  <a:pt x="6105" y="10640"/>
                </a:cubicBezTo>
                <a:cubicBezTo>
                  <a:pt x="6066" y="10861"/>
                  <a:pt x="5963" y="10963"/>
                  <a:pt x="5832" y="10906"/>
                </a:cubicBezTo>
                <a:cubicBezTo>
                  <a:pt x="5767" y="10878"/>
                  <a:pt x="5748" y="10892"/>
                  <a:pt x="5788" y="10937"/>
                </a:cubicBezTo>
                <a:cubicBezTo>
                  <a:pt x="5827" y="10980"/>
                  <a:pt x="5740" y="11074"/>
                  <a:pt x="5596" y="11146"/>
                </a:cubicBezTo>
                <a:cubicBezTo>
                  <a:pt x="4902" y="11492"/>
                  <a:pt x="4816" y="11551"/>
                  <a:pt x="4909" y="11617"/>
                </a:cubicBezTo>
                <a:cubicBezTo>
                  <a:pt x="4970" y="11660"/>
                  <a:pt x="5112" y="11616"/>
                  <a:pt x="5291" y="11499"/>
                </a:cubicBezTo>
                <a:cubicBezTo>
                  <a:pt x="5447" y="11397"/>
                  <a:pt x="5619" y="11313"/>
                  <a:pt x="5671" y="11313"/>
                </a:cubicBezTo>
                <a:cubicBezTo>
                  <a:pt x="5879" y="11313"/>
                  <a:pt x="6152" y="11466"/>
                  <a:pt x="6104" y="11555"/>
                </a:cubicBezTo>
                <a:cubicBezTo>
                  <a:pt x="6075" y="11607"/>
                  <a:pt x="6098" y="11737"/>
                  <a:pt x="6155" y="11843"/>
                </a:cubicBezTo>
                <a:cubicBezTo>
                  <a:pt x="6243" y="12005"/>
                  <a:pt x="6227" y="12052"/>
                  <a:pt x="6057" y="12127"/>
                </a:cubicBezTo>
                <a:cubicBezTo>
                  <a:pt x="5936" y="12180"/>
                  <a:pt x="5855" y="12295"/>
                  <a:pt x="5855" y="12411"/>
                </a:cubicBezTo>
                <a:cubicBezTo>
                  <a:pt x="5855" y="12519"/>
                  <a:pt x="5808" y="12626"/>
                  <a:pt x="5752" y="12650"/>
                </a:cubicBezTo>
                <a:cubicBezTo>
                  <a:pt x="5695" y="12675"/>
                  <a:pt x="5649" y="12761"/>
                  <a:pt x="5649" y="12842"/>
                </a:cubicBezTo>
                <a:cubicBezTo>
                  <a:pt x="5649" y="12928"/>
                  <a:pt x="5562" y="13005"/>
                  <a:pt x="5442" y="13027"/>
                </a:cubicBezTo>
                <a:cubicBezTo>
                  <a:pt x="5207" y="13070"/>
                  <a:pt x="5185" y="13128"/>
                  <a:pt x="5355" y="13248"/>
                </a:cubicBezTo>
                <a:cubicBezTo>
                  <a:pt x="5445" y="13311"/>
                  <a:pt x="5444" y="13357"/>
                  <a:pt x="5349" y="13438"/>
                </a:cubicBezTo>
                <a:cubicBezTo>
                  <a:pt x="5229" y="13540"/>
                  <a:pt x="5196" y="13793"/>
                  <a:pt x="5243" y="14224"/>
                </a:cubicBezTo>
                <a:cubicBezTo>
                  <a:pt x="5258" y="14368"/>
                  <a:pt x="5318" y="14422"/>
                  <a:pt x="5465" y="14422"/>
                </a:cubicBezTo>
                <a:cubicBezTo>
                  <a:pt x="5576" y="14422"/>
                  <a:pt x="5796" y="14486"/>
                  <a:pt x="5953" y="14564"/>
                </a:cubicBezTo>
                <a:cubicBezTo>
                  <a:pt x="6172" y="14674"/>
                  <a:pt x="6225" y="14750"/>
                  <a:pt x="6187" y="14892"/>
                </a:cubicBezTo>
                <a:cubicBezTo>
                  <a:pt x="6155" y="15007"/>
                  <a:pt x="6203" y="15129"/>
                  <a:pt x="6313" y="15214"/>
                </a:cubicBezTo>
                <a:cubicBezTo>
                  <a:pt x="6430" y="15305"/>
                  <a:pt x="6465" y="15405"/>
                  <a:pt x="6417" y="15510"/>
                </a:cubicBezTo>
                <a:cubicBezTo>
                  <a:pt x="6368" y="15618"/>
                  <a:pt x="6382" y="15653"/>
                  <a:pt x="6460" y="15619"/>
                </a:cubicBezTo>
                <a:cubicBezTo>
                  <a:pt x="6622" y="15548"/>
                  <a:pt x="6722" y="15778"/>
                  <a:pt x="6581" y="15897"/>
                </a:cubicBezTo>
                <a:cubicBezTo>
                  <a:pt x="6492" y="15973"/>
                  <a:pt x="6503" y="16005"/>
                  <a:pt x="6621" y="16037"/>
                </a:cubicBezTo>
                <a:cubicBezTo>
                  <a:pt x="6707" y="16060"/>
                  <a:pt x="6748" y="16127"/>
                  <a:pt x="6716" y="16186"/>
                </a:cubicBezTo>
                <a:cubicBezTo>
                  <a:pt x="6682" y="16248"/>
                  <a:pt x="6749" y="16325"/>
                  <a:pt x="6875" y="16372"/>
                </a:cubicBezTo>
                <a:cubicBezTo>
                  <a:pt x="7052" y="16439"/>
                  <a:pt x="7068" y="16479"/>
                  <a:pt x="6976" y="16600"/>
                </a:cubicBezTo>
                <a:cubicBezTo>
                  <a:pt x="6895" y="16707"/>
                  <a:pt x="6900" y="16772"/>
                  <a:pt x="6991" y="16849"/>
                </a:cubicBezTo>
                <a:cubicBezTo>
                  <a:pt x="7059" y="16907"/>
                  <a:pt x="7119" y="17028"/>
                  <a:pt x="7126" y="17116"/>
                </a:cubicBezTo>
                <a:cubicBezTo>
                  <a:pt x="7132" y="17205"/>
                  <a:pt x="7194" y="17277"/>
                  <a:pt x="7262" y="17277"/>
                </a:cubicBezTo>
                <a:cubicBezTo>
                  <a:pt x="7427" y="17277"/>
                  <a:pt x="7691" y="17540"/>
                  <a:pt x="7633" y="17646"/>
                </a:cubicBezTo>
                <a:cubicBezTo>
                  <a:pt x="7606" y="17697"/>
                  <a:pt x="7743" y="17750"/>
                  <a:pt x="7978" y="17781"/>
                </a:cubicBezTo>
                <a:cubicBezTo>
                  <a:pt x="8352" y="17830"/>
                  <a:pt x="8781" y="18061"/>
                  <a:pt x="8781" y="18214"/>
                </a:cubicBezTo>
                <a:cubicBezTo>
                  <a:pt x="8781" y="18253"/>
                  <a:pt x="8933" y="18290"/>
                  <a:pt x="9120" y="18297"/>
                </a:cubicBezTo>
                <a:cubicBezTo>
                  <a:pt x="9494" y="18310"/>
                  <a:pt x="9599" y="18358"/>
                  <a:pt x="9601" y="18511"/>
                </a:cubicBezTo>
                <a:cubicBezTo>
                  <a:pt x="9602" y="18568"/>
                  <a:pt x="9649" y="18616"/>
                  <a:pt x="9706" y="18620"/>
                </a:cubicBezTo>
                <a:cubicBezTo>
                  <a:pt x="9836" y="18627"/>
                  <a:pt x="10164" y="18834"/>
                  <a:pt x="10142" y="18895"/>
                </a:cubicBezTo>
                <a:cubicBezTo>
                  <a:pt x="10133" y="18920"/>
                  <a:pt x="10258" y="19132"/>
                  <a:pt x="10419" y="19367"/>
                </a:cubicBezTo>
                <a:cubicBezTo>
                  <a:pt x="10625" y="19669"/>
                  <a:pt x="10707" y="19894"/>
                  <a:pt x="10696" y="20128"/>
                </a:cubicBezTo>
                <a:cubicBezTo>
                  <a:pt x="10668" y="20703"/>
                  <a:pt x="10631" y="20914"/>
                  <a:pt x="10552" y="20970"/>
                </a:cubicBezTo>
                <a:cubicBezTo>
                  <a:pt x="10434" y="21053"/>
                  <a:pt x="10458" y="21123"/>
                  <a:pt x="10654" y="21261"/>
                </a:cubicBezTo>
                <a:cubicBezTo>
                  <a:pt x="10753" y="21331"/>
                  <a:pt x="10840" y="21414"/>
                  <a:pt x="10847" y="21447"/>
                </a:cubicBezTo>
                <a:cubicBezTo>
                  <a:pt x="10854" y="21480"/>
                  <a:pt x="10866" y="21526"/>
                  <a:pt x="10873" y="21548"/>
                </a:cubicBezTo>
                <a:cubicBezTo>
                  <a:pt x="10881" y="21571"/>
                  <a:pt x="11014" y="21525"/>
                  <a:pt x="11170" y="21447"/>
                </a:cubicBezTo>
                <a:cubicBezTo>
                  <a:pt x="11420" y="21322"/>
                  <a:pt x="11480" y="21317"/>
                  <a:pt x="11653" y="21406"/>
                </a:cubicBezTo>
                <a:cubicBezTo>
                  <a:pt x="11961" y="21565"/>
                  <a:pt x="12029" y="21527"/>
                  <a:pt x="11955" y="21249"/>
                </a:cubicBezTo>
                <a:cubicBezTo>
                  <a:pt x="11900" y="21041"/>
                  <a:pt x="11932" y="20965"/>
                  <a:pt x="12108" y="20850"/>
                </a:cubicBezTo>
                <a:cubicBezTo>
                  <a:pt x="12320" y="20710"/>
                  <a:pt x="12351" y="20616"/>
                  <a:pt x="12342" y="20170"/>
                </a:cubicBezTo>
                <a:cubicBezTo>
                  <a:pt x="12334" y="19815"/>
                  <a:pt x="12398" y="19737"/>
                  <a:pt x="12604" y="19854"/>
                </a:cubicBezTo>
                <a:cubicBezTo>
                  <a:pt x="12735" y="19928"/>
                  <a:pt x="12725" y="19899"/>
                  <a:pt x="12566" y="19736"/>
                </a:cubicBezTo>
                <a:cubicBezTo>
                  <a:pt x="12244" y="19406"/>
                  <a:pt x="12299" y="18738"/>
                  <a:pt x="12710" y="17972"/>
                </a:cubicBezTo>
                <a:cubicBezTo>
                  <a:pt x="12889" y="17639"/>
                  <a:pt x="13106" y="17312"/>
                  <a:pt x="13193" y="17245"/>
                </a:cubicBezTo>
                <a:cubicBezTo>
                  <a:pt x="13280" y="17177"/>
                  <a:pt x="13350" y="17022"/>
                  <a:pt x="13350" y="16901"/>
                </a:cubicBezTo>
                <a:cubicBezTo>
                  <a:pt x="13350" y="16645"/>
                  <a:pt x="13553" y="16502"/>
                  <a:pt x="13910" y="16502"/>
                </a:cubicBezTo>
                <a:cubicBezTo>
                  <a:pt x="14047" y="16502"/>
                  <a:pt x="14188" y="16452"/>
                  <a:pt x="14220" y="16393"/>
                </a:cubicBezTo>
                <a:cubicBezTo>
                  <a:pt x="14255" y="16329"/>
                  <a:pt x="14345" y="16305"/>
                  <a:pt x="14445" y="16333"/>
                </a:cubicBezTo>
                <a:cubicBezTo>
                  <a:pt x="14581" y="16369"/>
                  <a:pt x="14588" y="16357"/>
                  <a:pt x="14489" y="16273"/>
                </a:cubicBezTo>
                <a:cubicBezTo>
                  <a:pt x="14358" y="16162"/>
                  <a:pt x="14501" y="16042"/>
                  <a:pt x="14673" y="16117"/>
                </a:cubicBezTo>
                <a:cubicBezTo>
                  <a:pt x="14723" y="16139"/>
                  <a:pt x="14760" y="16098"/>
                  <a:pt x="14752" y="16029"/>
                </a:cubicBezTo>
                <a:cubicBezTo>
                  <a:pt x="14745" y="15960"/>
                  <a:pt x="14793" y="15912"/>
                  <a:pt x="14862" y="15922"/>
                </a:cubicBezTo>
                <a:cubicBezTo>
                  <a:pt x="14957" y="15935"/>
                  <a:pt x="14961" y="15890"/>
                  <a:pt x="14880" y="15741"/>
                </a:cubicBezTo>
                <a:cubicBezTo>
                  <a:pt x="14788" y="15570"/>
                  <a:pt x="14809" y="15525"/>
                  <a:pt x="15029" y="15399"/>
                </a:cubicBezTo>
                <a:cubicBezTo>
                  <a:pt x="15169" y="15320"/>
                  <a:pt x="15379" y="15139"/>
                  <a:pt x="15496" y="14999"/>
                </a:cubicBezTo>
                <a:cubicBezTo>
                  <a:pt x="15932" y="14480"/>
                  <a:pt x="16124" y="14207"/>
                  <a:pt x="16124" y="14107"/>
                </a:cubicBezTo>
                <a:cubicBezTo>
                  <a:pt x="16124" y="14051"/>
                  <a:pt x="16236" y="13954"/>
                  <a:pt x="16373" y="13890"/>
                </a:cubicBezTo>
                <a:cubicBezTo>
                  <a:pt x="16511" y="13827"/>
                  <a:pt x="16628" y="13717"/>
                  <a:pt x="16632" y="13646"/>
                </a:cubicBezTo>
                <a:cubicBezTo>
                  <a:pt x="16672" y="13000"/>
                  <a:pt x="16726" y="12830"/>
                  <a:pt x="16977" y="12520"/>
                </a:cubicBezTo>
                <a:cubicBezTo>
                  <a:pt x="17132" y="12328"/>
                  <a:pt x="17231" y="12142"/>
                  <a:pt x="17200" y="12106"/>
                </a:cubicBezTo>
                <a:cubicBezTo>
                  <a:pt x="17168" y="12070"/>
                  <a:pt x="17217" y="11941"/>
                  <a:pt x="17307" y="11818"/>
                </a:cubicBezTo>
                <a:cubicBezTo>
                  <a:pt x="17398" y="11694"/>
                  <a:pt x="17460" y="11521"/>
                  <a:pt x="17448" y="11434"/>
                </a:cubicBezTo>
                <a:cubicBezTo>
                  <a:pt x="17412" y="11163"/>
                  <a:pt x="17583" y="10525"/>
                  <a:pt x="17711" y="10451"/>
                </a:cubicBezTo>
                <a:cubicBezTo>
                  <a:pt x="17777" y="10412"/>
                  <a:pt x="17821" y="10271"/>
                  <a:pt x="17808" y="10140"/>
                </a:cubicBezTo>
                <a:cubicBezTo>
                  <a:pt x="17796" y="10010"/>
                  <a:pt x="17821" y="9871"/>
                  <a:pt x="17866" y="9831"/>
                </a:cubicBezTo>
                <a:cubicBezTo>
                  <a:pt x="17912" y="9791"/>
                  <a:pt x="17974" y="9645"/>
                  <a:pt x="18004" y="9506"/>
                </a:cubicBezTo>
                <a:cubicBezTo>
                  <a:pt x="18057" y="9264"/>
                  <a:pt x="18247" y="8724"/>
                  <a:pt x="18363" y="8494"/>
                </a:cubicBezTo>
                <a:cubicBezTo>
                  <a:pt x="18392" y="8434"/>
                  <a:pt x="18421" y="8370"/>
                  <a:pt x="18427" y="8350"/>
                </a:cubicBezTo>
                <a:cubicBezTo>
                  <a:pt x="18433" y="8330"/>
                  <a:pt x="18476" y="8271"/>
                  <a:pt x="18523" y="8218"/>
                </a:cubicBezTo>
                <a:cubicBezTo>
                  <a:pt x="18576" y="8160"/>
                  <a:pt x="18544" y="8073"/>
                  <a:pt x="18437" y="7990"/>
                </a:cubicBezTo>
                <a:cubicBezTo>
                  <a:pt x="18229" y="7828"/>
                  <a:pt x="18265" y="7516"/>
                  <a:pt x="18490" y="7527"/>
                </a:cubicBezTo>
                <a:cubicBezTo>
                  <a:pt x="18597" y="7532"/>
                  <a:pt x="18658" y="7460"/>
                  <a:pt x="18674" y="7312"/>
                </a:cubicBezTo>
                <a:cubicBezTo>
                  <a:pt x="18702" y="7060"/>
                  <a:pt x="18975" y="6808"/>
                  <a:pt x="19166" y="6860"/>
                </a:cubicBezTo>
                <a:cubicBezTo>
                  <a:pt x="19251" y="6883"/>
                  <a:pt x="19291" y="6823"/>
                  <a:pt x="19285" y="6681"/>
                </a:cubicBezTo>
                <a:cubicBezTo>
                  <a:pt x="19280" y="6564"/>
                  <a:pt x="19357" y="6407"/>
                  <a:pt x="19456" y="6330"/>
                </a:cubicBezTo>
                <a:cubicBezTo>
                  <a:pt x="19561" y="6248"/>
                  <a:pt x="19649" y="6045"/>
                  <a:pt x="19667" y="5844"/>
                </a:cubicBezTo>
                <a:cubicBezTo>
                  <a:pt x="19691" y="5566"/>
                  <a:pt x="19759" y="5460"/>
                  <a:pt x="20007" y="5305"/>
                </a:cubicBezTo>
                <a:cubicBezTo>
                  <a:pt x="20200" y="5183"/>
                  <a:pt x="20278" y="5085"/>
                  <a:pt x="20217" y="5042"/>
                </a:cubicBezTo>
                <a:cubicBezTo>
                  <a:pt x="20157" y="5000"/>
                  <a:pt x="20179" y="4941"/>
                  <a:pt x="20279" y="4883"/>
                </a:cubicBezTo>
                <a:cubicBezTo>
                  <a:pt x="20481" y="4764"/>
                  <a:pt x="20485" y="4347"/>
                  <a:pt x="20284" y="4229"/>
                </a:cubicBezTo>
                <a:cubicBezTo>
                  <a:pt x="20199" y="4180"/>
                  <a:pt x="20129" y="4030"/>
                  <a:pt x="20129" y="3898"/>
                </a:cubicBezTo>
                <a:cubicBezTo>
                  <a:pt x="20129" y="3766"/>
                  <a:pt x="20083" y="3638"/>
                  <a:pt x="20027" y="3614"/>
                </a:cubicBezTo>
                <a:cubicBezTo>
                  <a:pt x="19907" y="3562"/>
                  <a:pt x="19901" y="3030"/>
                  <a:pt x="20018" y="2819"/>
                </a:cubicBezTo>
                <a:cubicBezTo>
                  <a:pt x="20062" y="2740"/>
                  <a:pt x="20159" y="2674"/>
                  <a:pt x="20232" y="2674"/>
                </a:cubicBezTo>
                <a:cubicBezTo>
                  <a:pt x="20306" y="2674"/>
                  <a:pt x="20381" y="2597"/>
                  <a:pt x="20402" y="2501"/>
                </a:cubicBezTo>
                <a:cubicBezTo>
                  <a:pt x="20445" y="2298"/>
                  <a:pt x="20781" y="2056"/>
                  <a:pt x="21183" y="1933"/>
                </a:cubicBezTo>
                <a:cubicBezTo>
                  <a:pt x="21536" y="1825"/>
                  <a:pt x="21549" y="1698"/>
                  <a:pt x="21206" y="1698"/>
                </a:cubicBezTo>
                <a:cubicBezTo>
                  <a:pt x="20941" y="1698"/>
                  <a:pt x="20692" y="1433"/>
                  <a:pt x="20733" y="1191"/>
                </a:cubicBezTo>
                <a:cubicBezTo>
                  <a:pt x="20746" y="1117"/>
                  <a:pt x="20651" y="1074"/>
                  <a:pt x="20448" y="1063"/>
                </a:cubicBezTo>
                <a:cubicBezTo>
                  <a:pt x="20282" y="1054"/>
                  <a:pt x="19949" y="984"/>
                  <a:pt x="19706" y="908"/>
                </a:cubicBezTo>
                <a:cubicBezTo>
                  <a:pt x="19464" y="831"/>
                  <a:pt x="19231" y="784"/>
                  <a:pt x="19189" y="803"/>
                </a:cubicBezTo>
                <a:cubicBezTo>
                  <a:pt x="19147" y="821"/>
                  <a:pt x="19061" y="769"/>
                  <a:pt x="19000" y="688"/>
                </a:cubicBezTo>
                <a:cubicBezTo>
                  <a:pt x="18938" y="608"/>
                  <a:pt x="18823" y="543"/>
                  <a:pt x="18742" y="543"/>
                </a:cubicBezTo>
                <a:cubicBezTo>
                  <a:pt x="18581" y="543"/>
                  <a:pt x="18329" y="267"/>
                  <a:pt x="18427" y="197"/>
                </a:cubicBezTo>
                <a:cubicBezTo>
                  <a:pt x="18536" y="121"/>
                  <a:pt x="17886" y="-29"/>
                  <a:pt x="17591" y="5"/>
                </a:cubicBezTo>
                <a:close/>
                <a:moveTo>
                  <a:pt x="21054" y="2783"/>
                </a:moveTo>
                <a:cubicBezTo>
                  <a:pt x="20997" y="2783"/>
                  <a:pt x="20952" y="2816"/>
                  <a:pt x="20952" y="2856"/>
                </a:cubicBezTo>
                <a:cubicBezTo>
                  <a:pt x="20952" y="2895"/>
                  <a:pt x="20997" y="2928"/>
                  <a:pt x="21054" y="2928"/>
                </a:cubicBezTo>
                <a:cubicBezTo>
                  <a:pt x="21110" y="2928"/>
                  <a:pt x="21156" y="2895"/>
                  <a:pt x="21156" y="2856"/>
                </a:cubicBezTo>
                <a:cubicBezTo>
                  <a:pt x="21156" y="2816"/>
                  <a:pt x="21110" y="2783"/>
                  <a:pt x="21054" y="2783"/>
                </a:cubicBezTo>
                <a:close/>
                <a:moveTo>
                  <a:pt x="1684" y="9610"/>
                </a:moveTo>
                <a:cubicBezTo>
                  <a:pt x="1672" y="9608"/>
                  <a:pt x="1658" y="9609"/>
                  <a:pt x="1644" y="9616"/>
                </a:cubicBezTo>
                <a:cubicBezTo>
                  <a:pt x="1588" y="9640"/>
                  <a:pt x="1541" y="9705"/>
                  <a:pt x="1541" y="9763"/>
                </a:cubicBezTo>
                <a:cubicBezTo>
                  <a:pt x="1541" y="9820"/>
                  <a:pt x="1588" y="9868"/>
                  <a:pt x="1644" y="9868"/>
                </a:cubicBezTo>
                <a:cubicBezTo>
                  <a:pt x="1701" y="9868"/>
                  <a:pt x="1747" y="9800"/>
                  <a:pt x="1747" y="9718"/>
                </a:cubicBezTo>
                <a:cubicBezTo>
                  <a:pt x="1747" y="9657"/>
                  <a:pt x="1721" y="9616"/>
                  <a:pt x="1684" y="9610"/>
                </a:cubicBezTo>
                <a:close/>
                <a:moveTo>
                  <a:pt x="1443" y="10165"/>
                </a:moveTo>
                <a:cubicBezTo>
                  <a:pt x="1365" y="10165"/>
                  <a:pt x="1303" y="10208"/>
                  <a:pt x="1234" y="10298"/>
                </a:cubicBezTo>
                <a:cubicBezTo>
                  <a:pt x="1175" y="10376"/>
                  <a:pt x="1064" y="10424"/>
                  <a:pt x="987" y="10403"/>
                </a:cubicBezTo>
                <a:cubicBezTo>
                  <a:pt x="860" y="10368"/>
                  <a:pt x="783" y="10436"/>
                  <a:pt x="725" y="10627"/>
                </a:cubicBezTo>
                <a:cubicBezTo>
                  <a:pt x="713" y="10667"/>
                  <a:pt x="652" y="10739"/>
                  <a:pt x="594" y="10789"/>
                </a:cubicBezTo>
                <a:cubicBezTo>
                  <a:pt x="516" y="10855"/>
                  <a:pt x="532" y="10883"/>
                  <a:pt x="654" y="10889"/>
                </a:cubicBezTo>
                <a:cubicBezTo>
                  <a:pt x="745" y="10894"/>
                  <a:pt x="877" y="10902"/>
                  <a:pt x="947" y="10907"/>
                </a:cubicBezTo>
                <a:cubicBezTo>
                  <a:pt x="1139" y="10920"/>
                  <a:pt x="1167" y="11164"/>
                  <a:pt x="982" y="11213"/>
                </a:cubicBezTo>
                <a:cubicBezTo>
                  <a:pt x="893" y="11237"/>
                  <a:pt x="821" y="11285"/>
                  <a:pt x="821" y="11321"/>
                </a:cubicBezTo>
                <a:cubicBezTo>
                  <a:pt x="821" y="11356"/>
                  <a:pt x="894" y="11385"/>
                  <a:pt x="982" y="11385"/>
                </a:cubicBezTo>
                <a:cubicBezTo>
                  <a:pt x="1070" y="11385"/>
                  <a:pt x="1116" y="11355"/>
                  <a:pt x="1083" y="11318"/>
                </a:cubicBezTo>
                <a:cubicBezTo>
                  <a:pt x="980" y="11201"/>
                  <a:pt x="1196" y="11168"/>
                  <a:pt x="1530" y="11250"/>
                </a:cubicBezTo>
                <a:cubicBezTo>
                  <a:pt x="1863" y="11331"/>
                  <a:pt x="2223" y="11230"/>
                  <a:pt x="2099" y="11089"/>
                </a:cubicBezTo>
                <a:cubicBezTo>
                  <a:pt x="2067" y="11053"/>
                  <a:pt x="2109" y="11005"/>
                  <a:pt x="2192" y="10983"/>
                </a:cubicBezTo>
                <a:cubicBezTo>
                  <a:pt x="2427" y="10919"/>
                  <a:pt x="2484" y="10663"/>
                  <a:pt x="2263" y="10663"/>
                </a:cubicBezTo>
                <a:cubicBezTo>
                  <a:pt x="2162" y="10663"/>
                  <a:pt x="2021" y="10614"/>
                  <a:pt x="1951" y="10555"/>
                </a:cubicBezTo>
                <a:cubicBezTo>
                  <a:pt x="1881" y="10495"/>
                  <a:pt x="1851" y="10445"/>
                  <a:pt x="1886" y="10445"/>
                </a:cubicBezTo>
                <a:cubicBezTo>
                  <a:pt x="1921" y="10445"/>
                  <a:pt x="1860" y="10381"/>
                  <a:pt x="1747" y="10301"/>
                </a:cubicBezTo>
                <a:cubicBezTo>
                  <a:pt x="1618" y="10211"/>
                  <a:pt x="1522" y="10165"/>
                  <a:pt x="1443" y="10165"/>
                </a:cubicBezTo>
                <a:close/>
                <a:moveTo>
                  <a:pt x="697" y="11974"/>
                </a:moveTo>
                <a:cubicBezTo>
                  <a:pt x="650" y="11981"/>
                  <a:pt x="636" y="12026"/>
                  <a:pt x="645" y="12109"/>
                </a:cubicBezTo>
                <a:cubicBezTo>
                  <a:pt x="654" y="12190"/>
                  <a:pt x="733" y="12253"/>
                  <a:pt x="826" y="12253"/>
                </a:cubicBezTo>
                <a:cubicBezTo>
                  <a:pt x="1088" y="12253"/>
                  <a:pt x="1142" y="12169"/>
                  <a:pt x="947" y="12065"/>
                </a:cubicBezTo>
                <a:cubicBezTo>
                  <a:pt x="823" y="11998"/>
                  <a:pt x="744" y="11967"/>
                  <a:pt x="697" y="11974"/>
                </a:cubicBezTo>
                <a:close/>
                <a:moveTo>
                  <a:pt x="154" y="13048"/>
                </a:moveTo>
                <a:cubicBezTo>
                  <a:pt x="-5" y="13048"/>
                  <a:pt x="-51" y="13134"/>
                  <a:pt x="65" y="13215"/>
                </a:cubicBezTo>
                <a:cubicBezTo>
                  <a:pt x="109" y="13246"/>
                  <a:pt x="176" y="13240"/>
                  <a:pt x="229" y="13214"/>
                </a:cubicBezTo>
                <a:cubicBezTo>
                  <a:pt x="231" y="13212"/>
                  <a:pt x="230" y="13209"/>
                  <a:pt x="232" y="13207"/>
                </a:cubicBezTo>
                <a:cubicBezTo>
                  <a:pt x="311" y="13140"/>
                  <a:pt x="293" y="13101"/>
                  <a:pt x="202" y="13056"/>
                </a:cubicBezTo>
                <a:cubicBezTo>
                  <a:pt x="186" y="13054"/>
                  <a:pt x="173" y="13048"/>
                  <a:pt x="154" y="13048"/>
                </a:cubicBezTo>
                <a:close/>
                <a:moveTo>
                  <a:pt x="17249" y="16519"/>
                </a:moveTo>
                <a:cubicBezTo>
                  <a:pt x="17072" y="16519"/>
                  <a:pt x="17058" y="16540"/>
                  <a:pt x="17151" y="16663"/>
                </a:cubicBezTo>
                <a:cubicBezTo>
                  <a:pt x="17212" y="16742"/>
                  <a:pt x="17306" y="16807"/>
                  <a:pt x="17360" y="16807"/>
                </a:cubicBezTo>
                <a:cubicBezTo>
                  <a:pt x="17415" y="16807"/>
                  <a:pt x="17458" y="16742"/>
                  <a:pt x="17458" y="16663"/>
                </a:cubicBezTo>
                <a:cubicBezTo>
                  <a:pt x="17458" y="16565"/>
                  <a:pt x="17390" y="16519"/>
                  <a:pt x="17249" y="16519"/>
                </a:cubicBezTo>
                <a:close/>
                <a:moveTo>
                  <a:pt x="8003" y="18556"/>
                </a:moveTo>
                <a:cubicBezTo>
                  <a:pt x="7929" y="18573"/>
                  <a:pt x="7849" y="18632"/>
                  <a:pt x="7824" y="18684"/>
                </a:cubicBezTo>
                <a:cubicBezTo>
                  <a:pt x="7798" y="18738"/>
                  <a:pt x="7838" y="18764"/>
                  <a:pt x="7915" y="18746"/>
                </a:cubicBezTo>
                <a:cubicBezTo>
                  <a:pt x="7990" y="18728"/>
                  <a:pt x="8070" y="18672"/>
                  <a:pt x="8095" y="18620"/>
                </a:cubicBezTo>
                <a:cubicBezTo>
                  <a:pt x="8120" y="18566"/>
                  <a:pt x="8080" y="18538"/>
                  <a:pt x="8003" y="18556"/>
                </a:cubicBezTo>
                <a:close/>
                <a:moveTo>
                  <a:pt x="17641" y="20278"/>
                </a:moveTo>
                <a:cubicBezTo>
                  <a:pt x="17379" y="20278"/>
                  <a:pt x="17351" y="20298"/>
                  <a:pt x="17414" y="20440"/>
                </a:cubicBezTo>
                <a:cubicBezTo>
                  <a:pt x="17452" y="20530"/>
                  <a:pt x="17525" y="20638"/>
                  <a:pt x="17574" y="20682"/>
                </a:cubicBezTo>
                <a:cubicBezTo>
                  <a:pt x="17686" y="20781"/>
                  <a:pt x="18244" y="20775"/>
                  <a:pt x="18190" y="20676"/>
                </a:cubicBezTo>
                <a:cubicBezTo>
                  <a:pt x="18005" y="20338"/>
                  <a:pt x="17922" y="20278"/>
                  <a:pt x="17641" y="20278"/>
                </a:cubicBezTo>
                <a:close/>
              </a:path>
            </a:pathLst>
          </a:custGeom>
          <a:ln w="12700">
            <a:miter lim="400000"/>
          </a:ln>
        </p:spPr>
      </p:pic>
      <p:grpSp>
        <p:nvGrpSpPr>
          <p:cNvPr id="25605" name="Group 713">
            <a:extLst>
              <a:ext uri="{FF2B5EF4-FFF2-40B4-BE49-F238E27FC236}">
                <a16:creationId xmlns="" xmlns:a16="http://schemas.microsoft.com/office/drawing/2014/main" id="{EDAEBE6E-49F2-4C64-A763-1C3B9B5A389E}"/>
              </a:ext>
            </a:extLst>
          </p:cNvPr>
          <p:cNvGrpSpPr>
            <a:grpSpLocks/>
          </p:cNvGrpSpPr>
          <p:nvPr/>
        </p:nvGrpSpPr>
        <p:grpSpPr bwMode="auto">
          <a:xfrm>
            <a:off x="339725" y="990600"/>
            <a:ext cx="1922463" cy="2281238"/>
            <a:chOff x="0" y="0"/>
            <a:chExt cx="2734480" cy="3245844"/>
          </a:xfrm>
        </p:grpSpPr>
        <p:pic>
          <p:nvPicPr>
            <p:cNvPr id="25611" name="image.png">
              <a:extLst>
                <a:ext uri="{FF2B5EF4-FFF2-40B4-BE49-F238E27FC236}">
                  <a16:creationId xmlns="" xmlns:a16="http://schemas.microsoft.com/office/drawing/2014/main" id="{91E78034-72AC-4724-8239-0ED1C2AD9F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 y="50800"/>
              <a:ext cx="2556681" cy="300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圖片 710">
              <a:extLst>
                <a:ext uri="{FF2B5EF4-FFF2-40B4-BE49-F238E27FC236}">
                  <a16:creationId xmlns="" xmlns:a16="http://schemas.microsoft.com/office/drawing/2014/main" id="{F1F413E7-0580-4C7A-9129-75B6DD63E899}"/>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734481" cy="324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06" name="Group 716">
            <a:extLst>
              <a:ext uri="{FF2B5EF4-FFF2-40B4-BE49-F238E27FC236}">
                <a16:creationId xmlns="" xmlns:a16="http://schemas.microsoft.com/office/drawing/2014/main" id="{ABF67D14-B3AE-4A59-97BF-FE76B74D23EC}"/>
              </a:ext>
            </a:extLst>
          </p:cNvPr>
          <p:cNvGrpSpPr>
            <a:grpSpLocks/>
          </p:cNvGrpSpPr>
          <p:nvPr/>
        </p:nvGrpSpPr>
        <p:grpSpPr bwMode="auto">
          <a:xfrm>
            <a:off x="355600" y="3892550"/>
            <a:ext cx="1922463" cy="2293938"/>
            <a:chOff x="0" y="0"/>
            <a:chExt cx="2734480" cy="3260674"/>
          </a:xfrm>
        </p:grpSpPr>
        <p:pic>
          <p:nvPicPr>
            <p:cNvPr id="25609" name="image.png">
              <a:extLst>
                <a:ext uri="{FF2B5EF4-FFF2-40B4-BE49-F238E27FC236}">
                  <a16:creationId xmlns="" xmlns:a16="http://schemas.microsoft.com/office/drawing/2014/main" id="{6069125F-A0EA-4010-B233-914F1019FB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899" y="50800"/>
              <a:ext cx="2556682" cy="30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圖片 713">
              <a:extLst>
                <a:ext uri="{FF2B5EF4-FFF2-40B4-BE49-F238E27FC236}">
                  <a16:creationId xmlns="" xmlns:a16="http://schemas.microsoft.com/office/drawing/2014/main" id="{1980346B-EE9E-431C-BE11-7A019A4C30B7}"/>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2734482" cy="32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 name="Shape 717">
            <a:extLst>
              <a:ext uri="{FF2B5EF4-FFF2-40B4-BE49-F238E27FC236}">
                <a16:creationId xmlns="" xmlns:a16="http://schemas.microsoft.com/office/drawing/2014/main" id="{010FAE0A-8872-42DF-813D-2CA93758764C}"/>
              </a:ext>
            </a:extLst>
          </p:cNvPr>
          <p:cNvSpPr/>
          <p:nvPr/>
        </p:nvSpPr>
        <p:spPr>
          <a:xfrm>
            <a:off x="2309813" y="3892550"/>
            <a:ext cx="4044950" cy="1851025"/>
          </a:xfrm>
          <a:prstGeom prst="rect">
            <a:avLst/>
          </a:prstGeom>
          <a:ln w="12700">
            <a:miter lim="400000"/>
          </a:ln>
          <a:extLst>
            <a:ext uri="{C572A759-6A51-4108-AA02-DFA0A04FC94B}"/>
          </a:extLst>
        </p:spPr>
        <p:txBody>
          <a:bodyPr wrap="none" lIns="35717" tIns="35717" rIns="35717" bIns="35717" anchor="ctr">
            <a:spAutoFit/>
          </a:bodyPr>
          <a:lstStyle/>
          <a:p>
            <a:pPr>
              <a:lnSpc>
                <a:spcPct val="120000"/>
              </a:lnSpc>
              <a:spcBef>
                <a:spcPts val="352"/>
              </a:spcBef>
              <a:defRPr sz="2800"/>
            </a:pPr>
            <a:r>
              <a:rPr sz="2800" b="1" dirty="0">
                <a:solidFill>
                  <a:schemeClr val="accent1">
                    <a:lumMod val="50000"/>
                  </a:schemeClr>
                </a:solidFill>
                <a:latin typeface="+mn-lt"/>
                <a:ea typeface="+mj-ea"/>
                <a:cs typeface="+mj-cs"/>
                <a:sym typeface="Gill Sans SemiBold"/>
              </a:rPr>
              <a:t>Aedes albopictus</a:t>
            </a:r>
            <a:r>
              <a:rPr sz="2800" b="1" dirty="0">
                <a:solidFill>
                  <a:schemeClr val="accent1">
                    <a:lumMod val="50000"/>
                  </a:schemeClr>
                </a:solidFill>
                <a:latin typeface="+mn-lt"/>
              </a:rPr>
              <a:t> </a:t>
            </a:r>
            <a:r>
              <a:rPr sz="2000" dirty="0">
                <a:latin typeface="+mn-lt"/>
              </a:rPr>
              <a:t>(yellow area)</a:t>
            </a:r>
          </a:p>
          <a:p>
            <a:pPr marL="250022" indent="-250022">
              <a:lnSpc>
                <a:spcPct val="120000"/>
              </a:lnSpc>
              <a:spcBef>
                <a:spcPts val="352"/>
              </a:spcBef>
              <a:buSzPct val="82000"/>
              <a:buFontTx/>
              <a:buChar char="•"/>
              <a:defRPr sz="2800"/>
            </a:pPr>
            <a:r>
              <a:rPr sz="2000" dirty="0">
                <a:latin typeface="+mn-lt"/>
              </a:rPr>
              <a:t>Distributed throughout the island</a:t>
            </a:r>
          </a:p>
          <a:p>
            <a:pPr marL="250022" indent="-250022">
              <a:lnSpc>
                <a:spcPct val="120000"/>
              </a:lnSpc>
              <a:spcBef>
                <a:spcPts val="352"/>
              </a:spcBef>
              <a:buSzPct val="82000"/>
              <a:buFontTx/>
              <a:buChar char="•"/>
              <a:defRPr sz="2800"/>
            </a:pPr>
            <a:r>
              <a:rPr sz="2000" dirty="0">
                <a:latin typeface="+mn-lt"/>
              </a:rPr>
              <a:t>Below the sea level of 1500 m</a:t>
            </a:r>
          </a:p>
          <a:p>
            <a:pPr marL="250022" indent="-250022">
              <a:lnSpc>
                <a:spcPct val="120000"/>
              </a:lnSpc>
              <a:spcBef>
                <a:spcPts val="352"/>
              </a:spcBef>
              <a:buSzPct val="82000"/>
              <a:buFontTx/>
              <a:buChar char="•"/>
              <a:defRPr sz="2800"/>
            </a:pPr>
            <a:r>
              <a:rPr sz="2000" dirty="0">
                <a:latin typeface="+mn-lt"/>
              </a:rPr>
              <a:t>Most common </a:t>
            </a:r>
            <a:r>
              <a:rPr sz="2000" b="1" dirty="0">
                <a:solidFill>
                  <a:srgbClr val="C00000"/>
                </a:solidFill>
                <a:latin typeface="+mn-lt"/>
                <a:ea typeface="+mj-ea"/>
                <a:cs typeface="+mj-cs"/>
                <a:sym typeface="Gill Sans SemiBold"/>
              </a:rPr>
              <a:t>outdoor habitat</a:t>
            </a:r>
          </a:p>
        </p:txBody>
      </p:sp>
      <p:sp>
        <p:nvSpPr>
          <p:cNvPr id="25608" name="投影片編號版面配置區 1">
            <a:extLst>
              <a:ext uri="{FF2B5EF4-FFF2-40B4-BE49-F238E27FC236}">
                <a16:creationId xmlns="" xmlns:a16="http://schemas.microsoft.com/office/drawing/2014/main" id="{A0BDD40A-2071-4D00-8250-69209729ACF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551F87E8-78D3-49B8-908E-F84946E34EF3}"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7</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7" name="Shape 627">
            <a:extLst>
              <a:ext uri="{FF2B5EF4-FFF2-40B4-BE49-F238E27FC236}">
                <a16:creationId xmlns="" xmlns:a16="http://schemas.microsoft.com/office/drawing/2014/main" id="{94D59DF6-9397-43CD-8841-2A70F0A07880}"/>
              </a:ext>
            </a:extLst>
          </p:cNvPr>
          <p:cNvSpPr/>
          <p:nvPr/>
        </p:nvSpPr>
        <p:spPr>
          <a:xfrm>
            <a:off x="250825" y="6107113"/>
            <a:ext cx="8488363" cy="579437"/>
          </a:xfrm>
          <a:prstGeom prst="rect">
            <a:avLst/>
          </a:prstGeom>
          <a:ln w="12700">
            <a:miter lim="400000"/>
          </a:ln>
          <a:extLst>
            <a:ext uri="{C572A759-6A51-4108-AA02-DFA0A04FC94B}"/>
          </a:extLst>
        </p:spPr>
        <p:txBody>
          <a:bodyPr lIns="35717" tIns="35717" rIns="35717" bIns="35717" anchor="ctr">
            <a:spAutoFit/>
          </a:bodyPr>
          <a:lstStyle/>
          <a:p>
            <a:pPr>
              <a:defRPr sz="1600"/>
            </a:pPr>
            <a:r>
              <a:rPr sz="1100" dirty="0">
                <a:solidFill>
                  <a:schemeClr val="accent2">
                    <a:lumMod val="50000"/>
                  </a:schemeClr>
                </a:solidFill>
              </a:rPr>
              <a:t>https://goo.gl/8e270F</a:t>
            </a:r>
          </a:p>
          <a:p>
            <a:pPr>
              <a:defRPr sz="1600"/>
            </a:pPr>
            <a:r>
              <a:rPr sz="1100" dirty="0">
                <a:solidFill>
                  <a:schemeClr val="accent2">
                    <a:lumMod val="50000"/>
                  </a:schemeClr>
                </a:solidFill>
              </a:rPr>
              <a:t>Epidemiology of Dengue Disease in the Philippines (2000–2011): A Systematic Literature Review. PLoS Negl Trop Dis. 2014 Nov; 8(11): e3027.</a:t>
            </a:r>
          </a:p>
          <a:p>
            <a:pPr>
              <a:defRPr sz="1600"/>
            </a:pPr>
            <a:r>
              <a:rPr sz="1100" dirty="0">
                <a:solidFill>
                  <a:schemeClr val="accent2">
                    <a:lumMod val="50000"/>
                  </a:schemeClr>
                </a:solidFill>
              </a:rPr>
              <a:t>Epidemiology of Dengue Disease in the Philippines (2000–2011): A Systematic Literature Review. PLoS Negl Trop Dis. 2014 Nov; 8(11): e3241</a:t>
            </a:r>
          </a:p>
        </p:txBody>
      </p:sp>
      <p:sp>
        <p:nvSpPr>
          <p:cNvPr id="628" name="Shape 628">
            <a:extLst>
              <a:ext uri="{FF2B5EF4-FFF2-40B4-BE49-F238E27FC236}">
                <a16:creationId xmlns="" xmlns:a16="http://schemas.microsoft.com/office/drawing/2014/main" id="{95F854FA-7F50-446E-888C-FE6DFF3D34C9}"/>
              </a:ext>
            </a:extLst>
          </p:cNvPr>
          <p:cNvSpPr>
            <a:spLocks noGrp="1"/>
          </p:cNvSpPr>
          <p:nvPr>
            <p:ph type="title"/>
          </p:nvPr>
        </p:nvSpPr>
        <p:spPr>
          <a:xfrm>
            <a:off x="333375" y="4581525"/>
            <a:ext cx="6011863" cy="1108075"/>
          </a:xfrm>
        </p:spPr>
        <p:txBody>
          <a:bodyPr>
            <a:noAutofit/>
          </a:bodyPr>
          <a:lstStyle/>
          <a:p>
            <a:pPr defTabSz="316278">
              <a:defRPr sz="4928">
                <a:solidFill>
                  <a:srgbClr val="5A5F5E"/>
                </a:solidFill>
              </a:defRPr>
            </a:pPr>
            <a:r>
              <a:rPr sz="4000" b="1" dirty="0">
                <a:solidFill>
                  <a:schemeClr val="tx1">
                    <a:lumMod val="65000"/>
                    <a:lumOff val="35000"/>
                  </a:schemeClr>
                </a:solidFill>
              </a:rPr>
              <a:t>Age Distribution of </a:t>
            </a:r>
            <a:br>
              <a:rPr sz="4000" b="1" dirty="0">
                <a:solidFill>
                  <a:schemeClr val="tx1">
                    <a:lumMod val="65000"/>
                    <a:lumOff val="35000"/>
                  </a:schemeClr>
                </a:solidFill>
              </a:rPr>
            </a:br>
            <a:r>
              <a:rPr sz="4000" b="1" dirty="0">
                <a:solidFill>
                  <a:schemeClr val="tx1">
                    <a:lumMod val="65000"/>
                    <a:lumOff val="35000"/>
                  </a:schemeClr>
                </a:solidFill>
              </a:rPr>
              <a:t>Reported Dengue cases </a:t>
            </a:r>
          </a:p>
        </p:txBody>
      </p:sp>
      <p:pic>
        <p:nvPicPr>
          <p:cNvPr id="29700" name="Picture 2">
            <a:extLst>
              <a:ext uri="{FF2B5EF4-FFF2-40B4-BE49-F238E27FC236}">
                <a16:creationId xmlns="" xmlns:a16="http://schemas.microsoft.com/office/drawing/2014/main" id="{7D60C79A-D540-43C8-A1C5-EF141B73B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0"/>
            <a:ext cx="8640763" cy="547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投影片編號版面配置區 2">
            <a:extLst>
              <a:ext uri="{FF2B5EF4-FFF2-40B4-BE49-F238E27FC236}">
                <a16:creationId xmlns="" xmlns:a16="http://schemas.microsoft.com/office/drawing/2014/main" id="{11F6BEAD-572E-47CC-85E2-FA970B073D6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3EDE1B1C-2CF3-46BF-88EE-710AD4745EC9}" type="slidenum">
              <a:rPr kumimoji="0" lang="en-US" altLang="zh-TW" sz="1400">
                <a:solidFill>
                  <a:srgbClr val="FFFFFF"/>
                </a:solidFill>
              </a:rPr>
              <a:pPr/>
              <a:t>8</a:t>
            </a:fld>
            <a:endParaRPr kumimoji="0" lang="en-US" altLang="zh-TW" sz="1400">
              <a:solidFill>
                <a:srgbClr val="FFFFFF"/>
              </a:solidFill>
            </a:endParaRPr>
          </a:p>
        </p:txBody>
      </p:sp>
      <p:sp>
        <p:nvSpPr>
          <p:cNvPr id="29702" name="文字方塊 1">
            <a:extLst>
              <a:ext uri="{FF2B5EF4-FFF2-40B4-BE49-F238E27FC236}">
                <a16:creationId xmlns="" xmlns:a16="http://schemas.microsoft.com/office/drawing/2014/main" id="{47628193-609E-4259-AC16-E0274BC52573}"/>
              </a:ext>
            </a:extLst>
          </p:cNvPr>
          <p:cNvSpPr txBox="1">
            <a:spLocks noChangeArrowheads="1"/>
          </p:cNvSpPr>
          <p:nvPr/>
        </p:nvSpPr>
        <p:spPr bwMode="auto">
          <a:xfrm>
            <a:off x="34925" y="530225"/>
            <a:ext cx="2016125"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r"/>
            <a:r>
              <a:rPr lang="en-US" altLang="zh-TW" sz="1400" b="1">
                <a:latin typeface="Trebuchet MS" panose="020B0603020202020204" pitchFamily="34" charset="0"/>
              </a:rPr>
              <a:t>Chinese Taipei(2015)</a:t>
            </a:r>
            <a:endParaRPr lang="zh-TW" altLang="en-US" sz="1400" b="1">
              <a:latin typeface="Trebuchet MS" panose="020B0603020202020204" pitchFamily="34" charset="0"/>
            </a:endParaRPr>
          </a:p>
        </p:txBody>
      </p:sp>
      <p:sp>
        <p:nvSpPr>
          <p:cNvPr id="29703" name="投影片編號版面配置區 3">
            <a:extLst>
              <a:ext uri="{FF2B5EF4-FFF2-40B4-BE49-F238E27FC236}">
                <a16:creationId xmlns="" xmlns:a16="http://schemas.microsoft.com/office/drawing/2014/main" id="{C7EB92EC-5123-40BB-AE6C-0FEA1E022A5F}"/>
              </a:ext>
            </a:extLst>
          </p:cNvPr>
          <p:cNvSpPr txBox="1">
            <a:spLocks/>
          </p:cNvSpPr>
          <p:nvPr/>
        </p:nvSpPr>
        <p:spPr bwMode="auto">
          <a:xfrm>
            <a:off x="6875463" y="63817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nchor="ctr"/>
          <a:lstStyle>
            <a:lvl1pPr>
              <a:spcBef>
                <a:spcPts val="600"/>
              </a:spcBef>
              <a:buClr>
                <a:schemeClr val="accent1"/>
              </a:buClr>
              <a:buSzPct val="70000"/>
              <a:buFont typeface="Wingdings" panose="05000000000000000000" pitchFamily="2" charset="2"/>
              <a:buChar char=""/>
              <a:defRPr sz="2400">
                <a:solidFill>
                  <a:schemeClr val="tx1"/>
                </a:solidFill>
                <a:latin typeface="Calibri" panose="020F0502020204030204" pitchFamily="34" charset="0"/>
                <a:ea typeface="Noto Sans CJK TC Medium" panose="020B0600000000000000" pitchFamily="34" charset="-12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alibri" panose="020F0502020204030204" pitchFamily="34" charset="0"/>
                <a:ea typeface="Noto Sans CJK TC Medium" panose="020B0600000000000000" pitchFamily="34" charset="-120"/>
              </a:defRPr>
            </a:lvl2pPr>
            <a:lvl3pPr marL="1143000" indent="-228600">
              <a:spcBef>
                <a:spcPct val="20000"/>
              </a:spcBef>
              <a:buClr>
                <a:srgbClr val="648F67"/>
              </a:buClr>
              <a:buSzPct val="60000"/>
              <a:buFont typeface="Wingdings" panose="05000000000000000000" pitchFamily="2" charset="2"/>
              <a:buChar char=""/>
              <a:defRPr>
                <a:solidFill>
                  <a:schemeClr val="tx1"/>
                </a:solidFill>
                <a:latin typeface="Calibri" panose="020F0502020204030204" pitchFamily="34" charset="0"/>
                <a:ea typeface="Noto Sans CJK TC Medium" panose="020B0600000000000000" pitchFamily="34" charset="-120"/>
              </a:defRPr>
            </a:lvl3pPr>
            <a:lvl4pPr marL="1600200" indent="-228600">
              <a:spcBef>
                <a:spcPct val="20000"/>
              </a:spcBef>
              <a:buClr>
                <a:srgbClr val="BCCEBD"/>
              </a:buClr>
              <a:buSzPct val="60000"/>
              <a:buFont typeface="Wingdings" panose="05000000000000000000" pitchFamily="2" charset="2"/>
              <a:buChar char=""/>
              <a:defRPr>
                <a:solidFill>
                  <a:schemeClr val="tx1"/>
                </a:solidFill>
                <a:latin typeface="Calibri" panose="020F0502020204030204" pitchFamily="34" charset="0"/>
                <a:ea typeface="Noto Sans CJK TC Medium" panose="020B0600000000000000" pitchFamily="34" charset="-120"/>
              </a:defRPr>
            </a:lvl4pPr>
            <a:lvl5pPr marL="2057400" indent="-228600">
              <a:spcBef>
                <a:spcPct val="20000"/>
              </a:spcBef>
              <a:buClr>
                <a:srgbClr val="D4E2D4"/>
              </a:buClr>
              <a:buSzPct val="68000"/>
              <a:buFont typeface="Wingdings 2" panose="05020102010507070707" pitchFamily="18" charset="2"/>
              <a:buChar char=""/>
              <a:defRPr sz="1600">
                <a:solidFill>
                  <a:schemeClr val="tx1"/>
                </a:solidFill>
                <a:latin typeface="Calibri" panose="020F0502020204030204" pitchFamily="34" charset="0"/>
                <a:ea typeface="Noto Sans CJK TC Medium" panose="020B0600000000000000" pitchFamily="34" charset="-120"/>
              </a:defRPr>
            </a:lvl5pPr>
            <a:lvl6pPr marL="2514600" indent="-228600" eaLnBrk="0" fontAlgn="base" hangingPunct="0">
              <a:spcBef>
                <a:spcPct val="20000"/>
              </a:spcBef>
              <a:spcAft>
                <a:spcPct val="0"/>
              </a:spcAft>
              <a:buClr>
                <a:srgbClr val="D4E2D4"/>
              </a:buClr>
              <a:buSzPct val="68000"/>
              <a:buFont typeface="Wingdings 2" panose="05020102010507070707" pitchFamily="18" charset="2"/>
              <a:buChar char=""/>
              <a:defRPr sz="1600">
                <a:solidFill>
                  <a:schemeClr val="tx1"/>
                </a:solidFill>
                <a:latin typeface="Calibri" panose="020F0502020204030204" pitchFamily="34" charset="0"/>
                <a:ea typeface="Noto Sans CJK TC Medium" panose="020B0600000000000000" pitchFamily="34" charset="-120"/>
              </a:defRPr>
            </a:lvl6pPr>
            <a:lvl7pPr marL="2971800" indent="-228600" eaLnBrk="0" fontAlgn="base" hangingPunct="0">
              <a:spcBef>
                <a:spcPct val="20000"/>
              </a:spcBef>
              <a:spcAft>
                <a:spcPct val="0"/>
              </a:spcAft>
              <a:buClr>
                <a:srgbClr val="D4E2D4"/>
              </a:buClr>
              <a:buSzPct val="68000"/>
              <a:buFont typeface="Wingdings 2" panose="05020102010507070707" pitchFamily="18" charset="2"/>
              <a:buChar char=""/>
              <a:defRPr sz="1600">
                <a:solidFill>
                  <a:schemeClr val="tx1"/>
                </a:solidFill>
                <a:latin typeface="Calibri" panose="020F0502020204030204" pitchFamily="34" charset="0"/>
                <a:ea typeface="Noto Sans CJK TC Medium" panose="020B0600000000000000" pitchFamily="34" charset="-120"/>
              </a:defRPr>
            </a:lvl7pPr>
            <a:lvl8pPr marL="3429000" indent="-228600" eaLnBrk="0" fontAlgn="base" hangingPunct="0">
              <a:spcBef>
                <a:spcPct val="20000"/>
              </a:spcBef>
              <a:spcAft>
                <a:spcPct val="0"/>
              </a:spcAft>
              <a:buClr>
                <a:srgbClr val="D4E2D4"/>
              </a:buClr>
              <a:buSzPct val="68000"/>
              <a:buFont typeface="Wingdings 2" panose="05020102010507070707" pitchFamily="18" charset="2"/>
              <a:buChar char=""/>
              <a:defRPr sz="1600">
                <a:solidFill>
                  <a:schemeClr val="tx1"/>
                </a:solidFill>
                <a:latin typeface="Calibri" panose="020F0502020204030204" pitchFamily="34" charset="0"/>
                <a:ea typeface="Noto Sans CJK TC Medium" panose="020B0600000000000000" pitchFamily="34" charset="-120"/>
              </a:defRPr>
            </a:lvl8pPr>
            <a:lvl9pPr marL="3886200" indent="-228600" eaLnBrk="0" fontAlgn="base" hangingPunct="0">
              <a:spcBef>
                <a:spcPct val="20000"/>
              </a:spcBef>
              <a:spcAft>
                <a:spcPct val="0"/>
              </a:spcAft>
              <a:buClr>
                <a:srgbClr val="D4E2D4"/>
              </a:buClr>
              <a:buSzPct val="68000"/>
              <a:buFont typeface="Wingdings 2" panose="05020102010507070707" pitchFamily="18" charset="2"/>
              <a:buChar char=""/>
              <a:defRPr sz="1600">
                <a:solidFill>
                  <a:schemeClr val="tx1"/>
                </a:solidFill>
                <a:latin typeface="Calibri" panose="020F0502020204030204" pitchFamily="34" charset="0"/>
                <a:ea typeface="Noto Sans CJK TC Medium" panose="020B0600000000000000" pitchFamily="34" charset="-120"/>
              </a:defRPr>
            </a:lvl9pPr>
          </a:lstStyle>
          <a:p>
            <a:pPr algn="r" eaLnBrk="1" hangingPunct="1">
              <a:spcBef>
                <a:spcPct val="0"/>
              </a:spcBef>
              <a:buClrTx/>
              <a:buSzTx/>
              <a:buFontTx/>
              <a:buNone/>
            </a:pPr>
            <a:r>
              <a:rPr kumimoji="0" lang="en-US" altLang="zh-TW" sz="1200" b="1">
                <a:solidFill>
                  <a:srgbClr val="898989"/>
                </a:solidFill>
                <a:latin typeface="Noto Sans CJK TC Black" panose="020B0A00000000000000" pitchFamily="34" charset="-120"/>
                <a:ea typeface="Noto Sans CJK TC Black" panose="020B0A00000000000000" pitchFamily="34" charset="-120"/>
              </a:rPr>
              <a:t>8</a:t>
            </a:r>
            <a:endParaRPr kumimoji="0" lang="zh-TW" altLang="en-US" sz="1200" b="1">
              <a:solidFill>
                <a:srgbClr val="898989"/>
              </a:solidFill>
              <a:latin typeface="Noto Sans CJK TC Black" panose="020B0A00000000000000" pitchFamily="34" charset="-120"/>
              <a:ea typeface="Noto Sans CJK TC Black" panose="020B0A00000000000000" pitchFamily="34" charset="-12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hape 558">
            <a:extLst>
              <a:ext uri="{FF2B5EF4-FFF2-40B4-BE49-F238E27FC236}">
                <a16:creationId xmlns="" xmlns:a16="http://schemas.microsoft.com/office/drawing/2014/main" id="{AD3FCED1-1640-4E0D-9FA5-E0C80AF776B4}"/>
              </a:ext>
            </a:extLst>
          </p:cNvPr>
          <p:cNvSpPr>
            <a:spLocks noGrp="1"/>
          </p:cNvSpPr>
          <p:nvPr>
            <p:ph type="title"/>
          </p:nvPr>
        </p:nvSpPr>
        <p:spPr>
          <a:xfrm>
            <a:off x="155575" y="123825"/>
            <a:ext cx="8820150" cy="892175"/>
          </a:xfrm>
        </p:spPr>
        <p:txBody>
          <a:bodyPr>
            <a:noAutofit/>
          </a:bodyPr>
          <a:lstStyle/>
          <a:p>
            <a:pPr defTabSz="466725" eaLnBrk="1" hangingPunct="1">
              <a:defRPr/>
            </a:pPr>
            <a:r>
              <a:rPr lang="zh-TW" altLang="zh-TW" sz="4000" b="1"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2015 Dengue Mortality Cases Analysis</a:t>
            </a:r>
          </a:p>
        </p:txBody>
      </p:sp>
      <p:sp>
        <p:nvSpPr>
          <p:cNvPr id="560" name="Shape 560">
            <a:extLst>
              <a:ext uri="{FF2B5EF4-FFF2-40B4-BE49-F238E27FC236}">
                <a16:creationId xmlns="" xmlns:a16="http://schemas.microsoft.com/office/drawing/2014/main" id="{0E46F24D-C2EA-446F-8338-153FEF771589}"/>
              </a:ext>
            </a:extLst>
          </p:cNvPr>
          <p:cNvSpPr/>
          <p:nvPr/>
        </p:nvSpPr>
        <p:spPr>
          <a:xfrm>
            <a:off x="69850" y="1230313"/>
            <a:ext cx="2540000" cy="1111250"/>
          </a:xfrm>
          <a:prstGeom prst="rect">
            <a:avLst/>
          </a:prstGeom>
          <a:ln w="12700">
            <a:miter lim="400000"/>
          </a:ln>
          <a:extLst>
            <a:ext uri="{C572A759-6A51-4108-AA02-DFA0A04FC94B}"/>
          </a:extLst>
        </p:spPr>
        <p:txBody>
          <a:bodyPr lIns="35715" tIns="35715" rIns="35715" bIns="35715" anchor="ctr">
            <a:spAutoFit/>
          </a:bodyPr>
          <a:lstStyle/>
          <a:p>
            <a:pPr algn="ctr" defTabSz="410730" eaLnBrk="1" fontAlgn="auto">
              <a:spcBef>
                <a:spcPts val="0"/>
              </a:spcBef>
              <a:spcAft>
                <a:spcPts val="0"/>
              </a:spcAft>
              <a:defRPr/>
            </a:pPr>
            <a:r>
              <a:rPr kumimoji="0" lang="en-US" sz="4200" b="1" kern="0" dirty="0">
                <a:solidFill>
                  <a:srgbClr val="D6620D"/>
                </a:solidFill>
                <a:latin typeface="Gill Sans MT"/>
                <a:ea typeface="+mn-ea"/>
                <a:sym typeface="Gill Sans SemiBold"/>
              </a:rPr>
              <a:t>228</a:t>
            </a:r>
            <a:r>
              <a:rPr kumimoji="0" sz="4200" b="1" kern="0" dirty="0">
                <a:solidFill>
                  <a:srgbClr val="D6620D"/>
                </a:solidFill>
                <a:latin typeface="Gill Sans MT"/>
                <a:ea typeface="+mn-ea"/>
                <a:sym typeface="Gill Sans SemiBold"/>
              </a:rPr>
              <a:t> </a:t>
            </a:r>
            <a:r>
              <a:rPr kumimoji="0" sz="3600" b="1" kern="0" dirty="0">
                <a:solidFill>
                  <a:srgbClr val="D6620D"/>
                </a:solidFill>
                <a:latin typeface="Gill Sans MT"/>
                <a:ea typeface="+mn-ea"/>
                <a:sym typeface="Gill Sans SemiBold"/>
              </a:rPr>
              <a:t>death</a:t>
            </a:r>
            <a:r>
              <a:rPr kumimoji="0" sz="3600" b="1" kern="0" dirty="0">
                <a:solidFill>
                  <a:srgbClr val="535353"/>
                </a:solidFill>
                <a:latin typeface="Gill Sans MT"/>
                <a:ea typeface="+mn-ea"/>
                <a:sym typeface="Gill Sans Light"/>
              </a:rPr>
              <a:t> </a:t>
            </a:r>
            <a:r>
              <a:rPr kumimoji="0" sz="2500" b="1" kern="0" dirty="0">
                <a:solidFill>
                  <a:srgbClr val="535353"/>
                </a:solidFill>
                <a:latin typeface="Gill Sans MT"/>
                <a:ea typeface="+mn-ea"/>
                <a:sym typeface="Gill Sans Light"/>
              </a:rPr>
              <a:t/>
            </a:r>
            <a:br>
              <a:rPr kumimoji="0" sz="2500" b="1" kern="0" dirty="0">
                <a:solidFill>
                  <a:srgbClr val="535353"/>
                </a:solidFill>
                <a:latin typeface="Gill Sans MT"/>
                <a:ea typeface="+mn-ea"/>
                <a:sym typeface="Gill Sans Light"/>
              </a:rPr>
            </a:br>
            <a:r>
              <a:rPr kumimoji="0" sz="2500" b="1" kern="0" dirty="0">
                <a:solidFill>
                  <a:srgbClr val="535353"/>
                </a:solidFill>
                <a:latin typeface="Gill Sans MT"/>
                <a:ea typeface="+mn-ea"/>
                <a:sym typeface="Gill Sans Light"/>
              </a:rPr>
              <a:t>due to dengue</a:t>
            </a:r>
          </a:p>
        </p:txBody>
      </p:sp>
      <p:sp>
        <p:nvSpPr>
          <p:cNvPr id="561" name="Shape 561">
            <a:extLst>
              <a:ext uri="{FF2B5EF4-FFF2-40B4-BE49-F238E27FC236}">
                <a16:creationId xmlns="" xmlns:a16="http://schemas.microsoft.com/office/drawing/2014/main" id="{4100E0E2-2474-4189-B2B2-C79CD4F84772}"/>
              </a:ext>
            </a:extLst>
          </p:cNvPr>
          <p:cNvSpPr/>
          <p:nvPr/>
        </p:nvSpPr>
        <p:spPr>
          <a:xfrm>
            <a:off x="4398963" y="1211263"/>
            <a:ext cx="2328862" cy="1154112"/>
          </a:xfrm>
          <a:prstGeom prst="rect">
            <a:avLst/>
          </a:prstGeom>
          <a:ln w="12700">
            <a:miter lim="400000"/>
          </a:ln>
          <a:extLst>
            <a:ext uri="{C572A759-6A51-4108-AA02-DFA0A04FC94B}"/>
          </a:extLst>
        </p:spPr>
        <p:txBody>
          <a:bodyPr lIns="35715" tIns="35715" rIns="35715" bIns="35715" anchor="ctr">
            <a:spAutoFit/>
          </a:bodyPr>
          <a:lstStyle/>
          <a:p>
            <a:pPr algn="ctr" defTabSz="410730" eaLnBrk="1" fontAlgn="auto">
              <a:spcBef>
                <a:spcPts val="0"/>
              </a:spcBef>
              <a:spcAft>
                <a:spcPts val="0"/>
              </a:spcAft>
              <a:defRPr/>
            </a:pPr>
            <a:r>
              <a:rPr kumimoji="0" lang="en-US" sz="2800" b="1" kern="0" dirty="0">
                <a:solidFill>
                  <a:srgbClr val="535353"/>
                </a:solidFill>
                <a:latin typeface="Gill Sans MT"/>
                <a:ea typeface="+mn-ea"/>
                <a:sym typeface="Gill Sans Light"/>
              </a:rPr>
              <a:t>    M : F</a:t>
            </a:r>
            <a:r>
              <a:rPr kumimoji="0" sz="2800" b="1" kern="0" dirty="0">
                <a:solidFill>
                  <a:srgbClr val="535353"/>
                </a:solidFill>
                <a:latin typeface="Gill Sans MT"/>
                <a:ea typeface="+mn-ea"/>
                <a:sym typeface="Gill Sans Light"/>
              </a:rPr>
              <a:t/>
            </a:r>
            <a:br>
              <a:rPr kumimoji="0" sz="2800" b="1" kern="0" dirty="0">
                <a:solidFill>
                  <a:srgbClr val="535353"/>
                </a:solidFill>
                <a:latin typeface="Gill Sans MT"/>
                <a:ea typeface="+mn-ea"/>
                <a:sym typeface="Gill Sans Light"/>
              </a:rPr>
            </a:br>
            <a:r>
              <a:rPr kumimoji="0" sz="4200" b="1" kern="0" dirty="0">
                <a:solidFill>
                  <a:srgbClr val="D6620D"/>
                </a:solidFill>
                <a:latin typeface="Gill Sans MT"/>
                <a:ea typeface="+mn-ea"/>
                <a:sym typeface="Gill Sans SemiBold"/>
              </a:rPr>
              <a:t>1.1:1</a:t>
            </a:r>
          </a:p>
        </p:txBody>
      </p:sp>
      <p:sp>
        <p:nvSpPr>
          <p:cNvPr id="562" name="Shape 562">
            <a:extLst>
              <a:ext uri="{FF2B5EF4-FFF2-40B4-BE49-F238E27FC236}">
                <a16:creationId xmlns="" xmlns:a16="http://schemas.microsoft.com/office/drawing/2014/main" id="{AEBBEA3F-0936-4ECF-9D87-7D12ED011B2F}"/>
              </a:ext>
            </a:extLst>
          </p:cNvPr>
          <p:cNvSpPr/>
          <p:nvPr/>
        </p:nvSpPr>
        <p:spPr>
          <a:xfrm>
            <a:off x="6867525" y="1190625"/>
            <a:ext cx="1876425" cy="1727200"/>
          </a:xfrm>
          <a:prstGeom prst="rect">
            <a:avLst/>
          </a:prstGeom>
          <a:ln w="12700">
            <a:miter lim="400000"/>
          </a:ln>
          <a:extLst>
            <a:ext uri="{C572A759-6A51-4108-AA02-DFA0A04FC94B}"/>
          </a:extLst>
        </p:spPr>
        <p:txBody>
          <a:bodyPr wrap="none" lIns="35715" tIns="35715" rIns="35715" bIns="35715" anchor="ctr">
            <a:spAutoFit/>
          </a:bodyPr>
          <a:lstStyle/>
          <a:p>
            <a:pPr algn="ctr" defTabSz="410730" eaLnBrk="1" fontAlgn="auto">
              <a:spcBef>
                <a:spcPts val="0"/>
              </a:spcBef>
              <a:spcAft>
                <a:spcPts val="0"/>
              </a:spcAft>
              <a:defRPr/>
            </a:pPr>
            <a:r>
              <a:rPr kumimoji="0" sz="2500" b="1" kern="0" dirty="0">
                <a:solidFill>
                  <a:srgbClr val="535353"/>
                </a:solidFill>
                <a:latin typeface="Gill Sans MT"/>
                <a:ea typeface="+mn-ea"/>
                <a:sym typeface="Gill Sans Light"/>
              </a:rPr>
              <a:t>Median Age</a:t>
            </a:r>
          </a:p>
          <a:p>
            <a:pPr algn="ctr" defTabSz="410730" eaLnBrk="1" fontAlgn="auto">
              <a:spcBef>
                <a:spcPts val="0"/>
              </a:spcBef>
              <a:spcAft>
                <a:spcPts val="0"/>
              </a:spcAft>
              <a:defRPr/>
            </a:pPr>
            <a:r>
              <a:rPr kumimoji="0" sz="4200" b="1" kern="0" dirty="0">
                <a:solidFill>
                  <a:srgbClr val="D6620D"/>
                </a:solidFill>
                <a:latin typeface="Gill Sans MT"/>
                <a:ea typeface="+mn-ea"/>
                <a:sym typeface="Gill Sans SemiBold"/>
              </a:rPr>
              <a:t>7</a:t>
            </a:r>
            <a:r>
              <a:rPr kumimoji="0" lang="en-US" sz="4200" b="1" kern="0" dirty="0">
                <a:solidFill>
                  <a:srgbClr val="D6620D"/>
                </a:solidFill>
                <a:latin typeface="Gill Sans MT"/>
                <a:ea typeface="+mn-ea"/>
                <a:sym typeface="Gill Sans SemiBold"/>
              </a:rPr>
              <a:t>4</a:t>
            </a:r>
            <a:r>
              <a:rPr kumimoji="0" sz="4200" b="1" kern="0" dirty="0">
                <a:solidFill>
                  <a:srgbClr val="D6620D"/>
                </a:solidFill>
                <a:latin typeface="Gill Sans MT"/>
                <a:ea typeface="+mn-ea"/>
                <a:sym typeface="Gill Sans SemiBold"/>
              </a:rPr>
              <a:t> y/o</a:t>
            </a:r>
          </a:p>
          <a:p>
            <a:pPr algn="ctr" defTabSz="410730" eaLnBrk="1" fontAlgn="auto">
              <a:spcBef>
                <a:spcPts val="0"/>
              </a:spcBef>
              <a:spcAft>
                <a:spcPts val="0"/>
              </a:spcAft>
              <a:defRPr/>
            </a:pPr>
            <a:r>
              <a:rPr kumimoji="0" sz="1500" b="1" kern="0" dirty="0">
                <a:solidFill>
                  <a:srgbClr val="808785"/>
                </a:solidFill>
                <a:latin typeface="Gill Sans MT"/>
                <a:ea typeface="+mn-ea"/>
                <a:sym typeface="Gill Sans Light"/>
              </a:rPr>
              <a:t>(range </a:t>
            </a:r>
            <a:r>
              <a:rPr kumimoji="0" lang="en-US" sz="1500" b="1" kern="0" dirty="0">
                <a:solidFill>
                  <a:srgbClr val="808785"/>
                </a:solidFill>
                <a:latin typeface="Gill Sans MT"/>
                <a:ea typeface="+mn-ea"/>
                <a:sym typeface="Gill Sans Light"/>
              </a:rPr>
              <a:t>26</a:t>
            </a:r>
            <a:r>
              <a:rPr kumimoji="0" sz="1500" b="1" kern="0" dirty="0">
                <a:solidFill>
                  <a:srgbClr val="808785"/>
                </a:solidFill>
                <a:latin typeface="Gill Sans MT"/>
                <a:ea typeface="+mn-ea"/>
                <a:sym typeface="Gill Sans Light"/>
              </a:rPr>
              <a:t>-96) </a:t>
            </a:r>
            <a:r>
              <a:rPr kumimoji="0" sz="2500" b="1" kern="0" dirty="0">
                <a:solidFill>
                  <a:srgbClr val="535353"/>
                </a:solidFill>
                <a:latin typeface="Gill Sans MT"/>
                <a:ea typeface="+mn-ea"/>
                <a:sym typeface="Gill Sans Light"/>
              </a:rPr>
              <a:t/>
            </a:r>
            <a:br>
              <a:rPr kumimoji="0" sz="2500" b="1" kern="0" dirty="0">
                <a:solidFill>
                  <a:srgbClr val="535353"/>
                </a:solidFill>
                <a:latin typeface="Gill Sans MT"/>
                <a:ea typeface="+mn-ea"/>
                <a:sym typeface="Gill Sans Light"/>
              </a:rPr>
            </a:br>
            <a:endParaRPr kumimoji="0" sz="2500" b="1" kern="0" dirty="0">
              <a:solidFill>
                <a:srgbClr val="535353"/>
              </a:solidFill>
              <a:latin typeface="Gill Sans MT"/>
              <a:ea typeface="+mn-ea"/>
              <a:sym typeface="Gill Sans Light"/>
            </a:endParaRPr>
          </a:p>
        </p:txBody>
      </p:sp>
      <p:sp>
        <p:nvSpPr>
          <p:cNvPr id="563" name="Shape 563">
            <a:extLst>
              <a:ext uri="{FF2B5EF4-FFF2-40B4-BE49-F238E27FC236}">
                <a16:creationId xmlns="" xmlns:a16="http://schemas.microsoft.com/office/drawing/2014/main" id="{8127336D-08FF-42DD-9B15-C63DE1CAC953}"/>
              </a:ext>
            </a:extLst>
          </p:cNvPr>
          <p:cNvSpPr/>
          <p:nvPr/>
        </p:nvSpPr>
        <p:spPr>
          <a:xfrm>
            <a:off x="2790825" y="1212850"/>
            <a:ext cx="1474788" cy="1111250"/>
          </a:xfrm>
          <a:prstGeom prst="rect">
            <a:avLst/>
          </a:prstGeom>
          <a:ln w="12700">
            <a:miter lim="400000"/>
          </a:ln>
          <a:extLst>
            <a:ext uri="{C572A759-6A51-4108-AA02-DFA0A04FC94B}"/>
          </a:extLst>
        </p:spPr>
        <p:txBody>
          <a:bodyPr wrap="none" lIns="35715" tIns="35715" rIns="35715" bIns="35715" anchor="ctr">
            <a:spAutoFit/>
          </a:bodyPr>
          <a:lstStyle/>
          <a:p>
            <a:pPr algn="ctr" defTabSz="410730" eaLnBrk="1" fontAlgn="auto">
              <a:spcBef>
                <a:spcPts val="0"/>
              </a:spcBef>
              <a:spcAft>
                <a:spcPts val="0"/>
              </a:spcAft>
              <a:defRPr/>
            </a:pPr>
            <a:r>
              <a:rPr kumimoji="0" sz="2500" b="1" kern="0" dirty="0">
                <a:solidFill>
                  <a:srgbClr val="535353"/>
                </a:solidFill>
                <a:latin typeface="Gill Sans MT"/>
                <a:ea typeface="+mn-ea"/>
                <a:sym typeface="Gill Sans Light"/>
              </a:rPr>
              <a:t>Mortality</a:t>
            </a:r>
            <a:br>
              <a:rPr kumimoji="0" sz="2500" b="1" kern="0" dirty="0">
                <a:solidFill>
                  <a:srgbClr val="535353"/>
                </a:solidFill>
                <a:latin typeface="Gill Sans MT"/>
                <a:ea typeface="+mn-ea"/>
                <a:sym typeface="Gill Sans Light"/>
              </a:rPr>
            </a:br>
            <a:r>
              <a:rPr kumimoji="0" lang="en-US" sz="4200" b="1" kern="0" dirty="0">
                <a:solidFill>
                  <a:srgbClr val="D6620D"/>
                </a:solidFill>
                <a:latin typeface="Gill Sans MT"/>
                <a:ea typeface="+mn-ea"/>
                <a:sym typeface="Gill Sans SemiBold"/>
              </a:rPr>
              <a:t>5.3</a:t>
            </a:r>
            <a:r>
              <a:rPr kumimoji="0" sz="4200" b="1" kern="0" dirty="0">
                <a:solidFill>
                  <a:srgbClr val="D6620D"/>
                </a:solidFill>
                <a:latin typeface="Gill Sans MT"/>
                <a:ea typeface="+mn-ea"/>
                <a:sym typeface="Gill Sans SemiBold"/>
              </a:rPr>
              <a:t>‰</a:t>
            </a:r>
          </a:p>
        </p:txBody>
      </p:sp>
      <p:sp>
        <p:nvSpPr>
          <p:cNvPr id="564" name="Shape 564">
            <a:extLst>
              <a:ext uri="{FF2B5EF4-FFF2-40B4-BE49-F238E27FC236}">
                <a16:creationId xmlns="" xmlns:a16="http://schemas.microsoft.com/office/drawing/2014/main" id="{A2067E1C-DFEB-4442-AE5F-58AC6D481F96}"/>
              </a:ext>
            </a:extLst>
          </p:cNvPr>
          <p:cNvSpPr/>
          <p:nvPr/>
        </p:nvSpPr>
        <p:spPr>
          <a:xfrm>
            <a:off x="2159000" y="5764213"/>
            <a:ext cx="4826000" cy="461962"/>
          </a:xfrm>
          <a:prstGeom prst="rect">
            <a:avLst/>
          </a:prstGeom>
          <a:ln w="12700">
            <a:miter lim="400000"/>
          </a:ln>
          <a:extLst>
            <a:ext uri="{C572A759-6A51-4108-AA02-DFA0A04FC94B}"/>
          </a:extLst>
        </p:spPr>
        <p:txBody>
          <a:bodyPr lIns="35715" tIns="35715" rIns="35715" bIns="35715" anchor="ctr">
            <a:spAutoFit/>
          </a:bodyPr>
          <a:lstStyle/>
          <a:p>
            <a:pPr algn="ctr" defTabSz="410730" eaLnBrk="1" fontAlgn="auto">
              <a:spcBef>
                <a:spcPts val="0"/>
              </a:spcBef>
              <a:spcAft>
                <a:spcPts val="0"/>
              </a:spcAft>
              <a:defRPr/>
            </a:pPr>
            <a:r>
              <a:rPr kumimoji="0" sz="2500" b="1" kern="0" dirty="0">
                <a:solidFill>
                  <a:srgbClr val="535353"/>
                </a:solidFill>
                <a:latin typeface="Gill Sans MT"/>
                <a:ea typeface="+mn-ea"/>
                <a:sym typeface="Gill Sans Light"/>
              </a:rPr>
              <a:t>Onset to Death: Median </a:t>
            </a:r>
            <a:r>
              <a:rPr kumimoji="0" sz="2500" b="1" kern="0" dirty="0">
                <a:solidFill>
                  <a:srgbClr val="D7620E"/>
                </a:solidFill>
                <a:latin typeface="Gill Sans MT"/>
                <a:ea typeface="+mn-ea"/>
                <a:sym typeface="Gill Sans SemiBold"/>
              </a:rPr>
              <a:t>5 days</a:t>
            </a:r>
          </a:p>
        </p:txBody>
      </p:sp>
      <p:grpSp>
        <p:nvGrpSpPr>
          <p:cNvPr id="567" name="Group 567">
            <a:extLst>
              <a:ext uri="{FF2B5EF4-FFF2-40B4-BE49-F238E27FC236}">
                <a16:creationId xmlns="" xmlns:a16="http://schemas.microsoft.com/office/drawing/2014/main" id="{7659E86D-00E5-4B74-B360-8FF71A2D2A40}"/>
              </a:ext>
            </a:extLst>
          </p:cNvPr>
          <p:cNvGrpSpPr>
            <a:grpSpLocks/>
          </p:cNvGrpSpPr>
          <p:nvPr/>
        </p:nvGrpSpPr>
        <p:grpSpPr bwMode="auto">
          <a:xfrm>
            <a:off x="6245225" y="2782888"/>
            <a:ext cx="2703513" cy="2703512"/>
            <a:chOff x="0" y="0"/>
            <a:chExt cx="3844324" cy="3844324"/>
          </a:xfrm>
        </p:grpSpPr>
        <p:graphicFrame>
          <p:nvGraphicFramePr>
            <p:cNvPr id="31760" name="Chart 565">
              <a:extLst>
                <a:ext uri="{FF2B5EF4-FFF2-40B4-BE49-F238E27FC236}">
                  <a16:creationId xmlns="" xmlns:a16="http://schemas.microsoft.com/office/drawing/2014/main" id="{E0721F9D-5FB7-4A11-8E1E-86FF555CD07D}"/>
                </a:ext>
              </a:extLst>
            </p:cNvPr>
            <p:cNvGraphicFramePr>
              <a:graphicFrameLocks/>
            </p:cNvGraphicFramePr>
            <p:nvPr/>
          </p:nvGraphicFramePr>
          <p:xfrm>
            <a:off x="-72249" y="-72249"/>
            <a:ext cx="3988822" cy="3988822"/>
          </p:xfrm>
          <a:graphic>
            <a:graphicData uri="http://schemas.openxmlformats.org/presentationml/2006/ole">
              <mc:AlternateContent xmlns:mc="http://schemas.openxmlformats.org/markup-compatibility/2006">
                <mc:Choice xmlns:v="urn:schemas-microsoft-com:vml" Requires="v">
                  <p:oleObj spid="_x0000_s31801" r:id="rId4" imgW="2804403" imgH="2804403" progId="Excel.Chart.8">
                    <p:embed/>
                  </p:oleObj>
                </mc:Choice>
                <mc:Fallback>
                  <p:oleObj r:id="rId4" imgW="2804403" imgH="2804403" progId="Excel.Chart.8">
                    <p:embed/>
                    <p:pic>
                      <p:nvPicPr>
                        <p:cNvPr id="0" name="Chart 56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9" y="-72249"/>
                          <a:ext cx="3988822" cy="39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6" name="Shape 566">
              <a:extLst>
                <a:ext uri="{FF2B5EF4-FFF2-40B4-BE49-F238E27FC236}">
                  <a16:creationId xmlns="" xmlns:a16="http://schemas.microsoft.com/office/drawing/2014/main" id="{F5EF5AE3-0B87-4DB1-A171-F74822B8F146}"/>
                </a:ext>
              </a:extLst>
            </p:cNvPr>
            <p:cNvSpPr/>
            <p:nvPr/>
          </p:nvSpPr>
          <p:spPr>
            <a:xfrm>
              <a:off x="0" y="1489873"/>
              <a:ext cx="3844324" cy="1984240"/>
            </a:xfrm>
            <a:prstGeom prst="rect">
              <a:avLst/>
            </a:prstGeom>
            <a:noFill/>
            <a:ln w="12700" cap="flat">
              <a:noFill/>
              <a:miter lim="400000"/>
            </a:ln>
            <a:effectLst/>
            <a:extLst>
              <a:ext uri="{C572A759-6A51-4108-AA02-DFA0A04FC94B}"/>
            </a:extLst>
          </p:spPr>
          <p:txBody>
            <a:bodyPr lIns="50800" tIns="50800" rIns="50800" bIns="50800" anchor="ctr">
              <a:spAutoFit/>
            </a:bodyPr>
            <a:lstStyle/>
            <a:p>
              <a:pPr algn="ctr" defTabSz="410730" eaLnBrk="1" fontAlgn="auto">
                <a:spcBef>
                  <a:spcPts val="0"/>
                </a:spcBef>
                <a:spcAft>
                  <a:spcPts val="0"/>
                </a:spcAft>
                <a:defRPr>
                  <a:solidFill>
                    <a:srgbClr val="000000"/>
                  </a:solidFill>
                  <a:latin typeface="+mj-lt"/>
                  <a:ea typeface="+mj-ea"/>
                  <a:cs typeface="+mj-cs"/>
                  <a:sym typeface="Gill Sans SemiBold"/>
                </a:defRPr>
              </a:pPr>
              <a:r>
                <a:rPr kumimoji="0" sz="3400" b="1" kern="0" dirty="0">
                  <a:solidFill>
                    <a:srgbClr val="000000"/>
                  </a:solidFill>
                  <a:latin typeface="Gill Sans MT"/>
                  <a:ea typeface="+mn-ea"/>
                  <a:cs typeface="+mj-cs"/>
                  <a:sym typeface="Gill Sans SemiBold"/>
                </a:rPr>
                <a:t>5</a:t>
              </a:r>
              <a:r>
                <a:rPr kumimoji="0" lang="en-US" sz="3400" b="1" kern="0" dirty="0">
                  <a:solidFill>
                    <a:srgbClr val="000000"/>
                  </a:solidFill>
                  <a:latin typeface="Gill Sans MT"/>
                  <a:ea typeface="+mn-ea"/>
                  <a:cs typeface="+mj-cs"/>
                  <a:sym typeface="Gill Sans SemiBold"/>
                </a:rPr>
                <a:t>2</a:t>
              </a:r>
              <a:r>
                <a:rPr kumimoji="0" sz="3400" b="1" kern="0" dirty="0">
                  <a:solidFill>
                    <a:srgbClr val="000000"/>
                  </a:solidFill>
                  <a:latin typeface="Gill Sans MT"/>
                  <a:ea typeface="+mn-ea"/>
                  <a:cs typeface="+mj-cs"/>
                  <a:sym typeface="Gill Sans SemiBold"/>
                </a:rPr>
                <a:t>%</a:t>
              </a:r>
              <a:r>
                <a:rPr kumimoji="0" sz="2500" b="1" kern="0" dirty="0">
                  <a:solidFill>
                    <a:srgbClr val="000000"/>
                  </a:solidFill>
                  <a:latin typeface="Gill Sans MT"/>
                  <a:ea typeface="+mn-ea"/>
                  <a:cs typeface="+mj-cs"/>
                  <a:sym typeface="Gill Sans SemiBold"/>
                </a:rPr>
                <a:t/>
              </a:r>
              <a:br>
                <a:rPr kumimoji="0" sz="2500" b="1" kern="0" dirty="0">
                  <a:solidFill>
                    <a:srgbClr val="000000"/>
                  </a:solidFill>
                  <a:latin typeface="Gill Sans MT"/>
                  <a:ea typeface="+mn-ea"/>
                  <a:cs typeface="+mj-cs"/>
                  <a:sym typeface="Gill Sans SemiBold"/>
                </a:rPr>
              </a:br>
              <a:r>
                <a:rPr kumimoji="0" sz="2500" b="1" kern="0" dirty="0">
                  <a:solidFill>
                    <a:srgbClr val="000000"/>
                  </a:solidFill>
                  <a:latin typeface="Gill Sans MT"/>
                  <a:ea typeface="+mn-ea"/>
                  <a:cs typeface="+mj-cs"/>
                  <a:sym typeface="Gill Sans SemiBold"/>
                </a:rPr>
                <a:t>No warning signs at presentation</a:t>
              </a:r>
            </a:p>
          </p:txBody>
        </p:sp>
      </p:grpSp>
      <p:grpSp>
        <p:nvGrpSpPr>
          <p:cNvPr id="570" name="Group 570">
            <a:extLst>
              <a:ext uri="{FF2B5EF4-FFF2-40B4-BE49-F238E27FC236}">
                <a16:creationId xmlns="" xmlns:a16="http://schemas.microsoft.com/office/drawing/2014/main" id="{A52CA9BC-C155-4497-A7C0-A9950E284A4A}"/>
              </a:ext>
            </a:extLst>
          </p:cNvPr>
          <p:cNvGrpSpPr>
            <a:grpSpLocks/>
          </p:cNvGrpSpPr>
          <p:nvPr/>
        </p:nvGrpSpPr>
        <p:grpSpPr bwMode="auto">
          <a:xfrm>
            <a:off x="3092450" y="2782888"/>
            <a:ext cx="2701925" cy="2703512"/>
            <a:chOff x="0" y="0"/>
            <a:chExt cx="3844324" cy="3844324"/>
          </a:xfrm>
        </p:grpSpPr>
        <p:graphicFrame>
          <p:nvGraphicFramePr>
            <p:cNvPr id="31758" name="Chart 568">
              <a:extLst>
                <a:ext uri="{FF2B5EF4-FFF2-40B4-BE49-F238E27FC236}">
                  <a16:creationId xmlns="" xmlns:a16="http://schemas.microsoft.com/office/drawing/2014/main" id="{7E7377CF-9428-40CA-B4FF-E79CF44EB0A3}"/>
                </a:ext>
              </a:extLst>
            </p:cNvPr>
            <p:cNvGraphicFramePr>
              <a:graphicFrameLocks/>
            </p:cNvGraphicFramePr>
            <p:nvPr/>
          </p:nvGraphicFramePr>
          <p:xfrm>
            <a:off x="-72249" y="-72249"/>
            <a:ext cx="3988822" cy="3988822"/>
          </p:xfrm>
          <a:graphic>
            <a:graphicData uri="http://schemas.openxmlformats.org/presentationml/2006/ole">
              <mc:AlternateContent xmlns:mc="http://schemas.openxmlformats.org/markup-compatibility/2006">
                <mc:Choice xmlns:v="urn:schemas-microsoft-com:vml" Requires="v">
                  <p:oleObj spid="_x0000_s31802" r:id="rId6" imgW="2804403" imgH="2804403" progId="Excel.Chart.8">
                    <p:embed/>
                  </p:oleObj>
                </mc:Choice>
                <mc:Fallback>
                  <p:oleObj r:id="rId6" imgW="2804403" imgH="2804403" progId="Excel.Chart.8">
                    <p:embed/>
                    <p:pic>
                      <p:nvPicPr>
                        <p:cNvPr id="0" name="Chart 56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9" y="-72249"/>
                          <a:ext cx="3988822" cy="39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9" name="Shape 569">
              <a:extLst>
                <a:ext uri="{FF2B5EF4-FFF2-40B4-BE49-F238E27FC236}">
                  <a16:creationId xmlns="" xmlns:a16="http://schemas.microsoft.com/office/drawing/2014/main" id="{F71552F1-8BF3-4292-BFF3-14C32D8ACAD3}"/>
                </a:ext>
              </a:extLst>
            </p:cNvPr>
            <p:cNvSpPr/>
            <p:nvPr/>
          </p:nvSpPr>
          <p:spPr>
            <a:xfrm>
              <a:off x="115195" y="1489873"/>
              <a:ext cx="3613936" cy="1984240"/>
            </a:xfrm>
            <a:prstGeom prst="rect">
              <a:avLst/>
            </a:prstGeom>
            <a:noFill/>
            <a:ln w="12700" cap="flat">
              <a:noFill/>
              <a:miter lim="400000"/>
            </a:ln>
            <a:effectLst/>
            <a:extLst>
              <a:ext uri="{C572A759-6A51-4108-AA02-DFA0A04FC94B}"/>
            </a:extLst>
          </p:spPr>
          <p:txBody>
            <a:bodyPr lIns="50800" tIns="50800" rIns="50800" bIns="50800" anchor="ctr">
              <a:spAutoFit/>
            </a:bodyPr>
            <a:lstStyle/>
            <a:p>
              <a:pPr algn="ctr" defTabSz="410730" eaLnBrk="1" fontAlgn="auto">
                <a:spcBef>
                  <a:spcPts val="0"/>
                </a:spcBef>
                <a:spcAft>
                  <a:spcPts val="0"/>
                </a:spcAft>
                <a:defRPr>
                  <a:solidFill>
                    <a:srgbClr val="FFFFFF"/>
                  </a:solidFill>
                  <a:latin typeface="+mj-lt"/>
                  <a:ea typeface="+mj-ea"/>
                  <a:cs typeface="+mj-cs"/>
                  <a:sym typeface="Gill Sans SemiBold"/>
                </a:defRPr>
              </a:pPr>
              <a:r>
                <a:rPr kumimoji="0" sz="3400" b="1" kern="0">
                  <a:solidFill>
                    <a:srgbClr val="FFFFFF"/>
                  </a:solidFill>
                  <a:latin typeface="Gill Sans MT"/>
                  <a:ea typeface="+mn-ea"/>
                  <a:cs typeface="+mj-cs"/>
                  <a:sym typeface="Gill Sans SemiBold"/>
                </a:rPr>
                <a:t>96%</a:t>
              </a:r>
              <a:r>
                <a:rPr kumimoji="0" sz="2500" b="1" kern="0">
                  <a:solidFill>
                    <a:srgbClr val="FFFFFF"/>
                  </a:solidFill>
                  <a:latin typeface="Gill Sans MT"/>
                  <a:ea typeface="+mn-ea"/>
                  <a:cs typeface="+mj-cs"/>
                  <a:sym typeface="Gill Sans SemiBold"/>
                </a:rPr>
                <a:t/>
              </a:r>
              <a:br>
                <a:rPr kumimoji="0" sz="2500" b="1" kern="0">
                  <a:solidFill>
                    <a:srgbClr val="FFFFFF"/>
                  </a:solidFill>
                  <a:latin typeface="Gill Sans MT"/>
                  <a:ea typeface="+mn-ea"/>
                  <a:cs typeface="+mj-cs"/>
                  <a:sym typeface="Gill Sans SemiBold"/>
                </a:rPr>
              </a:br>
              <a:r>
                <a:rPr kumimoji="0" sz="2500" b="1" kern="0">
                  <a:solidFill>
                    <a:srgbClr val="FFFFFF"/>
                  </a:solidFill>
                  <a:latin typeface="Gill Sans MT"/>
                  <a:ea typeface="+mn-ea"/>
                  <a:cs typeface="+mj-cs"/>
                  <a:sym typeface="Gill Sans SemiBold"/>
                </a:rPr>
                <a:t>at least one </a:t>
              </a:r>
              <a:br>
                <a:rPr kumimoji="0" sz="2500" b="1" kern="0">
                  <a:solidFill>
                    <a:srgbClr val="FFFFFF"/>
                  </a:solidFill>
                  <a:latin typeface="Gill Sans MT"/>
                  <a:ea typeface="+mn-ea"/>
                  <a:cs typeface="+mj-cs"/>
                  <a:sym typeface="Gill Sans SemiBold"/>
                </a:rPr>
              </a:br>
              <a:r>
                <a:rPr kumimoji="0" sz="2500" b="1" kern="0">
                  <a:solidFill>
                    <a:srgbClr val="FFFFFF"/>
                  </a:solidFill>
                  <a:latin typeface="Gill Sans MT"/>
                  <a:ea typeface="+mn-ea"/>
                  <a:cs typeface="+mj-cs"/>
                  <a:sym typeface="Gill Sans SemiBold"/>
                </a:rPr>
                <a:t>co-morbidity</a:t>
              </a:r>
            </a:p>
          </p:txBody>
        </p:sp>
      </p:grpSp>
      <p:grpSp>
        <p:nvGrpSpPr>
          <p:cNvPr id="573" name="Group 573">
            <a:extLst>
              <a:ext uri="{FF2B5EF4-FFF2-40B4-BE49-F238E27FC236}">
                <a16:creationId xmlns="" xmlns:a16="http://schemas.microsoft.com/office/drawing/2014/main" id="{256B7301-FB68-42BF-9DD1-475BD2D30F9D}"/>
              </a:ext>
            </a:extLst>
          </p:cNvPr>
          <p:cNvGrpSpPr>
            <a:grpSpLocks/>
          </p:cNvGrpSpPr>
          <p:nvPr/>
        </p:nvGrpSpPr>
        <p:grpSpPr bwMode="auto">
          <a:xfrm>
            <a:off x="195263" y="2782888"/>
            <a:ext cx="2703512" cy="2703512"/>
            <a:chOff x="0" y="0"/>
            <a:chExt cx="3844324" cy="3844324"/>
          </a:xfrm>
        </p:grpSpPr>
        <p:graphicFrame>
          <p:nvGraphicFramePr>
            <p:cNvPr id="31756" name="Chart 571">
              <a:extLst>
                <a:ext uri="{FF2B5EF4-FFF2-40B4-BE49-F238E27FC236}">
                  <a16:creationId xmlns="" xmlns:a16="http://schemas.microsoft.com/office/drawing/2014/main" id="{4B16A082-1861-47E7-B86A-4C9EE4B06B4A}"/>
                </a:ext>
              </a:extLst>
            </p:cNvPr>
            <p:cNvGraphicFramePr>
              <a:graphicFrameLocks/>
            </p:cNvGraphicFramePr>
            <p:nvPr/>
          </p:nvGraphicFramePr>
          <p:xfrm>
            <a:off x="-72249" y="-72249"/>
            <a:ext cx="3988822" cy="3988822"/>
          </p:xfrm>
          <a:graphic>
            <a:graphicData uri="http://schemas.openxmlformats.org/presentationml/2006/ole">
              <mc:AlternateContent xmlns:mc="http://schemas.openxmlformats.org/markup-compatibility/2006">
                <mc:Choice xmlns:v="urn:schemas-microsoft-com:vml" Requires="v">
                  <p:oleObj spid="_x0000_s31803" r:id="rId8" imgW="2804403" imgH="2804403" progId="Excel.Chart.8">
                    <p:embed/>
                  </p:oleObj>
                </mc:Choice>
                <mc:Fallback>
                  <p:oleObj r:id="rId8" imgW="2804403" imgH="2804403" progId="Excel.Chart.8">
                    <p:embed/>
                    <p:pic>
                      <p:nvPicPr>
                        <p:cNvPr id="0" name="Chart 57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49" y="-72249"/>
                          <a:ext cx="3988822" cy="39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2" name="Shape 572">
              <a:extLst>
                <a:ext uri="{FF2B5EF4-FFF2-40B4-BE49-F238E27FC236}">
                  <a16:creationId xmlns="" xmlns:a16="http://schemas.microsoft.com/office/drawing/2014/main" id="{150D27C7-8C10-4DD4-9D5C-3D889F0D6AAC}"/>
                </a:ext>
              </a:extLst>
            </p:cNvPr>
            <p:cNvSpPr/>
            <p:nvPr/>
          </p:nvSpPr>
          <p:spPr>
            <a:xfrm>
              <a:off x="0" y="1489873"/>
              <a:ext cx="3844324" cy="1984240"/>
            </a:xfrm>
            <a:prstGeom prst="rect">
              <a:avLst/>
            </a:prstGeom>
            <a:noFill/>
            <a:ln w="12700" cap="flat">
              <a:noFill/>
              <a:miter lim="400000"/>
            </a:ln>
            <a:effectLst/>
            <a:extLst>
              <a:ext uri="{C572A759-6A51-4108-AA02-DFA0A04FC94B}"/>
            </a:extLst>
          </p:spPr>
          <p:txBody>
            <a:bodyPr lIns="50800" tIns="50800" rIns="50800" bIns="50800" anchor="ctr">
              <a:spAutoFit/>
            </a:bodyPr>
            <a:lstStyle/>
            <a:p>
              <a:pPr algn="ctr" defTabSz="410730" eaLnBrk="1" fontAlgn="auto">
                <a:spcBef>
                  <a:spcPts val="0"/>
                </a:spcBef>
                <a:spcAft>
                  <a:spcPts val="0"/>
                </a:spcAft>
                <a:defRPr>
                  <a:solidFill>
                    <a:srgbClr val="FFFFFF"/>
                  </a:solidFill>
                  <a:latin typeface="+mj-lt"/>
                  <a:ea typeface="+mj-ea"/>
                  <a:cs typeface="+mj-cs"/>
                  <a:sym typeface="Gill Sans SemiBold"/>
                </a:defRPr>
              </a:pPr>
              <a:r>
                <a:rPr kumimoji="0" sz="3400" b="1" kern="0" dirty="0">
                  <a:solidFill>
                    <a:srgbClr val="FFFFFF"/>
                  </a:solidFill>
                  <a:latin typeface="Gill Sans MT"/>
                  <a:ea typeface="+mn-ea"/>
                  <a:cs typeface="+mj-cs"/>
                  <a:sym typeface="Gill Sans SemiBold"/>
                </a:rPr>
                <a:t>90%</a:t>
              </a:r>
            </a:p>
            <a:p>
              <a:pPr algn="ctr" defTabSz="410730" eaLnBrk="1" fontAlgn="auto">
                <a:spcBef>
                  <a:spcPts val="0"/>
                </a:spcBef>
                <a:spcAft>
                  <a:spcPts val="0"/>
                </a:spcAft>
                <a:defRPr>
                  <a:solidFill>
                    <a:srgbClr val="FFFFFF"/>
                  </a:solidFill>
                  <a:latin typeface="+mj-lt"/>
                  <a:ea typeface="+mj-ea"/>
                  <a:cs typeface="+mj-cs"/>
                  <a:sym typeface="Gill Sans SemiBold"/>
                </a:defRPr>
              </a:pPr>
              <a:r>
                <a:rPr kumimoji="0" sz="2500" b="1" kern="0" dirty="0">
                  <a:solidFill>
                    <a:srgbClr val="FFFFFF"/>
                  </a:solidFill>
                  <a:latin typeface="Gill Sans MT"/>
                  <a:ea typeface="+mn-ea"/>
                  <a:cs typeface="+mj-cs"/>
                  <a:sym typeface="Gill Sans SemiBold"/>
                </a:rPr>
                <a:t>older than 60 years-old</a:t>
              </a:r>
            </a:p>
          </p:txBody>
        </p:sp>
      </p:grpSp>
      <p:sp>
        <p:nvSpPr>
          <p:cNvPr id="31755" name="投影片編號版面配置區 1">
            <a:extLst>
              <a:ext uri="{FF2B5EF4-FFF2-40B4-BE49-F238E27FC236}">
                <a16:creationId xmlns="" xmlns:a16="http://schemas.microsoft.com/office/drawing/2014/main" id="{8CFF44E7-8325-4891-8337-5B4620FBBB7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D1F19D2B-1E72-41F4-900A-A4732D471D2E}" type="slidenum">
              <a:rPr kumimoji="0" lang="zh-TW" altLang="en-US" sz="1200">
                <a:solidFill>
                  <a:srgbClr val="898989"/>
                </a:solidFill>
                <a:latin typeface="Noto Sans CJK TC Black" panose="020B0A00000000000000" pitchFamily="34" charset="-120"/>
                <a:ea typeface="Noto Sans CJK TC Black" panose="020B0A00000000000000" pitchFamily="34" charset="-120"/>
              </a:rPr>
              <a:pPr/>
              <a:t>9</a:t>
            </a:fld>
            <a:endParaRPr kumimoji="0" lang="zh-TW" altLang="en-US" sz="1200">
              <a:solidFill>
                <a:srgbClr val="898989"/>
              </a:solidFill>
              <a:latin typeface="Noto Sans CJK TC Black" panose="020B0A00000000000000" pitchFamily="34" charset="-120"/>
              <a:ea typeface="Noto Sans CJK TC Black" panose="020B0A00000000000000" pitchFamily="34" charset="-120"/>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573"/>
                                        </p:tgtEl>
                                        <p:attrNameLst>
                                          <p:attrName>style.visibility</p:attrName>
                                        </p:attrNameLst>
                                      </p:cBhvr>
                                      <p:to>
                                        <p:strVal val="visible"/>
                                      </p:to>
                                    </p:set>
                                    <p:anim calcmode="lin" valueType="num">
                                      <p:cBhvr additive="base">
                                        <p:cTn id="23" dur="500"/>
                                        <p:tgtEl>
                                          <p:spTgt spid="573"/>
                                        </p:tgtEl>
                                        <p:attrNameLst>
                                          <p:attrName>ppt_x</p:attrName>
                                        </p:attrNameLst>
                                      </p:cBhvr>
                                      <p:tavLst>
                                        <p:tav tm="0">
                                          <p:val>
                                            <p:strVal val="#ppt_x-#ppt_w*1.125000"/>
                                          </p:val>
                                        </p:tav>
                                        <p:tav tm="100000">
                                          <p:val>
                                            <p:strVal val="#ppt_x"/>
                                          </p:val>
                                        </p:tav>
                                      </p:tavLst>
                                    </p:anim>
                                    <p:animEffect transition="in" filter="wipe(right)">
                                      <p:cBhvr>
                                        <p:cTn id="24" dur="500"/>
                                        <p:tgtEl>
                                          <p:spTgt spid="57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570"/>
                                        </p:tgtEl>
                                        <p:attrNameLst>
                                          <p:attrName>style.visibility</p:attrName>
                                        </p:attrNameLst>
                                      </p:cBhvr>
                                      <p:to>
                                        <p:strVal val="visible"/>
                                      </p:to>
                                    </p:set>
                                    <p:anim calcmode="lin" valueType="num">
                                      <p:cBhvr additive="base">
                                        <p:cTn id="29" dur="500"/>
                                        <p:tgtEl>
                                          <p:spTgt spid="570"/>
                                        </p:tgtEl>
                                        <p:attrNameLst>
                                          <p:attrName>ppt_x</p:attrName>
                                        </p:attrNameLst>
                                      </p:cBhvr>
                                      <p:tavLst>
                                        <p:tav tm="0">
                                          <p:val>
                                            <p:strVal val="#ppt_x-#ppt_w*1.125000"/>
                                          </p:val>
                                        </p:tav>
                                        <p:tav tm="100000">
                                          <p:val>
                                            <p:strVal val="#ppt_x"/>
                                          </p:val>
                                        </p:tav>
                                      </p:tavLst>
                                    </p:anim>
                                    <p:animEffect transition="in" filter="wipe(right)">
                                      <p:cBhvr>
                                        <p:cTn id="30" dur="500"/>
                                        <p:tgtEl>
                                          <p:spTgt spid="57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567"/>
                                        </p:tgtEl>
                                        <p:attrNameLst>
                                          <p:attrName>style.visibility</p:attrName>
                                        </p:attrNameLst>
                                      </p:cBhvr>
                                      <p:to>
                                        <p:strVal val="visible"/>
                                      </p:to>
                                    </p:set>
                                    <p:anim calcmode="lin" valueType="num">
                                      <p:cBhvr additive="base">
                                        <p:cTn id="35" dur="500"/>
                                        <p:tgtEl>
                                          <p:spTgt spid="567"/>
                                        </p:tgtEl>
                                        <p:attrNameLst>
                                          <p:attrName>ppt_x</p:attrName>
                                        </p:attrNameLst>
                                      </p:cBhvr>
                                      <p:tavLst>
                                        <p:tav tm="0">
                                          <p:val>
                                            <p:strVal val="#ppt_x-#ppt_w*1.125000"/>
                                          </p:val>
                                        </p:tav>
                                        <p:tav tm="100000">
                                          <p:val>
                                            <p:strVal val="#ppt_x"/>
                                          </p:val>
                                        </p:tav>
                                      </p:tavLst>
                                    </p:anim>
                                    <p:animEffect transition="in" filter="wipe(right)">
                                      <p:cBhvr>
                                        <p:cTn id="36" dur="500"/>
                                        <p:tgtEl>
                                          <p:spTgt spid="56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p:tmAbs val="0"/>
                                  </p:iterate>
                                  <p:childTnLst>
                                    <p:set>
                                      <p:cBhvr>
                                        <p:cTn id="40" fill="hold"/>
                                        <p:tgtEl>
                                          <p:spTgt spid="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animBg="1" advAuto="0"/>
      <p:bldP spid="561" grpId="0" animBg="1" advAuto="0"/>
      <p:bldP spid="562" grpId="0" animBg="1" advAuto="0"/>
      <p:bldP spid="563" grpId="0" animBg="1" advAuto="0"/>
      <p:bldP spid="564" grpId="0" animBg="1" advAuto="0"/>
      <p:bldP spid="567" grpId="0" animBg="1" advAuto="0"/>
      <p:bldP spid="570" grpId="0" animBg="1" advAuto="0"/>
      <p:bldP spid="573"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沉穩">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自訂 1">
      <a:majorFont>
        <a:latin typeface="Calibri"/>
        <a:ea typeface="Noto Sans CJK TC Black"/>
        <a:cs typeface=""/>
      </a:majorFont>
      <a:minorFont>
        <a:latin typeface="Calibri"/>
        <a:ea typeface="Noto Sans CJK TC Medium"/>
        <a:cs typeface=""/>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沉穩">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自訂 1">
    <a:majorFont>
      <a:latin typeface="Calibri"/>
      <a:ea typeface="Noto Sans CJK TC Black"/>
      <a:cs typeface=""/>
    </a:majorFont>
    <a:minorFont>
      <a:latin typeface="Calibri"/>
      <a:ea typeface="Noto Sans CJK TC Medium"/>
      <a:cs typeface=""/>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19128</TotalTime>
  <Words>1422</Words>
  <Application>Microsoft Office PowerPoint</Application>
  <PresentationFormat>如螢幕大小 (4:3)</PresentationFormat>
  <Paragraphs>274</Paragraphs>
  <Slides>24</Slides>
  <Notes>12</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24</vt:i4>
      </vt:variant>
    </vt:vector>
  </HeadingPairs>
  <TitlesOfParts>
    <vt:vector size="26" baseType="lpstr">
      <vt:lpstr>壁窗</vt:lpstr>
      <vt:lpstr>Microsoft Excel 圖表</vt:lpstr>
      <vt:lpstr>EPIDEMIOLOGY AND STRATEGIES FOR EARLY DETECTION OF DENGUE CASE IN CHINESE TAIPEI</vt:lpstr>
      <vt:lpstr>Dengue   In tropical and sub-tropical climates worldwide</vt:lpstr>
      <vt:lpstr>Chinese Taipei</vt:lpstr>
      <vt:lpstr>Annual Reported Indigenous Dengue cases (1987‒2017)</vt:lpstr>
      <vt:lpstr>Geographic Distributions of Dengue Cases  1998–2017</vt:lpstr>
      <vt:lpstr>Imported Dengue Cases 2000-2017,  Chinese Taipei</vt:lpstr>
      <vt:lpstr>PowerPoint 簡報</vt:lpstr>
      <vt:lpstr>Age Distribution of  Reported Dengue cases </vt:lpstr>
      <vt:lpstr>2015 Dengue Mortality Cases Analysis</vt:lpstr>
      <vt:lpstr>Dengue epidemic dropped significantly in 2016-2017 </vt:lpstr>
      <vt:lpstr>Border Fever Screening</vt:lpstr>
      <vt:lpstr>Hospital and clinics offering public-funded dengue NS1 rapid tests</vt:lpstr>
      <vt:lpstr>Disease Surveillance </vt:lpstr>
      <vt:lpstr>Public Accessible National Infectious Diseases Statistics Website</vt:lpstr>
      <vt:lpstr>Dengue fever dashboard </vt:lpstr>
      <vt:lpstr>Dengue Case Clusters Map</vt:lpstr>
      <vt:lpstr>Relationship between interventions and dengue cases</vt:lpstr>
      <vt:lpstr>New approach of Vector mosquito surveillance in 2016~2017</vt:lpstr>
      <vt:lpstr>Dengue surveillance framework</vt:lpstr>
      <vt:lpstr>Health Education</vt:lpstr>
      <vt:lpstr>　Community Mobilization</vt:lpstr>
      <vt:lpstr>Laboratory Diagnosis</vt:lpstr>
      <vt:lpstr>Dengue vaccine development for the elderly in collaboration with US NIH  </vt:lpstr>
      <vt:lpstr>PowerPoint 簡報</vt:lpstr>
    </vt:vector>
  </TitlesOfParts>
  <Company>mychat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呼吸道傳染病概述及防治政策             猩紅熱 ˙ HIB ˙ 腮腺炎 ˙ 退伍軍人症</dc:title>
  <dc:creator>SuperXP</dc:creator>
  <cp:lastModifiedBy>us</cp:lastModifiedBy>
  <cp:revision>854</cp:revision>
  <cp:lastPrinted>2016-03-21T06:26:34Z</cp:lastPrinted>
  <dcterms:created xsi:type="dcterms:W3CDTF">2006-03-10T06:34:19Z</dcterms:created>
  <dcterms:modified xsi:type="dcterms:W3CDTF">2018-05-03T02:45:07Z</dcterms:modified>
</cp:coreProperties>
</file>