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93" r:id="rId3"/>
    <p:sldId id="256" r:id="rId4"/>
    <p:sldId id="281" r:id="rId5"/>
    <p:sldId id="284" r:id="rId6"/>
    <p:sldId id="297" r:id="rId7"/>
    <p:sldId id="266" r:id="rId8"/>
    <p:sldId id="272" r:id="rId9"/>
    <p:sldId id="267" r:id="rId10"/>
    <p:sldId id="288" r:id="rId11"/>
    <p:sldId id="269" r:id="rId12"/>
    <p:sldId id="289" r:id="rId13"/>
    <p:sldId id="270" r:id="rId14"/>
    <p:sldId id="290" r:id="rId15"/>
    <p:sldId id="271" r:id="rId16"/>
    <p:sldId id="295" r:id="rId17"/>
    <p:sldId id="273" r:id="rId18"/>
    <p:sldId id="291" r:id="rId19"/>
    <p:sldId id="275" r:id="rId20"/>
    <p:sldId id="274" r:id="rId21"/>
    <p:sldId id="285" r:id="rId22"/>
    <p:sldId id="276" r:id="rId23"/>
    <p:sldId id="279" r:id="rId24"/>
    <p:sldId id="277" r:id="rId25"/>
    <p:sldId id="280" r:id="rId26"/>
    <p:sldId id="278" r:id="rId27"/>
    <p:sldId id="287" r:id="rId28"/>
    <p:sldId id="298" r:id="rId29"/>
    <p:sldId id="296" r:id="rId30"/>
    <p:sldId id="292" r:id="rId31"/>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861" autoAdjust="0"/>
  </p:normalViewPr>
  <p:slideViewPr>
    <p:cSldViewPr snapToGrid="0">
      <p:cViewPr varScale="1">
        <p:scale>
          <a:sx n="48" d="100"/>
          <a:sy n="48" d="100"/>
        </p:scale>
        <p:origin x="63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manualLayout>
          <c:layoutTarget val="inner"/>
          <c:xMode val="edge"/>
          <c:yMode val="edge"/>
          <c:x val="0.15710034509575191"/>
          <c:y val="5.8298556430446194E-2"/>
          <c:w val="0.82901076601535917"/>
          <c:h val="0.91118066491688543"/>
        </c:manualLayout>
      </c:layout>
      <c:barChart>
        <c:barDir val="col"/>
        <c:grouping val="clustered"/>
        <c:varyColors val="0"/>
        <c:ser>
          <c:idx val="0"/>
          <c:order val="0"/>
          <c:tx>
            <c:strRef>
              <c:f>Sheet1!$B$1</c:f>
              <c:strCache>
                <c:ptCount val="1"/>
                <c:pt idx="0">
                  <c:v>No. Visitors</c:v>
                </c:pt>
              </c:strCache>
            </c:strRef>
          </c:tx>
          <c:invertIfNegative val="0"/>
          <c:cat>
            <c:strRef>
              <c:f>Sheet1!$A$2:$A$65</c:f>
              <c:strCache>
                <c:ptCount val="4"/>
                <c:pt idx="0">
                  <c:v>Category 1</c:v>
                </c:pt>
                <c:pt idx="1">
                  <c:v>Category 2</c:v>
                </c:pt>
                <c:pt idx="2">
                  <c:v>Category 3</c:v>
                </c:pt>
                <c:pt idx="3">
                  <c:v>Category 4</c:v>
                </c:pt>
              </c:strCache>
            </c:strRef>
          </c:cat>
          <c:val>
            <c:numRef>
              <c:f>Sheet1!$B$2:$B$65</c:f>
              <c:numCache>
                <c:formatCode>General</c:formatCode>
                <c:ptCount val="64"/>
                <c:pt idx="0">
                  <c:v>0</c:v>
                </c:pt>
                <c:pt idx="1">
                  <c:v>0</c:v>
                </c:pt>
                <c:pt idx="2" formatCode="#,##0_ ">
                  <c:v>14974</c:v>
                </c:pt>
                <c:pt idx="3" formatCode="#,##0_ ">
                  <c:v>18159</c:v>
                </c:pt>
                <c:pt idx="4" formatCode="#,##0_ ">
                  <c:v>16709</c:v>
                </c:pt>
                <c:pt idx="5" formatCode="#,##0_ ">
                  <c:v>19328</c:v>
                </c:pt>
                <c:pt idx="6" formatCode="#,##0_ ">
                  <c:v>23636</c:v>
                </c:pt>
                <c:pt idx="7" formatCode="#,##0_ ">
                  <c:v>42205</c:v>
                </c:pt>
                <c:pt idx="8" formatCode="#,##0_ ">
                  <c:v>52304</c:v>
                </c:pt>
                <c:pt idx="9" formatCode="#,##0_ ">
                  <c:v>72024</c:v>
                </c:pt>
                <c:pt idx="10" formatCode="#,##0_ ">
                  <c:v>95481</c:v>
                </c:pt>
                <c:pt idx="11" formatCode="#,##0_ ">
                  <c:v>133666</c:v>
                </c:pt>
                <c:pt idx="12" formatCode="#,##0_ ">
                  <c:v>182948</c:v>
                </c:pt>
                <c:pt idx="13" formatCode="#,##0_ ">
                  <c:v>253248</c:v>
                </c:pt>
                <c:pt idx="14" formatCode="#,##0_ ">
                  <c:v>301770</c:v>
                </c:pt>
                <c:pt idx="15" formatCode="#,##0_ ">
                  <c:v>371473</c:v>
                </c:pt>
                <c:pt idx="16" formatCode="#,##0_ ">
                  <c:v>472452</c:v>
                </c:pt>
                <c:pt idx="17" formatCode="#,##0_ ">
                  <c:v>539755</c:v>
                </c:pt>
                <c:pt idx="18" formatCode="#,##0_ ">
                  <c:v>580033</c:v>
                </c:pt>
                <c:pt idx="19" formatCode="#,##0_ ">
                  <c:v>824393</c:v>
                </c:pt>
                <c:pt idx="20" formatCode="#,##0_ ">
                  <c:v>819821</c:v>
                </c:pt>
                <c:pt idx="21" formatCode="#,##0_ ">
                  <c:v>853140</c:v>
                </c:pt>
                <c:pt idx="22" formatCode="#,##0_ ">
                  <c:v>1008126</c:v>
                </c:pt>
                <c:pt idx="23" formatCode="#,##0_ ">
                  <c:v>1110182</c:v>
                </c:pt>
                <c:pt idx="24" formatCode="#,##0_ ">
                  <c:v>1270977</c:v>
                </c:pt>
                <c:pt idx="25" formatCode="#,##0_ ">
                  <c:v>1340382</c:v>
                </c:pt>
                <c:pt idx="26" formatCode="#,##0_ ">
                  <c:v>1393254</c:v>
                </c:pt>
                <c:pt idx="27" formatCode="#,##0_ ">
                  <c:v>1409465</c:v>
                </c:pt>
                <c:pt idx="28" formatCode="#,##0_ ">
                  <c:v>1419178</c:v>
                </c:pt>
                <c:pt idx="29" formatCode="#,##0_ ">
                  <c:v>1457404</c:v>
                </c:pt>
                <c:pt idx="30" formatCode="#,##0_ ">
                  <c:v>1516138</c:v>
                </c:pt>
                <c:pt idx="31" formatCode="#,##0_ ">
                  <c:v>1451659</c:v>
                </c:pt>
                <c:pt idx="32" formatCode="#,##0_ ">
                  <c:v>1610385</c:v>
                </c:pt>
                <c:pt idx="33" formatCode="#,##0_ ">
                  <c:v>1760948</c:v>
                </c:pt>
                <c:pt idx="34" formatCode="#,##0_ ">
                  <c:v>1935134</c:v>
                </c:pt>
                <c:pt idx="35" formatCode="#,##0_ ">
                  <c:v>2004126</c:v>
                </c:pt>
                <c:pt idx="36" formatCode="#,##0_ ">
                  <c:v>1934084</c:v>
                </c:pt>
                <c:pt idx="37" formatCode="#,##0_ ">
                  <c:v>1854506</c:v>
                </c:pt>
                <c:pt idx="38" formatCode="#,##0_ ">
                  <c:v>1873327</c:v>
                </c:pt>
                <c:pt idx="39" formatCode="#,##0_ ">
                  <c:v>1850214</c:v>
                </c:pt>
                <c:pt idx="40" formatCode="#,##0_ ">
                  <c:v>2127249</c:v>
                </c:pt>
                <c:pt idx="41" formatCode="#,##0_ ">
                  <c:v>2331934</c:v>
                </c:pt>
                <c:pt idx="42" formatCode="#,##0_ ">
                  <c:v>2358221</c:v>
                </c:pt>
                <c:pt idx="43" formatCode="#,##0_ ">
                  <c:v>2372232</c:v>
                </c:pt>
                <c:pt idx="44" formatCode="#,##0_ ">
                  <c:v>2298706</c:v>
                </c:pt>
                <c:pt idx="45" formatCode="#,##0_ ">
                  <c:v>2411248</c:v>
                </c:pt>
                <c:pt idx="46" formatCode="#,##0_ ">
                  <c:v>2624037</c:v>
                </c:pt>
                <c:pt idx="47" formatCode="#,##0_ ">
                  <c:v>2831035</c:v>
                </c:pt>
                <c:pt idx="48" formatCode="#,##0_ ">
                  <c:v>2977692</c:v>
                </c:pt>
                <c:pt idx="49" formatCode="#,##0_ ">
                  <c:v>2248117</c:v>
                </c:pt>
                <c:pt idx="50" formatCode="#,##0_ ">
                  <c:v>2950342</c:v>
                </c:pt>
                <c:pt idx="51" formatCode="#,##0_ ">
                  <c:v>3378118</c:v>
                </c:pt>
                <c:pt idx="52" formatCode="#,##0_ ">
                  <c:v>3519827</c:v>
                </c:pt>
                <c:pt idx="53" formatCode="#,##0_ ">
                  <c:v>3716063</c:v>
                </c:pt>
                <c:pt idx="54" formatCode="#,##0_ ">
                  <c:v>3845187</c:v>
                </c:pt>
                <c:pt idx="55" formatCode="#,##0_ ">
                  <c:v>4395004</c:v>
                </c:pt>
                <c:pt idx="56" formatCode="#,##0_ ">
                  <c:v>5567277</c:v>
                </c:pt>
                <c:pt idx="57" formatCode="#,##0_ ">
                  <c:v>6087484</c:v>
                </c:pt>
                <c:pt idx="58" formatCode="#,##0_ ">
                  <c:v>7311470</c:v>
                </c:pt>
                <c:pt idx="59" formatCode="#,##0_ ">
                  <c:v>8016280</c:v>
                </c:pt>
                <c:pt idx="60" formatCode="#,##0_ ">
                  <c:v>9910204</c:v>
                </c:pt>
                <c:pt idx="61" formatCode="#,##0_ ">
                  <c:v>10439785</c:v>
                </c:pt>
                <c:pt idx="62" formatCode="#,##0_ ">
                  <c:v>10690279</c:v>
                </c:pt>
              </c:numCache>
            </c:numRef>
          </c:val>
          <c:extLst>
            <c:ext xmlns:c16="http://schemas.microsoft.com/office/drawing/2014/chart" uri="{C3380CC4-5D6E-409C-BE32-E72D297353CC}">
              <c16:uniqueId val="{00000000-A24D-4157-8780-5CC7B240024F}"/>
            </c:ext>
          </c:extLst>
        </c:ser>
        <c:ser>
          <c:idx val="1"/>
          <c:order val="1"/>
          <c:tx>
            <c:strRef>
              <c:f>Sheet1!$C$1</c:f>
              <c:strCache>
                <c:ptCount val="1"/>
                <c:pt idx="0">
                  <c:v>Overseas Chinese</c:v>
                </c:pt>
              </c:strCache>
            </c:strRef>
          </c:tx>
          <c:spPr>
            <a:solidFill>
              <a:schemeClr val="accent6">
                <a:lumMod val="40000"/>
                <a:lumOff val="60000"/>
              </a:schemeClr>
            </a:solidFill>
            <a:ln>
              <a:solidFill>
                <a:schemeClr val="accent6">
                  <a:lumMod val="40000"/>
                  <a:lumOff val="60000"/>
                </a:schemeClr>
              </a:solidFill>
            </a:ln>
          </c:spPr>
          <c:invertIfNegative val="0"/>
          <c:cat>
            <c:strRef>
              <c:f>Sheet1!$A$2:$A$65</c:f>
              <c:strCache>
                <c:ptCount val="4"/>
                <c:pt idx="0">
                  <c:v>Category 1</c:v>
                </c:pt>
                <c:pt idx="1">
                  <c:v>Category 2</c:v>
                </c:pt>
                <c:pt idx="2">
                  <c:v>Category 3</c:v>
                </c:pt>
                <c:pt idx="3">
                  <c:v>Category 4</c:v>
                </c:pt>
              </c:strCache>
            </c:strRef>
          </c:cat>
          <c:val>
            <c:numRef>
              <c:f>Sheet1!$C$2:$C$65</c:f>
              <c:numCache>
                <c:formatCode>General</c:formatCode>
                <c:ptCount val="64"/>
                <c:pt idx="0">
                  <c:v>0</c:v>
                </c:pt>
                <c:pt idx="1">
                  <c:v>0</c:v>
                </c:pt>
                <c:pt idx="2" formatCode="#,##0_ ">
                  <c:v>3240</c:v>
                </c:pt>
                <c:pt idx="3" formatCode="#,##0_ ">
                  <c:v>4091</c:v>
                </c:pt>
                <c:pt idx="4" formatCode="#,##0_ ">
                  <c:v>1152</c:v>
                </c:pt>
                <c:pt idx="5" formatCode="#,##0_ ">
                  <c:v>1694</c:v>
                </c:pt>
                <c:pt idx="6" formatCode="#,##0_ ">
                  <c:v>2840</c:v>
                </c:pt>
                <c:pt idx="7" formatCode="#,##0_ ">
                  <c:v>7374</c:v>
                </c:pt>
                <c:pt idx="8" formatCode="#,##0_ ">
                  <c:v>7679</c:v>
                </c:pt>
                <c:pt idx="9" formatCode="#,##0_ ">
                  <c:v>10676</c:v>
                </c:pt>
                <c:pt idx="10" formatCode="#,##0_ ">
                  <c:v>12464</c:v>
                </c:pt>
                <c:pt idx="11" formatCode="#,##0_ ">
                  <c:v>15206</c:v>
                </c:pt>
                <c:pt idx="12" formatCode="#,##0_ ">
                  <c:v>22669</c:v>
                </c:pt>
                <c:pt idx="13" formatCode="#,##0_ ">
                  <c:v>55030</c:v>
                </c:pt>
                <c:pt idx="14" formatCode="#,##0_ ">
                  <c:v>51171</c:v>
                </c:pt>
                <c:pt idx="15" formatCode="#,##0_ ">
                  <c:v>50285</c:v>
                </c:pt>
                <c:pt idx="16" formatCode="#,##0_ ">
                  <c:v>62696</c:v>
                </c:pt>
                <c:pt idx="17" formatCode="#,##0_ ">
                  <c:v>73185</c:v>
                </c:pt>
                <c:pt idx="18" formatCode="#,##0_ ">
                  <c:v>80318</c:v>
                </c:pt>
                <c:pt idx="19" formatCode="#,##0_ ">
                  <c:v>120618</c:v>
                </c:pt>
                <c:pt idx="20" formatCode="#,##0_ ">
                  <c:v>116858</c:v>
                </c:pt>
                <c:pt idx="21" formatCode="#,##0_ ">
                  <c:v>137510</c:v>
                </c:pt>
                <c:pt idx="22" formatCode="#,##0_ ">
                  <c:v>154251</c:v>
                </c:pt>
                <c:pt idx="23" formatCode="#,##0_ ">
                  <c:v>176246</c:v>
                </c:pt>
                <c:pt idx="24" formatCode="#,##0_ ">
                  <c:v>225061</c:v>
                </c:pt>
                <c:pt idx="25" formatCode="#,##0_ ">
                  <c:v>243647</c:v>
                </c:pt>
                <c:pt idx="26" formatCode="#,##0_ ">
                  <c:v>282124</c:v>
                </c:pt>
                <c:pt idx="27" formatCode="#,##0_ ">
                  <c:v>293457</c:v>
                </c:pt>
                <c:pt idx="28" formatCode="#,##0_ ">
                  <c:v>307772</c:v>
                </c:pt>
                <c:pt idx="29" formatCode="#,##0_ ">
                  <c:v>290613</c:v>
                </c:pt>
                <c:pt idx="30" formatCode="#,##0_ ">
                  <c:v>288688</c:v>
                </c:pt>
                <c:pt idx="31" formatCode="#,##0_ ">
                  <c:v>256216</c:v>
                </c:pt>
                <c:pt idx="32" formatCode="#,##0_ ">
                  <c:v>277070</c:v>
                </c:pt>
                <c:pt idx="33" formatCode="#,##0_ ">
                  <c:v>249976</c:v>
                </c:pt>
                <c:pt idx="34" formatCode="#,##0_ ">
                  <c:v>238457</c:v>
                </c:pt>
                <c:pt idx="35" formatCode="#,##0_ ">
                  <c:v>235585</c:v>
                </c:pt>
                <c:pt idx="36" formatCode="#,##0_ ">
                  <c:v>221404</c:v>
                </c:pt>
                <c:pt idx="37" formatCode="#,##0_ ">
                  <c:v>225058</c:v>
                </c:pt>
                <c:pt idx="38" formatCode="#,##0_ ">
                  <c:v>223601</c:v>
                </c:pt>
                <c:pt idx="39" formatCode="#,##0_ ">
                  <c:v>248986</c:v>
                </c:pt>
                <c:pt idx="40" formatCode="#,##0_ ">
                  <c:v>270564</c:v>
                </c:pt>
                <c:pt idx="41" formatCode="#,##0_ ">
                  <c:v>265601</c:v>
                </c:pt>
                <c:pt idx="42" formatCode="#,##0_ ">
                  <c:v>269682</c:v>
                </c:pt>
                <c:pt idx="43" formatCode="#,##0_ ">
                  <c:v>256591</c:v>
                </c:pt>
                <c:pt idx="44" formatCode="#,##0_ ">
                  <c:v>266895</c:v>
                </c:pt>
                <c:pt idx="45" formatCode="#,##0_ ">
                  <c:v>295595</c:v>
                </c:pt>
                <c:pt idx="46" formatCode="#,##0_ ">
                  <c:v>313367</c:v>
                </c:pt>
                <c:pt idx="47" formatCode="#,##0_ ">
                  <c:v>539164</c:v>
                </c:pt>
                <c:pt idx="48" formatCode="#,##0_ ">
                  <c:v>623675</c:v>
                </c:pt>
                <c:pt idx="49" formatCode="#,##0_ ">
                  <c:v>436083</c:v>
                </c:pt>
                <c:pt idx="50" formatCode="#,##0_ ">
                  <c:v>522045</c:v>
                </c:pt>
                <c:pt idx="51" formatCode="#,##0_ ">
                  <c:v>579908</c:v>
                </c:pt>
                <c:pt idx="52" formatCode="#,##0_ ">
                  <c:v>664198</c:v>
                </c:pt>
                <c:pt idx="53" formatCode="#,##0_ ">
                  <c:v>727248</c:v>
                </c:pt>
                <c:pt idx="54" formatCode="#,##0_ ">
                  <c:v>882651</c:v>
                </c:pt>
                <c:pt idx="55" formatCode="#,##0_ ">
                  <c:v>1624922</c:v>
                </c:pt>
                <c:pt idx="56" formatCode="#,##0_ ">
                  <c:v>2331800</c:v>
                </c:pt>
                <c:pt idx="57" formatCode="#,##0_ ">
                  <c:v>2498757</c:v>
                </c:pt>
                <c:pt idx="58" formatCode="#,##0_ ">
                  <c:v>3479835</c:v>
                </c:pt>
                <c:pt idx="59" formatCode="#,##0_ ">
                  <c:v>3920681</c:v>
                </c:pt>
                <c:pt idx="60" formatCode="#,##0_ ">
                  <c:v>5223156</c:v>
                </c:pt>
                <c:pt idx="61" formatCode="#,##0_ ">
                  <c:v>5556738</c:v>
                </c:pt>
                <c:pt idx="62" formatCode="#,##0_ ">
                  <c:v>4987259</c:v>
                </c:pt>
              </c:numCache>
            </c:numRef>
          </c:val>
          <c:extLst>
            <c:ext xmlns:c16="http://schemas.microsoft.com/office/drawing/2014/chart" uri="{C3380CC4-5D6E-409C-BE32-E72D297353CC}">
              <c16:uniqueId val="{00000001-A24D-4157-8780-5CC7B240024F}"/>
            </c:ext>
          </c:extLst>
        </c:ser>
        <c:dLbls>
          <c:showLegendKey val="0"/>
          <c:showVal val="0"/>
          <c:showCatName val="0"/>
          <c:showSerName val="0"/>
          <c:showPercent val="0"/>
          <c:showBubbleSize val="0"/>
        </c:dLbls>
        <c:gapWidth val="0"/>
        <c:axId val="200245248"/>
        <c:axId val="200246784"/>
      </c:barChart>
      <c:catAx>
        <c:axId val="200245248"/>
        <c:scaling>
          <c:orientation val="minMax"/>
        </c:scaling>
        <c:delete val="1"/>
        <c:axPos val="b"/>
        <c:numFmt formatCode="General" sourceLinked="0"/>
        <c:majorTickMark val="out"/>
        <c:minorTickMark val="none"/>
        <c:tickLblPos val="nextTo"/>
        <c:crossAx val="200246784"/>
        <c:crosses val="autoZero"/>
        <c:auto val="0"/>
        <c:lblAlgn val="ctr"/>
        <c:lblOffset val="100"/>
        <c:tickLblSkip val="5"/>
        <c:tickMarkSkip val="5"/>
        <c:noMultiLvlLbl val="0"/>
      </c:catAx>
      <c:valAx>
        <c:axId val="200246784"/>
        <c:scaling>
          <c:orientation val="minMax"/>
        </c:scaling>
        <c:delete val="0"/>
        <c:axPos val="l"/>
        <c:majorGridlines/>
        <c:numFmt formatCode="General" sourceLinked="1"/>
        <c:majorTickMark val="out"/>
        <c:minorTickMark val="none"/>
        <c:tickLblPos val="nextTo"/>
        <c:crossAx val="200245248"/>
        <c:crosses val="autoZero"/>
        <c:crossBetween val="between"/>
        <c:dispUnits>
          <c:builtInUnit val="thousands"/>
          <c:dispUnitsLbl>
            <c:layout>
              <c:manualLayout>
                <c:xMode val="edge"/>
                <c:yMode val="edge"/>
                <c:x val="1.0802469135802469E-2"/>
                <c:y val="0.35071895196668645"/>
              </c:manualLayout>
            </c:layout>
          </c:dispUnitsLbl>
        </c:dispUnits>
      </c:valAx>
    </c:plotArea>
    <c:legend>
      <c:legendPos val="tr"/>
      <c:layout>
        <c:manualLayout>
          <c:xMode val="edge"/>
          <c:yMode val="edge"/>
          <c:x val="0.19232599397297559"/>
          <c:y val="0.05"/>
          <c:w val="0.23822956158257996"/>
          <c:h val="0.15419553805774278"/>
        </c:manualLayout>
      </c:layout>
      <c:overlay val="1"/>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0.23148</cdr:x>
      <cdr:y>0.18333</cdr:y>
    </cdr:from>
    <cdr:to>
      <cdr:x>0.25</cdr:x>
      <cdr:y>0.21667</cdr:y>
    </cdr:to>
    <cdr:sp macro="" textlink="">
      <cdr:nvSpPr>
        <cdr:cNvPr id="4" name="Rectangle 3"/>
        <cdr:cNvSpPr/>
      </cdr:nvSpPr>
      <cdr:spPr>
        <a:xfrm xmlns:a="http://schemas.openxmlformats.org/drawingml/2006/main">
          <a:off x="1905000" y="838200"/>
          <a:ext cx="152400" cy="152400"/>
        </a:xfrm>
        <a:prstGeom xmlns:a="http://schemas.openxmlformats.org/drawingml/2006/main" prst="rect">
          <a:avLst/>
        </a:prstGeom>
        <a:solidFill xmlns:a="http://schemas.openxmlformats.org/drawingml/2006/main">
          <a:schemeClr val="accent6">
            <a:lumMod val="40000"/>
            <a:lumOff val="6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15C1D022-8E2E-46D6-A828-F80AC4328F3F}" type="datetimeFigureOut">
              <a:rPr lang="en-US" smtClean="0"/>
              <a:t>5/2/2018</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F6E536AB-F481-4847-99DD-D100F5FFBAA8}" type="slidenum">
              <a:rPr lang="en-US" smtClean="0"/>
              <a:t>‹#›</a:t>
            </a:fld>
            <a:endParaRPr lang="en-US"/>
          </a:p>
        </p:txBody>
      </p:sp>
    </p:spTree>
    <p:extLst>
      <p:ext uri="{BB962C8B-B14F-4D97-AF65-F5344CB8AC3E}">
        <p14:creationId xmlns:p14="http://schemas.microsoft.com/office/powerpoint/2010/main" val="4184413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1</a:t>
            </a:fld>
            <a:endParaRPr lang="en-US"/>
          </a:p>
        </p:txBody>
      </p:sp>
    </p:spTree>
    <p:extLst>
      <p:ext uri="{BB962C8B-B14F-4D97-AF65-F5344CB8AC3E}">
        <p14:creationId xmlns:p14="http://schemas.microsoft.com/office/powerpoint/2010/main" val="1890732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10</a:t>
            </a:fld>
            <a:endParaRPr lang="en-US"/>
          </a:p>
        </p:txBody>
      </p:sp>
    </p:spTree>
    <p:extLst>
      <p:ext uri="{BB962C8B-B14F-4D97-AF65-F5344CB8AC3E}">
        <p14:creationId xmlns:p14="http://schemas.microsoft.com/office/powerpoint/2010/main" val="3042561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11</a:t>
            </a:fld>
            <a:endParaRPr lang="en-US"/>
          </a:p>
        </p:txBody>
      </p:sp>
    </p:spTree>
    <p:extLst>
      <p:ext uri="{BB962C8B-B14F-4D97-AF65-F5344CB8AC3E}">
        <p14:creationId xmlns:p14="http://schemas.microsoft.com/office/powerpoint/2010/main" val="1315144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12</a:t>
            </a:fld>
            <a:endParaRPr lang="en-US"/>
          </a:p>
        </p:txBody>
      </p:sp>
    </p:spTree>
    <p:extLst>
      <p:ext uri="{BB962C8B-B14F-4D97-AF65-F5344CB8AC3E}">
        <p14:creationId xmlns:p14="http://schemas.microsoft.com/office/powerpoint/2010/main" val="3731157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13</a:t>
            </a:fld>
            <a:endParaRPr lang="en-US"/>
          </a:p>
        </p:txBody>
      </p:sp>
    </p:spTree>
    <p:extLst>
      <p:ext uri="{BB962C8B-B14F-4D97-AF65-F5344CB8AC3E}">
        <p14:creationId xmlns:p14="http://schemas.microsoft.com/office/powerpoint/2010/main" val="2996779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14</a:t>
            </a:fld>
            <a:endParaRPr lang="en-US"/>
          </a:p>
        </p:txBody>
      </p:sp>
    </p:spTree>
    <p:extLst>
      <p:ext uri="{BB962C8B-B14F-4D97-AF65-F5344CB8AC3E}">
        <p14:creationId xmlns:p14="http://schemas.microsoft.com/office/powerpoint/2010/main" val="1205672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15</a:t>
            </a:fld>
            <a:endParaRPr lang="en-US"/>
          </a:p>
        </p:txBody>
      </p:sp>
    </p:spTree>
    <p:extLst>
      <p:ext uri="{BB962C8B-B14F-4D97-AF65-F5344CB8AC3E}">
        <p14:creationId xmlns:p14="http://schemas.microsoft.com/office/powerpoint/2010/main" val="23218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16</a:t>
            </a:fld>
            <a:endParaRPr lang="en-US"/>
          </a:p>
        </p:txBody>
      </p:sp>
    </p:spTree>
    <p:extLst>
      <p:ext uri="{BB962C8B-B14F-4D97-AF65-F5344CB8AC3E}">
        <p14:creationId xmlns:p14="http://schemas.microsoft.com/office/powerpoint/2010/main" val="1033677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17</a:t>
            </a:fld>
            <a:endParaRPr lang="en-US"/>
          </a:p>
        </p:txBody>
      </p:sp>
    </p:spTree>
    <p:extLst>
      <p:ext uri="{BB962C8B-B14F-4D97-AF65-F5344CB8AC3E}">
        <p14:creationId xmlns:p14="http://schemas.microsoft.com/office/powerpoint/2010/main" val="3423571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18</a:t>
            </a:fld>
            <a:endParaRPr lang="en-US"/>
          </a:p>
        </p:txBody>
      </p:sp>
    </p:spTree>
    <p:extLst>
      <p:ext uri="{BB962C8B-B14F-4D97-AF65-F5344CB8AC3E}">
        <p14:creationId xmlns:p14="http://schemas.microsoft.com/office/powerpoint/2010/main" val="2691999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19</a:t>
            </a:fld>
            <a:endParaRPr lang="en-US"/>
          </a:p>
        </p:txBody>
      </p:sp>
    </p:spTree>
    <p:extLst>
      <p:ext uri="{BB962C8B-B14F-4D97-AF65-F5344CB8AC3E}">
        <p14:creationId xmlns:p14="http://schemas.microsoft.com/office/powerpoint/2010/main" val="3538971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2</a:t>
            </a:fld>
            <a:endParaRPr lang="en-US"/>
          </a:p>
        </p:txBody>
      </p:sp>
    </p:spTree>
    <p:extLst>
      <p:ext uri="{BB962C8B-B14F-4D97-AF65-F5344CB8AC3E}">
        <p14:creationId xmlns:p14="http://schemas.microsoft.com/office/powerpoint/2010/main" val="3340287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20</a:t>
            </a:fld>
            <a:endParaRPr lang="en-US"/>
          </a:p>
        </p:txBody>
      </p:sp>
    </p:spTree>
    <p:extLst>
      <p:ext uri="{BB962C8B-B14F-4D97-AF65-F5344CB8AC3E}">
        <p14:creationId xmlns:p14="http://schemas.microsoft.com/office/powerpoint/2010/main" val="504061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21</a:t>
            </a:fld>
            <a:endParaRPr lang="en-US"/>
          </a:p>
        </p:txBody>
      </p:sp>
    </p:spTree>
    <p:extLst>
      <p:ext uri="{BB962C8B-B14F-4D97-AF65-F5344CB8AC3E}">
        <p14:creationId xmlns:p14="http://schemas.microsoft.com/office/powerpoint/2010/main" val="3904550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22</a:t>
            </a:fld>
            <a:endParaRPr lang="en-US"/>
          </a:p>
        </p:txBody>
      </p:sp>
    </p:spTree>
    <p:extLst>
      <p:ext uri="{BB962C8B-B14F-4D97-AF65-F5344CB8AC3E}">
        <p14:creationId xmlns:p14="http://schemas.microsoft.com/office/powerpoint/2010/main" val="1873016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23</a:t>
            </a:fld>
            <a:endParaRPr lang="en-US"/>
          </a:p>
        </p:txBody>
      </p:sp>
    </p:spTree>
    <p:extLst>
      <p:ext uri="{BB962C8B-B14F-4D97-AF65-F5344CB8AC3E}">
        <p14:creationId xmlns:p14="http://schemas.microsoft.com/office/powerpoint/2010/main" val="3470131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24</a:t>
            </a:fld>
            <a:endParaRPr lang="en-US"/>
          </a:p>
        </p:txBody>
      </p:sp>
    </p:spTree>
    <p:extLst>
      <p:ext uri="{BB962C8B-B14F-4D97-AF65-F5344CB8AC3E}">
        <p14:creationId xmlns:p14="http://schemas.microsoft.com/office/powerpoint/2010/main" val="2723486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a:r>
          </a:p>
          <a:p>
            <a:pPr marL="0" indent="0">
              <a:buFont typeface="Arial" panose="020B0604020202020204" pitchFamily="34" charset="0"/>
              <a:buNone/>
            </a:pPr>
            <a:r>
              <a:rPr lang="en-US" dirty="0"/>
              <a:t> </a:t>
            </a:r>
          </a:p>
        </p:txBody>
      </p:sp>
      <p:sp>
        <p:nvSpPr>
          <p:cNvPr id="4" name="Slide Number Placeholder 3"/>
          <p:cNvSpPr>
            <a:spLocks noGrp="1"/>
          </p:cNvSpPr>
          <p:nvPr>
            <p:ph type="sldNum" sz="quarter" idx="10"/>
          </p:nvPr>
        </p:nvSpPr>
        <p:spPr/>
        <p:txBody>
          <a:bodyPr/>
          <a:lstStyle/>
          <a:p>
            <a:fld id="{F6E536AB-F481-4847-99DD-D100F5FFBAA8}" type="slidenum">
              <a:rPr lang="en-US" smtClean="0"/>
              <a:t>25</a:t>
            </a:fld>
            <a:endParaRPr lang="en-US"/>
          </a:p>
        </p:txBody>
      </p:sp>
    </p:spTree>
    <p:extLst>
      <p:ext uri="{BB962C8B-B14F-4D97-AF65-F5344CB8AC3E}">
        <p14:creationId xmlns:p14="http://schemas.microsoft.com/office/powerpoint/2010/main" val="253349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26</a:t>
            </a:fld>
            <a:endParaRPr lang="en-US"/>
          </a:p>
        </p:txBody>
      </p:sp>
    </p:spTree>
    <p:extLst>
      <p:ext uri="{BB962C8B-B14F-4D97-AF65-F5344CB8AC3E}">
        <p14:creationId xmlns:p14="http://schemas.microsoft.com/office/powerpoint/2010/main" val="191935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27</a:t>
            </a:fld>
            <a:endParaRPr lang="en-US"/>
          </a:p>
        </p:txBody>
      </p:sp>
    </p:spTree>
    <p:extLst>
      <p:ext uri="{BB962C8B-B14F-4D97-AF65-F5344CB8AC3E}">
        <p14:creationId xmlns:p14="http://schemas.microsoft.com/office/powerpoint/2010/main" val="2728868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28</a:t>
            </a:fld>
            <a:endParaRPr lang="en-US"/>
          </a:p>
        </p:txBody>
      </p:sp>
    </p:spTree>
    <p:extLst>
      <p:ext uri="{BB962C8B-B14F-4D97-AF65-F5344CB8AC3E}">
        <p14:creationId xmlns:p14="http://schemas.microsoft.com/office/powerpoint/2010/main" val="3075761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29</a:t>
            </a:fld>
            <a:endParaRPr lang="en-US"/>
          </a:p>
        </p:txBody>
      </p:sp>
    </p:spTree>
    <p:extLst>
      <p:ext uri="{BB962C8B-B14F-4D97-AF65-F5344CB8AC3E}">
        <p14:creationId xmlns:p14="http://schemas.microsoft.com/office/powerpoint/2010/main" val="368799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29050" marR="0" lvl="8"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571AA256-ECE4-4923-B6A5-92B93DC5C181}" type="slidenum">
              <a:rPr lang="en-US" smtClean="0"/>
              <a:t>3</a:t>
            </a:fld>
            <a:endParaRPr lang="en-US"/>
          </a:p>
        </p:txBody>
      </p:sp>
    </p:spTree>
    <p:extLst>
      <p:ext uri="{BB962C8B-B14F-4D97-AF65-F5344CB8AC3E}">
        <p14:creationId xmlns:p14="http://schemas.microsoft.com/office/powerpoint/2010/main" val="3294194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293" rtl="0" eaLnBrk="1" fontAlgn="auto" latinLnBrk="0" hangingPunct="1">
              <a:lnSpc>
                <a:spcPct val="100000"/>
              </a:lnSpc>
              <a:spcBef>
                <a:spcPts val="0"/>
              </a:spcBef>
              <a:spcAft>
                <a:spcPts val="0"/>
              </a:spcAft>
              <a:buClrTx/>
              <a:buSzTx/>
              <a:buFontTx/>
              <a:buNone/>
              <a:tabLst/>
              <a:defRPr/>
            </a:pPr>
            <a:fld id="{571AA256-ECE4-4923-B6A5-92B93DC5C1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9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9197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5</a:t>
            </a:fld>
            <a:endParaRPr lang="en-US"/>
          </a:p>
        </p:txBody>
      </p:sp>
    </p:spTree>
    <p:extLst>
      <p:ext uri="{BB962C8B-B14F-4D97-AF65-F5344CB8AC3E}">
        <p14:creationId xmlns:p14="http://schemas.microsoft.com/office/powerpoint/2010/main" val="1282775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6</a:t>
            </a:fld>
            <a:endParaRPr lang="en-US"/>
          </a:p>
        </p:txBody>
      </p:sp>
    </p:spTree>
    <p:extLst>
      <p:ext uri="{BB962C8B-B14F-4D97-AF65-F5344CB8AC3E}">
        <p14:creationId xmlns:p14="http://schemas.microsoft.com/office/powerpoint/2010/main" val="382696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7</a:t>
            </a:fld>
            <a:endParaRPr lang="en-US"/>
          </a:p>
        </p:txBody>
      </p:sp>
    </p:spTree>
    <p:extLst>
      <p:ext uri="{BB962C8B-B14F-4D97-AF65-F5344CB8AC3E}">
        <p14:creationId xmlns:p14="http://schemas.microsoft.com/office/powerpoint/2010/main" val="1808708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8</a:t>
            </a:fld>
            <a:endParaRPr lang="en-US"/>
          </a:p>
        </p:txBody>
      </p:sp>
    </p:spTree>
    <p:extLst>
      <p:ext uri="{BB962C8B-B14F-4D97-AF65-F5344CB8AC3E}">
        <p14:creationId xmlns:p14="http://schemas.microsoft.com/office/powerpoint/2010/main" val="1048598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536AB-F481-4847-99DD-D100F5FFBAA8}" type="slidenum">
              <a:rPr lang="en-US" smtClean="0"/>
              <a:t>9</a:t>
            </a:fld>
            <a:endParaRPr lang="en-US"/>
          </a:p>
        </p:txBody>
      </p:sp>
    </p:spTree>
    <p:extLst>
      <p:ext uri="{BB962C8B-B14F-4D97-AF65-F5344CB8AC3E}">
        <p14:creationId xmlns:p14="http://schemas.microsoft.com/office/powerpoint/2010/main" val="352623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A9FA-C6CD-4289-AE57-21AD3C47AA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786EAB-7804-40C0-9D4E-5EC4C28D56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3C59FD-2B50-4A47-8C4B-C1786EC93FCC}"/>
              </a:ext>
            </a:extLst>
          </p:cNvPr>
          <p:cNvSpPr>
            <a:spLocks noGrp="1"/>
          </p:cNvSpPr>
          <p:nvPr>
            <p:ph type="dt" sz="half" idx="10"/>
          </p:nvPr>
        </p:nvSpPr>
        <p:spPr/>
        <p:txBody>
          <a:bodyPr/>
          <a:lstStyle/>
          <a:p>
            <a:fld id="{94E01EA5-DEB1-40D6-BC8A-0B2ABE67EDC5}" type="datetimeFigureOut">
              <a:rPr lang="en-US" smtClean="0"/>
              <a:t>5/2/2018</a:t>
            </a:fld>
            <a:endParaRPr lang="en-US"/>
          </a:p>
        </p:txBody>
      </p:sp>
      <p:sp>
        <p:nvSpPr>
          <p:cNvPr id="5" name="Footer Placeholder 4">
            <a:extLst>
              <a:ext uri="{FF2B5EF4-FFF2-40B4-BE49-F238E27FC236}">
                <a16:creationId xmlns:a16="http://schemas.microsoft.com/office/drawing/2014/main" id="{A68F52E8-CE34-4547-B622-4A6C744C5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B6FAA-4E6F-45E0-8649-5AD042288E6D}"/>
              </a:ext>
            </a:extLst>
          </p:cNvPr>
          <p:cNvSpPr>
            <a:spLocks noGrp="1"/>
          </p:cNvSpPr>
          <p:nvPr>
            <p:ph type="sldNum" sz="quarter" idx="12"/>
          </p:nvPr>
        </p:nvSpPr>
        <p:spPr/>
        <p:txBody>
          <a:bodyPr/>
          <a:lstStyle/>
          <a:p>
            <a:fld id="{C6E7C39E-3F1B-412C-9D2F-1956C3FD5429}" type="slidenum">
              <a:rPr lang="en-US" smtClean="0"/>
              <a:t>‹#›</a:t>
            </a:fld>
            <a:endParaRPr lang="en-US"/>
          </a:p>
        </p:txBody>
      </p:sp>
    </p:spTree>
    <p:extLst>
      <p:ext uri="{BB962C8B-B14F-4D97-AF65-F5344CB8AC3E}">
        <p14:creationId xmlns:p14="http://schemas.microsoft.com/office/powerpoint/2010/main" val="651340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0A75-2A52-4EBF-A89F-DC5E10A51E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07487B-09D1-4B6D-861B-F7E854679F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A4F838-F641-496A-9F47-2AA9D10A2CC1}"/>
              </a:ext>
            </a:extLst>
          </p:cNvPr>
          <p:cNvSpPr>
            <a:spLocks noGrp="1"/>
          </p:cNvSpPr>
          <p:nvPr>
            <p:ph type="dt" sz="half" idx="10"/>
          </p:nvPr>
        </p:nvSpPr>
        <p:spPr/>
        <p:txBody>
          <a:bodyPr/>
          <a:lstStyle/>
          <a:p>
            <a:fld id="{94E01EA5-DEB1-40D6-BC8A-0B2ABE67EDC5}" type="datetimeFigureOut">
              <a:rPr lang="en-US" smtClean="0"/>
              <a:t>5/2/2018</a:t>
            </a:fld>
            <a:endParaRPr lang="en-US"/>
          </a:p>
        </p:txBody>
      </p:sp>
      <p:sp>
        <p:nvSpPr>
          <p:cNvPr id="5" name="Footer Placeholder 4">
            <a:extLst>
              <a:ext uri="{FF2B5EF4-FFF2-40B4-BE49-F238E27FC236}">
                <a16:creationId xmlns:a16="http://schemas.microsoft.com/office/drawing/2014/main" id="{5237DB13-A659-4116-B538-CA563D8A7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98755-F183-451A-AAEC-3DCE26F3EF48}"/>
              </a:ext>
            </a:extLst>
          </p:cNvPr>
          <p:cNvSpPr>
            <a:spLocks noGrp="1"/>
          </p:cNvSpPr>
          <p:nvPr>
            <p:ph type="sldNum" sz="quarter" idx="12"/>
          </p:nvPr>
        </p:nvSpPr>
        <p:spPr/>
        <p:txBody>
          <a:bodyPr/>
          <a:lstStyle/>
          <a:p>
            <a:fld id="{C6E7C39E-3F1B-412C-9D2F-1956C3FD5429}" type="slidenum">
              <a:rPr lang="en-US" smtClean="0"/>
              <a:t>‹#›</a:t>
            </a:fld>
            <a:endParaRPr lang="en-US"/>
          </a:p>
        </p:txBody>
      </p:sp>
    </p:spTree>
    <p:extLst>
      <p:ext uri="{BB962C8B-B14F-4D97-AF65-F5344CB8AC3E}">
        <p14:creationId xmlns:p14="http://schemas.microsoft.com/office/powerpoint/2010/main" val="36590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18D62F-7925-42CE-8698-D486E5AD39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8322E1-9B63-46B0-B2FE-AA6F93AF5B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AEFE6-6BC1-483D-8AA1-1C4087981F1B}"/>
              </a:ext>
            </a:extLst>
          </p:cNvPr>
          <p:cNvSpPr>
            <a:spLocks noGrp="1"/>
          </p:cNvSpPr>
          <p:nvPr>
            <p:ph type="dt" sz="half" idx="10"/>
          </p:nvPr>
        </p:nvSpPr>
        <p:spPr/>
        <p:txBody>
          <a:bodyPr/>
          <a:lstStyle/>
          <a:p>
            <a:fld id="{94E01EA5-DEB1-40D6-BC8A-0B2ABE67EDC5}" type="datetimeFigureOut">
              <a:rPr lang="en-US" smtClean="0"/>
              <a:t>5/2/2018</a:t>
            </a:fld>
            <a:endParaRPr lang="en-US"/>
          </a:p>
        </p:txBody>
      </p:sp>
      <p:sp>
        <p:nvSpPr>
          <p:cNvPr id="5" name="Footer Placeholder 4">
            <a:extLst>
              <a:ext uri="{FF2B5EF4-FFF2-40B4-BE49-F238E27FC236}">
                <a16:creationId xmlns:a16="http://schemas.microsoft.com/office/drawing/2014/main" id="{6CF53DA0-AEA6-423A-8A5C-6EB352DAE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6E6F6-C6FD-43F3-A0C6-FC83F8E7094B}"/>
              </a:ext>
            </a:extLst>
          </p:cNvPr>
          <p:cNvSpPr>
            <a:spLocks noGrp="1"/>
          </p:cNvSpPr>
          <p:nvPr>
            <p:ph type="sldNum" sz="quarter" idx="12"/>
          </p:nvPr>
        </p:nvSpPr>
        <p:spPr/>
        <p:txBody>
          <a:bodyPr/>
          <a:lstStyle/>
          <a:p>
            <a:fld id="{C6E7C39E-3F1B-412C-9D2F-1956C3FD5429}" type="slidenum">
              <a:rPr lang="en-US" smtClean="0"/>
              <a:t>‹#›</a:t>
            </a:fld>
            <a:endParaRPr lang="en-US"/>
          </a:p>
        </p:txBody>
      </p:sp>
    </p:spTree>
    <p:extLst>
      <p:ext uri="{BB962C8B-B14F-4D97-AF65-F5344CB8AC3E}">
        <p14:creationId xmlns:p14="http://schemas.microsoft.com/office/powerpoint/2010/main" val="1739036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C1D334-1860-4DC9-B647-3E91AAB9B6CD}" type="datetime1">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A819D-25B2-443A-B6DC-66A5EB15BE25}" type="slidenum">
              <a:rPr lang="en-US" smtClean="0"/>
              <a:t>‹#›</a:t>
            </a:fld>
            <a:endParaRPr lang="en-US"/>
          </a:p>
        </p:txBody>
      </p:sp>
    </p:spTree>
    <p:extLst>
      <p:ext uri="{BB962C8B-B14F-4D97-AF65-F5344CB8AC3E}">
        <p14:creationId xmlns:p14="http://schemas.microsoft.com/office/powerpoint/2010/main" val="2102536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D82972-D6EB-4E9B-A585-21F70D5F1512}" type="datetime1">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A819D-25B2-443A-B6DC-66A5EB15BE25}" type="slidenum">
              <a:rPr lang="en-US" smtClean="0"/>
              <a:t>‹#›</a:t>
            </a:fld>
            <a:endParaRPr lang="en-US"/>
          </a:p>
        </p:txBody>
      </p:sp>
    </p:spTree>
    <p:extLst>
      <p:ext uri="{BB962C8B-B14F-4D97-AF65-F5344CB8AC3E}">
        <p14:creationId xmlns:p14="http://schemas.microsoft.com/office/powerpoint/2010/main" val="826924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28E6C-6BF7-4571-9C08-6887A176BA43}" type="datetime1">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A819D-25B2-443A-B6DC-66A5EB15BE25}" type="slidenum">
              <a:rPr lang="en-US" smtClean="0"/>
              <a:t>‹#›</a:t>
            </a:fld>
            <a:endParaRPr lang="en-US"/>
          </a:p>
        </p:txBody>
      </p:sp>
    </p:spTree>
    <p:extLst>
      <p:ext uri="{BB962C8B-B14F-4D97-AF65-F5344CB8AC3E}">
        <p14:creationId xmlns:p14="http://schemas.microsoft.com/office/powerpoint/2010/main" val="851977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9A409C-106D-4C70-A654-262F0F3E3443}" type="datetime1">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3A819D-25B2-443A-B6DC-66A5EB15BE25}" type="slidenum">
              <a:rPr lang="en-US" smtClean="0"/>
              <a:t>‹#›</a:t>
            </a:fld>
            <a:endParaRPr lang="en-US"/>
          </a:p>
        </p:txBody>
      </p:sp>
    </p:spTree>
    <p:extLst>
      <p:ext uri="{BB962C8B-B14F-4D97-AF65-F5344CB8AC3E}">
        <p14:creationId xmlns:p14="http://schemas.microsoft.com/office/powerpoint/2010/main" val="3136704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9C1F8F-F9B1-47E3-9C3A-F8F8579DD5A1}" type="datetime1">
              <a:rPr lang="en-US" smtClean="0"/>
              <a:t>5/2/2018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3A819D-25B2-443A-B6DC-66A5EB15BE25}" type="slidenum">
              <a:rPr lang="en-US" smtClean="0"/>
              <a:t>‹#›</a:t>
            </a:fld>
            <a:endParaRPr lang="en-US"/>
          </a:p>
        </p:txBody>
      </p:sp>
    </p:spTree>
    <p:extLst>
      <p:ext uri="{BB962C8B-B14F-4D97-AF65-F5344CB8AC3E}">
        <p14:creationId xmlns:p14="http://schemas.microsoft.com/office/powerpoint/2010/main" val="1508621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B56EF1-094D-482F-9180-B2CAC33AB8D5}" type="datetime1">
              <a:rPr lang="en-US" smtClean="0"/>
              <a:t>5/2/2018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3A819D-25B2-443A-B6DC-66A5EB15BE25}" type="slidenum">
              <a:rPr lang="en-US" smtClean="0"/>
              <a:t>‹#›</a:t>
            </a:fld>
            <a:endParaRPr lang="en-US"/>
          </a:p>
        </p:txBody>
      </p:sp>
    </p:spTree>
    <p:extLst>
      <p:ext uri="{BB962C8B-B14F-4D97-AF65-F5344CB8AC3E}">
        <p14:creationId xmlns:p14="http://schemas.microsoft.com/office/powerpoint/2010/main" val="2811711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3357BB-5E93-4B2B-9AF4-0167793206B8}" type="datetime1">
              <a:rPr lang="en-US" smtClean="0"/>
              <a:t>5/2/2018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3A819D-25B2-443A-B6DC-66A5EB15BE25}" type="slidenum">
              <a:rPr lang="en-US" smtClean="0"/>
              <a:t>‹#›</a:t>
            </a:fld>
            <a:endParaRPr lang="en-US"/>
          </a:p>
        </p:txBody>
      </p:sp>
    </p:spTree>
    <p:extLst>
      <p:ext uri="{BB962C8B-B14F-4D97-AF65-F5344CB8AC3E}">
        <p14:creationId xmlns:p14="http://schemas.microsoft.com/office/powerpoint/2010/main" val="307021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CC8A30-460D-4BBA-8D1C-DBA361C9C030}" type="datetime1">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3A819D-25B2-443A-B6DC-66A5EB15BE25}" type="slidenum">
              <a:rPr lang="en-US" smtClean="0"/>
              <a:t>‹#›</a:t>
            </a:fld>
            <a:endParaRPr lang="en-US"/>
          </a:p>
        </p:txBody>
      </p:sp>
    </p:spTree>
    <p:extLst>
      <p:ext uri="{BB962C8B-B14F-4D97-AF65-F5344CB8AC3E}">
        <p14:creationId xmlns:p14="http://schemas.microsoft.com/office/powerpoint/2010/main" val="678467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C3B5-246C-4451-933B-6397E0B20B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93FDAD-A9F6-4C17-839B-9C26AD34EC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6096D-764F-45BC-9FCF-EE0F3D152EA7}"/>
              </a:ext>
            </a:extLst>
          </p:cNvPr>
          <p:cNvSpPr>
            <a:spLocks noGrp="1"/>
          </p:cNvSpPr>
          <p:nvPr>
            <p:ph type="dt" sz="half" idx="10"/>
          </p:nvPr>
        </p:nvSpPr>
        <p:spPr/>
        <p:txBody>
          <a:bodyPr/>
          <a:lstStyle/>
          <a:p>
            <a:fld id="{94E01EA5-DEB1-40D6-BC8A-0B2ABE67EDC5}" type="datetimeFigureOut">
              <a:rPr lang="en-US" smtClean="0"/>
              <a:t>5/2/2018</a:t>
            </a:fld>
            <a:endParaRPr lang="en-US"/>
          </a:p>
        </p:txBody>
      </p:sp>
      <p:sp>
        <p:nvSpPr>
          <p:cNvPr id="5" name="Footer Placeholder 4">
            <a:extLst>
              <a:ext uri="{FF2B5EF4-FFF2-40B4-BE49-F238E27FC236}">
                <a16:creationId xmlns:a16="http://schemas.microsoft.com/office/drawing/2014/main" id="{40867503-95D1-4161-B580-F0A6E3528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C80F7-8F8C-412A-A89F-D6D13DE701A2}"/>
              </a:ext>
            </a:extLst>
          </p:cNvPr>
          <p:cNvSpPr>
            <a:spLocks noGrp="1"/>
          </p:cNvSpPr>
          <p:nvPr>
            <p:ph type="sldNum" sz="quarter" idx="12"/>
          </p:nvPr>
        </p:nvSpPr>
        <p:spPr/>
        <p:txBody>
          <a:bodyPr/>
          <a:lstStyle/>
          <a:p>
            <a:fld id="{C6E7C39E-3F1B-412C-9D2F-1956C3FD5429}" type="slidenum">
              <a:rPr lang="en-US" smtClean="0"/>
              <a:t>‹#›</a:t>
            </a:fld>
            <a:endParaRPr lang="en-US"/>
          </a:p>
        </p:txBody>
      </p:sp>
    </p:spTree>
    <p:extLst>
      <p:ext uri="{BB962C8B-B14F-4D97-AF65-F5344CB8AC3E}">
        <p14:creationId xmlns:p14="http://schemas.microsoft.com/office/powerpoint/2010/main" val="421487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56B5BF-A0AB-4362-8C9D-776644D028C5}" type="datetime1">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3A819D-25B2-443A-B6DC-66A5EB15BE25}" type="slidenum">
              <a:rPr lang="en-US" smtClean="0"/>
              <a:t>‹#›</a:t>
            </a:fld>
            <a:endParaRPr lang="en-US"/>
          </a:p>
        </p:txBody>
      </p:sp>
    </p:spTree>
    <p:extLst>
      <p:ext uri="{BB962C8B-B14F-4D97-AF65-F5344CB8AC3E}">
        <p14:creationId xmlns:p14="http://schemas.microsoft.com/office/powerpoint/2010/main" val="3855655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A1C1C-CA72-4E4C-9E82-A7EEFF5EE285}" type="datetime1">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A819D-25B2-443A-B6DC-66A5EB15BE25}" type="slidenum">
              <a:rPr lang="en-US" smtClean="0"/>
              <a:t>‹#›</a:t>
            </a:fld>
            <a:endParaRPr lang="en-US"/>
          </a:p>
        </p:txBody>
      </p:sp>
    </p:spTree>
    <p:extLst>
      <p:ext uri="{BB962C8B-B14F-4D97-AF65-F5344CB8AC3E}">
        <p14:creationId xmlns:p14="http://schemas.microsoft.com/office/powerpoint/2010/main" val="2236302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2CF649-3D18-4326-ADFA-C55EBA0C095D}" type="datetime1">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3A819D-25B2-443A-B6DC-66A5EB15BE25}" type="slidenum">
              <a:rPr lang="en-US" smtClean="0"/>
              <a:t>‹#›</a:t>
            </a:fld>
            <a:endParaRPr lang="en-US"/>
          </a:p>
        </p:txBody>
      </p:sp>
    </p:spTree>
    <p:extLst>
      <p:ext uri="{BB962C8B-B14F-4D97-AF65-F5344CB8AC3E}">
        <p14:creationId xmlns:p14="http://schemas.microsoft.com/office/powerpoint/2010/main" val="68851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8831-258D-440D-AD16-7346E980CF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706FA-D68E-4854-BF27-086F9F2912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11B4486-DC6D-4B93-AE8A-8DBDB12BD44A}"/>
              </a:ext>
            </a:extLst>
          </p:cNvPr>
          <p:cNvSpPr>
            <a:spLocks noGrp="1"/>
          </p:cNvSpPr>
          <p:nvPr>
            <p:ph type="dt" sz="half" idx="10"/>
          </p:nvPr>
        </p:nvSpPr>
        <p:spPr/>
        <p:txBody>
          <a:bodyPr/>
          <a:lstStyle/>
          <a:p>
            <a:fld id="{94E01EA5-DEB1-40D6-BC8A-0B2ABE67EDC5}" type="datetimeFigureOut">
              <a:rPr lang="en-US" smtClean="0"/>
              <a:t>5/2/2018</a:t>
            </a:fld>
            <a:endParaRPr lang="en-US"/>
          </a:p>
        </p:txBody>
      </p:sp>
      <p:sp>
        <p:nvSpPr>
          <p:cNvPr id="5" name="Footer Placeholder 4">
            <a:extLst>
              <a:ext uri="{FF2B5EF4-FFF2-40B4-BE49-F238E27FC236}">
                <a16:creationId xmlns:a16="http://schemas.microsoft.com/office/drawing/2014/main" id="{7F56CD8F-BFB9-437A-95D3-98E0E75A4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E5FED-A1FE-4BD4-A3C7-8885AD1F0838}"/>
              </a:ext>
            </a:extLst>
          </p:cNvPr>
          <p:cNvSpPr>
            <a:spLocks noGrp="1"/>
          </p:cNvSpPr>
          <p:nvPr>
            <p:ph type="sldNum" sz="quarter" idx="12"/>
          </p:nvPr>
        </p:nvSpPr>
        <p:spPr/>
        <p:txBody>
          <a:bodyPr/>
          <a:lstStyle/>
          <a:p>
            <a:fld id="{C6E7C39E-3F1B-412C-9D2F-1956C3FD5429}" type="slidenum">
              <a:rPr lang="en-US" smtClean="0"/>
              <a:t>‹#›</a:t>
            </a:fld>
            <a:endParaRPr lang="en-US"/>
          </a:p>
        </p:txBody>
      </p:sp>
    </p:spTree>
    <p:extLst>
      <p:ext uri="{BB962C8B-B14F-4D97-AF65-F5344CB8AC3E}">
        <p14:creationId xmlns:p14="http://schemas.microsoft.com/office/powerpoint/2010/main" val="1761814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E0C9D-3BAF-46FE-92E9-8F027CD88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01CF17-796C-4F52-B287-8893EA33ECA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33B2F5-22B6-4753-8466-A31F1FB704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6741F5-D8D1-46A1-964C-CBACF0F118C5}"/>
              </a:ext>
            </a:extLst>
          </p:cNvPr>
          <p:cNvSpPr>
            <a:spLocks noGrp="1"/>
          </p:cNvSpPr>
          <p:nvPr>
            <p:ph type="dt" sz="half" idx="10"/>
          </p:nvPr>
        </p:nvSpPr>
        <p:spPr/>
        <p:txBody>
          <a:bodyPr/>
          <a:lstStyle/>
          <a:p>
            <a:fld id="{94E01EA5-DEB1-40D6-BC8A-0B2ABE67EDC5}" type="datetimeFigureOut">
              <a:rPr lang="en-US" smtClean="0"/>
              <a:t>5/2/2018</a:t>
            </a:fld>
            <a:endParaRPr lang="en-US"/>
          </a:p>
        </p:txBody>
      </p:sp>
      <p:sp>
        <p:nvSpPr>
          <p:cNvPr id="6" name="Footer Placeholder 5">
            <a:extLst>
              <a:ext uri="{FF2B5EF4-FFF2-40B4-BE49-F238E27FC236}">
                <a16:creationId xmlns:a16="http://schemas.microsoft.com/office/drawing/2014/main" id="{68C30C63-2308-4E5B-8DE6-3EE9587DE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726E9-783A-48D2-9123-4C2DE69D7232}"/>
              </a:ext>
            </a:extLst>
          </p:cNvPr>
          <p:cNvSpPr>
            <a:spLocks noGrp="1"/>
          </p:cNvSpPr>
          <p:nvPr>
            <p:ph type="sldNum" sz="quarter" idx="12"/>
          </p:nvPr>
        </p:nvSpPr>
        <p:spPr/>
        <p:txBody>
          <a:bodyPr/>
          <a:lstStyle/>
          <a:p>
            <a:fld id="{C6E7C39E-3F1B-412C-9D2F-1956C3FD5429}" type="slidenum">
              <a:rPr lang="en-US" smtClean="0"/>
              <a:t>‹#›</a:t>
            </a:fld>
            <a:endParaRPr lang="en-US"/>
          </a:p>
        </p:txBody>
      </p:sp>
    </p:spTree>
    <p:extLst>
      <p:ext uri="{BB962C8B-B14F-4D97-AF65-F5344CB8AC3E}">
        <p14:creationId xmlns:p14="http://schemas.microsoft.com/office/powerpoint/2010/main" val="1928517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8567-BEEC-412C-ABE3-73E748DE6E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F712FC-85DA-4EB4-8A1D-2922D49175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3A8FD1-3702-43AA-8AAA-FC77FB2796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7904E-EA89-42C0-BE3B-DFCF27ED0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A50126-12B3-4B96-9EF5-0FEDC4AD6C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8C9A7A-4B9D-4968-8606-F628521F20E8}"/>
              </a:ext>
            </a:extLst>
          </p:cNvPr>
          <p:cNvSpPr>
            <a:spLocks noGrp="1"/>
          </p:cNvSpPr>
          <p:nvPr>
            <p:ph type="dt" sz="half" idx="10"/>
          </p:nvPr>
        </p:nvSpPr>
        <p:spPr/>
        <p:txBody>
          <a:bodyPr/>
          <a:lstStyle/>
          <a:p>
            <a:fld id="{94E01EA5-DEB1-40D6-BC8A-0B2ABE67EDC5}" type="datetimeFigureOut">
              <a:rPr lang="en-US" smtClean="0"/>
              <a:t>5/2/2018</a:t>
            </a:fld>
            <a:endParaRPr lang="en-US"/>
          </a:p>
        </p:txBody>
      </p:sp>
      <p:sp>
        <p:nvSpPr>
          <p:cNvPr id="8" name="Footer Placeholder 7">
            <a:extLst>
              <a:ext uri="{FF2B5EF4-FFF2-40B4-BE49-F238E27FC236}">
                <a16:creationId xmlns:a16="http://schemas.microsoft.com/office/drawing/2014/main" id="{1E2FEC46-CAAA-420C-8E03-3C918069E5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B16BDE-78A4-483E-838B-B1D0D46BF21E}"/>
              </a:ext>
            </a:extLst>
          </p:cNvPr>
          <p:cNvSpPr>
            <a:spLocks noGrp="1"/>
          </p:cNvSpPr>
          <p:nvPr>
            <p:ph type="sldNum" sz="quarter" idx="12"/>
          </p:nvPr>
        </p:nvSpPr>
        <p:spPr/>
        <p:txBody>
          <a:bodyPr/>
          <a:lstStyle/>
          <a:p>
            <a:fld id="{C6E7C39E-3F1B-412C-9D2F-1956C3FD5429}" type="slidenum">
              <a:rPr lang="en-US" smtClean="0"/>
              <a:t>‹#›</a:t>
            </a:fld>
            <a:endParaRPr lang="en-US"/>
          </a:p>
        </p:txBody>
      </p:sp>
    </p:spTree>
    <p:extLst>
      <p:ext uri="{BB962C8B-B14F-4D97-AF65-F5344CB8AC3E}">
        <p14:creationId xmlns:p14="http://schemas.microsoft.com/office/powerpoint/2010/main" val="2328581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6B16A-A11F-4C3B-BE40-CF07CAF488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C3F77-AF78-4E72-B219-BF1F4CC236C1}"/>
              </a:ext>
            </a:extLst>
          </p:cNvPr>
          <p:cNvSpPr>
            <a:spLocks noGrp="1"/>
          </p:cNvSpPr>
          <p:nvPr>
            <p:ph type="dt" sz="half" idx="10"/>
          </p:nvPr>
        </p:nvSpPr>
        <p:spPr/>
        <p:txBody>
          <a:bodyPr/>
          <a:lstStyle/>
          <a:p>
            <a:fld id="{94E01EA5-DEB1-40D6-BC8A-0B2ABE67EDC5}" type="datetimeFigureOut">
              <a:rPr lang="en-US" smtClean="0"/>
              <a:t>5/2/2018</a:t>
            </a:fld>
            <a:endParaRPr lang="en-US"/>
          </a:p>
        </p:txBody>
      </p:sp>
      <p:sp>
        <p:nvSpPr>
          <p:cNvPr id="4" name="Footer Placeholder 3">
            <a:extLst>
              <a:ext uri="{FF2B5EF4-FFF2-40B4-BE49-F238E27FC236}">
                <a16:creationId xmlns:a16="http://schemas.microsoft.com/office/drawing/2014/main" id="{098EB93A-B2D8-48FA-9EC3-36AA50CB25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ECE958-380E-44D4-A2AC-28348E71E344}"/>
              </a:ext>
            </a:extLst>
          </p:cNvPr>
          <p:cNvSpPr>
            <a:spLocks noGrp="1"/>
          </p:cNvSpPr>
          <p:nvPr>
            <p:ph type="sldNum" sz="quarter" idx="12"/>
          </p:nvPr>
        </p:nvSpPr>
        <p:spPr/>
        <p:txBody>
          <a:bodyPr/>
          <a:lstStyle/>
          <a:p>
            <a:fld id="{C6E7C39E-3F1B-412C-9D2F-1956C3FD5429}" type="slidenum">
              <a:rPr lang="en-US" smtClean="0"/>
              <a:t>‹#›</a:t>
            </a:fld>
            <a:endParaRPr lang="en-US"/>
          </a:p>
        </p:txBody>
      </p:sp>
    </p:spTree>
    <p:extLst>
      <p:ext uri="{BB962C8B-B14F-4D97-AF65-F5344CB8AC3E}">
        <p14:creationId xmlns:p14="http://schemas.microsoft.com/office/powerpoint/2010/main" val="2853310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480A73-CF9B-4A31-88B0-C9679BD5429C}"/>
              </a:ext>
            </a:extLst>
          </p:cNvPr>
          <p:cNvSpPr>
            <a:spLocks noGrp="1"/>
          </p:cNvSpPr>
          <p:nvPr>
            <p:ph type="dt" sz="half" idx="10"/>
          </p:nvPr>
        </p:nvSpPr>
        <p:spPr/>
        <p:txBody>
          <a:bodyPr/>
          <a:lstStyle/>
          <a:p>
            <a:fld id="{94E01EA5-DEB1-40D6-BC8A-0B2ABE67EDC5}" type="datetimeFigureOut">
              <a:rPr lang="en-US" smtClean="0"/>
              <a:t>5/2/2018</a:t>
            </a:fld>
            <a:endParaRPr lang="en-US"/>
          </a:p>
        </p:txBody>
      </p:sp>
      <p:sp>
        <p:nvSpPr>
          <p:cNvPr id="3" name="Footer Placeholder 2">
            <a:extLst>
              <a:ext uri="{FF2B5EF4-FFF2-40B4-BE49-F238E27FC236}">
                <a16:creationId xmlns:a16="http://schemas.microsoft.com/office/drawing/2014/main" id="{414D2984-078A-40FD-8FA5-63C4AD7D5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53940A-0650-4CAD-9B32-DDADCB2E1ACD}"/>
              </a:ext>
            </a:extLst>
          </p:cNvPr>
          <p:cNvSpPr>
            <a:spLocks noGrp="1"/>
          </p:cNvSpPr>
          <p:nvPr>
            <p:ph type="sldNum" sz="quarter" idx="12"/>
          </p:nvPr>
        </p:nvSpPr>
        <p:spPr/>
        <p:txBody>
          <a:bodyPr/>
          <a:lstStyle/>
          <a:p>
            <a:fld id="{C6E7C39E-3F1B-412C-9D2F-1956C3FD5429}" type="slidenum">
              <a:rPr lang="en-US" smtClean="0"/>
              <a:t>‹#›</a:t>
            </a:fld>
            <a:endParaRPr lang="en-US"/>
          </a:p>
        </p:txBody>
      </p:sp>
    </p:spTree>
    <p:extLst>
      <p:ext uri="{BB962C8B-B14F-4D97-AF65-F5344CB8AC3E}">
        <p14:creationId xmlns:p14="http://schemas.microsoft.com/office/powerpoint/2010/main" val="3119605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CD22-0B63-4367-9552-9BF57A18A8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B0A90A-E4E3-4C29-8A60-30A52C6B9B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1C0A30-F6C4-428B-A10A-015388123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AF6AA4-3A5E-4897-BA43-49D94BDCAEBA}"/>
              </a:ext>
            </a:extLst>
          </p:cNvPr>
          <p:cNvSpPr>
            <a:spLocks noGrp="1"/>
          </p:cNvSpPr>
          <p:nvPr>
            <p:ph type="dt" sz="half" idx="10"/>
          </p:nvPr>
        </p:nvSpPr>
        <p:spPr/>
        <p:txBody>
          <a:bodyPr/>
          <a:lstStyle/>
          <a:p>
            <a:fld id="{94E01EA5-DEB1-40D6-BC8A-0B2ABE67EDC5}" type="datetimeFigureOut">
              <a:rPr lang="en-US" smtClean="0"/>
              <a:t>5/2/2018</a:t>
            </a:fld>
            <a:endParaRPr lang="en-US"/>
          </a:p>
        </p:txBody>
      </p:sp>
      <p:sp>
        <p:nvSpPr>
          <p:cNvPr id="6" name="Footer Placeholder 5">
            <a:extLst>
              <a:ext uri="{FF2B5EF4-FFF2-40B4-BE49-F238E27FC236}">
                <a16:creationId xmlns:a16="http://schemas.microsoft.com/office/drawing/2014/main" id="{605F997F-9EAD-4891-8B4B-42508239F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73BDAD-3312-410B-AF02-2D449CEEA8A8}"/>
              </a:ext>
            </a:extLst>
          </p:cNvPr>
          <p:cNvSpPr>
            <a:spLocks noGrp="1"/>
          </p:cNvSpPr>
          <p:nvPr>
            <p:ph type="sldNum" sz="quarter" idx="12"/>
          </p:nvPr>
        </p:nvSpPr>
        <p:spPr/>
        <p:txBody>
          <a:bodyPr/>
          <a:lstStyle/>
          <a:p>
            <a:fld id="{C6E7C39E-3F1B-412C-9D2F-1956C3FD5429}" type="slidenum">
              <a:rPr lang="en-US" smtClean="0"/>
              <a:t>‹#›</a:t>
            </a:fld>
            <a:endParaRPr lang="en-US"/>
          </a:p>
        </p:txBody>
      </p:sp>
    </p:spTree>
    <p:extLst>
      <p:ext uri="{BB962C8B-B14F-4D97-AF65-F5344CB8AC3E}">
        <p14:creationId xmlns:p14="http://schemas.microsoft.com/office/powerpoint/2010/main" val="2500465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CDD29-A46A-4AA4-B2CA-B1D5607940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F72925-07F3-48D3-BAA4-6678621F43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D422C4-DC41-49DF-96B2-C7E11DE6F6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02AB0C-563A-4AB8-A394-ED722AF93C7D}"/>
              </a:ext>
            </a:extLst>
          </p:cNvPr>
          <p:cNvSpPr>
            <a:spLocks noGrp="1"/>
          </p:cNvSpPr>
          <p:nvPr>
            <p:ph type="dt" sz="half" idx="10"/>
          </p:nvPr>
        </p:nvSpPr>
        <p:spPr/>
        <p:txBody>
          <a:bodyPr/>
          <a:lstStyle/>
          <a:p>
            <a:fld id="{94E01EA5-DEB1-40D6-BC8A-0B2ABE67EDC5}" type="datetimeFigureOut">
              <a:rPr lang="en-US" smtClean="0"/>
              <a:t>5/2/2018</a:t>
            </a:fld>
            <a:endParaRPr lang="en-US"/>
          </a:p>
        </p:txBody>
      </p:sp>
      <p:sp>
        <p:nvSpPr>
          <p:cNvPr id="6" name="Footer Placeholder 5">
            <a:extLst>
              <a:ext uri="{FF2B5EF4-FFF2-40B4-BE49-F238E27FC236}">
                <a16:creationId xmlns:a16="http://schemas.microsoft.com/office/drawing/2014/main" id="{91E60FF4-DD4E-4576-83F4-1172B90583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9AE595-C807-4C66-9E9C-5FE5E4D8A7DC}"/>
              </a:ext>
            </a:extLst>
          </p:cNvPr>
          <p:cNvSpPr>
            <a:spLocks noGrp="1"/>
          </p:cNvSpPr>
          <p:nvPr>
            <p:ph type="sldNum" sz="quarter" idx="12"/>
          </p:nvPr>
        </p:nvSpPr>
        <p:spPr/>
        <p:txBody>
          <a:bodyPr/>
          <a:lstStyle/>
          <a:p>
            <a:fld id="{C6E7C39E-3F1B-412C-9D2F-1956C3FD5429}" type="slidenum">
              <a:rPr lang="en-US" smtClean="0"/>
              <a:t>‹#›</a:t>
            </a:fld>
            <a:endParaRPr lang="en-US"/>
          </a:p>
        </p:txBody>
      </p:sp>
    </p:spTree>
    <p:extLst>
      <p:ext uri="{BB962C8B-B14F-4D97-AF65-F5344CB8AC3E}">
        <p14:creationId xmlns:p14="http://schemas.microsoft.com/office/powerpoint/2010/main" val="3238555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85904F-6925-4911-B6E9-09B8B96DF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AF4A47-622C-4441-A899-8528C46A2E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217128-52EF-41C9-BDA2-AEF2496C5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01EA5-DEB1-40D6-BC8A-0B2ABE67EDC5}" type="datetimeFigureOut">
              <a:rPr lang="en-US" smtClean="0"/>
              <a:t>5/2/2018</a:t>
            </a:fld>
            <a:endParaRPr lang="en-US"/>
          </a:p>
        </p:txBody>
      </p:sp>
      <p:sp>
        <p:nvSpPr>
          <p:cNvPr id="5" name="Footer Placeholder 4">
            <a:extLst>
              <a:ext uri="{FF2B5EF4-FFF2-40B4-BE49-F238E27FC236}">
                <a16:creationId xmlns:a16="http://schemas.microsoft.com/office/drawing/2014/main" id="{A29FF315-2B72-4719-A6E5-BA0DBB0C2B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0BBA06-75A4-4080-A39F-1196F9DF1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7C39E-3F1B-412C-9D2F-1956C3FD5429}" type="slidenum">
              <a:rPr lang="en-US" smtClean="0"/>
              <a:t>‹#›</a:t>
            </a:fld>
            <a:endParaRPr lang="en-US"/>
          </a:p>
        </p:txBody>
      </p:sp>
    </p:spTree>
    <p:extLst>
      <p:ext uri="{BB962C8B-B14F-4D97-AF65-F5344CB8AC3E}">
        <p14:creationId xmlns:p14="http://schemas.microsoft.com/office/powerpoint/2010/main" val="2927949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BAA1B1-53BC-49B1-826B-ADD2F7983006}" type="datetime1">
              <a:rPr lang="en-US" smtClean="0"/>
              <a:t>5/2/2018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A819D-25B2-443A-B6DC-66A5EB15BE25}" type="slidenum">
              <a:rPr lang="en-US" smtClean="0"/>
              <a:t>‹#›</a:t>
            </a:fld>
            <a:endParaRPr lang="en-US"/>
          </a:p>
        </p:txBody>
      </p:sp>
    </p:spTree>
    <p:extLst>
      <p:ext uri="{BB962C8B-B14F-4D97-AF65-F5344CB8AC3E}">
        <p14:creationId xmlns:p14="http://schemas.microsoft.com/office/powerpoint/2010/main" val="41221850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1D6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80E1EB7-4858-4FC1-81AF-4F7C82877B6D}"/>
              </a:ext>
            </a:extLst>
          </p:cNvPr>
          <p:cNvPicPr>
            <a:picLocks noChangeAspect="1"/>
          </p:cNvPicPr>
          <p:nvPr/>
        </p:nvPicPr>
        <p:blipFill>
          <a:blip r:embed="rId3"/>
          <a:stretch>
            <a:fillRect/>
          </a:stretch>
        </p:blipFill>
        <p:spPr>
          <a:xfrm>
            <a:off x="3730855" y="0"/>
            <a:ext cx="5843991" cy="3564835"/>
          </a:xfrm>
          <a:prstGeom prst="rect">
            <a:avLst/>
          </a:prstGeom>
        </p:spPr>
      </p:pic>
      <p:sp>
        <p:nvSpPr>
          <p:cNvPr id="3" name="TextBox 2">
            <a:extLst>
              <a:ext uri="{FF2B5EF4-FFF2-40B4-BE49-F238E27FC236}">
                <a16:creationId xmlns:a16="http://schemas.microsoft.com/office/drawing/2014/main" id="{196BAD92-D42D-457F-A0A4-6980E1C89491}"/>
              </a:ext>
            </a:extLst>
          </p:cNvPr>
          <p:cNvSpPr txBox="1"/>
          <p:nvPr/>
        </p:nvSpPr>
        <p:spPr>
          <a:xfrm>
            <a:off x="1948070" y="4214191"/>
            <a:ext cx="10045147" cy="1754326"/>
          </a:xfrm>
          <a:prstGeom prst="rect">
            <a:avLst/>
          </a:prstGeom>
          <a:noFill/>
        </p:spPr>
        <p:txBody>
          <a:bodyPr wrap="square" rtlCol="0">
            <a:spAutoFit/>
          </a:bodyPr>
          <a:lstStyle/>
          <a:p>
            <a:pPr algn="ctr"/>
            <a:r>
              <a:rPr lang="en-US" sz="2800" b="1" dirty="0">
                <a:solidFill>
                  <a:prstClr val="black">
                    <a:lumMod val="95000"/>
                    <a:lumOff val="5000"/>
                  </a:prstClr>
                </a:solidFill>
                <a:latin typeface="Calibri Light" panose="020F0302020204030204"/>
                <a:ea typeface="+mj-ea"/>
                <a:cs typeface="+mj-cs"/>
              </a:rPr>
              <a:t>Dengue – </a:t>
            </a:r>
            <a:br>
              <a:rPr lang="en-US" sz="2800" b="1" dirty="0">
                <a:solidFill>
                  <a:prstClr val="black">
                    <a:lumMod val="95000"/>
                    <a:lumOff val="5000"/>
                  </a:prstClr>
                </a:solidFill>
                <a:latin typeface="Calibri Light" panose="020F0302020204030204"/>
                <a:ea typeface="+mj-ea"/>
                <a:cs typeface="+mj-cs"/>
              </a:rPr>
            </a:br>
            <a:r>
              <a:rPr lang="en-US" sz="2800" b="1" dirty="0">
                <a:solidFill>
                  <a:prstClr val="black">
                    <a:lumMod val="95000"/>
                    <a:lumOff val="5000"/>
                  </a:prstClr>
                </a:solidFill>
                <a:latin typeface="Calibri Light" panose="020F0302020204030204"/>
                <a:ea typeface="+mj-ea"/>
                <a:cs typeface="+mj-cs"/>
              </a:rPr>
              <a:t>Drivers, Restrainers, and the Role of Biomedical Interventions</a:t>
            </a:r>
            <a:br>
              <a:rPr lang="en-US" sz="2800" b="1" dirty="0">
                <a:solidFill>
                  <a:prstClr val="black">
                    <a:lumMod val="95000"/>
                    <a:lumOff val="5000"/>
                  </a:prstClr>
                </a:solidFill>
                <a:latin typeface="Calibri Light" panose="020F0302020204030204"/>
                <a:ea typeface="+mj-ea"/>
                <a:cs typeface="+mj-cs"/>
              </a:rPr>
            </a:br>
            <a:br>
              <a:rPr lang="en-US" sz="2800" b="1" dirty="0">
                <a:solidFill>
                  <a:prstClr val="black">
                    <a:lumMod val="95000"/>
                    <a:lumOff val="5000"/>
                  </a:prstClr>
                </a:solidFill>
                <a:latin typeface="Calibri Light" panose="020F0302020204030204"/>
                <a:ea typeface="+mj-ea"/>
                <a:cs typeface="+mj-cs"/>
              </a:rPr>
            </a:br>
            <a:r>
              <a:rPr lang="en-US" sz="2400" b="1" dirty="0">
                <a:solidFill>
                  <a:prstClr val="black">
                    <a:lumMod val="95000"/>
                    <a:lumOff val="5000"/>
                  </a:prstClr>
                </a:solidFill>
                <a:latin typeface="Calibri Light" panose="020F0302020204030204"/>
                <a:ea typeface="+mj-ea"/>
                <a:cs typeface="+mj-cs"/>
              </a:rPr>
              <a:t>Michael D. Malison, M.D. MPA </a:t>
            </a:r>
            <a:endParaRPr lang="en-US" dirty="0"/>
          </a:p>
        </p:txBody>
      </p:sp>
    </p:spTree>
    <p:extLst>
      <p:ext uri="{BB962C8B-B14F-4D97-AF65-F5344CB8AC3E}">
        <p14:creationId xmlns:p14="http://schemas.microsoft.com/office/powerpoint/2010/main" val="4233885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880118-9B63-4424-8CB9-A0A1882BE7E9}"/>
              </a:ext>
            </a:extLst>
          </p:cNvPr>
          <p:cNvPicPr>
            <a:picLocks noChangeAspect="1"/>
          </p:cNvPicPr>
          <p:nvPr/>
        </p:nvPicPr>
        <p:blipFill>
          <a:blip r:embed="rId3"/>
          <a:stretch>
            <a:fillRect/>
          </a:stretch>
        </p:blipFill>
        <p:spPr>
          <a:xfrm>
            <a:off x="670560" y="85725"/>
            <a:ext cx="11094720" cy="6686550"/>
          </a:xfrm>
          <a:prstGeom prst="rect">
            <a:avLst/>
          </a:prstGeom>
        </p:spPr>
      </p:pic>
      <p:sp>
        <p:nvSpPr>
          <p:cNvPr id="10" name="TextBox 9">
            <a:extLst>
              <a:ext uri="{FF2B5EF4-FFF2-40B4-BE49-F238E27FC236}">
                <a16:creationId xmlns:a16="http://schemas.microsoft.com/office/drawing/2014/main" id="{FE670EF0-D8B4-44DB-BB27-6F36F39B3151}"/>
              </a:ext>
            </a:extLst>
          </p:cNvPr>
          <p:cNvSpPr txBox="1"/>
          <p:nvPr/>
        </p:nvSpPr>
        <p:spPr>
          <a:xfrm>
            <a:off x="632129" y="85725"/>
            <a:ext cx="5585791" cy="830997"/>
          </a:xfrm>
          <a:prstGeom prst="rect">
            <a:avLst/>
          </a:prstGeom>
          <a:gradFill>
            <a:gsLst>
              <a:gs pos="0">
                <a:schemeClr val="accent1">
                  <a:lumMod val="5000"/>
                  <a:lumOff val="95000"/>
                </a:schemeClr>
              </a:gs>
              <a:gs pos="43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4800" b="1" dirty="0">
                <a:solidFill>
                  <a:schemeClr val="bg1"/>
                </a:solidFill>
              </a:rPr>
              <a:t>2. Solid Waste</a:t>
            </a:r>
          </a:p>
        </p:txBody>
      </p:sp>
    </p:spTree>
    <p:extLst>
      <p:ext uri="{BB962C8B-B14F-4D97-AF65-F5344CB8AC3E}">
        <p14:creationId xmlns:p14="http://schemas.microsoft.com/office/powerpoint/2010/main" val="2300103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C8C074-91DB-4A99-A347-D114938C4D34}"/>
              </a:ext>
            </a:extLst>
          </p:cNvPr>
          <p:cNvPicPr>
            <a:picLocks noGrp="1" noChangeAspect="1"/>
          </p:cNvPicPr>
          <p:nvPr>
            <p:ph idx="1"/>
          </p:nvPr>
        </p:nvPicPr>
        <p:blipFill rotWithShape="1">
          <a:blip r:embed="rId3"/>
          <a:srcRect t="2597"/>
          <a:stretch/>
        </p:blipFill>
        <p:spPr>
          <a:xfrm>
            <a:off x="20" y="10"/>
            <a:ext cx="12191980" cy="6857990"/>
          </a:xfrm>
          <a:prstGeom prst="rect">
            <a:avLst/>
          </a:prstGeom>
        </p:spPr>
      </p:pic>
      <p:sp>
        <p:nvSpPr>
          <p:cNvPr id="5" name="TextBox 4">
            <a:extLst>
              <a:ext uri="{FF2B5EF4-FFF2-40B4-BE49-F238E27FC236}">
                <a16:creationId xmlns:a16="http://schemas.microsoft.com/office/drawing/2014/main" id="{1C8C5B54-E44A-4D8A-8CC8-03E990D152F7}"/>
              </a:ext>
            </a:extLst>
          </p:cNvPr>
          <p:cNvSpPr txBox="1"/>
          <p:nvPr/>
        </p:nvSpPr>
        <p:spPr>
          <a:xfrm>
            <a:off x="2716696" y="304800"/>
            <a:ext cx="6029739" cy="400110"/>
          </a:xfrm>
          <a:prstGeom prst="rect">
            <a:avLst/>
          </a:prstGeom>
          <a:noFill/>
        </p:spPr>
        <p:txBody>
          <a:bodyPr wrap="square" rtlCol="0">
            <a:spAutoFit/>
          </a:bodyPr>
          <a:lstStyle/>
          <a:p>
            <a:pPr algn="ctr"/>
            <a:r>
              <a:rPr lang="en-US" sz="2000" b="1" dirty="0"/>
              <a:t>Global Plastic Waste (in billions of tons)</a:t>
            </a:r>
          </a:p>
        </p:txBody>
      </p:sp>
      <p:sp>
        <p:nvSpPr>
          <p:cNvPr id="6" name="Oval 5">
            <a:extLst>
              <a:ext uri="{FF2B5EF4-FFF2-40B4-BE49-F238E27FC236}">
                <a16:creationId xmlns:a16="http://schemas.microsoft.com/office/drawing/2014/main" id="{5ABEE094-A014-474F-B070-2FBB82557274}"/>
              </a:ext>
            </a:extLst>
          </p:cNvPr>
          <p:cNvSpPr/>
          <p:nvPr/>
        </p:nvSpPr>
        <p:spPr>
          <a:xfrm>
            <a:off x="1179442" y="3429000"/>
            <a:ext cx="1537253" cy="5963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69E289-4E35-4010-BA6B-A6E5F8B83B98}"/>
              </a:ext>
            </a:extLst>
          </p:cNvPr>
          <p:cNvSpPr txBox="1"/>
          <p:nvPr/>
        </p:nvSpPr>
        <p:spPr>
          <a:xfrm>
            <a:off x="251791" y="704910"/>
            <a:ext cx="410818" cy="107088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83692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irTraffic Worldwide">
            <a:hlinkClick r:id="" action="ppaction://media"/>
            <a:extLst>
              <a:ext uri="{FF2B5EF4-FFF2-40B4-BE49-F238E27FC236}">
                <a16:creationId xmlns:a16="http://schemas.microsoft.com/office/drawing/2014/main" id="{05B186AD-2FDA-4AE1-BBA5-5C0C576C30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14D667D-5E87-427B-9174-4F3A01887EFB}"/>
              </a:ext>
            </a:extLst>
          </p:cNvPr>
          <p:cNvSpPr txBox="1"/>
          <p:nvPr/>
        </p:nvSpPr>
        <p:spPr>
          <a:xfrm>
            <a:off x="1798321" y="5435600"/>
            <a:ext cx="9203856" cy="830997"/>
          </a:xfrm>
          <a:prstGeom prst="rect">
            <a:avLst/>
          </a:prstGeom>
          <a:gradFill>
            <a:gsLst>
              <a:gs pos="0">
                <a:schemeClr val="accent1">
                  <a:lumMod val="5000"/>
                  <a:lumOff val="95000"/>
                </a:schemeClr>
              </a:gs>
              <a:gs pos="43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4800" b="1" dirty="0">
                <a:solidFill>
                  <a:schemeClr val="bg1"/>
                </a:solidFill>
              </a:rPr>
              <a:t>3. Globalization of Trade and Travel</a:t>
            </a:r>
          </a:p>
        </p:txBody>
      </p:sp>
    </p:spTree>
    <p:extLst>
      <p:ext uri="{BB962C8B-B14F-4D97-AF65-F5344CB8AC3E}">
        <p14:creationId xmlns:p14="http://schemas.microsoft.com/office/powerpoint/2010/main" val="133859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6CC78E7-C41D-4BFE-9BB3-453FEBE4CF99}"/>
              </a:ext>
            </a:extLst>
          </p:cNvPr>
          <p:cNvPicPr>
            <a:picLocks noGrp="1" noChangeAspect="1"/>
          </p:cNvPicPr>
          <p:nvPr>
            <p:ph idx="1"/>
          </p:nvPr>
        </p:nvPicPr>
        <p:blipFill rotWithShape="1">
          <a:blip r:embed="rId3"/>
          <a:srcRect t="9046" b="24972"/>
          <a:stretch/>
        </p:blipFill>
        <p:spPr>
          <a:xfrm>
            <a:off x="20" y="10"/>
            <a:ext cx="12191980" cy="6857990"/>
          </a:xfrm>
          <a:prstGeom prst="rect">
            <a:avLst/>
          </a:prstGeom>
        </p:spPr>
      </p:pic>
    </p:spTree>
    <p:extLst>
      <p:ext uri="{BB962C8B-B14F-4D97-AF65-F5344CB8AC3E}">
        <p14:creationId xmlns:p14="http://schemas.microsoft.com/office/powerpoint/2010/main" val="2636052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F573A8-5AF6-41BA-9BA7-21A279DBE9AD}"/>
              </a:ext>
            </a:extLst>
          </p:cNvPr>
          <p:cNvPicPr>
            <a:picLocks noChangeAspect="1"/>
          </p:cNvPicPr>
          <p:nvPr/>
        </p:nvPicPr>
        <p:blipFill>
          <a:blip r:embed="rId3"/>
          <a:stretch>
            <a:fillRect/>
          </a:stretch>
        </p:blipFill>
        <p:spPr>
          <a:xfrm>
            <a:off x="0" y="50800"/>
            <a:ext cx="12192000" cy="6807199"/>
          </a:xfrm>
          <a:prstGeom prst="rect">
            <a:avLst/>
          </a:prstGeom>
        </p:spPr>
      </p:pic>
      <p:sp>
        <p:nvSpPr>
          <p:cNvPr id="5" name="TextBox 4">
            <a:extLst>
              <a:ext uri="{FF2B5EF4-FFF2-40B4-BE49-F238E27FC236}">
                <a16:creationId xmlns:a16="http://schemas.microsoft.com/office/drawing/2014/main" id="{A14C3970-3EFA-48D8-B7AA-89987160DC10}"/>
              </a:ext>
            </a:extLst>
          </p:cNvPr>
          <p:cNvSpPr txBox="1"/>
          <p:nvPr/>
        </p:nvSpPr>
        <p:spPr>
          <a:xfrm>
            <a:off x="6606209" y="6027003"/>
            <a:ext cx="5585791" cy="830997"/>
          </a:xfrm>
          <a:prstGeom prst="rect">
            <a:avLst/>
          </a:prstGeom>
          <a:gradFill>
            <a:gsLst>
              <a:gs pos="0">
                <a:schemeClr val="accent1">
                  <a:lumMod val="5000"/>
                  <a:lumOff val="95000"/>
                </a:schemeClr>
              </a:gs>
              <a:gs pos="43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4800" b="1" dirty="0">
                <a:solidFill>
                  <a:schemeClr val="bg1"/>
                </a:solidFill>
              </a:rPr>
              <a:t>4. Global Warming</a:t>
            </a:r>
          </a:p>
        </p:txBody>
      </p:sp>
    </p:spTree>
    <p:extLst>
      <p:ext uri="{BB962C8B-B14F-4D97-AF65-F5344CB8AC3E}">
        <p14:creationId xmlns:p14="http://schemas.microsoft.com/office/powerpoint/2010/main" val="3441010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2B488FE-3380-4C19-AE8E-1C79695E5D3A}"/>
              </a:ext>
            </a:extLst>
          </p:cNvPr>
          <p:cNvPicPr>
            <a:picLocks noGrp="1" noChangeAspect="1"/>
          </p:cNvPicPr>
          <p:nvPr>
            <p:ph idx="1"/>
          </p:nvPr>
        </p:nvPicPr>
        <p:blipFill rotWithShape="1">
          <a:blip r:embed="rId3"/>
          <a:srcRect t="11762" r="32070" b="7837"/>
          <a:stretch/>
        </p:blipFill>
        <p:spPr>
          <a:xfrm>
            <a:off x="1757669" y="480060"/>
            <a:ext cx="8676662" cy="5708704"/>
          </a:xfrm>
          <a:prstGeom prst="rect">
            <a:avLst/>
          </a:prstGeom>
        </p:spPr>
      </p:pic>
    </p:spTree>
    <p:extLst>
      <p:ext uri="{BB962C8B-B14F-4D97-AF65-F5344CB8AC3E}">
        <p14:creationId xmlns:p14="http://schemas.microsoft.com/office/powerpoint/2010/main" val="2360391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3586FA-32D8-4BB9-9A6B-781F66AE2606}"/>
              </a:ext>
            </a:extLst>
          </p:cNvPr>
          <p:cNvPicPr>
            <a:picLocks noChangeAspect="1"/>
          </p:cNvPicPr>
          <p:nvPr/>
        </p:nvPicPr>
        <p:blipFill>
          <a:blip r:embed="rId3"/>
          <a:stretch>
            <a:fillRect/>
          </a:stretch>
        </p:blipFill>
        <p:spPr>
          <a:xfrm>
            <a:off x="0" y="14191"/>
            <a:ext cx="12192000" cy="6843809"/>
          </a:xfrm>
          <a:prstGeom prst="rect">
            <a:avLst/>
          </a:prstGeom>
        </p:spPr>
      </p:pic>
      <p:sp>
        <p:nvSpPr>
          <p:cNvPr id="5" name="TextBox 4">
            <a:extLst>
              <a:ext uri="{FF2B5EF4-FFF2-40B4-BE49-F238E27FC236}">
                <a16:creationId xmlns:a16="http://schemas.microsoft.com/office/drawing/2014/main" id="{ABD3CED6-DB5A-4B6A-95DD-64AB44838B52}"/>
              </a:ext>
            </a:extLst>
          </p:cNvPr>
          <p:cNvSpPr txBox="1"/>
          <p:nvPr/>
        </p:nvSpPr>
        <p:spPr>
          <a:xfrm>
            <a:off x="0" y="0"/>
            <a:ext cx="8554720" cy="830997"/>
          </a:xfrm>
          <a:prstGeom prst="rect">
            <a:avLst/>
          </a:prstGeom>
          <a:gradFill>
            <a:gsLst>
              <a:gs pos="0">
                <a:schemeClr val="accent1">
                  <a:lumMod val="5000"/>
                  <a:lumOff val="95000"/>
                </a:schemeClr>
              </a:gs>
              <a:gs pos="43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4800" b="1" dirty="0">
                <a:solidFill>
                  <a:schemeClr val="bg1"/>
                </a:solidFill>
              </a:rPr>
              <a:t>5. Lack of Education/Awareness</a:t>
            </a:r>
          </a:p>
        </p:txBody>
      </p:sp>
    </p:spTree>
    <p:extLst>
      <p:ext uri="{BB962C8B-B14F-4D97-AF65-F5344CB8AC3E}">
        <p14:creationId xmlns:p14="http://schemas.microsoft.com/office/powerpoint/2010/main" val="993470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E887D3D-61FD-49B8-815D-58A487C33DFD}"/>
              </a:ext>
            </a:extLst>
          </p:cNvPr>
          <p:cNvPicPr>
            <a:picLocks noGrp="1" noChangeAspect="1"/>
          </p:cNvPicPr>
          <p:nvPr>
            <p:ph idx="1"/>
          </p:nvPr>
        </p:nvPicPr>
        <p:blipFill>
          <a:blip r:embed="rId3"/>
          <a:stretch>
            <a:fillRect/>
          </a:stretch>
        </p:blipFill>
        <p:spPr>
          <a:xfrm>
            <a:off x="1974574" y="299928"/>
            <a:ext cx="8865704" cy="6258144"/>
          </a:xfrm>
          <a:prstGeom prst="rect">
            <a:avLst/>
          </a:prstGeom>
        </p:spPr>
      </p:pic>
    </p:spTree>
    <p:extLst>
      <p:ext uri="{BB962C8B-B14F-4D97-AF65-F5344CB8AC3E}">
        <p14:creationId xmlns:p14="http://schemas.microsoft.com/office/powerpoint/2010/main" val="3870979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6C49-0E18-464E-89F7-E2F31529EEDF}"/>
              </a:ext>
            </a:extLst>
          </p:cNvPr>
          <p:cNvSpPr>
            <a:spLocks noGrp="1"/>
          </p:cNvSpPr>
          <p:nvPr>
            <p:ph type="title"/>
          </p:nvPr>
        </p:nvSpPr>
        <p:spPr>
          <a:xfrm>
            <a:off x="1262269" y="391629"/>
            <a:ext cx="10515600" cy="1325563"/>
          </a:xfrm>
        </p:spPr>
        <p:txBody>
          <a:bodyPr>
            <a:normAutofit/>
          </a:bodyPr>
          <a:lstStyle/>
          <a:p>
            <a:pPr algn="ctr"/>
            <a:r>
              <a:rPr lang="en-US" sz="3600" b="1" dirty="0"/>
              <a:t>Biomedical vs. Social and Environmental Interventions to combat Dengue</a:t>
            </a:r>
          </a:p>
        </p:txBody>
      </p:sp>
      <p:sp>
        <p:nvSpPr>
          <p:cNvPr id="3" name="Content Placeholder 2">
            <a:extLst>
              <a:ext uri="{FF2B5EF4-FFF2-40B4-BE49-F238E27FC236}">
                <a16:creationId xmlns:a16="http://schemas.microsoft.com/office/drawing/2014/main" id="{BCD2B255-1892-4123-931E-3993C6C144DB}"/>
              </a:ext>
            </a:extLst>
          </p:cNvPr>
          <p:cNvSpPr>
            <a:spLocks noGrp="1"/>
          </p:cNvSpPr>
          <p:nvPr>
            <p:ph idx="1"/>
          </p:nvPr>
        </p:nvSpPr>
        <p:spPr/>
        <p:txBody>
          <a:bodyPr>
            <a:normAutofit fontScale="92500" lnSpcReduction="20000"/>
          </a:bodyPr>
          <a:lstStyle/>
          <a:p>
            <a:r>
              <a:rPr lang="en-US" dirty="0"/>
              <a:t>Compared to strategies aimed at improving social and environmental determinants of health (poverty, pollution, education) – </a:t>
            </a:r>
          </a:p>
          <a:p>
            <a:pPr marL="0" indent="0">
              <a:buNone/>
            </a:pPr>
            <a:endParaRPr lang="en-US" dirty="0"/>
          </a:p>
          <a:p>
            <a:pPr marL="0" indent="0">
              <a:buNone/>
            </a:pPr>
            <a:r>
              <a:rPr lang="en-US" dirty="0"/>
              <a:t>	Biomedical interventions are:</a:t>
            </a:r>
          </a:p>
          <a:p>
            <a:pPr marL="0" indent="0">
              <a:buNone/>
            </a:pPr>
            <a:endParaRPr lang="en-US" dirty="0"/>
          </a:p>
          <a:p>
            <a:pPr marL="1428750" lvl="2" indent="-514350">
              <a:lnSpc>
                <a:spcPct val="100000"/>
              </a:lnSpc>
              <a:buFont typeface="+mj-lt"/>
              <a:buAutoNum type="arabicPeriod"/>
            </a:pPr>
            <a:r>
              <a:rPr lang="en-US" sz="2800" dirty="0"/>
              <a:t> </a:t>
            </a:r>
            <a:r>
              <a:rPr lang="en-US" sz="2800" i="1" dirty="0"/>
              <a:t>less costly</a:t>
            </a:r>
          </a:p>
          <a:p>
            <a:pPr marL="1428750" lvl="2" indent="-514350">
              <a:lnSpc>
                <a:spcPct val="100000"/>
              </a:lnSpc>
              <a:buFont typeface="+mj-lt"/>
              <a:buAutoNum type="arabicPeriod"/>
            </a:pPr>
            <a:endParaRPr lang="en-US" sz="2800" i="1" dirty="0"/>
          </a:p>
          <a:p>
            <a:pPr marL="1428750" lvl="2" indent="-514350">
              <a:lnSpc>
                <a:spcPct val="100000"/>
              </a:lnSpc>
              <a:buFont typeface="+mj-lt"/>
              <a:buAutoNum type="arabicPeriod"/>
            </a:pPr>
            <a:r>
              <a:rPr lang="en-US" sz="2800" i="1" dirty="0"/>
              <a:t>more expedient (easier to implement, more acceptable, </a:t>
            </a:r>
            <a:r>
              <a:rPr lang="en-US" sz="2800" i="1"/>
              <a:t>and easier </a:t>
            </a:r>
            <a:r>
              <a:rPr lang="en-US" sz="2800" i="1" dirty="0"/>
              <a:t>to evaluate)</a:t>
            </a:r>
          </a:p>
          <a:p>
            <a:pPr marL="1428750" lvl="2" indent="-514350">
              <a:lnSpc>
                <a:spcPct val="100000"/>
              </a:lnSpc>
              <a:buFont typeface="+mj-lt"/>
              <a:buAutoNum type="arabicPeriod"/>
            </a:pPr>
            <a:endParaRPr lang="en-US" sz="2800" i="1" dirty="0"/>
          </a:p>
          <a:p>
            <a:pPr marL="1428750" lvl="2" indent="-514350">
              <a:lnSpc>
                <a:spcPct val="100000"/>
              </a:lnSpc>
              <a:buFont typeface="+mj-lt"/>
              <a:buAutoNum type="arabicPeriod"/>
            </a:pPr>
            <a:r>
              <a:rPr lang="en-US" sz="2800" i="1" dirty="0"/>
              <a:t>more easily commercialized</a:t>
            </a:r>
          </a:p>
          <a:p>
            <a:endParaRPr lang="en-US" i="1" dirty="0"/>
          </a:p>
          <a:p>
            <a:pPr marL="457200" lvl="1" indent="0">
              <a:buNone/>
            </a:pPr>
            <a:endParaRPr lang="en-US" i="1" dirty="0"/>
          </a:p>
          <a:p>
            <a:endParaRPr lang="en-US" i="1" dirty="0"/>
          </a:p>
        </p:txBody>
      </p:sp>
    </p:spTree>
    <p:extLst>
      <p:ext uri="{BB962C8B-B14F-4D97-AF65-F5344CB8AC3E}">
        <p14:creationId xmlns:p14="http://schemas.microsoft.com/office/powerpoint/2010/main" val="1091081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5276-7F6A-48A5-A06F-22DE36985797}"/>
              </a:ext>
            </a:extLst>
          </p:cNvPr>
          <p:cNvSpPr>
            <a:spLocks noGrp="1"/>
          </p:cNvSpPr>
          <p:nvPr>
            <p:ph type="title"/>
          </p:nvPr>
        </p:nvSpPr>
        <p:spPr/>
        <p:txBody>
          <a:bodyPr/>
          <a:lstStyle/>
          <a:p>
            <a:pPr algn="ctr"/>
            <a:r>
              <a:rPr lang="en-US" dirty="0"/>
              <a:t>Fundamental solutions, or stop-gap measures?</a:t>
            </a:r>
          </a:p>
        </p:txBody>
      </p:sp>
      <p:sp>
        <p:nvSpPr>
          <p:cNvPr id="3" name="Content Placeholder 2">
            <a:extLst>
              <a:ext uri="{FF2B5EF4-FFF2-40B4-BE49-F238E27FC236}">
                <a16:creationId xmlns:a16="http://schemas.microsoft.com/office/drawing/2014/main" id="{9AF639D9-86D9-4700-BACA-5ED92271A8C9}"/>
              </a:ext>
            </a:extLst>
          </p:cNvPr>
          <p:cNvSpPr>
            <a:spLocks noGrp="1"/>
          </p:cNvSpPr>
          <p:nvPr>
            <p:ph idx="1"/>
          </p:nvPr>
        </p:nvSpPr>
        <p:spPr/>
        <p:txBody>
          <a:bodyPr/>
          <a:lstStyle/>
          <a:p>
            <a:pPr marL="0" indent="0">
              <a:lnSpc>
                <a:spcPct val="150000"/>
              </a:lnSpc>
              <a:buNone/>
            </a:pPr>
            <a:r>
              <a:rPr lang="en-US" sz="3200" i="1" dirty="0">
                <a:sym typeface="Wingdings" panose="05000000000000000000" pitchFamily="2" charset="2"/>
              </a:rPr>
              <a:t>Biomedical interventions</a:t>
            </a:r>
            <a:r>
              <a:rPr lang="en-US" sz="3200" dirty="0">
                <a:sym typeface="Wingdings" panose="05000000000000000000" pitchFamily="2" charset="2"/>
              </a:rPr>
              <a:t>, efficacy and effectiveness notwithstanding, don’t really address the root causes that are driving the </a:t>
            </a:r>
            <a:r>
              <a:rPr lang="en-US" sz="3200" i="1" u="sng" dirty="0">
                <a:sym typeface="Wingdings" panose="05000000000000000000" pitchFamily="2" charset="2"/>
              </a:rPr>
              <a:t>global spread of dengue </a:t>
            </a:r>
            <a:r>
              <a:rPr lang="en-US" sz="3200" dirty="0">
                <a:sym typeface="Wingdings" panose="05000000000000000000" pitchFamily="2" charset="2"/>
              </a:rPr>
              <a:t>and other arboviruses</a:t>
            </a:r>
            <a:endParaRPr lang="en-US" dirty="0"/>
          </a:p>
        </p:txBody>
      </p:sp>
      <p:pic>
        <p:nvPicPr>
          <p:cNvPr id="4" name="Picture 3">
            <a:extLst>
              <a:ext uri="{FF2B5EF4-FFF2-40B4-BE49-F238E27FC236}">
                <a16:creationId xmlns:a16="http://schemas.microsoft.com/office/drawing/2014/main" id="{1FD15F3F-76E1-4010-9FC0-EB33F266C77D}"/>
              </a:ext>
            </a:extLst>
          </p:cNvPr>
          <p:cNvPicPr>
            <a:picLocks noChangeAspect="1"/>
          </p:cNvPicPr>
          <p:nvPr/>
        </p:nvPicPr>
        <p:blipFill>
          <a:blip r:embed="rId3"/>
          <a:stretch>
            <a:fillRect/>
          </a:stretch>
        </p:blipFill>
        <p:spPr>
          <a:xfrm>
            <a:off x="8494644" y="4289866"/>
            <a:ext cx="3322156" cy="2436248"/>
          </a:xfrm>
          <a:prstGeom prst="rect">
            <a:avLst/>
          </a:prstGeom>
        </p:spPr>
      </p:pic>
    </p:spTree>
    <p:extLst>
      <p:ext uri="{BB962C8B-B14F-4D97-AF65-F5344CB8AC3E}">
        <p14:creationId xmlns:p14="http://schemas.microsoft.com/office/powerpoint/2010/main" val="2266687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AEC828-851A-4CCA-AC82-28D65F7A48D1}"/>
              </a:ext>
            </a:extLst>
          </p:cNvPr>
          <p:cNvPicPr>
            <a:picLocks noChangeAspect="1"/>
          </p:cNvPicPr>
          <p:nvPr/>
        </p:nvPicPr>
        <p:blipFill>
          <a:blip r:embed="rId3"/>
          <a:stretch>
            <a:fillRect/>
          </a:stretch>
        </p:blipFill>
        <p:spPr>
          <a:xfrm>
            <a:off x="976908" y="0"/>
            <a:ext cx="10238183" cy="6858000"/>
          </a:xfrm>
          <a:prstGeom prst="rect">
            <a:avLst/>
          </a:prstGeom>
        </p:spPr>
      </p:pic>
    </p:spTree>
    <p:extLst>
      <p:ext uri="{BB962C8B-B14F-4D97-AF65-F5344CB8AC3E}">
        <p14:creationId xmlns:p14="http://schemas.microsoft.com/office/powerpoint/2010/main" val="3414134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logo&#10;&#10;Description generated with high confidence">
            <a:extLst>
              <a:ext uri="{FF2B5EF4-FFF2-40B4-BE49-F238E27FC236}">
                <a16:creationId xmlns:a16="http://schemas.microsoft.com/office/drawing/2014/main" id="{E1546A2E-25B9-4B42-8CCD-C3ED5AB8373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2160" r="-2" b="2839"/>
          <a:stretch/>
        </p:blipFill>
        <p:spPr>
          <a:xfrm>
            <a:off x="1431235" y="1468506"/>
            <a:ext cx="9581321" cy="5389494"/>
          </a:xfrm>
          <a:prstGeom prst="rect">
            <a:avLst/>
          </a:prstGeom>
        </p:spPr>
      </p:pic>
      <p:sp>
        <p:nvSpPr>
          <p:cNvPr id="6" name="TextBox 5">
            <a:extLst>
              <a:ext uri="{FF2B5EF4-FFF2-40B4-BE49-F238E27FC236}">
                <a16:creationId xmlns:a16="http://schemas.microsoft.com/office/drawing/2014/main" id="{67B767F3-6B59-4EA3-8060-08933349F751}"/>
              </a:ext>
            </a:extLst>
          </p:cNvPr>
          <p:cNvSpPr txBox="1"/>
          <p:nvPr/>
        </p:nvSpPr>
        <p:spPr>
          <a:xfrm>
            <a:off x="2372139" y="265043"/>
            <a:ext cx="8123583" cy="954107"/>
          </a:xfrm>
          <a:prstGeom prst="rect">
            <a:avLst/>
          </a:prstGeom>
          <a:noFill/>
        </p:spPr>
        <p:txBody>
          <a:bodyPr wrap="square" rtlCol="0">
            <a:spAutoFit/>
          </a:bodyPr>
          <a:lstStyle/>
          <a:p>
            <a:pPr algn="ctr"/>
            <a:r>
              <a:rPr lang="en-US" sz="2800" b="1" dirty="0"/>
              <a:t>Goal – Increase measles vaccine coverage rate among 1-4 year-olds from 70% to 90%</a:t>
            </a:r>
          </a:p>
        </p:txBody>
      </p:sp>
      <p:sp>
        <p:nvSpPr>
          <p:cNvPr id="7" name="TextBox 6">
            <a:extLst>
              <a:ext uri="{FF2B5EF4-FFF2-40B4-BE49-F238E27FC236}">
                <a16:creationId xmlns:a16="http://schemas.microsoft.com/office/drawing/2014/main" id="{0B1490D0-1EDA-4589-A6EA-68EB36B7C5E6}"/>
              </a:ext>
            </a:extLst>
          </p:cNvPr>
          <p:cNvSpPr txBox="1"/>
          <p:nvPr/>
        </p:nvSpPr>
        <p:spPr>
          <a:xfrm rot="21152763">
            <a:off x="5658680" y="4373217"/>
            <a:ext cx="927652" cy="523220"/>
          </a:xfrm>
          <a:prstGeom prst="rect">
            <a:avLst/>
          </a:prstGeom>
          <a:solidFill>
            <a:schemeClr val="bg1"/>
          </a:solidFill>
        </p:spPr>
        <p:txBody>
          <a:bodyPr wrap="square" rtlCol="0">
            <a:spAutoFit/>
          </a:bodyPr>
          <a:lstStyle/>
          <a:p>
            <a:r>
              <a:rPr lang="en-US" sz="2800" b="1" dirty="0"/>
              <a:t>70%</a:t>
            </a:r>
          </a:p>
        </p:txBody>
      </p:sp>
      <p:sp>
        <p:nvSpPr>
          <p:cNvPr id="8" name="TextBox 7">
            <a:extLst>
              <a:ext uri="{FF2B5EF4-FFF2-40B4-BE49-F238E27FC236}">
                <a16:creationId xmlns:a16="http://schemas.microsoft.com/office/drawing/2014/main" id="{C113925F-4792-453D-87E0-707D5CD568CD}"/>
              </a:ext>
            </a:extLst>
          </p:cNvPr>
          <p:cNvSpPr txBox="1"/>
          <p:nvPr/>
        </p:nvSpPr>
        <p:spPr>
          <a:xfrm>
            <a:off x="3366053" y="2782956"/>
            <a:ext cx="1007165" cy="646331"/>
          </a:xfrm>
          <a:prstGeom prst="rect">
            <a:avLst/>
          </a:prstGeom>
          <a:solidFill>
            <a:schemeClr val="bg1"/>
          </a:solidFill>
        </p:spPr>
        <p:txBody>
          <a:bodyPr wrap="square" rtlCol="0">
            <a:spAutoFit/>
          </a:bodyPr>
          <a:lstStyle/>
          <a:p>
            <a:pPr algn="ctr"/>
            <a:r>
              <a:rPr lang="en-US" dirty="0"/>
              <a:t>Cost of vaccine</a:t>
            </a:r>
          </a:p>
        </p:txBody>
      </p:sp>
      <p:sp>
        <p:nvSpPr>
          <p:cNvPr id="9" name="TextBox 8">
            <a:extLst>
              <a:ext uri="{FF2B5EF4-FFF2-40B4-BE49-F238E27FC236}">
                <a16:creationId xmlns:a16="http://schemas.microsoft.com/office/drawing/2014/main" id="{5DDBC0E5-C6D6-4246-B1AF-8AD87A18F541}"/>
              </a:ext>
            </a:extLst>
          </p:cNvPr>
          <p:cNvSpPr txBox="1"/>
          <p:nvPr/>
        </p:nvSpPr>
        <p:spPr>
          <a:xfrm>
            <a:off x="2597426" y="3988496"/>
            <a:ext cx="1311966" cy="646331"/>
          </a:xfrm>
          <a:prstGeom prst="rect">
            <a:avLst/>
          </a:prstGeom>
          <a:solidFill>
            <a:schemeClr val="bg1"/>
          </a:solidFill>
        </p:spPr>
        <p:txBody>
          <a:bodyPr wrap="square" rtlCol="0">
            <a:spAutoFit/>
          </a:bodyPr>
          <a:lstStyle/>
          <a:p>
            <a:pPr algn="ctr"/>
            <a:r>
              <a:rPr lang="en-US" dirty="0"/>
              <a:t>Weak cold chain</a:t>
            </a:r>
          </a:p>
        </p:txBody>
      </p:sp>
      <p:sp>
        <p:nvSpPr>
          <p:cNvPr id="11" name="TextBox 10">
            <a:extLst>
              <a:ext uri="{FF2B5EF4-FFF2-40B4-BE49-F238E27FC236}">
                <a16:creationId xmlns:a16="http://schemas.microsoft.com/office/drawing/2014/main" id="{9C2EEF6C-5C60-4A9C-9A08-F865F8CCAE27}"/>
              </a:ext>
            </a:extLst>
          </p:cNvPr>
          <p:cNvSpPr txBox="1"/>
          <p:nvPr/>
        </p:nvSpPr>
        <p:spPr>
          <a:xfrm>
            <a:off x="1934818" y="2723887"/>
            <a:ext cx="1166190" cy="923330"/>
          </a:xfrm>
          <a:prstGeom prst="rect">
            <a:avLst/>
          </a:prstGeom>
          <a:solidFill>
            <a:schemeClr val="bg1"/>
          </a:solidFill>
        </p:spPr>
        <p:txBody>
          <a:bodyPr wrap="square" rtlCol="0">
            <a:spAutoFit/>
          </a:bodyPr>
          <a:lstStyle/>
          <a:p>
            <a:pPr algn="ctr"/>
            <a:r>
              <a:rPr lang="en-US" dirty="0"/>
              <a:t>Clinic hours too short</a:t>
            </a:r>
          </a:p>
        </p:txBody>
      </p:sp>
      <p:sp>
        <p:nvSpPr>
          <p:cNvPr id="12" name="TextBox 11">
            <a:extLst>
              <a:ext uri="{FF2B5EF4-FFF2-40B4-BE49-F238E27FC236}">
                <a16:creationId xmlns:a16="http://schemas.microsoft.com/office/drawing/2014/main" id="{EE05047C-0D04-42E8-9A36-064FD11ACD49}"/>
              </a:ext>
            </a:extLst>
          </p:cNvPr>
          <p:cNvSpPr txBox="1"/>
          <p:nvPr/>
        </p:nvSpPr>
        <p:spPr>
          <a:xfrm>
            <a:off x="8587409" y="3840087"/>
            <a:ext cx="1007165" cy="646331"/>
          </a:xfrm>
          <a:prstGeom prst="rect">
            <a:avLst/>
          </a:prstGeom>
          <a:solidFill>
            <a:schemeClr val="bg1"/>
          </a:solidFill>
        </p:spPr>
        <p:txBody>
          <a:bodyPr wrap="square" rtlCol="0">
            <a:spAutoFit/>
          </a:bodyPr>
          <a:lstStyle/>
          <a:p>
            <a:pPr algn="ctr"/>
            <a:r>
              <a:rPr lang="en-US" dirty="0"/>
              <a:t>Political support</a:t>
            </a:r>
          </a:p>
        </p:txBody>
      </p:sp>
      <p:sp>
        <p:nvSpPr>
          <p:cNvPr id="13" name="TextBox 12">
            <a:extLst>
              <a:ext uri="{FF2B5EF4-FFF2-40B4-BE49-F238E27FC236}">
                <a16:creationId xmlns:a16="http://schemas.microsoft.com/office/drawing/2014/main" id="{741284CA-7D69-4836-9D1C-15C13895F691}"/>
              </a:ext>
            </a:extLst>
          </p:cNvPr>
          <p:cNvSpPr txBox="1"/>
          <p:nvPr/>
        </p:nvSpPr>
        <p:spPr>
          <a:xfrm>
            <a:off x="9263271" y="2782669"/>
            <a:ext cx="1152939" cy="646331"/>
          </a:xfrm>
          <a:prstGeom prst="rect">
            <a:avLst/>
          </a:prstGeom>
          <a:solidFill>
            <a:schemeClr val="bg1"/>
          </a:solidFill>
        </p:spPr>
        <p:txBody>
          <a:bodyPr wrap="square" rtlCol="0">
            <a:spAutoFit/>
          </a:bodyPr>
          <a:lstStyle/>
          <a:p>
            <a:pPr algn="ctr"/>
            <a:r>
              <a:rPr lang="en-US" dirty="0"/>
              <a:t>Motivated staff</a:t>
            </a:r>
          </a:p>
        </p:txBody>
      </p:sp>
      <p:sp>
        <p:nvSpPr>
          <p:cNvPr id="14" name="TextBox 13">
            <a:extLst>
              <a:ext uri="{FF2B5EF4-FFF2-40B4-BE49-F238E27FC236}">
                <a16:creationId xmlns:a16="http://schemas.microsoft.com/office/drawing/2014/main" id="{5557E967-E307-4EF7-83DC-4C3D71372050}"/>
              </a:ext>
            </a:extLst>
          </p:cNvPr>
          <p:cNvSpPr txBox="1"/>
          <p:nvPr/>
        </p:nvSpPr>
        <p:spPr>
          <a:xfrm>
            <a:off x="9263271" y="5023100"/>
            <a:ext cx="1007165" cy="923330"/>
          </a:xfrm>
          <a:prstGeom prst="rect">
            <a:avLst/>
          </a:prstGeom>
          <a:solidFill>
            <a:schemeClr val="bg1"/>
          </a:solidFill>
        </p:spPr>
        <p:txBody>
          <a:bodyPr wrap="square" rtlCol="0">
            <a:spAutoFit/>
          </a:bodyPr>
          <a:lstStyle/>
          <a:p>
            <a:pPr algn="ctr"/>
            <a:r>
              <a:rPr lang="en-US" dirty="0"/>
              <a:t>Donor funds available</a:t>
            </a:r>
          </a:p>
        </p:txBody>
      </p:sp>
    </p:spTree>
    <p:extLst>
      <p:ext uri="{BB962C8B-B14F-4D97-AF65-F5344CB8AC3E}">
        <p14:creationId xmlns:p14="http://schemas.microsoft.com/office/powerpoint/2010/main" val="123496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F2CE40B-2103-4552-BD66-B9C85E41D102}"/>
              </a:ext>
            </a:extLst>
          </p:cNvPr>
          <p:cNvPicPr>
            <a:picLocks noGrp="1" noChangeAspect="1"/>
          </p:cNvPicPr>
          <p:nvPr>
            <p:ph idx="1"/>
          </p:nvPr>
        </p:nvPicPr>
        <p:blipFill rotWithShape="1">
          <a:blip r:embed="rId3"/>
          <a:srcRect l="20325" t="10640" r="20942" b="8327"/>
          <a:stretch/>
        </p:blipFill>
        <p:spPr>
          <a:xfrm>
            <a:off x="0" y="-235191"/>
            <a:ext cx="12338167" cy="7328380"/>
          </a:xfrm>
          <a:prstGeom prst="rect">
            <a:avLst/>
          </a:prstGeom>
        </p:spPr>
      </p:pic>
      <p:sp>
        <p:nvSpPr>
          <p:cNvPr id="8" name="TextBox 7">
            <a:extLst>
              <a:ext uri="{FF2B5EF4-FFF2-40B4-BE49-F238E27FC236}">
                <a16:creationId xmlns:a16="http://schemas.microsoft.com/office/drawing/2014/main" id="{0B740CF7-7C4F-42ED-8060-BD078041FDB9}"/>
              </a:ext>
            </a:extLst>
          </p:cNvPr>
          <p:cNvSpPr txBox="1"/>
          <p:nvPr/>
        </p:nvSpPr>
        <p:spPr>
          <a:xfrm>
            <a:off x="347868" y="685800"/>
            <a:ext cx="7627731" cy="461665"/>
          </a:xfrm>
          <a:prstGeom prst="rect">
            <a:avLst/>
          </a:prstGeom>
          <a:solidFill>
            <a:schemeClr val="bg1">
              <a:lumMod val="95000"/>
            </a:schemeClr>
          </a:solidFill>
        </p:spPr>
        <p:txBody>
          <a:bodyPr wrap="square" rtlCol="0">
            <a:spAutoFit/>
          </a:bodyPr>
          <a:lstStyle/>
          <a:p>
            <a:r>
              <a:rPr lang="en-US" sz="2400" b="1" dirty="0"/>
              <a:t>Goal:  Reduce Dengue Morbidity and Mortality  ====</a:t>
            </a:r>
            <a:r>
              <a:rPr lang="en-US" sz="2400" b="1" dirty="0">
                <a:sym typeface="Wingdings" panose="05000000000000000000" pitchFamily="2" charset="2"/>
              </a:rPr>
              <a:t></a:t>
            </a:r>
            <a:endParaRPr lang="en-US" sz="2400" b="1" dirty="0"/>
          </a:p>
        </p:txBody>
      </p:sp>
      <p:sp>
        <p:nvSpPr>
          <p:cNvPr id="10" name="TextBox 9">
            <a:extLst>
              <a:ext uri="{FF2B5EF4-FFF2-40B4-BE49-F238E27FC236}">
                <a16:creationId xmlns:a16="http://schemas.microsoft.com/office/drawing/2014/main" id="{765DA8BD-2721-4238-91EA-A42EDB8CD31B}"/>
              </a:ext>
            </a:extLst>
          </p:cNvPr>
          <p:cNvSpPr txBox="1"/>
          <p:nvPr/>
        </p:nvSpPr>
        <p:spPr>
          <a:xfrm>
            <a:off x="8885584" y="4065103"/>
            <a:ext cx="1480931" cy="276999"/>
          </a:xfrm>
          <a:prstGeom prst="rect">
            <a:avLst/>
          </a:prstGeom>
          <a:solidFill>
            <a:srgbClr val="0099FF"/>
          </a:solidFill>
        </p:spPr>
        <p:txBody>
          <a:bodyPr wrap="square" rtlCol="0">
            <a:spAutoFit/>
          </a:bodyPr>
          <a:lstStyle/>
          <a:p>
            <a:pPr algn="ctr"/>
            <a:r>
              <a:rPr lang="en-US" sz="1200" b="1" dirty="0">
                <a:solidFill>
                  <a:schemeClr val="bg1"/>
                </a:solidFill>
              </a:rPr>
              <a:t>Urban Migration</a:t>
            </a:r>
          </a:p>
        </p:txBody>
      </p:sp>
      <p:sp>
        <p:nvSpPr>
          <p:cNvPr id="11" name="TextBox 10">
            <a:extLst>
              <a:ext uri="{FF2B5EF4-FFF2-40B4-BE49-F238E27FC236}">
                <a16:creationId xmlns:a16="http://schemas.microsoft.com/office/drawing/2014/main" id="{FF6B75BD-9C1F-4907-B154-CBB281DDA4F9}"/>
              </a:ext>
            </a:extLst>
          </p:cNvPr>
          <p:cNvSpPr txBox="1"/>
          <p:nvPr/>
        </p:nvSpPr>
        <p:spPr>
          <a:xfrm>
            <a:off x="9983862" y="3060167"/>
            <a:ext cx="1060171" cy="276999"/>
          </a:xfrm>
          <a:prstGeom prst="rect">
            <a:avLst/>
          </a:prstGeom>
          <a:solidFill>
            <a:srgbClr val="0099FF"/>
          </a:solidFill>
        </p:spPr>
        <p:txBody>
          <a:bodyPr wrap="square" rtlCol="0">
            <a:spAutoFit/>
          </a:bodyPr>
          <a:lstStyle/>
          <a:p>
            <a:pPr algn="ctr"/>
            <a:r>
              <a:rPr lang="en-US" sz="1200" b="1" dirty="0">
                <a:solidFill>
                  <a:schemeClr val="bg1"/>
                </a:solidFill>
              </a:rPr>
              <a:t>Solid Waste</a:t>
            </a:r>
          </a:p>
        </p:txBody>
      </p:sp>
      <p:sp>
        <p:nvSpPr>
          <p:cNvPr id="12" name="TextBox 11">
            <a:extLst>
              <a:ext uri="{FF2B5EF4-FFF2-40B4-BE49-F238E27FC236}">
                <a16:creationId xmlns:a16="http://schemas.microsoft.com/office/drawing/2014/main" id="{69FFC421-0AE4-4D35-A17F-621277340623}"/>
              </a:ext>
            </a:extLst>
          </p:cNvPr>
          <p:cNvSpPr txBox="1"/>
          <p:nvPr/>
        </p:nvSpPr>
        <p:spPr>
          <a:xfrm>
            <a:off x="8706682" y="2786267"/>
            <a:ext cx="1017106" cy="461665"/>
          </a:xfrm>
          <a:prstGeom prst="rect">
            <a:avLst/>
          </a:prstGeom>
          <a:solidFill>
            <a:srgbClr val="0099FF"/>
          </a:solidFill>
        </p:spPr>
        <p:txBody>
          <a:bodyPr wrap="square" rtlCol="0">
            <a:spAutoFit/>
          </a:bodyPr>
          <a:lstStyle/>
          <a:p>
            <a:pPr algn="ctr"/>
            <a:r>
              <a:rPr lang="en-US" sz="1200" b="1" dirty="0">
                <a:solidFill>
                  <a:schemeClr val="bg1"/>
                </a:solidFill>
              </a:rPr>
              <a:t>Global Warming</a:t>
            </a:r>
          </a:p>
        </p:txBody>
      </p:sp>
      <p:sp>
        <p:nvSpPr>
          <p:cNvPr id="13" name="TextBox 12">
            <a:extLst>
              <a:ext uri="{FF2B5EF4-FFF2-40B4-BE49-F238E27FC236}">
                <a16:creationId xmlns:a16="http://schemas.microsoft.com/office/drawing/2014/main" id="{985E25D1-55E9-4C6B-B16F-5180166ECC06}"/>
              </a:ext>
            </a:extLst>
          </p:cNvPr>
          <p:cNvSpPr txBox="1"/>
          <p:nvPr/>
        </p:nvSpPr>
        <p:spPr>
          <a:xfrm>
            <a:off x="9665805" y="5292742"/>
            <a:ext cx="1207603" cy="276999"/>
          </a:xfrm>
          <a:prstGeom prst="rect">
            <a:avLst/>
          </a:prstGeom>
          <a:solidFill>
            <a:srgbClr val="0099FF"/>
          </a:solidFill>
        </p:spPr>
        <p:txBody>
          <a:bodyPr wrap="square" rtlCol="0">
            <a:spAutoFit/>
          </a:bodyPr>
          <a:lstStyle/>
          <a:p>
            <a:pPr algn="ctr"/>
            <a:r>
              <a:rPr lang="en-US" sz="1200" b="1" dirty="0">
                <a:solidFill>
                  <a:schemeClr val="bg1"/>
                </a:solidFill>
              </a:rPr>
              <a:t>Globalization</a:t>
            </a:r>
          </a:p>
        </p:txBody>
      </p:sp>
      <p:sp>
        <p:nvSpPr>
          <p:cNvPr id="14" name="TextBox 13">
            <a:extLst>
              <a:ext uri="{FF2B5EF4-FFF2-40B4-BE49-F238E27FC236}">
                <a16:creationId xmlns:a16="http://schemas.microsoft.com/office/drawing/2014/main" id="{429B2776-CC51-4526-A629-5098B51FD146}"/>
              </a:ext>
            </a:extLst>
          </p:cNvPr>
          <p:cNvSpPr txBox="1"/>
          <p:nvPr/>
        </p:nvSpPr>
        <p:spPr>
          <a:xfrm rot="21213015">
            <a:off x="5256834" y="4269315"/>
            <a:ext cx="1283108" cy="646331"/>
          </a:xfrm>
          <a:prstGeom prst="rect">
            <a:avLst/>
          </a:prstGeom>
          <a:solidFill>
            <a:srgbClr val="0099FF"/>
          </a:solidFill>
        </p:spPr>
        <p:txBody>
          <a:bodyPr wrap="square" rtlCol="0">
            <a:spAutoFit/>
          </a:bodyPr>
          <a:lstStyle/>
          <a:p>
            <a:pPr algn="ctr"/>
            <a:r>
              <a:rPr lang="en-US" sz="1200" b="1" dirty="0">
                <a:solidFill>
                  <a:schemeClr val="bg1"/>
                </a:solidFill>
              </a:rPr>
              <a:t>DENGUE</a:t>
            </a:r>
          </a:p>
          <a:p>
            <a:pPr algn="ctr"/>
            <a:r>
              <a:rPr lang="en-US" sz="1200" b="1" dirty="0">
                <a:solidFill>
                  <a:schemeClr val="bg1"/>
                </a:solidFill>
              </a:rPr>
              <a:t>Morbidity &amp; </a:t>
            </a:r>
          </a:p>
          <a:p>
            <a:pPr algn="ctr"/>
            <a:r>
              <a:rPr lang="en-US" sz="1200" b="1" dirty="0">
                <a:solidFill>
                  <a:schemeClr val="bg1"/>
                </a:solidFill>
              </a:rPr>
              <a:t>Mortality</a:t>
            </a:r>
          </a:p>
        </p:txBody>
      </p:sp>
      <p:sp>
        <p:nvSpPr>
          <p:cNvPr id="16" name="TextBox 15">
            <a:extLst>
              <a:ext uri="{FF2B5EF4-FFF2-40B4-BE49-F238E27FC236}">
                <a16:creationId xmlns:a16="http://schemas.microsoft.com/office/drawing/2014/main" id="{491DDD40-2F2E-4D17-A056-067F9266FC58}"/>
              </a:ext>
            </a:extLst>
          </p:cNvPr>
          <p:cNvSpPr txBox="1"/>
          <p:nvPr/>
        </p:nvSpPr>
        <p:spPr>
          <a:xfrm>
            <a:off x="2699306" y="3044535"/>
            <a:ext cx="1060171" cy="461665"/>
          </a:xfrm>
          <a:prstGeom prst="rect">
            <a:avLst/>
          </a:prstGeom>
          <a:solidFill>
            <a:srgbClr val="C00000"/>
          </a:solidFill>
        </p:spPr>
        <p:txBody>
          <a:bodyPr wrap="square" rtlCol="0">
            <a:spAutoFit/>
          </a:bodyPr>
          <a:lstStyle/>
          <a:p>
            <a:pPr algn="ctr"/>
            <a:r>
              <a:rPr lang="en-US" sz="1200" b="1" dirty="0">
                <a:solidFill>
                  <a:schemeClr val="bg1"/>
                </a:solidFill>
              </a:rPr>
              <a:t>Dengue Vaccine</a:t>
            </a:r>
          </a:p>
        </p:txBody>
      </p:sp>
      <p:sp>
        <p:nvSpPr>
          <p:cNvPr id="17" name="TextBox 16">
            <a:extLst>
              <a:ext uri="{FF2B5EF4-FFF2-40B4-BE49-F238E27FC236}">
                <a16:creationId xmlns:a16="http://schemas.microsoft.com/office/drawing/2014/main" id="{3A005A23-9087-4DA3-A6D7-E3E31591B6D6}"/>
              </a:ext>
            </a:extLst>
          </p:cNvPr>
          <p:cNvSpPr txBox="1"/>
          <p:nvPr/>
        </p:nvSpPr>
        <p:spPr>
          <a:xfrm>
            <a:off x="1073706" y="2967334"/>
            <a:ext cx="1060171" cy="461665"/>
          </a:xfrm>
          <a:prstGeom prst="rect">
            <a:avLst/>
          </a:prstGeom>
          <a:solidFill>
            <a:srgbClr val="C00000"/>
          </a:solidFill>
        </p:spPr>
        <p:txBody>
          <a:bodyPr wrap="square" rtlCol="0">
            <a:spAutoFit/>
          </a:bodyPr>
          <a:lstStyle/>
          <a:p>
            <a:pPr algn="ctr"/>
            <a:r>
              <a:rPr lang="en-US" sz="1200" b="1" dirty="0">
                <a:solidFill>
                  <a:schemeClr val="bg1"/>
                </a:solidFill>
              </a:rPr>
              <a:t>Vector Control</a:t>
            </a:r>
          </a:p>
        </p:txBody>
      </p:sp>
      <p:sp>
        <p:nvSpPr>
          <p:cNvPr id="18" name="TextBox 17">
            <a:extLst>
              <a:ext uri="{FF2B5EF4-FFF2-40B4-BE49-F238E27FC236}">
                <a16:creationId xmlns:a16="http://schemas.microsoft.com/office/drawing/2014/main" id="{EA21093E-0258-4EF3-87CD-F04D69E1D0FD}"/>
              </a:ext>
            </a:extLst>
          </p:cNvPr>
          <p:cNvSpPr txBox="1"/>
          <p:nvPr/>
        </p:nvSpPr>
        <p:spPr>
          <a:xfrm>
            <a:off x="1915381" y="3967353"/>
            <a:ext cx="1138051" cy="461665"/>
          </a:xfrm>
          <a:prstGeom prst="rect">
            <a:avLst/>
          </a:prstGeom>
          <a:solidFill>
            <a:srgbClr val="C00000"/>
          </a:solidFill>
        </p:spPr>
        <p:txBody>
          <a:bodyPr wrap="square" rtlCol="0">
            <a:spAutoFit/>
          </a:bodyPr>
          <a:lstStyle/>
          <a:p>
            <a:pPr algn="ctr"/>
            <a:r>
              <a:rPr lang="en-US" sz="1200" b="1" dirty="0">
                <a:solidFill>
                  <a:schemeClr val="bg1"/>
                </a:solidFill>
              </a:rPr>
              <a:t>Surveillance/</a:t>
            </a:r>
          </a:p>
          <a:p>
            <a:pPr algn="ctr"/>
            <a:r>
              <a:rPr lang="en-US" sz="1200" b="1" dirty="0">
                <a:solidFill>
                  <a:schemeClr val="bg1"/>
                </a:solidFill>
              </a:rPr>
              <a:t>diagnostics</a:t>
            </a:r>
          </a:p>
        </p:txBody>
      </p:sp>
      <p:sp>
        <p:nvSpPr>
          <p:cNvPr id="19" name="TextBox 18">
            <a:extLst>
              <a:ext uri="{FF2B5EF4-FFF2-40B4-BE49-F238E27FC236}">
                <a16:creationId xmlns:a16="http://schemas.microsoft.com/office/drawing/2014/main" id="{49434223-6D94-4A58-9EB5-4FBCF67D46CB}"/>
              </a:ext>
            </a:extLst>
          </p:cNvPr>
          <p:cNvSpPr txBox="1"/>
          <p:nvPr/>
        </p:nvSpPr>
        <p:spPr>
          <a:xfrm>
            <a:off x="1144826" y="5059200"/>
            <a:ext cx="1060171" cy="646331"/>
          </a:xfrm>
          <a:prstGeom prst="rect">
            <a:avLst/>
          </a:prstGeom>
          <a:solidFill>
            <a:srgbClr val="C00000"/>
          </a:solidFill>
        </p:spPr>
        <p:txBody>
          <a:bodyPr wrap="square" rtlCol="0">
            <a:spAutoFit/>
          </a:bodyPr>
          <a:lstStyle/>
          <a:p>
            <a:pPr algn="ctr"/>
            <a:r>
              <a:rPr lang="en-US" sz="1200" b="1" dirty="0">
                <a:solidFill>
                  <a:schemeClr val="bg1"/>
                </a:solidFill>
              </a:rPr>
              <a:t>Coalitions/</a:t>
            </a:r>
          </a:p>
          <a:p>
            <a:pPr algn="ctr"/>
            <a:r>
              <a:rPr lang="en-US" sz="1200" b="1" dirty="0">
                <a:solidFill>
                  <a:schemeClr val="bg1"/>
                </a:solidFill>
              </a:rPr>
              <a:t>Funds &amp;</a:t>
            </a:r>
          </a:p>
          <a:p>
            <a:pPr algn="ctr"/>
            <a:r>
              <a:rPr lang="en-US" sz="1200" b="1" dirty="0">
                <a:solidFill>
                  <a:schemeClr val="bg1"/>
                </a:solidFill>
              </a:rPr>
              <a:t>Awareness  </a:t>
            </a:r>
          </a:p>
        </p:txBody>
      </p:sp>
      <p:sp>
        <p:nvSpPr>
          <p:cNvPr id="21" name="TextBox 20">
            <a:extLst>
              <a:ext uri="{FF2B5EF4-FFF2-40B4-BE49-F238E27FC236}">
                <a16:creationId xmlns:a16="http://schemas.microsoft.com/office/drawing/2014/main" id="{AEF7AE26-22DA-4985-850E-0F5752A8ABD9}"/>
              </a:ext>
            </a:extLst>
          </p:cNvPr>
          <p:cNvSpPr txBox="1"/>
          <p:nvPr/>
        </p:nvSpPr>
        <p:spPr>
          <a:xfrm>
            <a:off x="7975600" y="1295205"/>
            <a:ext cx="2550160" cy="369332"/>
          </a:xfrm>
          <a:prstGeom prst="rect">
            <a:avLst/>
          </a:prstGeom>
          <a:noFill/>
        </p:spPr>
        <p:txBody>
          <a:bodyPr wrap="square" rtlCol="0">
            <a:spAutoFit/>
          </a:bodyPr>
          <a:lstStyle/>
          <a:p>
            <a:pPr algn="ctr"/>
            <a:r>
              <a:rPr lang="en-US" dirty="0"/>
              <a:t>Social Determinants</a:t>
            </a:r>
          </a:p>
        </p:txBody>
      </p:sp>
      <p:sp>
        <p:nvSpPr>
          <p:cNvPr id="22" name="TextBox 21">
            <a:extLst>
              <a:ext uri="{FF2B5EF4-FFF2-40B4-BE49-F238E27FC236}">
                <a16:creationId xmlns:a16="http://schemas.microsoft.com/office/drawing/2014/main" id="{EEBA901A-11E3-4C84-830B-A83740A6E5BF}"/>
              </a:ext>
            </a:extLst>
          </p:cNvPr>
          <p:cNvSpPr txBox="1"/>
          <p:nvPr/>
        </p:nvSpPr>
        <p:spPr>
          <a:xfrm>
            <a:off x="1821817" y="1310975"/>
            <a:ext cx="2781714" cy="369332"/>
          </a:xfrm>
          <a:prstGeom prst="rect">
            <a:avLst/>
          </a:prstGeom>
          <a:noFill/>
        </p:spPr>
        <p:txBody>
          <a:bodyPr wrap="square" rtlCol="0">
            <a:spAutoFit/>
          </a:bodyPr>
          <a:lstStyle/>
          <a:p>
            <a:pPr algn="ctr"/>
            <a:r>
              <a:rPr lang="en-US" dirty="0"/>
              <a:t>Bio-medical Interventions</a:t>
            </a:r>
          </a:p>
        </p:txBody>
      </p:sp>
    </p:spTree>
    <p:extLst>
      <p:ext uri="{BB962C8B-B14F-4D97-AF65-F5344CB8AC3E}">
        <p14:creationId xmlns:p14="http://schemas.microsoft.com/office/powerpoint/2010/main" val="45777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93436A4-40C8-43C5-8461-CC0C5AA21B3F}"/>
              </a:ext>
            </a:extLst>
          </p:cNvPr>
          <p:cNvPicPr>
            <a:picLocks noGrp="1" noChangeAspect="1"/>
          </p:cNvPicPr>
          <p:nvPr>
            <p:ph idx="1"/>
          </p:nvPr>
        </p:nvPicPr>
        <p:blipFill rotWithShape="1">
          <a:blip r:embed="rId3"/>
          <a:srcRect b="17883"/>
          <a:stretch/>
        </p:blipFill>
        <p:spPr>
          <a:xfrm>
            <a:off x="20" y="10"/>
            <a:ext cx="12191980" cy="6857990"/>
          </a:xfrm>
          <a:prstGeom prst="rect">
            <a:avLst/>
          </a:prstGeom>
        </p:spPr>
      </p:pic>
    </p:spTree>
    <p:extLst>
      <p:ext uri="{BB962C8B-B14F-4D97-AF65-F5344CB8AC3E}">
        <p14:creationId xmlns:p14="http://schemas.microsoft.com/office/powerpoint/2010/main" val="2988016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0A7084F-4C7D-4D41-9398-52CC00C83B7D}"/>
              </a:ext>
            </a:extLst>
          </p:cNvPr>
          <p:cNvPicPr>
            <a:picLocks noGrp="1" noChangeAspect="1"/>
          </p:cNvPicPr>
          <p:nvPr>
            <p:ph idx="1"/>
          </p:nvPr>
        </p:nvPicPr>
        <p:blipFill>
          <a:blip r:embed="rId3"/>
          <a:stretch>
            <a:fillRect/>
          </a:stretch>
        </p:blipFill>
        <p:spPr>
          <a:xfrm>
            <a:off x="2228851" y="247644"/>
            <a:ext cx="7529512" cy="6362711"/>
          </a:xfrm>
          <a:prstGeom prst="rect">
            <a:avLst/>
          </a:prstGeom>
        </p:spPr>
      </p:pic>
    </p:spTree>
    <p:extLst>
      <p:ext uri="{BB962C8B-B14F-4D97-AF65-F5344CB8AC3E}">
        <p14:creationId xmlns:p14="http://schemas.microsoft.com/office/powerpoint/2010/main" val="139491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cell phone&#10;&#10;Description generated with very high confidence">
            <a:extLst>
              <a:ext uri="{FF2B5EF4-FFF2-40B4-BE49-F238E27FC236}">
                <a16:creationId xmlns:a16="http://schemas.microsoft.com/office/drawing/2014/main" id="{5A485377-30FC-4AFE-A2B3-8AF11BD53CA0}"/>
              </a:ext>
            </a:extLst>
          </p:cNvPr>
          <p:cNvPicPr>
            <a:picLocks noGrp="1" noChangeAspect="1"/>
          </p:cNvPicPr>
          <p:nvPr>
            <p:ph idx="1"/>
          </p:nvPr>
        </p:nvPicPr>
        <p:blipFill rotWithShape="1">
          <a:blip r:embed="rId3"/>
          <a:srcRect r="4000"/>
          <a:stretch/>
        </p:blipFill>
        <p:spPr>
          <a:xfrm>
            <a:off x="20" y="10"/>
            <a:ext cx="12191980" cy="6857990"/>
          </a:xfrm>
          <a:prstGeom prst="rect">
            <a:avLst/>
          </a:prstGeom>
        </p:spPr>
      </p:pic>
      <p:sp>
        <p:nvSpPr>
          <p:cNvPr id="5" name="TextBox 4">
            <a:extLst>
              <a:ext uri="{FF2B5EF4-FFF2-40B4-BE49-F238E27FC236}">
                <a16:creationId xmlns:a16="http://schemas.microsoft.com/office/drawing/2014/main" id="{90897B5C-889A-438D-A88F-73B508251719}"/>
              </a:ext>
            </a:extLst>
          </p:cNvPr>
          <p:cNvSpPr txBox="1"/>
          <p:nvPr/>
        </p:nvSpPr>
        <p:spPr>
          <a:xfrm>
            <a:off x="4502426" y="596348"/>
            <a:ext cx="5307495" cy="523220"/>
          </a:xfrm>
          <a:prstGeom prst="rect">
            <a:avLst/>
          </a:prstGeom>
          <a:noFill/>
        </p:spPr>
        <p:txBody>
          <a:bodyPr wrap="square" rtlCol="0">
            <a:spAutoFit/>
          </a:bodyPr>
          <a:lstStyle/>
          <a:p>
            <a:r>
              <a:rPr lang="en-US" sz="2800" b="1" dirty="0"/>
              <a:t>Polio in Afghanistan 1994 - 2015</a:t>
            </a:r>
          </a:p>
        </p:txBody>
      </p:sp>
    </p:spTree>
    <p:extLst>
      <p:ext uri="{BB962C8B-B14F-4D97-AF65-F5344CB8AC3E}">
        <p14:creationId xmlns:p14="http://schemas.microsoft.com/office/powerpoint/2010/main" val="1111735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map&#10;&#10;Description generated with very high confidence">
            <a:extLst>
              <a:ext uri="{FF2B5EF4-FFF2-40B4-BE49-F238E27FC236}">
                <a16:creationId xmlns:a16="http://schemas.microsoft.com/office/drawing/2014/main" id="{62F6F838-598E-4DFE-A82F-4CD993D58EA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537"/>
          <a:stretch/>
        </p:blipFill>
        <p:spPr>
          <a:xfrm>
            <a:off x="20" y="10"/>
            <a:ext cx="12191980" cy="6857990"/>
          </a:xfrm>
          <a:prstGeom prst="rect">
            <a:avLst/>
          </a:prstGeom>
        </p:spPr>
      </p:pic>
      <p:sp>
        <p:nvSpPr>
          <p:cNvPr id="3" name="TextBox 2">
            <a:extLst>
              <a:ext uri="{FF2B5EF4-FFF2-40B4-BE49-F238E27FC236}">
                <a16:creationId xmlns:a16="http://schemas.microsoft.com/office/drawing/2014/main" id="{8944DD52-295F-4635-B450-A8C10DE7FC07}"/>
              </a:ext>
            </a:extLst>
          </p:cNvPr>
          <p:cNvSpPr txBox="1"/>
          <p:nvPr/>
        </p:nvSpPr>
        <p:spPr>
          <a:xfrm>
            <a:off x="8133521" y="443258"/>
            <a:ext cx="2812774" cy="369332"/>
          </a:xfrm>
          <a:prstGeom prst="rect">
            <a:avLst/>
          </a:prstGeom>
          <a:solidFill>
            <a:schemeClr val="bg1"/>
          </a:solidFill>
        </p:spPr>
        <p:txBody>
          <a:bodyPr wrap="square" rtlCol="0">
            <a:spAutoFit/>
          </a:bodyPr>
          <a:lstStyle/>
          <a:p>
            <a:r>
              <a:rPr lang="en-US" dirty="0"/>
              <a:t>Chinese – Taipei 1955-1983</a:t>
            </a:r>
          </a:p>
        </p:txBody>
      </p:sp>
    </p:spTree>
    <p:extLst>
      <p:ext uri="{BB962C8B-B14F-4D97-AF65-F5344CB8AC3E}">
        <p14:creationId xmlns:p14="http://schemas.microsoft.com/office/powerpoint/2010/main" val="3638369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FEB5-5B78-4298-8C30-6C8F9D445410}"/>
              </a:ext>
            </a:extLst>
          </p:cNvPr>
          <p:cNvSpPr>
            <a:spLocks noGrp="1"/>
          </p:cNvSpPr>
          <p:nvPr>
            <p:ph type="title"/>
          </p:nvPr>
        </p:nvSpPr>
        <p:spPr/>
        <p:txBody>
          <a:bodyPr/>
          <a:lstStyle/>
          <a:p>
            <a:pPr algn="ctr"/>
            <a:r>
              <a:rPr lang="en-US" b="1" dirty="0"/>
              <a:t>Summary of Key Points</a:t>
            </a:r>
          </a:p>
        </p:txBody>
      </p:sp>
      <p:sp>
        <p:nvSpPr>
          <p:cNvPr id="3" name="Content Placeholder 2">
            <a:extLst>
              <a:ext uri="{FF2B5EF4-FFF2-40B4-BE49-F238E27FC236}">
                <a16:creationId xmlns:a16="http://schemas.microsoft.com/office/drawing/2014/main" id="{AD0A9B46-166D-4AA6-A87D-2000580A9039}"/>
              </a:ext>
            </a:extLst>
          </p:cNvPr>
          <p:cNvSpPr>
            <a:spLocks noGrp="1"/>
          </p:cNvSpPr>
          <p:nvPr>
            <p:ph idx="1"/>
          </p:nvPr>
        </p:nvSpPr>
        <p:spPr/>
        <p:txBody>
          <a:bodyPr>
            <a:normAutofit/>
          </a:bodyPr>
          <a:lstStyle/>
          <a:p>
            <a:pPr marL="514350" indent="-514350">
              <a:buFont typeface="+mj-lt"/>
              <a:buAutoNum type="arabicPeriod"/>
            </a:pPr>
            <a:r>
              <a:rPr lang="en-US" dirty="0"/>
              <a:t>Dengue’s global spread being driven by social and environmental factors that have no easy solutions</a:t>
            </a:r>
          </a:p>
          <a:p>
            <a:pPr marL="514350" indent="-514350">
              <a:buFont typeface="+mj-lt"/>
              <a:buAutoNum type="arabicPeriod"/>
            </a:pPr>
            <a:r>
              <a:rPr lang="en-US" dirty="0"/>
              <a:t>New biomedical interventions will help, but are not aimed at alleviating the underlying factors that are driving dengue’s global spread</a:t>
            </a:r>
          </a:p>
          <a:p>
            <a:pPr marL="514350" indent="-514350">
              <a:buFont typeface="+mj-lt"/>
              <a:buAutoNum type="arabicPeriod"/>
            </a:pPr>
            <a:r>
              <a:rPr lang="en-US" dirty="0"/>
              <a:t>We must remain vigilant, expect set-backs, and not over-promise</a:t>
            </a:r>
          </a:p>
          <a:p>
            <a:pPr marL="514350" indent="-514350">
              <a:buFont typeface="+mj-lt"/>
              <a:buAutoNum type="arabicPeriod"/>
            </a:pPr>
            <a:r>
              <a:rPr lang="en-US" dirty="0"/>
              <a:t>We must also strive to find strategies that address the social and economic determinants of global dengue’s spread and realize that in the case of dengue, biomedical interventions alone are treating the symptoms, but not the underlying cause of disease.</a:t>
            </a:r>
          </a:p>
        </p:txBody>
      </p:sp>
    </p:spTree>
    <p:extLst>
      <p:ext uri="{BB962C8B-B14F-4D97-AF65-F5344CB8AC3E}">
        <p14:creationId xmlns:p14="http://schemas.microsoft.com/office/powerpoint/2010/main" val="376891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80E1EB7-4858-4FC1-81AF-4F7C82877B6D}"/>
              </a:ext>
            </a:extLst>
          </p:cNvPr>
          <p:cNvPicPr>
            <a:picLocks noChangeAspect="1"/>
          </p:cNvPicPr>
          <p:nvPr/>
        </p:nvPicPr>
        <p:blipFill>
          <a:blip r:embed="rId3"/>
          <a:stretch>
            <a:fillRect/>
          </a:stretch>
        </p:blipFill>
        <p:spPr>
          <a:xfrm>
            <a:off x="6253817" y="1814112"/>
            <a:ext cx="5294715" cy="3229776"/>
          </a:xfrm>
          <a:prstGeom prst="rect">
            <a:avLst/>
          </a:prstGeom>
        </p:spPr>
      </p:pic>
      <p:pic>
        <p:nvPicPr>
          <p:cNvPr id="2" name="Picture 1">
            <a:extLst>
              <a:ext uri="{FF2B5EF4-FFF2-40B4-BE49-F238E27FC236}">
                <a16:creationId xmlns:a16="http://schemas.microsoft.com/office/drawing/2014/main" id="{8869F81B-6B39-4E0A-A8F7-0BEE17B0F336}"/>
              </a:ext>
            </a:extLst>
          </p:cNvPr>
          <p:cNvPicPr>
            <a:picLocks noChangeAspect="1"/>
          </p:cNvPicPr>
          <p:nvPr/>
        </p:nvPicPr>
        <p:blipFill rotWithShape="1">
          <a:blip r:embed="rId4"/>
          <a:srcRect l="62108" t="31579" r="6337" b="43498"/>
          <a:stretch/>
        </p:blipFill>
        <p:spPr>
          <a:xfrm>
            <a:off x="594783" y="1950720"/>
            <a:ext cx="5008163" cy="2225039"/>
          </a:xfrm>
          <a:prstGeom prst="rect">
            <a:avLst/>
          </a:prstGeom>
        </p:spPr>
      </p:pic>
      <p:cxnSp>
        <p:nvCxnSpPr>
          <p:cNvPr id="25" name="Straight Connector 24">
            <a:extLst>
              <a:ext uri="{FF2B5EF4-FFF2-40B4-BE49-F238E27FC236}">
                <a16:creationId xmlns:a16="http://schemas.microsoft.com/office/drawing/2014/main"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E4A9E8-FC47-45F7-A19F-89E447DC5B61}"/>
              </a:ext>
            </a:extLst>
          </p:cNvPr>
          <p:cNvPicPr>
            <a:picLocks noChangeAspect="1"/>
          </p:cNvPicPr>
          <p:nvPr/>
        </p:nvPicPr>
        <p:blipFill>
          <a:blip r:embed="rId5"/>
          <a:stretch>
            <a:fillRect/>
          </a:stretch>
        </p:blipFill>
        <p:spPr>
          <a:xfrm>
            <a:off x="970789" y="3425687"/>
            <a:ext cx="2091109" cy="499915"/>
          </a:xfrm>
          <a:prstGeom prst="rect">
            <a:avLst/>
          </a:prstGeom>
        </p:spPr>
      </p:pic>
    </p:spTree>
    <p:extLst>
      <p:ext uri="{BB962C8B-B14F-4D97-AF65-F5344CB8AC3E}">
        <p14:creationId xmlns:p14="http://schemas.microsoft.com/office/powerpoint/2010/main" val="3811528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87D72-02B9-4181-B5F8-E2049480CA52}"/>
              </a:ext>
            </a:extLst>
          </p:cNvPr>
          <p:cNvSpPr>
            <a:spLocks noGrp="1"/>
          </p:cNvSpPr>
          <p:nvPr>
            <p:ph type="title"/>
          </p:nvPr>
        </p:nvSpPr>
        <p:spPr/>
        <p:txBody>
          <a:bodyPr/>
          <a:lstStyle/>
          <a:p>
            <a:pPr algn="ctr"/>
            <a:r>
              <a:rPr lang="en-US" dirty="0"/>
              <a:t>Medigen Vaccine Biologics</a:t>
            </a:r>
          </a:p>
        </p:txBody>
      </p:sp>
      <p:pic>
        <p:nvPicPr>
          <p:cNvPr id="6" name="Content Placeholder 5">
            <a:extLst>
              <a:ext uri="{FF2B5EF4-FFF2-40B4-BE49-F238E27FC236}">
                <a16:creationId xmlns:a16="http://schemas.microsoft.com/office/drawing/2014/main" id="{09662074-46FB-48E9-B5E6-5E33513A0D47}"/>
              </a:ext>
            </a:extLst>
          </p:cNvPr>
          <p:cNvPicPr>
            <a:picLocks noGrp="1" noChangeAspect="1"/>
          </p:cNvPicPr>
          <p:nvPr>
            <p:ph idx="1"/>
          </p:nvPr>
        </p:nvPicPr>
        <p:blipFill>
          <a:blip r:embed="rId3"/>
          <a:stretch>
            <a:fillRect/>
          </a:stretch>
        </p:blipFill>
        <p:spPr>
          <a:xfrm>
            <a:off x="426261" y="2312505"/>
            <a:ext cx="5472556" cy="3075954"/>
          </a:xfrm>
          <a:prstGeom prst="rect">
            <a:avLst/>
          </a:prstGeom>
        </p:spPr>
      </p:pic>
      <p:pic>
        <p:nvPicPr>
          <p:cNvPr id="7" name="Picture 6">
            <a:extLst>
              <a:ext uri="{FF2B5EF4-FFF2-40B4-BE49-F238E27FC236}">
                <a16:creationId xmlns:a16="http://schemas.microsoft.com/office/drawing/2014/main" id="{05ACDCF6-7A1F-4B73-B26D-910E5B4168A5}"/>
              </a:ext>
            </a:extLst>
          </p:cNvPr>
          <p:cNvPicPr>
            <a:picLocks noChangeAspect="1"/>
          </p:cNvPicPr>
          <p:nvPr/>
        </p:nvPicPr>
        <p:blipFill>
          <a:blip r:embed="rId4"/>
          <a:stretch>
            <a:fillRect/>
          </a:stretch>
        </p:blipFill>
        <p:spPr>
          <a:xfrm>
            <a:off x="8441992" y="3250717"/>
            <a:ext cx="2857500" cy="1600200"/>
          </a:xfrm>
          <a:prstGeom prst="rect">
            <a:avLst/>
          </a:prstGeom>
        </p:spPr>
      </p:pic>
      <p:pic>
        <p:nvPicPr>
          <p:cNvPr id="8" name="Picture 7">
            <a:extLst>
              <a:ext uri="{FF2B5EF4-FFF2-40B4-BE49-F238E27FC236}">
                <a16:creationId xmlns:a16="http://schemas.microsoft.com/office/drawing/2014/main" id="{B2FF9367-F0E5-4CD6-A87C-49EDD3478A25}"/>
              </a:ext>
            </a:extLst>
          </p:cNvPr>
          <p:cNvPicPr>
            <a:picLocks noChangeAspect="1"/>
          </p:cNvPicPr>
          <p:nvPr/>
        </p:nvPicPr>
        <p:blipFill>
          <a:blip r:embed="rId5"/>
          <a:stretch>
            <a:fillRect/>
          </a:stretch>
        </p:blipFill>
        <p:spPr>
          <a:xfrm>
            <a:off x="5898817" y="1412393"/>
            <a:ext cx="2543175" cy="1800225"/>
          </a:xfrm>
          <a:prstGeom prst="rect">
            <a:avLst/>
          </a:prstGeom>
        </p:spPr>
      </p:pic>
      <p:pic>
        <p:nvPicPr>
          <p:cNvPr id="9" name="Picture 8">
            <a:extLst>
              <a:ext uri="{FF2B5EF4-FFF2-40B4-BE49-F238E27FC236}">
                <a16:creationId xmlns:a16="http://schemas.microsoft.com/office/drawing/2014/main" id="{5C5EA6E4-EF2D-4EC7-B6A8-C7854C54FE17}"/>
              </a:ext>
            </a:extLst>
          </p:cNvPr>
          <p:cNvPicPr>
            <a:picLocks noChangeAspect="1"/>
          </p:cNvPicPr>
          <p:nvPr/>
        </p:nvPicPr>
        <p:blipFill>
          <a:blip r:embed="rId6"/>
          <a:stretch>
            <a:fillRect/>
          </a:stretch>
        </p:blipFill>
        <p:spPr>
          <a:xfrm>
            <a:off x="5898817" y="4889017"/>
            <a:ext cx="2543175" cy="1672604"/>
          </a:xfrm>
          <a:prstGeom prst="rect">
            <a:avLst/>
          </a:prstGeom>
        </p:spPr>
      </p:pic>
    </p:spTree>
    <p:extLst>
      <p:ext uri="{BB962C8B-B14F-4D97-AF65-F5344CB8AC3E}">
        <p14:creationId xmlns:p14="http://schemas.microsoft.com/office/powerpoint/2010/main" val="2847502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social media post&#10;&#10;Description generated with very high confidence">
            <a:extLst>
              <a:ext uri="{FF2B5EF4-FFF2-40B4-BE49-F238E27FC236}">
                <a16:creationId xmlns:a16="http://schemas.microsoft.com/office/drawing/2014/main" id="{353C188A-28E7-4E85-80C1-863B66522F91}"/>
              </a:ext>
            </a:extLst>
          </p:cNvPr>
          <p:cNvPicPr>
            <a:picLocks noGrp="1" noChangeAspect="1"/>
          </p:cNvPicPr>
          <p:nvPr>
            <p:ph idx="1"/>
          </p:nvPr>
        </p:nvPicPr>
        <p:blipFill rotWithShape="1">
          <a:blip r:embed="rId3"/>
          <a:srcRect l="17500" t="17778" r="31848" b="9951"/>
          <a:stretch/>
        </p:blipFill>
        <p:spPr>
          <a:xfrm>
            <a:off x="2358887" y="0"/>
            <a:ext cx="8600661" cy="6902676"/>
          </a:xfrm>
          <a:prstGeom prst="rect">
            <a:avLst/>
          </a:prstGeom>
        </p:spPr>
      </p:pic>
      <p:sp>
        <p:nvSpPr>
          <p:cNvPr id="6" name="TextBox 5">
            <a:extLst>
              <a:ext uri="{FF2B5EF4-FFF2-40B4-BE49-F238E27FC236}">
                <a16:creationId xmlns:a16="http://schemas.microsoft.com/office/drawing/2014/main" id="{F278CBE1-CDE6-4EFE-BF11-D4012E0C0970}"/>
              </a:ext>
            </a:extLst>
          </p:cNvPr>
          <p:cNvSpPr txBox="1"/>
          <p:nvPr/>
        </p:nvSpPr>
        <p:spPr>
          <a:xfrm>
            <a:off x="2358887" y="1895060"/>
            <a:ext cx="8242852" cy="707886"/>
          </a:xfrm>
          <a:prstGeom prst="rect">
            <a:avLst/>
          </a:prstGeom>
          <a:solidFill>
            <a:schemeClr val="bg1"/>
          </a:solidFill>
        </p:spPr>
        <p:txBody>
          <a:bodyPr wrap="square" rtlCol="0">
            <a:spAutoFit/>
          </a:bodyPr>
          <a:lstStyle/>
          <a:p>
            <a:pPr algn="ctr"/>
            <a:r>
              <a:rPr lang="en-US" sz="2000" b="1" dirty="0">
                <a:highlight>
                  <a:srgbClr val="FFFF00"/>
                </a:highlight>
              </a:rPr>
              <a:t>Taiwan    was once known as Garbage Island. Now, it has an impressive recycling rate of 55%. </a:t>
            </a:r>
          </a:p>
        </p:txBody>
      </p:sp>
      <p:sp>
        <p:nvSpPr>
          <p:cNvPr id="5" name="TextBox 4">
            <a:extLst>
              <a:ext uri="{FF2B5EF4-FFF2-40B4-BE49-F238E27FC236}">
                <a16:creationId xmlns:a16="http://schemas.microsoft.com/office/drawing/2014/main" id="{41FEB068-1687-405B-B17D-0E9B27B526E7}"/>
              </a:ext>
            </a:extLst>
          </p:cNvPr>
          <p:cNvSpPr txBox="1"/>
          <p:nvPr/>
        </p:nvSpPr>
        <p:spPr>
          <a:xfrm>
            <a:off x="1656521" y="1921563"/>
            <a:ext cx="2040835" cy="369332"/>
          </a:xfrm>
          <a:prstGeom prst="rect">
            <a:avLst/>
          </a:prstGeom>
          <a:solidFill>
            <a:schemeClr val="bg1"/>
          </a:solidFill>
        </p:spPr>
        <p:txBody>
          <a:bodyPr wrap="square" rtlCol="0">
            <a:spAutoFit/>
          </a:bodyPr>
          <a:lstStyle/>
          <a:p>
            <a:pPr algn="r"/>
            <a:r>
              <a:rPr lang="en-US" b="1" dirty="0">
                <a:highlight>
                  <a:srgbClr val="FFFF00"/>
                </a:highlight>
              </a:rPr>
              <a:t>Chinese – Taipei      </a:t>
            </a:r>
          </a:p>
        </p:txBody>
      </p:sp>
      <p:sp>
        <p:nvSpPr>
          <p:cNvPr id="7" name="TextBox 6">
            <a:extLst>
              <a:ext uri="{FF2B5EF4-FFF2-40B4-BE49-F238E27FC236}">
                <a16:creationId xmlns:a16="http://schemas.microsoft.com/office/drawing/2014/main" id="{7C4DED31-F5B5-4BD5-A331-3EF7D6EAD3F6}"/>
              </a:ext>
            </a:extLst>
          </p:cNvPr>
          <p:cNvSpPr txBox="1"/>
          <p:nvPr/>
        </p:nvSpPr>
        <p:spPr>
          <a:xfrm>
            <a:off x="757030" y="458928"/>
            <a:ext cx="3548271" cy="707886"/>
          </a:xfrm>
          <a:prstGeom prst="rect">
            <a:avLst/>
          </a:prstGeom>
          <a:solidFill>
            <a:schemeClr val="bg1"/>
          </a:solidFill>
        </p:spPr>
        <p:txBody>
          <a:bodyPr wrap="square" rtlCol="0">
            <a:spAutoFit/>
          </a:bodyPr>
          <a:lstStyle/>
          <a:p>
            <a:pPr algn="r"/>
            <a:r>
              <a:rPr lang="en-US" sz="4000" b="1" dirty="0"/>
              <a:t>Chinese - Taipei</a:t>
            </a:r>
          </a:p>
        </p:txBody>
      </p:sp>
    </p:spTree>
    <p:extLst>
      <p:ext uri="{BB962C8B-B14F-4D97-AF65-F5344CB8AC3E}">
        <p14:creationId xmlns:p14="http://schemas.microsoft.com/office/powerpoint/2010/main" val="354094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703" r="6138" b="8819"/>
          <a:stretch/>
        </p:blipFill>
        <p:spPr>
          <a:xfrm>
            <a:off x="1524001" y="1"/>
            <a:ext cx="9274629" cy="6810499"/>
          </a:xfrm>
        </p:spPr>
      </p:pic>
      <p:cxnSp>
        <p:nvCxnSpPr>
          <p:cNvPr id="5" name="Straight Connector 4"/>
          <p:cNvCxnSpPr/>
          <p:nvPr/>
        </p:nvCxnSpPr>
        <p:spPr>
          <a:xfrm>
            <a:off x="1828800" y="5029200"/>
            <a:ext cx="830580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203A819D-25B2-443A-B6DC-66A5EB15BE25}" type="slidenum">
              <a:rPr lang="en-US" smtClean="0"/>
              <a:t>3</a:t>
            </a:fld>
            <a:endParaRPr lang="en-US"/>
          </a:p>
        </p:txBody>
      </p:sp>
      <p:sp>
        <p:nvSpPr>
          <p:cNvPr id="6" name="TextBox 5">
            <a:extLst>
              <a:ext uri="{FF2B5EF4-FFF2-40B4-BE49-F238E27FC236}">
                <a16:creationId xmlns:a16="http://schemas.microsoft.com/office/drawing/2014/main" id="{C5E90DAC-A497-4731-A948-751024F43D61}"/>
              </a:ext>
            </a:extLst>
          </p:cNvPr>
          <p:cNvSpPr txBox="1"/>
          <p:nvPr/>
        </p:nvSpPr>
        <p:spPr>
          <a:xfrm>
            <a:off x="7815469" y="522771"/>
            <a:ext cx="2040835" cy="369332"/>
          </a:xfrm>
          <a:prstGeom prst="rect">
            <a:avLst/>
          </a:prstGeom>
          <a:solidFill>
            <a:schemeClr val="bg1"/>
          </a:solidFill>
        </p:spPr>
        <p:txBody>
          <a:bodyPr wrap="square" rtlCol="0">
            <a:spAutoFit/>
          </a:bodyPr>
          <a:lstStyle/>
          <a:p>
            <a:r>
              <a:rPr lang="en-US" dirty="0"/>
              <a:t>Chinese - Taipei</a:t>
            </a:r>
          </a:p>
        </p:txBody>
      </p:sp>
    </p:spTree>
    <p:extLst>
      <p:ext uri="{BB962C8B-B14F-4D97-AF65-F5344CB8AC3E}">
        <p14:creationId xmlns:p14="http://schemas.microsoft.com/office/powerpoint/2010/main" val="2170810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Visitors to “Chinese Taipei” 1956 - 2016</a:t>
            </a:r>
          </a:p>
        </p:txBody>
      </p:sp>
      <p:graphicFrame>
        <p:nvGraphicFramePr>
          <p:cNvPr id="4" name="Content Placeholder 3"/>
          <p:cNvGraphicFramePr>
            <a:graphicFrameLocks noGrp="1"/>
          </p:cNvGraphicFramePr>
          <p:nvPr>
            <p:ph idx="1"/>
            <p:extLst/>
          </p:nvPr>
        </p:nvGraphicFramePr>
        <p:xfrm>
          <a:off x="1981200" y="1524000"/>
          <a:ext cx="8229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124200" y="6031468"/>
            <a:ext cx="7239000" cy="600164"/>
          </a:xfrm>
          <a:prstGeom prst="rect">
            <a:avLst/>
          </a:prstGeom>
          <a:noFill/>
        </p:spPr>
        <p:txBody>
          <a:bodyPr wrap="square" rtlCol="0">
            <a:spAutoFit/>
          </a:bodyPr>
          <a:lstStyle/>
          <a:p>
            <a:pPr defTabSz="914293"/>
            <a:r>
              <a:rPr lang="en-US" sz="1500" dirty="0">
                <a:solidFill>
                  <a:prstClr val="white"/>
                </a:solidFill>
                <a:latin typeface="Arial"/>
              </a:rPr>
              <a:t>         ‘60       ‘65      ‘70      ‘75       ‘80       ‘85       ‘90       ‘95       ‘00       ‘10      ’15</a:t>
            </a:r>
          </a:p>
          <a:p>
            <a:pPr defTabSz="914293"/>
            <a:r>
              <a:rPr lang="en-US" dirty="0">
                <a:solidFill>
                  <a:prstClr val="white"/>
                </a:solidFill>
                <a:latin typeface="Arial"/>
              </a:rPr>
              <a:t>                                                             </a:t>
            </a:r>
            <a:r>
              <a:rPr lang="en-US" b="1" dirty="0">
                <a:solidFill>
                  <a:prstClr val="white"/>
                </a:solidFill>
                <a:latin typeface="Arial"/>
              </a:rPr>
              <a:t>Year</a:t>
            </a:r>
            <a:endParaRPr lang="en-US" dirty="0">
              <a:solidFill>
                <a:prstClr val="white"/>
              </a:solidFill>
              <a:latin typeface="Arial"/>
            </a:endParaRPr>
          </a:p>
        </p:txBody>
      </p:sp>
      <p:sp>
        <p:nvSpPr>
          <p:cNvPr id="8" name="Down Arrow 7"/>
          <p:cNvSpPr/>
          <p:nvPr/>
        </p:nvSpPr>
        <p:spPr>
          <a:xfrm>
            <a:off x="7086600" y="4572000"/>
            <a:ext cx="152400" cy="3048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3"/>
            <a:endParaRPr lang="en-US">
              <a:solidFill>
                <a:prstClr val="black"/>
              </a:solidFill>
              <a:latin typeface="Arial"/>
            </a:endParaRPr>
          </a:p>
        </p:txBody>
      </p:sp>
      <p:sp>
        <p:nvSpPr>
          <p:cNvPr id="9" name="Down Arrow 8"/>
          <p:cNvSpPr/>
          <p:nvPr/>
        </p:nvSpPr>
        <p:spPr>
          <a:xfrm>
            <a:off x="9677400" y="1905000"/>
            <a:ext cx="152400" cy="3048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3"/>
            <a:endParaRPr lang="en-US">
              <a:solidFill>
                <a:prstClr val="white"/>
              </a:solidFill>
              <a:latin typeface="Arial"/>
            </a:endParaRPr>
          </a:p>
        </p:txBody>
      </p:sp>
      <p:sp>
        <p:nvSpPr>
          <p:cNvPr id="10" name="TextBox 9"/>
          <p:cNvSpPr txBox="1"/>
          <p:nvPr/>
        </p:nvSpPr>
        <p:spPr>
          <a:xfrm>
            <a:off x="6324600" y="4038601"/>
            <a:ext cx="1676400" cy="584775"/>
          </a:xfrm>
          <a:prstGeom prst="rect">
            <a:avLst/>
          </a:prstGeom>
          <a:noFill/>
        </p:spPr>
        <p:txBody>
          <a:bodyPr wrap="square" rtlCol="0">
            <a:spAutoFit/>
          </a:bodyPr>
          <a:lstStyle/>
          <a:p>
            <a:pPr algn="ctr" defTabSz="914293"/>
            <a:r>
              <a:rPr lang="en-US" sz="1600" b="1" dirty="0">
                <a:solidFill>
                  <a:prstClr val="white"/>
                </a:solidFill>
                <a:latin typeface="Arial"/>
              </a:rPr>
              <a:t>‘87-88 Outbreak </a:t>
            </a:r>
            <a:endParaRPr lang="en-US" b="1" dirty="0">
              <a:solidFill>
                <a:prstClr val="white"/>
              </a:solidFill>
              <a:latin typeface="Arial"/>
            </a:endParaRPr>
          </a:p>
        </p:txBody>
      </p:sp>
      <p:sp>
        <p:nvSpPr>
          <p:cNvPr id="12" name="TextBox 11"/>
          <p:cNvSpPr txBox="1"/>
          <p:nvPr/>
        </p:nvSpPr>
        <p:spPr>
          <a:xfrm>
            <a:off x="8915400" y="1524001"/>
            <a:ext cx="1676400" cy="584775"/>
          </a:xfrm>
          <a:prstGeom prst="rect">
            <a:avLst/>
          </a:prstGeom>
          <a:noFill/>
        </p:spPr>
        <p:txBody>
          <a:bodyPr wrap="square" rtlCol="0">
            <a:spAutoFit/>
          </a:bodyPr>
          <a:lstStyle/>
          <a:p>
            <a:pPr algn="ctr" defTabSz="914293"/>
            <a:r>
              <a:rPr lang="en-US" sz="1600" b="1" dirty="0">
                <a:solidFill>
                  <a:prstClr val="white"/>
                </a:solidFill>
                <a:latin typeface="Arial"/>
              </a:rPr>
              <a:t>‘14-15 Outbreak </a:t>
            </a:r>
            <a:endParaRPr lang="en-US" b="1" dirty="0">
              <a:solidFill>
                <a:prstClr val="white"/>
              </a:solidFill>
              <a:latin typeface="Arial"/>
            </a:endParaRPr>
          </a:p>
        </p:txBody>
      </p:sp>
      <p:sp>
        <p:nvSpPr>
          <p:cNvPr id="3" name="TextBox 2"/>
          <p:cNvSpPr txBox="1"/>
          <p:nvPr/>
        </p:nvSpPr>
        <p:spPr>
          <a:xfrm>
            <a:off x="3989696" y="2209800"/>
            <a:ext cx="2971800" cy="369332"/>
          </a:xfrm>
          <a:prstGeom prst="rect">
            <a:avLst/>
          </a:prstGeom>
          <a:noFill/>
        </p:spPr>
        <p:txBody>
          <a:bodyPr wrap="square" rtlCol="0">
            <a:spAutoFit/>
          </a:bodyPr>
          <a:lstStyle/>
          <a:p>
            <a:pPr defTabSz="914293"/>
            <a:r>
              <a:rPr lang="en-US" b="1" dirty="0">
                <a:solidFill>
                  <a:prstClr val="white"/>
                </a:solidFill>
                <a:latin typeface="Arial"/>
              </a:rPr>
              <a:t>No. Visitors from China</a:t>
            </a:r>
          </a:p>
        </p:txBody>
      </p:sp>
      <p:sp>
        <p:nvSpPr>
          <p:cNvPr id="6" name="Slide Number Placeholder 5"/>
          <p:cNvSpPr>
            <a:spLocks noGrp="1"/>
          </p:cNvSpPr>
          <p:nvPr>
            <p:ph type="sldNum" sz="quarter" idx="12"/>
          </p:nvPr>
        </p:nvSpPr>
        <p:spPr/>
        <p:txBody>
          <a:bodyPr/>
          <a:lstStyle/>
          <a:p>
            <a:pPr defTabSz="914293"/>
            <a:fld id="{203A819D-25B2-443A-B6DC-66A5EB15BE25}" type="slidenum">
              <a:rPr lang="en-US">
                <a:solidFill>
                  <a:prstClr val="white">
                    <a:tint val="75000"/>
                  </a:prstClr>
                </a:solidFill>
                <a:latin typeface="Arial"/>
              </a:rPr>
              <a:pPr defTabSz="914293"/>
              <a:t>4</a:t>
            </a:fld>
            <a:endParaRPr lang="en-US">
              <a:solidFill>
                <a:prstClr val="white">
                  <a:tint val="75000"/>
                </a:prstClr>
              </a:solidFill>
              <a:latin typeface="Arial"/>
            </a:endParaRPr>
          </a:p>
        </p:txBody>
      </p:sp>
    </p:spTree>
    <p:extLst>
      <p:ext uri="{BB962C8B-B14F-4D97-AF65-F5344CB8AC3E}">
        <p14:creationId xmlns:p14="http://schemas.microsoft.com/office/powerpoint/2010/main" val="3362382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5248912-DD12-4C7C-90EC-83818B3778C4}"/>
              </a:ext>
            </a:extLst>
          </p:cNvPr>
          <p:cNvPicPr>
            <a:picLocks noGrp="1" noChangeAspect="1"/>
          </p:cNvPicPr>
          <p:nvPr>
            <p:ph idx="1"/>
          </p:nvPr>
        </p:nvPicPr>
        <p:blipFill rotWithShape="1">
          <a:blip r:embed="rId3"/>
          <a:srcRect l="10875" t="17111" r="37250" b="11778"/>
          <a:stretch/>
        </p:blipFill>
        <p:spPr>
          <a:xfrm>
            <a:off x="2483506" y="643467"/>
            <a:ext cx="7224987" cy="5571066"/>
          </a:xfrm>
          <a:prstGeom prst="rect">
            <a:avLst/>
          </a:prstGeom>
        </p:spPr>
      </p:pic>
    </p:spTree>
    <p:extLst>
      <p:ext uri="{BB962C8B-B14F-4D97-AF65-F5344CB8AC3E}">
        <p14:creationId xmlns:p14="http://schemas.microsoft.com/office/powerpoint/2010/main" val="1564234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A5B9-EF07-4AF7-8FE9-90CB8E655B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3283DA-E133-4037-90DD-71A45AE8DFB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C2C6DF4-882D-44C0-BE75-E5760EB37C8E}"/>
              </a:ext>
            </a:extLst>
          </p:cNvPr>
          <p:cNvPicPr>
            <a:picLocks noChangeAspect="1"/>
          </p:cNvPicPr>
          <p:nvPr/>
        </p:nvPicPr>
        <p:blipFill>
          <a:blip r:embed="rId3"/>
          <a:stretch>
            <a:fillRect/>
          </a:stretch>
        </p:blipFill>
        <p:spPr>
          <a:xfrm>
            <a:off x="0" y="0"/>
            <a:ext cx="12192000" cy="6865621"/>
          </a:xfrm>
          <a:prstGeom prst="rect">
            <a:avLst/>
          </a:prstGeom>
        </p:spPr>
      </p:pic>
      <p:sp>
        <p:nvSpPr>
          <p:cNvPr id="5" name="TextBox 4">
            <a:extLst>
              <a:ext uri="{FF2B5EF4-FFF2-40B4-BE49-F238E27FC236}">
                <a16:creationId xmlns:a16="http://schemas.microsoft.com/office/drawing/2014/main" id="{0CB2E91B-2113-44D3-AB61-25AA19B0F7EE}"/>
              </a:ext>
            </a:extLst>
          </p:cNvPr>
          <p:cNvSpPr txBox="1"/>
          <p:nvPr/>
        </p:nvSpPr>
        <p:spPr>
          <a:xfrm>
            <a:off x="2120348" y="230188"/>
            <a:ext cx="7712765" cy="584775"/>
          </a:xfrm>
          <a:prstGeom prst="rect">
            <a:avLst/>
          </a:prstGeom>
          <a:noFill/>
        </p:spPr>
        <p:txBody>
          <a:bodyPr wrap="square" rtlCol="0">
            <a:spAutoFit/>
          </a:bodyPr>
          <a:lstStyle/>
          <a:p>
            <a:pPr algn="ctr"/>
            <a:r>
              <a:rPr lang="en-US" sz="3200" b="1" dirty="0">
                <a:solidFill>
                  <a:schemeClr val="bg1"/>
                </a:solidFill>
              </a:rPr>
              <a:t>Dengue Clinical Manifestations</a:t>
            </a:r>
          </a:p>
        </p:txBody>
      </p:sp>
    </p:spTree>
    <p:extLst>
      <p:ext uri="{BB962C8B-B14F-4D97-AF65-F5344CB8AC3E}">
        <p14:creationId xmlns:p14="http://schemas.microsoft.com/office/powerpoint/2010/main" val="963220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14677F-791E-4800-A46D-9214968EF9C5}"/>
              </a:ext>
            </a:extLst>
          </p:cNvPr>
          <p:cNvSpPr>
            <a:spLocks noGrp="1"/>
          </p:cNvSpPr>
          <p:nvPr>
            <p:ph idx="1"/>
          </p:nvPr>
        </p:nvSpPr>
        <p:spPr>
          <a:xfrm>
            <a:off x="929640" y="464185"/>
            <a:ext cx="10515600" cy="4351338"/>
          </a:xfrm>
        </p:spPr>
        <p:txBody>
          <a:bodyPr/>
          <a:lstStyle/>
          <a:p>
            <a:pPr marL="0" indent="0" algn="ctr">
              <a:buNone/>
            </a:pPr>
            <a:r>
              <a:rPr lang="en-US" sz="3200" dirty="0"/>
              <a:t>Major DRIVERS that are increasing the global spread of dengue </a:t>
            </a:r>
          </a:p>
          <a:p>
            <a:pPr marL="0" indent="0">
              <a:buNone/>
            </a:pPr>
            <a:endParaRPr lang="en-US" dirty="0"/>
          </a:p>
        </p:txBody>
      </p:sp>
      <p:sp>
        <p:nvSpPr>
          <p:cNvPr id="4" name="Arrow: Right 3">
            <a:extLst>
              <a:ext uri="{FF2B5EF4-FFF2-40B4-BE49-F238E27FC236}">
                <a16:creationId xmlns:a16="http://schemas.microsoft.com/office/drawing/2014/main" id="{1DFF944B-BDFC-4AE6-AF2B-2CB1B5B1A982}"/>
              </a:ext>
            </a:extLst>
          </p:cNvPr>
          <p:cNvSpPr/>
          <p:nvPr/>
        </p:nvSpPr>
        <p:spPr>
          <a:xfrm>
            <a:off x="1505006" y="2468563"/>
            <a:ext cx="5201920" cy="2346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F3DFF01-A233-41CF-B139-469A32B5F5AE}"/>
              </a:ext>
            </a:extLst>
          </p:cNvPr>
          <p:cNvPicPr>
            <a:picLocks noChangeAspect="1"/>
          </p:cNvPicPr>
          <p:nvPr/>
        </p:nvPicPr>
        <p:blipFill>
          <a:blip r:embed="rId3"/>
          <a:stretch>
            <a:fillRect/>
          </a:stretch>
        </p:blipFill>
        <p:spPr>
          <a:xfrm>
            <a:off x="6710457" y="2027583"/>
            <a:ext cx="4734783" cy="3469765"/>
          </a:xfrm>
          <a:prstGeom prst="rect">
            <a:avLst/>
          </a:prstGeom>
        </p:spPr>
      </p:pic>
      <p:sp>
        <p:nvSpPr>
          <p:cNvPr id="5" name="TextBox 4">
            <a:extLst>
              <a:ext uri="{FF2B5EF4-FFF2-40B4-BE49-F238E27FC236}">
                <a16:creationId xmlns:a16="http://schemas.microsoft.com/office/drawing/2014/main" id="{47195104-0C06-49C8-AE83-DC54F2896013}"/>
              </a:ext>
            </a:extLst>
          </p:cNvPr>
          <p:cNvSpPr txBox="1"/>
          <p:nvPr/>
        </p:nvSpPr>
        <p:spPr>
          <a:xfrm>
            <a:off x="2054087" y="3260035"/>
            <a:ext cx="3180522" cy="646331"/>
          </a:xfrm>
          <a:prstGeom prst="rect">
            <a:avLst/>
          </a:prstGeom>
          <a:noFill/>
        </p:spPr>
        <p:txBody>
          <a:bodyPr wrap="square" rtlCol="0">
            <a:spAutoFit/>
          </a:bodyPr>
          <a:lstStyle/>
          <a:p>
            <a:r>
              <a:rPr lang="en-US" sz="3600" dirty="0">
                <a:solidFill>
                  <a:schemeClr val="bg1"/>
                </a:solidFill>
              </a:rPr>
              <a:t>Driving Force</a:t>
            </a:r>
          </a:p>
        </p:txBody>
      </p:sp>
    </p:spTree>
    <p:extLst>
      <p:ext uri="{BB962C8B-B14F-4D97-AF65-F5344CB8AC3E}">
        <p14:creationId xmlns:p14="http://schemas.microsoft.com/office/powerpoint/2010/main" val="3748627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62A256-14CA-47E8-B2A0-5EE417049668}"/>
              </a:ext>
            </a:extLst>
          </p:cNvPr>
          <p:cNvPicPr>
            <a:picLocks noChangeAspect="1"/>
          </p:cNvPicPr>
          <p:nvPr/>
        </p:nvPicPr>
        <p:blipFill>
          <a:blip r:embed="rId3"/>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0F09373A-29CC-42B3-9AD8-78CA15EF523C}"/>
              </a:ext>
            </a:extLst>
          </p:cNvPr>
          <p:cNvSpPr txBox="1"/>
          <p:nvPr/>
        </p:nvSpPr>
        <p:spPr>
          <a:xfrm>
            <a:off x="6606209" y="0"/>
            <a:ext cx="5585791" cy="830997"/>
          </a:xfrm>
          <a:prstGeom prst="rect">
            <a:avLst/>
          </a:prstGeom>
          <a:gradFill>
            <a:gsLst>
              <a:gs pos="0">
                <a:schemeClr val="accent1">
                  <a:lumMod val="5000"/>
                  <a:lumOff val="95000"/>
                </a:schemeClr>
              </a:gs>
              <a:gs pos="43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4800" b="1" dirty="0">
                <a:solidFill>
                  <a:schemeClr val="bg1"/>
                </a:solidFill>
              </a:rPr>
              <a:t>1. Urban Migration</a:t>
            </a:r>
          </a:p>
        </p:txBody>
      </p:sp>
    </p:spTree>
    <p:extLst>
      <p:ext uri="{BB962C8B-B14F-4D97-AF65-F5344CB8AC3E}">
        <p14:creationId xmlns:p14="http://schemas.microsoft.com/office/powerpoint/2010/main" val="3273612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C65699-DF5F-44B8-9BE5-C8B36733AAAD}"/>
              </a:ext>
            </a:extLst>
          </p:cNvPr>
          <p:cNvPicPr>
            <a:picLocks noGrp="1" noChangeAspect="1"/>
          </p:cNvPicPr>
          <p:nvPr>
            <p:ph idx="1"/>
          </p:nvPr>
        </p:nvPicPr>
        <p:blipFill>
          <a:blip r:embed="rId3"/>
          <a:stretch>
            <a:fillRect/>
          </a:stretch>
        </p:blipFill>
        <p:spPr>
          <a:xfrm>
            <a:off x="1113183" y="119269"/>
            <a:ext cx="8984974" cy="6738731"/>
          </a:xfrm>
          <a:prstGeom prst="rect">
            <a:avLst/>
          </a:prstGeom>
        </p:spPr>
      </p:pic>
    </p:spTree>
    <p:extLst>
      <p:ext uri="{BB962C8B-B14F-4D97-AF65-F5344CB8AC3E}">
        <p14:creationId xmlns:p14="http://schemas.microsoft.com/office/powerpoint/2010/main" val="1756281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16141</TotalTime>
  <Words>397</Words>
  <Application>Microsoft Office PowerPoint</Application>
  <PresentationFormat>Widescreen</PresentationFormat>
  <Paragraphs>99</Paragraphs>
  <Slides>29</Slides>
  <Notes>29</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29</vt:i4>
      </vt:variant>
    </vt:vector>
  </HeadingPairs>
  <TitlesOfParts>
    <vt:vector size="35" baseType="lpstr">
      <vt:lpstr>Arial</vt:lpstr>
      <vt:lpstr>Calibri</vt:lpstr>
      <vt:lpstr>Calibri Light</vt:lpstr>
      <vt:lpstr>Wingdings</vt:lpstr>
      <vt:lpstr>Office Theme</vt:lpstr>
      <vt:lpstr>Theme1</vt:lpstr>
      <vt:lpstr>PowerPoint Presentation</vt:lpstr>
      <vt:lpstr>PowerPoint Presentation</vt:lpstr>
      <vt:lpstr>PowerPoint Presentation</vt:lpstr>
      <vt:lpstr>Visitors to “Chinese Taipei” 1956 - 2016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Biomedical vs. Social and Environmental Interventions to combat Dengue</vt:lpstr>
      <vt:lpstr>Fundamental solutions, or stop-gap measures?</vt:lpstr>
      <vt:lpstr>PowerPoint Presentation</vt:lpstr>
      <vt:lpstr>PowerPoint Presentation</vt:lpstr>
      <vt:lpstr>PowerPoint Presentation</vt:lpstr>
      <vt:lpstr>PowerPoint Presentation</vt:lpstr>
      <vt:lpstr>PowerPoint Presentation</vt:lpstr>
      <vt:lpstr>PowerPoint Presentation</vt:lpstr>
      <vt:lpstr>Summary of Key Points</vt:lpstr>
      <vt:lpstr>PowerPoint Presentation</vt:lpstr>
      <vt:lpstr>Medigen Vaccine Biologics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Malison</dc:creator>
  <cp:lastModifiedBy>Michael Malison</cp:lastModifiedBy>
  <cp:revision>122</cp:revision>
  <cp:lastPrinted>2018-04-29T15:11:42Z</cp:lastPrinted>
  <dcterms:created xsi:type="dcterms:W3CDTF">2018-04-17T18:07:30Z</dcterms:created>
  <dcterms:modified xsi:type="dcterms:W3CDTF">2018-05-02T06:18:26Z</dcterms:modified>
</cp:coreProperties>
</file>