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67" d="100"/>
          <a:sy n="67" d="100"/>
        </p:scale>
        <p:origin x="-6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52315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399719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308961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858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858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8B7A88EF-8295-42D5-A3FC-334CDB0E5272}" type="datetime1">
              <a:rPr lang="zh-TW" altLang="en-US"/>
              <a:pPr>
                <a:defRPr/>
              </a:pPr>
              <a:t>2013/12/27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08000EA-BEB0-4823-9A79-89C564B74063}" type="slidenum">
              <a:rPr lang="en-US" altLang="zh-TW"/>
              <a:pPr>
                <a:defRPr/>
              </a:pPr>
              <a:t>‹#›</a:t>
            </a:fld>
            <a:endParaRPr lang="en-US" altLang="zh-TW"/>
          </a:p>
        </p:txBody>
      </p:sp>
    </p:spTree>
    <p:extLst>
      <p:ext uri="{BB962C8B-B14F-4D97-AF65-F5344CB8AC3E}">
        <p14:creationId xmlns:p14="http://schemas.microsoft.com/office/powerpoint/2010/main" val="84886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0AD1C367-D147-42FB-84C9-D61C3527C499}" type="datetime1">
              <a:rPr lang="zh-TW" altLang="en-US"/>
              <a:pPr>
                <a:defRPr/>
              </a:pPr>
              <a:t>2013/12/27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977DB80-7AA2-4279-9B0F-063DCCA1995D}" type="slidenum">
              <a:rPr lang="en-US" altLang="zh-TW"/>
              <a:pPr>
                <a:defRPr/>
              </a:pPr>
              <a:t>‹#›</a:t>
            </a:fld>
            <a:endParaRPr lang="en-US" altLang="zh-TW"/>
          </a:p>
        </p:txBody>
      </p:sp>
    </p:spTree>
    <p:extLst>
      <p:ext uri="{BB962C8B-B14F-4D97-AF65-F5344CB8AC3E}">
        <p14:creationId xmlns:p14="http://schemas.microsoft.com/office/powerpoint/2010/main" val="3223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49756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47332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419129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2173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300670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376061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325322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C5E0D72-BD6E-4C51-93BD-C514C564ABB2}" type="datetimeFigureOut">
              <a:rPr lang="zh-TW" altLang="en-US" smtClean="0"/>
              <a:t>2013/12/27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295205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E0D72-BD6E-4C51-93BD-C514C564ABB2}" type="datetimeFigureOut">
              <a:rPr lang="zh-TW" altLang="en-US" smtClean="0"/>
              <a:t>2013/12/27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244579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03613328-fd21-4897-8640-86cdb2d7ef5c@cdc.gov.tw"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77438179-cb19-434b-90b6-6f485d6cd906@cdc.gov.tw"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1196975"/>
            <a:ext cx="9144000"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006600"/>
              </a:buClr>
              <a:buSzPct val="150000"/>
              <a:buFont typeface="Wingdings" pitchFamily="2" charset="2"/>
              <a:buChar char="§"/>
            </a:pPr>
            <a:endParaRPr lang="zh-TW" altLang="zh-TW" sz="3200" b="1">
              <a:ea typeface="標楷體" pitchFamily="65" charset="-120"/>
            </a:endParaRPr>
          </a:p>
        </p:txBody>
      </p:sp>
      <p:sp>
        <p:nvSpPr>
          <p:cNvPr id="16394" name="Rectangle 10"/>
          <p:cNvSpPr>
            <a:spLocks noGrp="1" noChangeArrowheads="1"/>
          </p:cNvSpPr>
          <p:nvPr>
            <p:ph type="title"/>
          </p:nvPr>
        </p:nvSpPr>
        <p:spPr>
          <a:xfrm>
            <a:off x="684213" y="1700808"/>
            <a:ext cx="7991475" cy="3814167"/>
          </a:xfrm>
        </p:spPr>
        <p:txBody>
          <a:bodyPr>
            <a:normAutofit fontScale="90000"/>
          </a:bodyPr>
          <a:lstStyle/>
          <a:p>
            <a:pPr algn="ctr" eaLnBrk="1" hangingPunct="1">
              <a:defRPr/>
            </a:pPr>
            <a:r>
              <a:rPr lang="en-US" altLang="zh-TW" sz="3600" b="1" dirty="0" smtClean="0">
                <a:latin typeface="Times New Roman" pitchFamily="18" charset="0"/>
                <a:cs typeface="Times New Roman" pitchFamily="18" charset="0"/>
              </a:rPr>
              <a:t>APEC Conference on the Innovation, Achievement and Sustainable Development in Public Health Emergency Response Systems 10 years after SARS Epidemic</a:t>
            </a:r>
            <a:br>
              <a:rPr lang="en-US" altLang="zh-TW" sz="3600" b="1" dirty="0" smtClean="0">
                <a:latin typeface="Times New Roman" pitchFamily="18" charset="0"/>
                <a:cs typeface="Times New Roman" pitchFamily="18" charset="0"/>
              </a:rPr>
            </a:br>
            <a:r>
              <a:rPr lang="en-US" altLang="zh-TW" sz="3600" b="1" dirty="0" smtClean="0">
                <a:latin typeface="Times New Roman" pitchFamily="18" charset="0"/>
                <a:cs typeface="Times New Roman" pitchFamily="18" charset="0"/>
              </a:rPr>
              <a:t/>
            </a:r>
            <a:br>
              <a:rPr lang="en-US" altLang="zh-TW" sz="3600" b="1" dirty="0" smtClean="0">
                <a:latin typeface="Times New Roman" pitchFamily="18" charset="0"/>
                <a:cs typeface="Times New Roman" pitchFamily="18" charset="0"/>
              </a:rPr>
            </a:br>
            <a:r>
              <a:rPr lang="en-US" altLang="zh-TW" sz="3300" b="1" dirty="0" smtClean="0">
                <a:latin typeface="Times New Roman" pitchFamily="18" charset="0"/>
                <a:cs typeface="Times New Roman" pitchFamily="18" charset="0"/>
              </a:rPr>
              <a:t>July 5-6, 2013</a:t>
            </a:r>
            <a:br>
              <a:rPr lang="en-US" altLang="zh-TW" sz="3300" b="1" dirty="0" smtClean="0">
                <a:latin typeface="Times New Roman" pitchFamily="18" charset="0"/>
                <a:cs typeface="Times New Roman" pitchFamily="18" charset="0"/>
              </a:rPr>
            </a:br>
            <a:r>
              <a:rPr lang="en-US" altLang="zh-TW" sz="3300" b="1" dirty="0" smtClean="0">
                <a:latin typeface="Times New Roman" pitchFamily="18" charset="0"/>
                <a:cs typeface="Times New Roman" pitchFamily="18" charset="0"/>
              </a:rPr>
              <a:t>Taipei</a:t>
            </a:r>
            <a:endParaRPr lang="en-US" altLang="zh-TW" sz="33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669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1267"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694113"/>
            <a:ext cx="3673475" cy="2543175"/>
          </a:xfrm>
          <a:prstGeom prst="rect">
            <a:avLst/>
          </a:prstGeom>
          <a:solidFill>
            <a:srgbClr val="FFFFFF"/>
          </a:solidFill>
          <a:ln w="12700">
            <a:solidFill>
              <a:srgbClr val="000000"/>
            </a:solidFill>
            <a:round/>
            <a:headEnd/>
            <a:tailEnd/>
          </a:ln>
        </p:spPr>
      </p:pic>
      <p:pic>
        <p:nvPicPr>
          <p:cNvPr id="11268" name="圖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716338"/>
            <a:ext cx="34671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圖片 11" descr="H:\APEC\0705_AM_0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50913"/>
            <a:ext cx="35845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12" descr="H:\APEC\0705_AM_2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933450"/>
            <a:ext cx="374808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757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404813"/>
            <a:ext cx="7772400" cy="1143000"/>
          </a:xfrm>
        </p:spPr>
        <p:txBody>
          <a:bodyPr>
            <a:normAutofit/>
          </a:bodyPr>
          <a:lstStyle/>
          <a:p>
            <a:pPr algn="ctr" eaLnBrk="1" hangingPunct="1">
              <a:defRPr/>
            </a:pPr>
            <a:r>
              <a:rPr lang="en-US" altLang="zh-TW" sz="3200" dirty="0" smtClean="0">
                <a:latin typeface="Times New Roman" pitchFamily="18" charset="0"/>
                <a:cs typeface="Times New Roman" pitchFamily="18" charset="0"/>
              </a:rPr>
              <a:t>Coffee Break </a:t>
            </a:r>
          </a:p>
        </p:txBody>
      </p:sp>
      <p:pic>
        <p:nvPicPr>
          <p:cNvPr id="12291" name="圖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341438"/>
            <a:ext cx="36480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圖片 7" descr="H:\APEC\0705_AM_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74775"/>
            <a:ext cx="3694112"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2294"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05263"/>
            <a:ext cx="3527425" cy="2303462"/>
          </a:xfrm>
          <a:prstGeom prst="rect">
            <a:avLst/>
          </a:prstGeom>
          <a:solidFill>
            <a:srgbClr val="FFFFFF"/>
          </a:solidFill>
          <a:ln w="12700">
            <a:solidFill>
              <a:srgbClr val="000000"/>
            </a:solidFill>
            <a:round/>
            <a:headEnd/>
            <a:tailEnd/>
          </a:ln>
        </p:spPr>
      </p:pic>
      <p:sp>
        <p:nvSpPr>
          <p:cNvPr id="1229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2296" name="Picture 9"/>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005263"/>
            <a:ext cx="3405187" cy="2362200"/>
          </a:xfrm>
          <a:prstGeom prst="rect">
            <a:avLst/>
          </a:prstGeom>
          <a:solidFill>
            <a:srgbClr val="FFFFFF"/>
          </a:solidFill>
          <a:ln w="12700">
            <a:solidFill>
              <a:srgbClr val="000000"/>
            </a:solidFill>
            <a:round/>
            <a:headEnd/>
            <a:tailEnd/>
          </a:ln>
        </p:spPr>
      </p:pic>
    </p:spTree>
    <p:extLst>
      <p:ext uri="{BB962C8B-B14F-4D97-AF65-F5344CB8AC3E}">
        <p14:creationId xmlns:p14="http://schemas.microsoft.com/office/powerpoint/2010/main" val="1468653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4213" y="333375"/>
            <a:ext cx="7772400" cy="1143000"/>
          </a:xfrm>
        </p:spPr>
        <p:txBody>
          <a:bodyPr>
            <a:normAutofit/>
          </a:bodyPr>
          <a:lstStyle/>
          <a:p>
            <a:pPr algn="ctr" eaLnBrk="1" hangingPunct="1">
              <a:defRPr/>
            </a:pPr>
            <a:r>
              <a:rPr lang="en-US" altLang="zh-TW" sz="3200" dirty="0" smtClean="0">
                <a:latin typeface="Times New Roman" pitchFamily="18" charset="0"/>
                <a:cs typeface="Times New Roman" pitchFamily="18" charset="0"/>
              </a:rPr>
              <a:t>Welcome Banquet</a:t>
            </a:r>
          </a:p>
        </p:txBody>
      </p:sp>
      <p:pic>
        <p:nvPicPr>
          <p:cNvPr id="13315" name="圖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196975"/>
            <a:ext cx="34559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圖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870325"/>
            <a:ext cx="35274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3318"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3527425" cy="2447925"/>
          </a:xfrm>
          <a:prstGeom prst="rect">
            <a:avLst/>
          </a:prstGeom>
          <a:solidFill>
            <a:srgbClr val="FFFFFF"/>
          </a:solidFill>
          <a:ln w="12700">
            <a:solidFill>
              <a:srgbClr val="000000"/>
            </a:solidFill>
            <a:round/>
            <a:headEnd/>
            <a:tailEnd/>
          </a:ln>
        </p:spPr>
      </p:pic>
      <p:sp>
        <p:nvSpPr>
          <p:cNvPr id="13319" name="Rectangle 1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3320" name="Picture 9"/>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870325"/>
            <a:ext cx="3455987" cy="2447925"/>
          </a:xfrm>
          <a:prstGeom prst="rect">
            <a:avLst/>
          </a:prstGeom>
          <a:solidFill>
            <a:srgbClr val="FFFFFF"/>
          </a:solidFill>
          <a:ln w="12700">
            <a:solidFill>
              <a:srgbClr val="000000"/>
            </a:solidFill>
            <a:round/>
            <a:headEnd/>
            <a:tailEnd/>
          </a:ln>
        </p:spPr>
      </p:pic>
    </p:spTree>
    <p:extLst>
      <p:ext uri="{BB962C8B-B14F-4D97-AF65-F5344CB8AC3E}">
        <p14:creationId xmlns:p14="http://schemas.microsoft.com/office/powerpoint/2010/main" val="371354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15950" y="476250"/>
            <a:ext cx="7772400" cy="792163"/>
          </a:xfrm>
        </p:spPr>
        <p:txBody>
          <a:bodyPr/>
          <a:lstStyle/>
          <a:p>
            <a:pPr algn="ctr" eaLnBrk="1" hangingPunct="1">
              <a:defRPr/>
            </a:pPr>
            <a:r>
              <a:rPr lang="en-US" altLang="zh-TW" sz="3600" dirty="0" smtClean="0">
                <a:latin typeface="Times New Roman" pitchFamily="18" charset="0"/>
                <a:cs typeface="Times New Roman" pitchFamily="18" charset="0"/>
              </a:rPr>
              <a:t>Site Visiting</a:t>
            </a:r>
          </a:p>
        </p:txBody>
      </p:sp>
      <p:sp>
        <p:nvSpPr>
          <p:cNvPr id="143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pic>
        <p:nvPicPr>
          <p:cNvPr id="14340"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55725"/>
            <a:ext cx="3960813" cy="3081338"/>
          </a:xfrm>
          <a:prstGeom prst="rect">
            <a:avLst/>
          </a:prstGeom>
          <a:solidFill>
            <a:srgbClr val="FFFFFF"/>
          </a:solidFill>
          <a:ln w="12700">
            <a:solidFill>
              <a:srgbClr val="000000"/>
            </a:solidFill>
            <a:round/>
            <a:headEnd/>
            <a:tailEnd/>
          </a:ln>
        </p:spPr>
      </p:pic>
      <p:pic>
        <p:nvPicPr>
          <p:cNvPr id="14341" name="圖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3357563"/>
            <a:ext cx="399097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5"/>
          <p:cNvSpPr txBox="1">
            <a:spLocks noChangeArrowheads="1"/>
          </p:cNvSpPr>
          <p:nvPr/>
        </p:nvSpPr>
        <p:spPr bwMode="auto">
          <a:xfrm>
            <a:off x="903288" y="5270500"/>
            <a:ext cx="2160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2000" dirty="0"/>
              <a:t>Taiwan CDC</a:t>
            </a:r>
            <a:endParaRPr lang="zh-TW" altLang="en-US" sz="2000" dirty="0"/>
          </a:p>
        </p:txBody>
      </p:sp>
      <p:sp>
        <p:nvSpPr>
          <p:cNvPr id="9" name="向下箭號 8"/>
          <p:cNvSpPr/>
          <p:nvPr/>
        </p:nvSpPr>
        <p:spPr>
          <a:xfrm>
            <a:off x="5867400" y="2586038"/>
            <a:ext cx="360363" cy="611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200" dirty="0"/>
          </a:p>
        </p:txBody>
      </p:sp>
      <p:sp>
        <p:nvSpPr>
          <p:cNvPr id="11" name="向上箭號 10"/>
          <p:cNvSpPr/>
          <p:nvPr/>
        </p:nvSpPr>
        <p:spPr>
          <a:xfrm>
            <a:off x="1785938" y="4562475"/>
            <a:ext cx="395287" cy="6842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45" name="矩形 11"/>
          <p:cNvSpPr>
            <a:spLocks noChangeArrowheads="1"/>
          </p:cNvSpPr>
          <p:nvPr/>
        </p:nvSpPr>
        <p:spPr bwMode="auto">
          <a:xfrm>
            <a:off x="4610100" y="1844675"/>
            <a:ext cx="3491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000" dirty="0">
                <a:latin typeface="Times New Roman" pitchFamily="18" charset="0"/>
                <a:cs typeface="Times New Roman" pitchFamily="18" charset="0"/>
              </a:rPr>
              <a:t>Chiang Kai-shek Memorial Hall</a:t>
            </a: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967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15950" y="476250"/>
            <a:ext cx="7772400" cy="792163"/>
          </a:xfrm>
        </p:spPr>
        <p:txBody>
          <a:bodyPr>
            <a:normAutofit/>
          </a:bodyPr>
          <a:lstStyle/>
          <a:p>
            <a:pPr algn="ctr" eaLnBrk="1" hangingPunct="1">
              <a:defRPr/>
            </a:pPr>
            <a:r>
              <a:rPr lang="en-US" altLang="zh-TW" sz="3200" dirty="0" smtClean="0">
                <a:latin typeface="Times New Roman" pitchFamily="18" charset="0"/>
                <a:cs typeface="Times New Roman" pitchFamily="18" charset="0"/>
              </a:rPr>
              <a:t>Group Photo</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768032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36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4213" y="476250"/>
            <a:ext cx="7772400" cy="1143000"/>
          </a:xfrm>
        </p:spPr>
        <p:txBody>
          <a:bodyPr/>
          <a:lstStyle/>
          <a:p>
            <a:pPr algn="ctr" eaLnBrk="1" hangingPunct="1">
              <a:defRPr/>
            </a:pPr>
            <a:r>
              <a:rPr lang="en-US" altLang="zh-TW" sz="3600" b="1" dirty="0" smtClean="0">
                <a:latin typeface="Times New Roman" pitchFamily="18" charset="0"/>
                <a:cs typeface="Times New Roman" pitchFamily="18" charset="0"/>
              </a:rPr>
              <a:t>Conference Information</a:t>
            </a:r>
          </a:p>
        </p:txBody>
      </p:sp>
      <p:sp>
        <p:nvSpPr>
          <p:cNvPr id="3075" name="Rectangle 3"/>
          <p:cNvSpPr>
            <a:spLocks noGrp="1" noChangeArrowheads="1"/>
          </p:cNvSpPr>
          <p:nvPr>
            <p:ph type="body" idx="1"/>
          </p:nvPr>
        </p:nvSpPr>
        <p:spPr>
          <a:xfrm>
            <a:off x="755650" y="1773238"/>
            <a:ext cx="7993063" cy="4464050"/>
          </a:xfrm>
        </p:spPr>
        <p:txBody>
          <a:bodyPr/>
          <a:lstStyle/>
          <a:p>
            <a:pPr eaLnBrk="1" hangingPunct="1">
              <a:lnSpc>
                <a:spcPct val="80000"/>
              </a:lnSpc>
              <a:buFont typeface="Wingdings" pitchFamily="2" charset="2"/>
              <a:buNone/>
            </a:pPr>
            <a:r>
              <a:rPr lang="en-US" altLang="zh-TW" sz="2200" i="1" dirty="0" smtClean="0">
                <a:latin typeface="Times New Roman" pitchFamily="18" charset="0"/>
                <a:cs typeface="Times New Roman" pitchFamily="18" charset="0"/>
              </a:rPr>
              <a:t>Date</a:t>
            </a:r>
            <a:r>
              <a:rPr lang="zh-TW" altLang="en-US" sz="2200" i="1" dirty="0" smtClean="0">
                <a:latin typeface="Times New Roman" pitchFamily="18" charset="0"/>
                <a:cs typeface="Times New Roman" pitchFamily="18" charset="0"/>
              </a:rPr>
              <a:t>： </a:t>
            </a:r>
            <a:r>
              <a:rPr lang="en-US" altLang="zh-TW" sz="2200" i="1" dirty="0" smtClean="0">
                <a:latin typeface="Times New Roman" pitchFamily="18" charset="0"/>
                <a:cs typeface="Times New Roman" pitchFamily="18" charset="0"/>
              </a:rPr>
              <a:t>July 5-6, 2013</a:t>
            </a:r>
          </a:p>
          <a:p>
            <a:pPr eaLnBrk="1" hangingPunct="1">
              <a:lnSpc>
                <a:spcPct val="80000"/>
              </a:lnSpc>
              <a:buFont typeface="Wingdings" pitchFamily="2" charset="2"/>
              <a:buNone/>
            </a:pPr>
            <a:endParaRPr lang="en-US" altLang="zh-TW" sz="2200" b="0" i="1" dirty="0" smtClean="0">
              <a:latin typeface="Times New Roman" pitchFamily="18" charset="0"/>
              <a:cs typeface="Times New Roman" pitchFamily="18" charset="0"/>
            </a:endParaRPr>
          </a:p>
          <a:p>
            <a:pPr eaLnBrk="1" hangingPunct="1">
              <a:lnSpc>
                <a:spcPct val="80000"/>
              </a:lnSpc>
              <a:buFont typeface="Wingdings" pitchFamily="2" charset="2"/>
              <a:buNone/>
            </a:pPr>
            <a:r>
              <a:rPr lang="en-US" altLang="zh-TW" sz="2200" i="1" dirty="0" smtClean="0">
                <a:latin typeface="Times New Roman" pitchFamily="18" charset="0"/>
                <a:cs typeface="Times New Roman" pitchFamily="18" charset="0"/>
              </a:rPr>
              <a:t>Host</a:t>
            </a:r>
            <a:r>
              <a:rPr lang="zh-TW" altLang="en-US" sz="2200" i="1" dirty="0" smtClean="0">
                <a:latin typeface="Times New Roman" pitchFamily="18" charset="0"/>
                <a:cs typeface="Times New Roman" pitchFamily="18" charset="0"/>
              </a:rPr>
              <a:t>：</a:t>
            </a:r>
            <a:r>
              <a:rPr lang="en-US" altLang="zh-TW" sz="2200" i="1" dirty="0" smtClean="0">
                <a:latin typeface="Times New Roman" pitchFamily="18" charset="0"/>
                <a:cs typeface="Times New Roman" pitchFamily="18" charset="0"/>
              </a:rPr>
              <a:t>Taiwan Centers for Disease Control</a:t>
            </a:r>
          </a:p>
          <a:p>
            <a:pPr eaLnBrk="1" hangingPunct="1">
              <a:lnSpc>
                <a:spcPct val="80000"/>
              </a:lnSpc>
              <a:buFont typeface="Wingdings" pitchFamily="2" charset="2"/>
              <a:buNone/>
            </a:pPr>
            <a:endParaRPr lang="en-US" altLang="zh-TW" sz="2200" i="1" dirty="0" smtClean="0">
              <a:latin typeface="Times New Roman" pitchFamily="18" charset="0"/>
              <a:cs typeface="Times New Roman" pitchFamily="18" charset="0"/>
            </a:endParaRPr>
          </a:p>
          <a:p>
            <a:pPr eaLnBrk="1" hangingPunct="1">
              <a:lnSpc>
                <a:spcPct val="80000"/>
              </a:lnSpc>
              <a:buFont typeface="Wingdings" pitchFamily="2" charset="2"/>
              <a:buNone/>
            </a:pPr>
            <a:r>
              <a:rPr lang="en-US" altLang="zh-TW" sz="2200" i="1" dirty="0" smtClean="0">
                <a:latin typeface="Times New Roman" pitchFamily="18" charset="0"/>
                <a:cs typeface="Times New Roman" pitchFamily="18" charset="0"/>
              </a:rPr>
              <a:t>Venue: </a:t>
            </a:r>
            <a:r>
              <a:rPr lang="en-GB" altLang="zh-TW" sz="2200" i="1" dirty="0" err="1" smtClean="0">
                <a:latin typeface="Times New Roman" pitchFamily="18" charset="0"/>
                <a:cs typeface="Times New Roman" pitchFamily="18" charset="0"/>
              </a:rPr>
              <a:t>gis</a:t>
            </a:r>
            <a:r>
              <a:rPr lang="en-GB" altLang="zh-TW" sz="2200" i="1" dirty="0" smtClean="0">
                <a:latin typeface="Times New Roman" pitchFamily="18" charset="0"/>
                <a:cs typeface="Times New Roman" pitchFamily="18" charset="0"/>
              </a:rPr>
              <a:t> MOTC Convention </a:t>
            </a:r>
            <a:r>
              <a:rPr lang="en-GB" altLang="zh-TW" sz="2200" i="1" dirty="0" err="1" smtClean="0">
                <a:latin typeface="Times New Roman" pitchFamily="18" charset="0"/>
                <a:cs typeface="Times New Roman" pitchFamily="18" charset="0"/>
              </a:rPr>
              <a:t>Center</a:t>
            </a:r>
            <a:endParaRPr lang="en-GB" altLang="zh-TW" sz="2200" dirty="0" smtClean="0">
              <a:latin typeface="Times New Roman" pitchFamily="18" charset="0"/>
              <a:cs typeface="Times New Roman" pitchFamily="18" charset="0"/>
            </a:endParaRPr>
          </a:p>
          <a:p>
            <a:pPr eaLnBrk="1" hangingPunct="1">
              <a:lnSpc>
                <a:spcPct val="80000"/>
              </a:lnSpc>
              <a:buFont typeface="Wingdings" pitchFamily="2" charset="2"/>
              <a:buNone/>
            </a:pPr>
            <a:endParaRPr lang="en-US" altLang="zh-TW" sz="2200" i="1" dirty="0" smtClean="0">
              <a:latin typeface="Times New Roman" pitchFamily="18" charset="0"/>
              <a:cs typeface="Times New Roman" pitchFamily="18" charset="0"/>
            </a:endParaRPr>
          </a:p>
          <a:p>
            <a:pPr eaLnBrk="1" hangingPunct="1">
              <a:lnSpc>
                <a:spcPct val="80000"/>
              </a:lnSpc>
              <a:buFont typeface="Wingdings" pitchFamily="2" charset="2"/>
              <a:buNone/>
            </a:pPr>
            <a:r>
              <a:rPr lang="en-US" altLang="zh-TW" sz="2200" i="1" dirty="0" smtClean="0">
                <a:latin typeface="Times New Roman" pitchFamily="18" charset="0"/>
                <a:cs typeface="Times New Roman" pitchFamily="18" charset="0"/>
              </a:rPr>
              <a:t>Conference Topics</a:t>
            </a:r>
          </a:p>
          <a:p>
            <a:pPr eaLnBrk="1" hangingPunct="1">
              <a:lnSpc>
                <a:spcPct val="80000"/>
              </a:lnSpc>
            </a:pPr>
            <a:r>
              <a:rPr lang="en-US" altLang="zh-TW" sz="2200" b="0" dirty="0" smtClean="0">
                <a:latin typeface="Times New Roman" pitchFamily="18" charset="0"/>
                <a:cs typeface="Times New Roman" pitchFamily="18" charset="0"/>
              </a:rPr>
              <a:t>Innovation and Application in Health Information Technology</a:t>
            </a:r>
          </a:p>
          <a:p>
            <a:pPr eaLnBrk="1" hangingPunct="1">
              <a:lnSpc>
                <a:spcPct val="80000"/>
              </a:lnSpc>
            </a:pPr>
            <a:r>
              <a:rPr lang="en-US" altLang="zh-TW" sz="2200" b="0" dirty="0" smtClean="0">
                <a:latin typeface="Times New Roman" pitchFamily="18" charset="0"/>
                <a:cs typeface="Times New Roman" pitchFamily="18" charset="0"/>
              </a:rPr>
              <a:t>Public Health Human Resource and System Reform</a:t>
            </a:r>
          </a:p>
          <a:p>
            <a:pPr eaLnBrk="1" hangingPunct="1">
              <a:lnSpc>
                <a:spcPct val="80000"/>
              </a:lnSpc>
            </a:pPr>
            <a:r>
              <a:rPr lang="en-US" altLang="zh-TW" sz="2200" b="0" dirty="0" smtClean="0">
                <a:latin typeface="Times New Roman" pitchFamily="18" charset="0"/>
                <a:cs typeface="Times New Roman" pitchFamily="18" charset="0"/>
              </a:rPr>
              <a:t>Sustainable Development in Prevention and Control of Emerging Infectious Diseases</a:t>
            </a:r>
            <a:endParaRPr lang="en-US" altLang="zh-TW" sz="24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6084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84213" y="1052513"/>
            <a:ext cx="7989887" cy="5043487"/>
          </a:xfrm>
        </p:spPr>
        <p:txBody>
          <a:bodyPr>
            <a:noAutofit/>
          </a:bodyPr>
          <a:lstStyle/>
          <a:p>
            <a:pPr eaLnBrk="1" hangingPunct="1">
              <a:lnSpc>
                <a:spcPct val="80000"/>
              </a:lnSpc>
            </a:pPr>
            <a:r>
              <a:rPr lang="en-US" altLang="zh-TW" sz="2100" b="0" dirty="0" smtClean="0">
                <a:latin typeface="Times New Roman" pitchFamily="18" charset="0"/>
                <a:cs typeface="Times New Roman" pitchFamily="18" charset="0"/>
              </a:rPr>
              <a:t>The conference gathered 31 delegates from 15 member economies, including Australia, Brunei Darussalam, Canada, Chile, China, Indonesia, Japan, Korea, Malaysia, Papua New Guinea, Peru, the Philippines, Thailand, the United States, and Vietnam, 1 delegate from the United Kingdom and about 90 domestic experts. </a:t>
            </a:r>
          </a:p>
          <a:p>
            <a:pPr eaLnBrk="1" hangingPunct="1">
              <a:lnSpc>
                <a:spcPct val="80000"/>
              </a:lnSpc>
            </a:pPr>
            <a:endParaRPr lang="en-US" altLang="zh-TW" sz="2100" b="0" dirty="0" smtClean="0">
              <a:latin typeface="Times New Roman" pitchFamily="18" charset="0"/>
              <a:cs typeface="Times New Roman" pitchFamily="18" charset="0"/>
            </a:endParaRPr>
          </a:p>
          <a:p>
            <a:pPr eaLnBrk="1" hangingPunct="1">
              <a:lnSpc>
                <a:spcPct val="80000"/>
              </a:lnSpc>
            </a:pPr>
            <a:r>
              <a:rPr lang="en-US" altLang="zh-TW" sz="2100" b="1" dirty="0" smtClean="0">
                <a:latin typeface="Times New Roman" pitchFamily="18" charset="0"/>
                <a:cs typeface="Times New Roman" pitchFamily="18" charset="0"/>
              </a:rPr>
              <a:t> Three objectives of this conference</a:t>
            </a:r>
          </a:p>
          <a:p>
            <a:pPr eaLnBrk="1" hangingPunct="1">
              <a:lnSpc>
                <a:spcPct val="80000"/>
              </a:lnSpc>
              <a:buFontTx/>
              <a:buChar char="-"/>
            </a:pPr>
            <a:r>
              <a:rPr lang="en-US" altLang="zh-TW" sz="2100" b="0" dirty="0" smtClean="0">
                <a:latin typeface="Times New Roman" pitchFamily="18" charset="0"/>
                <a:cs typeface="Times New Roman" pitchFamily="18" charset="0"/>
              </a:rPr>
              <a:t>To demonstrate the latest health information technologies and innovation in public health emergency response system in order to enhance APEC developing economies’ capacity building in  health emergency response. </a:t>
            </a:r>
          </a:p>
          <a:p>
            <a:pPr eaLnBrk="1" hangingPunct="1">
              <a:lnSpc>
                <a:spcPct val="80000"/>
              </a:lnSpc>
              <a:buFontTx/>
              <a:buChar char="-"/>
            </a:pPr>
            <a:r>
              <a:rPr lang="en-US" altLang="zh-TW" sz="2100" b="0" dirty="0" smtClean="0">
                <a:latin typeface="Times New Roman" pitchFamily="18" charset="0"/>
                <a:cs typeface="Times New Roman" pitchFamily="18" charset="0"/>
              </a:rPr>
              <a:t> To identify the major challenges and constraints in APEC developing economies’ public health emergency response system and mitigate the health and economic impacts of potential infectious disease pandemic.</a:t>
            </a:r>
          </a:p>
          <a:p>
            <a:pPr eaLnBrk="1" hangingPunct="1">
              <a:lnSpc>
                <a:spcPct val="80000"/>
              </a:lnSpc>
              <a:buFontTx/>
              <a:buChar char="-"/>
            </a:pPr>
            <a:r>
              <a:rPr lang="en-US" altLang="zh-TW" sz="2100" b="0" dirty="0" smtClean="0">
                <a:latin typeface="Times New Roman" pitchFamily="18" charset="0"/>
                <a:cs typeface="Times New Roman" pitchFamily="18" charset="0"/>
              </a:rPr>
              <a:t>To create an expert network to contribute to long-term and effective cooperation in the APEC developing economies' capacity building in public health emergency response system. </a:t>
            </a:r>
            <a:endParaRPr lang="en-US" altLang="zh-TW" sz="2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2544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4" descr="cid:03613328-fd21-4897-8640-86cdb2d7ef5c@cdc.gov.tw"/>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5288" y="836613"/>
            <a:ext cx="8280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7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圖片 5" descr="cid:77438179-cb19-434b-90b6-6f485d6cd906@cdc.gov.tw"/>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6013" y="692150"/>
            <a:ext cx="7272337"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7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475"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5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5" descr="H:\APEC\0705_AM_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68413"/>
            <a:ext cx="68405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722313" y="333375"/>
            <a:ext cx="7772400" cy="1143000"/>
          </a:xfrm>
        </p:spPr>
        <p:txBody>
          <a:bodyPr/>
          <a:lstStyle/>
          <a:p>
            <a:pPr algn="ctr" eaLnBrk="1" hangingPunct="1">
              <a:defRPr/>
            </a:pPr>
            <a:r>
              <a:rPr lang="en-US" altLang="zh-TW" sz="3200" dirty="0" smtClean="0">
                <a:latin typeface="Times New Roman" pitchFamily="18" charset="0"/>
                <a:cs typeface="Times New Roman" pitchFamily="18" charset="0"/>
              </a:rPr>
              <a:t>Opening Remarks</a:t>
            </a:r>
          </a:p>
        </p:txBody>
      </p:sp>
    </p:spTree>
    <p:extLst>
      <p:ext uri="{BB962C8B-B14F-4D97-AF65-F5344CB8AC3E}">
        <p14:creationId xmlns:p14="http://schemas.microsoft.com/office/powerpoint/2010/main" val="705640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750888" y="476250"/>
            <a:ext cx="7631112" cy="803275"/>
          </a:xfrm>
        </p:spPr>
        <p:txBody>
          <a:bodyPr>
            <a:normAutofit/>
          </a:bodyPr>
          <a:lstStyle/>
          <a:p>
            <a:pPr algn="ctr" eaLnBrk="1" hangingPunct="1">
              <a:defRPr/>
            </a:pPr>
            <a:r>
              <a:rPr lang="en-US" altLang="zh-TW" sz="3200" dirty="0" smtClean="0">
                <a:latin typeface="Times New Roman" pitchFamily="18" charset="0"/>
                <a:cs typeface="Times New Roman" pitchFamily="18" charset="0"/>
              </a:rPr>
              <a:t>Moderators and Speakers</a:t>
            </a: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58888"/>
            <a:ext cx="7561263"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83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5" descr="H:\APEC\0705_AM_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981075"/>
            <a:ext cx="36718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7" descr="H:\APEC\0705_AM_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3700463"/>
            <a:ext cx="36718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圖片 8" descr="H:\APEC\0705_AM_3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988" y="954088"/>
            <a:ext cx="36068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圖片 9" descr="H:\APEC\0705_AM_4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988" y="3700463"/>
            <a:ext cx="360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48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241</Words>
  <Application>Microsoft Office PowerPoint</Application>
  <PresentationFormat>如螢幕大小 (4:3)</PresentationFormat>
  <Paragraphs>26</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APEC Conference on the Innovation, Achievement and Sustainable Development in Public Health Emergency Response Systems 10 years after SARS Epidemic  July 5-6, 2013 Taipei</vt:lpstr>
      <vt:lpstr>Conference Information</vt:lpstr>
      <vt:lpstr>PowerPoint 簡報</vt:lpstr>
      <vt:lpstr>PowerPoint 簡報</vt:lpstr>
      <vt:lpstr>PowerPoint 簡報</vt:lpstr>
      <vt:lpstr>PowerPoint 簡報</vt:lpstr>
      <vt:lpstr>Opening Remarks</vt:lpstr>
      <vt:lpstr>Moderators and Speakers</vt:lpstr>
      <vt:lpstr>PowerPoint 簡報</vt:lpstr>
      <vt:lpstr>PowerPoint 簡報</vt:lpstr>
      <vt:lpstr>Coffee Break </vt:lpstr>
      <vt:lpstr>Welcome Banquet</vt:lpstr>
      <vt:lpstr>Site Visiting</vt:lpstr>
      <vt:lpstr>Group Photo</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Your User Name</dc:creator>
  <cp:lastModifiedBy>簡慧儀</cp:lastModifiedBy>
  <cp:revision>4</cp:revision>
  <dcterms:created xsi:type="dcterms:W3CDTF">2013-06-17T03:51:50Z</dcterms:created>
  <dcterms:modified xsi:type="dcterms:W3CDTF">2013-12-27T03:17:43Z</dcterms:modified>
</cp:coreProperties>
</file>