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508" r:id="rId3"/>
    <p:sldId id="502" r:id="rId4"/>
    <p:sldId id="484" r:id="rId5"/>
    <p:sldId id="486" r:id="rId6"/>
    <p:sldId id="503" r:id="rId7"/>
    <p:sldId id="504" r:id="rId8"/>
    <p:sldId id="487" r:id="rId9"/>
    <p:sldId id="506" r:id="rId10"/>
    <p:sldId id="507" r:id="rId11"/>
    <p:sldId id="509" r:id="rId12"/>
    <p:sldId id="483" r:id="rId13"/>
    <p:sldId id="476" r:id="rId14"/>
    <p:sldId id="912" r:id="rId15"/>
    <p:sldId id="501" r:id="rId16"/>
    <p:sldId id="481" r:id="rId17"/>
    <p:sldId id="438" r:id="rId18"/>
    <p:sldId id="489" r:id="rId19"/>
    <p:sldId id="488" r:id="rId20"/>
    <p:sldId id="91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35FE7F"/>
    <a:srgbClr val="C0C0C0"/>
    <a:srgbClr val="57A6FD"/>
    <a:srgbClr val="F74E59"/>
    <a:srgbClr val="EEECE2"/>
    <a:srgbClr val="102175"/>
    <a:srgbClr val="1746C4"/>
    <a:srgbClr val="3E81D5"/>
    <a:srgbClr val="133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33" autoAdjust="0"/>
    <p:restoredTop sz="50000" autoAdjust="0"/>
  </p:normalViewPr>
  <p:slideViewPr>
    <p:cSldViewPr snapToGrid="0" snapToObjects="1">
      <p:cViewPr>
        <p:scale>
          <a:sx n="106" d="100"/>
          <a:sy n="106" d="100"/>
        </p:scale>
        <p:origin x="1464" y="360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7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7A6FD"/>
              </a:solidFill>
            </c:spPr>
            <c:extLst>
              <c:ext xmlns:c16="http://schemas.microsoft.com/office/drawing/2014/chart" uri="{C3380CC4-5D6E-409C-BE32-E72D297353CC}">
                <c16:uniqueId val="{00000001-76F0-BA4D-8C7D-0440E4433152}"/>
              </c:ext>
            </c:extLst>
          </c:dPt>
          <c:dPt>
            <c:idx val="1"/>
            <c:bubble3D val="0"/>
            <c:spPr>
              <a:solidFill>
                <a:srgbClr val="C0C0C0"/>
              </a:solidFill>
            </c:spPr>
            <c:extLst>
              <c:ext xmlns:c16="http://schemas.microsoft.com/office/drawing/2014/chart" uri="{C3380CC4-5D6E-409C-BE32-E72D297353CC}">
                <c16:uniqueId val="{00000003-76F0-BA4D-8C7D-0440E4433152}"/>
              </c:ext>
            </c:extLst>
          </c:dPt>
          <c:dPt>
            <c:idx val="2"/>
            <c:bubble3D val="0"/>
            <c:spPr>
              <a:solidFill>
                <a:srgbClr val="35FE7F"/>
              </a:solidFill>
            </c:spPr>
            <c:extLst>
              <c:ext xmlns:c16="http://schemas.microsoft.com/office/drawing/2014/chart" uri="{C3380CC4-5D6E-409C-BE32-E72D297353CC}">
                <c16:uniqueId val="{00000005-76F0-BA4D-8C7D-0440E4433152}"/>
              </c:ext>
            </c:extLst>
          </c:dPt>
          <c:dPt>
            <c:idx val="3"/>
            <c:bubble3D val="0"/>
            <c:spPr>
              <a:solidFill>
                <a:srgbClr val="F74E59"/>
              </a:solidFill>
            </c:spPr>
            <c:extLst>
              <c:ext xmlns:c16="http://schemas.microsoft.com/office/drawing/2014/chart" uri="{C3380CC4-5D6E-409C-BE32-E72D297353CC}">
                <c16:uniqueId val="{00000007-76F0-BA4D-8C7D-0440E4433152}"/>
              </c:ext>
            </c:extLst>
          </c:dPt>
          <c:cat>
            <c:strRef>
              <c:f>Sheet1!$A$2:$A$5</c:f>
              <c:strCache>
                <c:ptCount val="4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13</c:v>
                </c:pt>
                <c:pt idx="2">
                  <c:v>23</c:v>
                </c:pt>
                <c:pt idx="3">
                  <c:v>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F0-BA4D-8C7D-0440E4433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7A6FD"/>
              </a:solidFill>
            </c:spPr>
            <c:extLst>
              <c:ext xmlns:c16="http://schemas.microsoft.com/office/drawing/2014/chart" uri="{C3380CC4-5D6E-409C-BE32-E72D297353CC}">
                <c16:uniqueId val="{00000001-93C3-0643-B787-FDD99D9CF7FE}"/>
              </c:ext>
            </c:extLst>
          </c:dPt>
          <c:dPt>
            <c:idx val="1"/>
            <c:bubble3D val="0"/>
            <c:spPr>
              <a:solidFill>
                <a:srgbClr val="C0C0C0"/>
              </a:solidFill>
            </c:spPr>
            <c:extLst>
              <c:ext xmlns:c16="http://schemas.microsoft.com/office/drawing/2014/chart" uri="{C3380CC4-5D6E-409C-BE32-E72D297353CC}">
                <c16:uniqueId val="{00000003-93C3-0643-B787-FDD99D9CF7FE}"/>
              </c:ext>
            </c:extLst>
          </c:dPt>
          <c:dPt>
            <c:idx val="2"/>
            <c:bubble3D val="0"/>
            <c:spPr>
              <a:solidFill>
                <a:srgbClr val="35FE7F"/>
              </a:solidFill>
            </c:spPr>
            <c:extLst>
              <c:ext xmlns:c16="http://schemas.microsoft.com/office/drawing/2014/chart" uri="{C3380CC4-5D6E-409C-BE32-E72D297353CC}">
                <c16:uniqueId val="{00000005-93C3-0643-B787-FDD99D9CF7FE}"/>
              </c:ext>
            </c:extLst>
          </c:dPt>
          <c:dPt>
            <c:idx val="3"/>
            <c:bubble3D val="0"/>
            <c:spPr>
              <a:solidFill>
                <a:srgbClr val="F74E59"/>
              </a:solidFill>
            </c:spPr>
            <c:extLst>
              <c:ext xmlns:c16="http://schemas.microsoft.com/office/drawing/2014/chart" uri="{C3380CC4-5D6E-409C-BE32-E72D297353CC}">
                <c16:uniqueId val="{00000007-93C3-0643-B787-FDD99D9CF7FE}"/>
              </c:ext>
            </c:extLst>
          </c:dPt>
          <c:cat>
            <c:strRef>
              <c:f>Sheet1!$A$2:$A$5</c:f>
              <c:strCache>
                <c:ptCount val="4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83</c:v>
                </c:pt>
                <c:pt idx="2">
                  <c:v>130</c:v>
                </c:pt>
                <c:pt idx="3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C3-0643-B787-FDD99D9CF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7A6FD"/>
              </a:solidFill>
            </c:spPr>
            <c:extLst>
              <c:ext xmlns:c16="http://schemas.microsoft.com/office/drawing/2014/chart" uri="{C3380CC4-5D6E-409C-BE32-E72D297353CC}">
                <c16:uniqueId val="{00000001-0370-1C4D-9786-48A3A38BEE84}"/>
              </c:ext>
            </c:extLst>
          </c:dPt>
          <c:dPt>
            <c:idx val="1"/>
            <c:bubble3D val="0"/>
            <c:spPr>
              <a:solidFill>
                <a:srgbClr val="C0C0C0"/>
              </a:solidFill>
            </c:spPr>
            <c:extLst>
              <c:ext xmlns:c16="http://schemas.microsoft.com/office/drawing/2014/chart" uri="{C3380CC4-5D6E-409C-BE32-E72D297353CC}">
                <c16:uniqueId val="{00000003-0370-1C4D-9786-48A3A38BEE84}"/>
              </c:ext>
            </c:extLst>
          </c:dPt>
          <c:dPt>
            <c:idx val="2"/>
            <c:bubble3D val="0"/>
            <c:spPr>
              <a:solidFill>
                <a:srgbClr val="35FE7F"/>
              </a:solidFill>
            </c:spPr>
            <c:extLst>
              <c:ext xmlns:c16="http://schemas.microsoft.com/office/drawing/2014/chart" uri="{C3380CC4-5D6E-409C-BE32-E72D297353CC}">
                <c16:uniqueId val="{00000005-0370-1C4D-9786-48A3A38BEE84}"/>
              </c:ext>
            </c:extLst>
          </c:dPt>
          <c:dPt>
            <c:idx val="3"/>
            <c:bubble3D val="0"/>
            <c:spPr>
              <a:solidFill>
                <a:srgbClr val="F74E59"/>
              </a:solidFill>
            </c:spPr>
            <c:extLst>
              <c:ext xmlns:c16="http://schemas.microsoft.com/office/drawing/2014/chart" uri="{C3380CC4-5D6E-409C-BE32-E72D297353CC}">
                <c16:uniqueId val="{00000007-0370-1C4D-9786-48A3A38BEE84}"/>
              </c:ext>
            </c:extLst>
          </c:dPt>
          <c:cat>
            <c:strRef>
              <c:f>Sheet1!$A$2:$A$5</c:f>
              <c:strCache>
                <c:ptCount val="4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13</c:v>
                </c:pt>
                <c:pt idx="2">
                  <c:v>23</c:v>
                </c:pt>
                <c:pt idx="3">
                  <c:v>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70-1C4D-9786-48A3A38BE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7A6FD"/>
              </a:solidFill>
            </c:spPr>
            <c:extLst>
              <c:ext xmlns:c16="http://schemas.microsoft.com/office/drawing/2014/chart" uri="{C3380CC4-5D6E-409C-BE32-E72D297353CC}">
                <c16:uniqueId val="{00000001-6536-194B-8E13-CBF4AD010975}"/>
              </c:ext>
            </c:extLst>
          </c:dPt>
          <c:dPt>
            <c:idx val="1"/>
            <c:bubble3D val="0"/>
            <c:spPr>
              <a:solidFill>
                <a:srgbClr val="C0C0C0"/>
              </a:solidFill>
            </c:spPr>
            <c:extLst>
              <c:ext xmlns:c16="http://schemas.microsoft.com/office/drawing/2014/chart" uri="{C3380CC4-5D6E-409C-BE32-E72D297353CC}">
                <c16:uniqueId val="{00000003-6536-194B-8E13-CBF4AD010975}"/>
              </c:ext>
            </c:extLst>
          </c:dPt>
          <c:dPt>
            <c:idx val="2"/>
            <c:bubble3D val="0"/>
            <c:spPr>
              <a:solidFill>
                <a:srgbClr val="35FE7F"/>
              </a:solidFill>
            </c:spPr>
            <c:extLst>
              <c:ext xmlns:c16="http://schemas.microsoft.com/office/drawing/2014/chart" uri="{C3380CC4-5D6E-409C-BE32-E72D297353CC}">
                <c16:uniqueId val="{00000005-6536-194B-8E13-CBF4AD010975}"/>
              </c:ext>
            </c:extLst>
          </c:dPt>
          <c:dPt>
            <c:idx val="3"/>
            <c:bubble3D val="0"/>
            <c:spPr>
              <a:solidFill>
                <a:srgbClr val="F74E59"/>
              </a:solidFill>
            </c:spPr>
            <c:extLst>
              <c:ext xmlns:c16="http://schemas.microsoft.com/office/drawing/2014/chart" uri="{C3380CC4-5D6E-409C-BE32-E72D297353CC}">
                <c16:uniqueId val="{00000007-6536-194B-8E13-CBF4AD010975}"/>
              </c:ext>
            </c:extLst>
          </c:dPt>
          <c:cat>
            <c:strRef>
              <c:f>Sheet1!$A$2:$A$5</c:f>
              <c:strCache>
                <c:ptCount val="4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83</c:v>
                </c:pt>
                <c:pt idx="2">
                  <c:v>130</c:v>
                </c:pt>
                <c:pt idx="3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36-194B-8E13-CBF4AD010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5C241-40A7-7145-9022-03578B0CCB9C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AD628-D1F8-A547-A64D-8D57592A46E0}">
      <dgm:prSet phldrT="[Text]"/>
      <dgm:spPr/>
      <dgm:t>
        <a:bodyPr/>
        <a:lstStyle/>
        <a:p>
          <a:r>
            <a:rPr lang="en-US" dirty="0"/>
            <a:t>Infection</a:t>
          </a:r>
        </a:p>
      </dgm:t>
    </dgm:pt>
    <dgm:pt modelId="{F6A097FE-807F-3645-8991-2CA09180FC08}" type="parTrans" cxnId="{3ACEBFF1-3234-6640-A5E0-F838A1E419B6}">
      <dgm:prSet/>
      <dgm:spPr/>
      <dgm:t>
        <a:bodyPr/>
        <a:lstStyle/>
        <a:p>
          <a:endParaRPr lang="en-US"/>
        </a:p>
      </dgm:t>
    </dgm:pt>
    <dgm:pt modelId="{01ED28BC-341D-444D-A730-D69EE096C347}" type="sibTrans" cxnId="{3ACEBFF1-3234-6640-A5E0-F838A1E419B6}">
      <dgm:prSet/>
      <dgm:spPr/>
      <dgm:t>
        <a:bodyPr/>
        <a:lstStyle/>
        <a:p>
          <a:endParaRPr lang="en-US"/>
        </a:p>
      </dgm:t>
    </dgm:pt>
    <dgm:pt modelId="{D8CF2DC4-9B68-9646-A809-CF60ED9BB6A4}">
      <dgm:prSet phldrT="[Text]"/>
      <dgm:spPr/>
      <dgm:t>
        <a:bodyPr/>
        <a:lstStyle/>
        <a:p>
          <a:r>
            <a:rPr lang="en-US" dirty="0"/>
            <a:t>Viremia</a:t>
          </a:r>
        </a:p>
      </dgm:t>
    </dgm:pt>
    <dgm:pt modelId="{CB9D5D06-CEA9-F34A-8958-A638F1E2887B}" type="parTrans" cxnId="{657F95CB-1D44-2E4B-BD13-1078162416A3}">
      <dgm:prSet/>
      <dgm:spPr/>
      <dgm:t>
        <a:bodyPr/>
        <a:lstStyle/>
        <a:p>
          <a:endParaRPr lang="en-US"/>
        </a:p>
      </dgm:t>
    </dgm:pt>
    <dgm:pt modelId="{1F40D492-CEC3-924B-B26A-286C077423C5}" type="sibTrans" cxnId="{657F95CB-1D44-2E4B-BD13-1078162416A3}">
      <dgm:prSet/>
      <dgm:spPr/>
      <dgm:t>
        <a:bodyPr/>
        <a:lstStyle/>
        <a:p>
          <a:endParaRPr lang="en-US"/>
        </a:p>
      </dgm:t>
    </dgm:pt>
    <dgm:pt modelId="{E0B8FBAF-39D2-F84B-A53E-28EF4086E2A5}">
      <dgm:prSet phldrT="[Text]"/>
      <dgm:spPr/>
      <dgm:t>
        <a:bodyPr/>
        <a:lstStyle/>
        <a:p>
          <a:r>
            <a:rPr lang="en-US" dirty="0"/>
            <a:t>Immunity</a:t>
          </a:r>
        </a:p>
      </dgm:t>
    </dgm:pt>
    <dgm:pt modelId="{2A7DC323-64DF-7B47-9146-27422815C882}" type="parTrans" cxnId="{3D2D0FA7-1B1C-434C-8757-097FB08E00D6}">
      <dgm:prSet/>
      <dgm:spPr/>
      <dgm:t>
        <a:bodyPr/>
        <a:lstStyle/>
        <a:p>
          <a:endParaRPr lang="en-US"/>
        </a:p>
      </dgm:t>
    </dgm:pt>
    <dgm:pt modelId="{3E9F06B8-FE72-184E-A8F2-D53F3A9EC3F4}" type="sibTrans" cxnId="{3D2D0FA7-1B1C-434C-8757-097FB08E00D6}">
      <dgm:prSet/>
      <dgm:spPr/>
      <dgm:t>
        <a:bodyPr/>
        <a:lstStyle/>
        <a:p>
          <a:endParaRPr lang="en-US"/>
        </a:p>
      </dgm:t>
    </dgm:pt>
    <dgm:pt modelId="{0B8A76DA-DDCF-A442-ACF2-EEC476B3C629}">
      <dgm:prSet phldrT="[Text]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dirty="0"/>
            <a:t>Clinical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dirty="0"/>
            <a:t>signs</a:t>
          </a:r>
        </a:p>
      </dgm:t>
    </dgm:pt>
    <dgm:pt modelId="{91719CFE-555A-DF41-B055-902124DA81E5}" type="parTrans" cxnId="{4332AE5E-3A19-2C4C-9C3F-3560D6E0C6DE}">
      <dgm:prSet/>
      <dgm:spPr/>
      <dgm:t>
        <a:bodyPr/>
        <a:lstStyle/>
        <a:p>
          <a:endParaRPr lang="en-US"/>
        </a:p>
      </dgm:t>
    </dgm:pt>
    <dgm:pt modelId="{B3FBE93E-BD09-EA4D-BB6A-3F8E6297E6EC}" type="sibTrans" cxnId="{4332AE5E-3A19-2C4C-9C3F-3560D6E0C6DE}">
      <dgm:prSet/>
      <dgm:spPr/>
      <dgm:t>
        <a:bodyPr/>
        <a:lstStyle/>
        <a:p>
          <a:endParaRPr lang="en-US"/>
        </a:p>
      </dgm:t>
    </dgm:pt>
    <dgm:pt modelId="{501F3A9C-38A9-A24E-B508-4109CD659166}" type="pres">
      <dgm:prSet presAssocID="{0E05C241-40A7-7145-9022-03578B0CCB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8DA38A-3F98-164B-8219-3ED1367759C3}" type="pres">
      <dgm:prSet presAssocID="{A45AD628-D1F8-A547-A64D-8D57592A46E0}" presName="hierRoot1" presStyleCnt="0">
        <dgm:presLayoutVars>
          <dgm:hierBranch val="init"/>
        </dgm:presLayoutVars>
      </dgm:prSet>
      <dgm:spPr/>
    </dgm:pt>
    <dgm:pt modelId="{85C5951F-1C26-964C-BBAD-C1002AA71509}" type="pres">
      <dgm:prSet presAssocID="{A45AD628-D1F8-A547-A64D-8D57592A46E0}" presName="rootComposite1" presStyleCnt="0"/>
      <dgm:spPr/>
    </dgm:pt>
    <dgm:pt modelId="{D848E0A6-8312-9149-94C1-DEE18FB21219}" type="pres">
      <dgm:prSet presAssocID="{A45AD628-D1F8-A547-A64D-8D57592A46E0}" presName="rootText1" presStyleLbl="node0" presStyleIdx="0" presStyleCnt="1">
        <dgm:presLayoutVars>
          <dgm:chPref val="3"/>
        </dgm:presLayoutVars>
      </dgm:prSet>
      <dgm:spPr/>
    </dgm:pt>
    <dgm:pt modelId="{1DBF3C5E-E5E8-FC4A-9156-49D7993DAB06}" type="pres">
      <dgm:prSet presAssocID="{A45AD628-D1F8-A547-A64D-8D57592A46E0}" presName="rootConnector1" presStyleLbl="node1" presStyleIdx="0" presStyleCnt="0"/>
      <dgm:spPr/>
    </dgm:pt>
    <dgm:pt modelId="{ED1BACC2-22B0-DE45-B3DC-CB65F95E61D5}" type="pres">
      <dgm:prSet presAssocID="{A45AD628-D1F8-A547-A64D-8D57592A46E0}" presName="hierChild2" presStyleCnt="0"/>
      <dgm:spPr/>
    </dgm:pt>
    <dgm:pt modelId="{89CB2498-BED9-E242-B225-01E970F4ECA4}" type="pres">
      <dgm:prSet presAssocID="{CB9D5D06-CEA9-F34A-8958-A638F1E2887B}" presName="Name37" presStyleLbl="parChTrans1D2" presStyleIdx="0" presStyleCnt="3"/>
      <dgm:spPr/>
    </dgm:pt>
    <dgm:pt modelId="{EF77F704-444C-8748-8A59-F5DB0FEE067D}" type="pres">
      <dgm:prSet presAssocID="{D8CF2DC4-9B68-9646-A809-CF60ED9BB6A4}" presName="hierRoot2" presStyleCnt="0">
        <dgm:presLayoutVars>
          <dgm:hierBranch val="init"/>
        </dgm:presLayoutVars>
      </dgm:prSet>
      <dgm:spPr/>
    </dgm:pt>
    <dgm:pt modelId="{18115E18-E5A3-4847-8F8C-BFFC3AD81412}" type="pres">
      <dgm:prSet presAssocID="{D8CF2DC4-9B68-9646-A809-CF60ED9BB6A4}" presName="rootComposite" presStyleCnt="0"/>
      <dgm:spPr/>
    </dgm:pt>
    <dgm:pt modelId="{F989CE19-026D-434E-9D51-043E09F4D40E}" type="pres">
      <dgm:prSet presAssocID="{D8CF2DC4-9B68-9646-A809-CF60ED9BB6A4}" presName="rootText" presStyleLbl="node2" presStyleIdx="0" presStyleCnt="3">
        <dgm:presLayoutVars>
          <dgm:chPref val="3"/>
        </dgm:presLayoutVars>
      </dgm:prSet>
      <dgm:spPr/>
    </dgm:pt>
    <dgm:pt modelId="{8374B4CF-AEFC-5E44-9E29-317EC3C5F5E1}" type="pres">
      <dgm:prSet presAssocID="{D8CF2DC4-9B68-9646-A809-CF60ED9BB6A4}" presName="rootConnector" presStyleLbl="node2" presStyleIdx="0" presStyleCnt="3"/>
      <dgm:spPr/>
    </dgm:pt>
    <dgm:pt modelId="{9501CE9E-BDDA-F24B-9AFD-D252E8440947}" type="pres">
      <dgm:prSet presAssocID="{D8CF2DC4-9B68-9646-A809-CF60ED9BB6A4}" presName="hierChild4" presStyleCnt="0"/>
      <dgm:spPr/>
    </dgm:pt>
    <dgm:pt modelId="{8C671545-6686-B144-B8EE-8DFCE28818B6}" type="pres">
      <dgm:prSet presAssocID="{D8CF2DC4-9B68-9646-A809-CF60ED9BB6A4}" presName="hierChild5" presStyleCnt="0"/>
      <dgm:spPr/>
    </dgm:pt>
    <dgm:pt modelId="{A1FA2098-DA0C-C344-B77E-6330AB3D2748}" type="pres">
      <dgm:prSet presAssocID="{2A7DC323-64DF-7B47-9146-27422815C882}" presName="Name37" presStyleLbl="parChTrans1D2" presStyleIdx="1" presStyleCnt="3"/>
      <dgm:spPr/>
    </dgm:pt>
    <dgm:pt modelId="{B96492C8-E949-8942-864C-B5F11C09F9F4}" type="pres">
      <dgm:prSet presAssocID="{E0B8FBAF-39D2-F84B-A53E-28EF4086E2A5}" presName="hierRoot2" presStyleCnt="0">
        <dgm:presLayoutVars>
          <dgm:hierBranch val="init"/>
        </dgm:presLayoutVars>
      </dgm:prSet>
      <dgm:spPr/>
    </dgm:pt>
    <dgm:pt modelId="{760C4B07-91BD-D548-A36B-AD0DC468EB73}" type="pres">
      <dgm:prSet presAssocID="{E0B8FBAF-39D2-F84B-A53E-28EF4086E2A5}" presName="rootComposite" presStyleCnt="0"/>
      <dgm:spPr/>
    </dgm:pt>
    <dgm:pt modelId="{77D1B908-DD02-2C4D-93E7-660E5C534367}" type="pres">
      <dgm:prSet presAssocID="{E0B8FBAF-39D2-F84B-A53E-28EF4086E2A5}" presName="rootText" presStyleLbl="node2" presStyleIdx="1" presStyleCnt="3">
        <dgm:presLayoutVars>
          <dgm:chPref val="3"/>
        </dgm:presLayoutVars>
      </dgm:prSet>
      <dgm:spPr/>
    </dgm:pt>
    <dgm:pt modelId="{F1C7A75C-1C6C-7242-A199-857A5813F0B2}" type="pres">
      <dgm:prSet presAssocID="{E0B8FBAF-39D2-F84B-A53E-28EF4086E2A5}" presName="rootConnector" presStyleLbl="node2" presStyleIdx="1" presStyleCnt="3"/>
      <dgm:spPr/>
    </dgm:pt>
    <dgm:pt modelId="{1FC77AE1-4EE6-AB44-BA59-409150C4635E}" type="pres">
      <dgm:prSet presAssocID="{E0B8FBAF-39D2-F84B-A53E-28EF4086E2A5}" presName="hierChild4" presStyleCnt="0"/>
      <dgm:spPr/>
    </dgm:pt>
    <dgm:pt modelId="{DDE0684F-7B96-0941-B4F4-DCE8E4473F65}" type="pres">
      <dgm:prSet presAssocID="{E0B8FBAF-39D2-F84B-A53E-28EF4086E2A5}" presName="hierChild5" presStyleCnt="0"/>
      <dgm:spPr/>
    </dgm:pt>
    <dgm:pt modelId="{A3420BCC-2775-3B43-90AF-B0C2D1297C49}" type="pres">
      <dgm:prSet presAssocID="{91719CFE-555A-DF41-B055-902124DA81E5}" presName="Name37" presStyleLbl="parChTrans1D2" presStyleIdx="2" presStyleCnt="3"/>
      <dgm:spPr/>
    </dgm:pt>
    <dgm:pt modelId="{0DAB4D81-7B9E-1A4F-8EDC-B212ED8FE640}" type="pres">
      <dgm:prSet presAssocID="{0B8A76DA-DDCF-A442-ACF2-EEC476B3C629}" presName="hierRoot2" presStyleCnt="0">
        <dgm:presLayoutVars>
          <dgm:hierBranch val="init"/>
        </dgm:presLayoutVars>
      </dgm:prSet>
      <dgm:spPr/>
    </dgm:pt>
    <dgm:pt modelId="{C3DAFAC4-ACE5-D948-AA32-02C9B287563E}" type="pres">
      <dgm:prSet presAssocID="{0B8A76DA-DDCF-A442-ACF2-EEC476B3C629}" presName="rootComposite" presStyleCnt="0"/>
      <dgm:spPr/>
    </dgm:pt>
    <dgm:pt modelId="{CF84DED5-9A0E-804F-B81D-004012194AE3}" type="pres">
      <dgm:prSet presAssocID="{0B8A76DA-DDCF-A442-ACF2-EEC476B3C629}" presName="rootText" presStyleLbl="node2" presStyleIdx="2" presStyleCnt="3">
        <dgm:presLayoutVars>
          <dgm:chPref val="3"/>
        </dgm:presLayoutVars>
      </dgm:prSet>
      <dgm:spPr/>
    </dgm:pt>
    <dgm:pt modelId="{3FA90C0A-E149-9A44-8C1E-6E1FE4BC92AD}" type="pres">
      <dgm:prSet presAssocID="{0B8A76DA-DDCF-A442-ACF2-EEC476B3C629}" presName="rootConnector" presStyleLbl="node2" presStyleIdx="2" presStyleCnt="3"/>
      <dgm:spPr/>
    </dgm:pt>
    <dgm:pt modelId="{289B6B78-7514-8C40-A675-3DBFBFD05394}" type="pres">
      <dgm:prSet presAssocID="{0B8A76DA-DDCF-A442-ACF2-EEC476B3C629}" presName="hierChild4" presStyleCnt="0"/>
      <dgm:spPr/>
    </dgm:pt>
    <dgm:pt modelId="{55E276DB-94EA-4840-828B-BBC03B44FA13}" type="pres">
      <dgm:prSet presAssocID="{0B8A76DA-DDCF-A442-ACF2-EEC476B3C629}" presName="hierChild5" presStyleCnt="0"/>
      <dgm:spPr/>
    </dgm:pt>
    <dgm:pt modelId="{31091D01-CF40-234A-ABD4-71448005EAB7}" type="pres">
      <dgm:prSet presAssocID="{A45AD628-D1F8-A547-A64D-8D57592A46E0}" presName="hierChild3" presStyleCnt="0"/>
      <dgm:spPr/>
    </dgm:pt>
  </dgm:ptLst>
  <dgm:cxnLst>
    <dgm:cxn modelId="{5E07730B-CFC4-1349-A4D9-AD55022AB880}" type="presOf" srcId="{E0B8FBAF-39D2-F84B-A53E-28EF4086E2A5}" destId="{F1C7A75C-1C6C-7242-A199-857A5813F0B2}" srcOrd="1" destOrd="0" presId="urn:microsoft.com/office/officeart/2005/8/layout/orgChart1"/>
    <dgm:cxn modelId="{2B916E21-8045-6743-91EE-0996013F311C}" type="presOf" srcId="{D8CF2DC4-9B68-9646-A809-CF60ED9BB6A4}" destId="{F989CE19-026D-434E-9D51-043E09F4D40E}" srcOrd="0" destOrd="0" presId="urn:microsoft.com/office/officeart/2005/8/layout/orgChart1"/>
    <dgm:cxn modelId="{7F6F5A2A-F34F-1F4A-96D8-81277F9E0B63}" type="presOf" srcId="{A45AD628-D1F8-A547-A64D-8D57592A46E0}" destId="{D848E0A6-8312-9149-94C1-DEE18FB21219}" srcOrd="0" destOrd="0" presId="urn:microsoft.com/office/officeart/2005/8/layout/orgChart1"/>
    <dgm:cxn modelId="{46973E35-0BF9-2A46-BCA5-3DED1BF16CDA}" type="presOf" srcId="{91719CFE-555A-DF41-B055-902124DA81E5}" destId="{A3420BCC-2775-3B43-90AF-B0C2D1297C49}" srcOrd="0" destOrd="0" presId="urn:microsoft.com/office/officeart/2005/8/layout/orgChart1"/>
    <dgm:cxn modelId="{18AD6037-C028-624F-9D14-8560CAFC79F5}" type="presOf" srcId="{D8CF2DC4-9B68-9646-A809-CF60ED9BB6A4}" destId="{8374B4CF-AEFC-5E44-9E29-317EC3C5F5E1}" srcOrd="1" destOrd="0" presId="urn:microsoft.com/office/officeart/2005/8/layout/orgChart1"/>
    <dgm:cxn modelId="{4332AE5E-3A19-2C4C-9C3F-3560D6E0C6DE}" srcId="{A45AD628-D1F8-A547-A64D-8D57592A46E0}" destId="{0B8A76DA-DDCF-A442-ACF2-EEC476B3C629}" srcOrd="2" destOrd="0" parTransId="{91719CFE-555A-DF41-B055-902124DA81E5}" sibTransId="{B3FBE93E-BD09-EA4D-BB6A-3F8E6297E6EC}"/>
    <dgm:cxn modelId="{3BAAC75F-4F71-524A-97F7-81A95F7BE19C}" type="presOf" srcId="{2A7DC323-64DF-7B47-9146-27422815C882}" destId="{A1FA2098-DA0C-C344-B77E-6330AB3D2748}" srcOrd="0" destOrd="0" presId="urn:microsoft.com/office/officeart/2005/8/layout/orgChart1"/>
    <dgm:cxn modelId="{A615996A-0195-FE4A-9867-48003AE7202D}" type="presOf" srcId="{E0B8FBAF-39D2-F84B-A53E-28EF4086E2A5}" destId="{77D1B908-DD02-2C4D-93E7-660E5C534367}" srcOrd="0" destOrd="0" presId="urn:microsoft.com/office/officeart/2005/8/layout/orgChart1"/>
    <dgm:cxn modelId="{ADD6E47A-EA70-0148-82DB-65A855072BE2}" type="presOf" srcId="{0B8A76DA-DDCF-A442-ACF2-EEC476B3C629}" destId="{3FA90C0A-E149-9A44-8C1E-6E1FE4BC92AD}" srcOrd="1" destOrd="0" presId="urn:microsoft.com/office/officeart/2005/8/layout/orgChart1"/>
    <dgm:cxn modelId="{D3FEA194-470A-DB4E-9795-2CC216891A8A}" type="presOf" srcId="{CB9D5D06-CEA9-F34A-8958-A638F1E2887B}" destId="{89CB2498-BED9-E242-B225-01E970F4ECA4}" srcOrd="0" destOrd="0" presId="urn:microsoft.com/office/officeart/2005/8/layout/orgChart1"/>
    <dgm:cxn modelId="{3D2D0FA7-1B1C-434C-8757-097FB08E00D6}" srcId="{A45AD628-D1F8-A547-A64D-8D57592A46E0}" destId="{E0B8FBAF-39D2-F84B-A53E-28EF4086E2A5}" srcOrd="1" destOrd="0" parTransId="{2A7DC323-64DF-7B47-9146-27422815C882}" sibTransId="{3E9F06B8-FE72-184E-A8F2-D53F3A9EC3F4}"/>
    <dgm:cxn modelId="{657F95CB-1D44-2E4B-BD13-1078162416A3}" srcId="{A45AD628-D1F8-A547-A64D-8D57592A46E0}" destId="{D8CF2DC4-9B68-9646-A809-CF60ED9BB6A4}" srcOrd="0" destOrd="0" parTransId="{CB9D5D06-CEA9-F34A-8958-A638F1E2887B}" sibTransId="{1F40D492-CEC3-924B-B26A-286C077423C5}"/>
    <dgm:cxn modelId="{F12553D4-5B9E-E148-A362-04B6F4C76BCC}" type="presOf" srcId="{0E05C241-40A7-7145-9022-03578B0CCB9C}" destId="{501F3A9C-38A9-A24E-B508-4109CD659166}" srcOrd="0" destOrd="0" presId="urn:microsoft.com/office/officeart/2005/8/layout/orgChart1"/>
    <dgm:cxn modelId="{AC5251E3-9FB6-BE4F-8746-ED791E3DED13}" type="presOf" srcId="{0B8A76DA-DDCF-A442-ACF2-EEC476B3C629}" destId="{CF84DED5-9A0E-804F-B81D-004012194AE3}" srcOrd="0" destOrd="0" presId="urn:microsoft.com/office/officeart/2005/8/layout/orgChart1"/>
    <dgm:cxn modelId="{8DD459E7-CD1D-D64A-AD65-6A7CF0522B0D}" type="presOf" srcId="{A45AD628-D1F8-A547-A64D-8D57592A46E0}" destId="{1DBF3C5E-E5E8-FC4A-9156-49D7993DAB06}" srcOrd="1" destOrd="0" presId="urn:microsoft.com/office/officeart/2005/8/layout/orgChart1"/>
    <dgm:cxn modelId="{3ACEBFF1-3234-6640-A5E0-F838A1E419B6}" srcId="{0E05C241-40A7-7145-9022-03578B0CCB9C}" destId="{A45AD628-D1F8-A547-A64D-8D57592A46E0}" srcOrd="0" destOrd="0" parTransId="{F6A097FE-807F-3645-8991-2CA09180FC08}" sibTransId="{01ED28BC-341D-444D-A730-D69EE096C347}"/>
    <dgm:cxn modelId="{66E826AC-2CDE-B146-8861-9DEAD647E009}" type="presParOf" srcId="{501F3A9C-38A9-A24E-B508-4109CD659166}" destId="{258DA38A-3F98-164B-8219-3ED1367759C3}" srcOrd="0" destOrd="0" presId="urn:microsoft.com/office/officeart/2005/8/layout/orgChart1"/>
    <dgm:cxn modelId="{23307FE6-250D-C946-BE2B-E624639F5017}" type="presParOf" srcId="{258DA38A-3F98-164B-8219-3ED1367759C3}" destId="{85C5951F-1C26-964C-BBAD-C1002AA71509}" srcOrd="0" destOrd="0" presId="urn:microsoft.com/office/officeart/2005/8/layout/orgChart1"/>
    <dgm:cxn modelId="{B8036439-BC7A-3744-AF07-432AADD1369B}" type="presParOf" srcId="{85C5951F-1C26-964C-BBAD-C1002AA71509}" destId="{D848E0A6-8312-9149-94C1-DEE18FB21219}" srcOrd="0" destOrd="0" presId="urn:microsoft.com/office/officeart/2005/8/layout/orgChart1"/>
    <dgm:cxn modelId="{3C440E93-F596-1446-B578-864D1F289424}" type="presParOf" srcId="{85C5951F-1C26-964C-BBAD-C1002AA71509}" destId="{1DBF3C5E-E5E8-FC4A-9156-49D7993DAB06}" srcOrd="1" destOrd="0" presId="urn:microsoft.com/office/officeart/2005/8/layout/orgChart1"/>
    <dgm:cxn modelId="{CEA45B5A-0514-764A-A44E-1B5C965F0C5E}" type="presParOf" srcId="{258DA38A-3F98-164B-8219-3ED1367759C3}" destId="{ED1BACC2-22B0-DE45-B3DC-CB65F95E61D5}" srcOrd="1" destOrd="0" presId="urn:microsoft.com/office/officeart/2005/8/layout/orgChart1"/>
    <dgm:cxn modelId="{A17F9AE5-5F18-B94B-9810-E510532C616E}" type="presParOf" srcId="{ED1BACC2-22B0-DE45-B3DC-CB65F95E61D5}" destId="{89CB2498-BED9-E242-B225-01E970F4ECA4}" srcOrd="0" destOrd="0" presId="urn:microsoft.com/office/officeart/2005/8/layout/orgChart1"/>
    <dgm:cxn modelId="{920B876A-F6FF-AF44-B9CA-F2716F8D587D}" type="presParOf" srcId="{ED1BACC2-22B0-DE45-B3DC-CB65F95E61D5}" destId="{EF77F704-444C-8748-8A59-F5DB0FEE067D}" srcOrd="1" destOrd="0" presId="urn:microsoft.com/office/officeart/2005/8/layout/orgChart1"/>
    <dgm:cxn modelId="{B5789EB9-6CFD-C140-A535-9220BA2EECD8}" type="presParOf" srcId="{EF77F704-444C-8748-8A59-F5DB0FEE067D}" destId="{18115E18-E5A3-4847-8F8C-BFFC3AD81412}" srcOrd="0" destOrd="0" presId="urn:microsoft.com/office/officeart/2005/8/layout/orgChart1"/>
    <dgm:cxn modelId="{12BC0844-0728-AB4C-B185-1210D3BC6559}" type="presParOf" srcId="{18115E18-E5A3-4847-8F8C-BFFC3AD81412}" destId="{F989CE19-026D-434E-9D51-043E09F4D40E}" srcOrd="0" destOrd="0" presId="urn:microsoft.com/office/officeart/2005/8/layout/orgChart1"/>
    <dgm:cxn modelId="{CE9A6971-E4C3-174E-9CF5-890F9A5CE7B5}" type="presParOf" srcId="{18115E18-E5A3-4847-8F8C-BFFC3AD81412}" destId="{8374B4CF-AEFC-5E44-9E29-317EC3C5F5E1}" srcOrd="1" destOrd="0" presId="urn:microsoft.com/office/officeart/2005/8/layout/orgChart1"/>
    <dgm:cxn modelId="{187E02D8-BCD0-9847-88E9-1E2A4EFF7624}" type="presParOf" srcId="{EF77F704-444C-8748-8A59-F5DB0FEE067D}" destId="{9501CE9E-BDDA-F24B-9AFD-D252E8440947}" srcOrd="1" destOrd="0" presId="urn:microsoft.com/office/officeart/2005/8/layout/orgChart1"/>
    <dgm:cxn modelId="{F44AAF2E-6A88-7643-A055-CC8D5AE79590}" type="presParOf" srcId="{EF77F704-444C-8748-8A59-F5DB0FEE067D}" destId="{8C671545-6686-B144-B8EE-8DFCE28818B6}" srcOrd="2" destOrd="0" presId="urn:microsoft.com/office/officeart/2005/8/layout/orgChart1"/>
    <dgm:cxn modelId="{805E5770-64EF-5F41-ACA9-7B1254EDCC6D}" type="presParOf" srcId="{ED1BACC2-22B0-DE45-B3DC-CB65F95E61D5}" destId="{A1FA2098-DA0C-C344-B77E-6330AB3D2748}" srcOrd="2" destOrd="0" presId="urn:microsoft.com/office/officeart/2005/8/layout/orgChart1"/>
    <dgm:cxn modelId="{A3938D00-0B0A-3648-B95F-1867B7DB2128}" type="presParOf" srcId="{ED1BACC2-22B0-DE45-B3DC-CB65F95E61D5}" destId="{B96492C8-E949-8942-864C-B5F11C09F9F4}" srcOrd="3" destOrd="0" presId="urn:microsoft.com/office/officeart/2005/8/layout/orgChart1"/>
    <dgm:cxn modelId="{5122AE86-DE21-9442-9A4F-CCCA0836FA6B}" type="presParOf" srcId="{B96492C8-E949-8942-864C-B5F11C09F9F4}" destId="{760C4B07-91BD-D548-A36B-AD0DC468EB73}" srcOrd="0" destOrd="0" presId="urn:microsoft.com/office/officeart/2005/8/layout/orgChart1"/>
    <dgm:cxn modelId="{9A33C926-7396-8543-BDAD-6E043660167D}" type="presParOf" srcId="{760C4B07-91BD-D548-A36B-AD0DC468EB73}" destId="{77D1B908-DD02-2C4D-93E7-660E5C534367}" srcOrd="0" destOrd="0" presId="urn:microsoft.com/office/officeart/2005/8/layout/orgChart1"/>
    <dgm:cxn modelId="{C156E43D-AB91-9240-B944-49F23791DD7A}" type="presParOf" srcId="{760C4B07-91BD-D548-A36B-AD0DC468EB73}" destId="{F1C7A75C-1C6C-7242-A199-857A5813F0B2}" srcOrd="1" destOrd="0" presId="urn:microsoft.com/office/officeart/2005/8/layout/orgChart1"/>
    <dgm:cxn modelId="{DF2D0D38-18D6-7343-8203-C41077B59425}" type="presParOf" srcId="{B96492C8-E949-8942-864C-B5F11C09F9F4}" destId="{1FC77AE1-4EE6-AB44-BA59-409150C4635E}" srcOrd="1" destOrd="0" presId="urn:microsoft.com/office/officeart/2005/8/layout/orgChart1"/>
    <dgm:cxn modelId="{8532CAB7-B878-1142-9068-2F41D38C882A}" type="presParOf" srcId="{B96492C8-E949-8942-864C-B5F11C09F9F4}" destId="{DDE0684F-7B96-0941-B4F4-DCE8E4473F65}" srcOrd="2" destOrd="0" presId="urn:microsoft.com/office/officeart/2005/8/layout/orgChart1"/>
    <dgm:cxn modelId="{1E64B1D5-D6E3-EB46-A4DA-BF16B771C7A0}" type="presParOf" srcId="{ED1BACC2-22B0-DE45-B3DC-CB65F95E61D5}" destId="{A3420BCC-2775-3B43-90AF-B0C2D1297C49}" srcOrd="4" destOrd="0" presId="urn:microsoft.com/office/officeart/2005/8/layout/orgChart1"/>
    <dgm:cxn modelId="{64D770FE-F661-0D45-85AC-EA744DCF898C}" type="presParOf" srcId="{ED1BACC2-22B0-DE45-B3DC-CB65F95E61D5}" destId="{0DAB4D81-7B9E-1A4F-8EDC-B212ED8FE640}" srcOrd="5" destOrd="0" presId="urn:microsoft.com/office/officeart/2005/8/layout/orgChart1"/>
    <dgm:cxn modelId="{38C9D051-08A4-0546-9C21-47678B9D91A9}" type="presParOf" srcId="{0DAB4D81-7B9E-1A4F-8EDC-B212ED8FE640}" destId="{C3DAFAC4-ACE5-D948-AA32-02C9B287563E}" srcOrd="0" destOrd="0" presId="urn:microsoft.com/office/officeart/2005/8/layout/orgChart1"/>
    <dgm:cxn modelId="{F7123DA0-7027-E54B-8BA5-EF75F7B8F072}" type="presParOf" srcId="{C3DAFAC4-ACE5-D948-AA32-02C9B287563E}" destId="{CF84DED5-9A0E-804F-B81D-004012194AE3}" srcOrd="0" destOrd="0" presId="urn:microsoft.com/office/officeart/2005/8/layout/orgChart1"/>
    <dgm:cxn modelId="{A75154B4-C1BA-654D-89CC-42FA39E07E3F}" type="presParOf" srcId="{C3DAFAC4-ACE5-D948-AA32-02C9B287563E}" destId="{3FA90C0A-E149-9A44-8C1E-6E1FE4BC92AD}" srcOrd="1" destOrd="0" presId="urn:microsoft.com/office/officeart/2005/8/layout/orgChart1"/>
    <dgm:cxn modelId="{669A9486-65E8-8B4D-A893-14246E1AEF07}" type="presParOf" srcId="{0DAB4D81-7B9E-1A4F-8EDC-B212ED8FE640}" destId="{289B6B78-7514-8C40-A675-3DBFBFD05394}" srcOrd="1" destOrd="0" presId="urn:microsoft.com/office/officeart/2005/8/layout/orgChart1"/>
    <dgm:cxn modelId="{95407B46-AD07-5A4D-ADC0-BB396E278F6F}" type="presParOf" srcId="{0DAB4D81-7B9E-1A4F-8EDC-B212ED8FE640}" destId="{55E276DB-94EA-4840-828B-BBC03B44FA13}" srcOrd="2" destOrd="0" presId="urn:microsoft.com/office/officeart/2005/8/layout/orgChart1"/>
    <dgm:cxn modelId="{1FC3FEBC-650F-DD44-9E30-B25F8CC42137}" type="presParOf" srcId="{258DA38A-3F98-164B-8219-3ED1367759C3}" destId="{31091D01-CF40-234A-ABD4-71448005EA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20BCC-2775-3B43-90AF-B0C2D1297C49}">
      <dsp:nvSpPr>
        <dsp:cNvPr id="0" name=""/>
        <dsp:cNvSpPr/>
      </dsp:nvSpPr>
      <dsp:spPr>
        <a:xfrm>
          <a:off x="2156949" y="1115241"/>
          <a:ext cx="1526057" cy="264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26"/>
              </a:lnTo>
              <a:lnTo>
                <a:pt x="1526057" y="132426"/>
              </a:lnTo>
              <a:lnTo>
                <a:pt x="1526057" y="2648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A2098-DA0C-C344-B77E-6330AB3D2748}">
      <dsp:nvSpPr>
        <dsp:cNvPr id="0" name=""/>
        <dsp:cNvSpPr/>
      </dsp:nvSpPr>
      <dsp:spPr>
        <a:xfrm>
          <a:off x="2111229" y="1115241"/>
          <a:ext cx="91440" cy="264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8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B2498-BED9-E242-B225-01E970F4ECA4}">
      <dsp:nvSpPr>
        <dsp:cNvPr id="0" name=""/>
        <dsp:cNvSpPr/>
      </dsp:nvSpPr>
      <dsp:spPr>
        <a:xfrm>
          <a:off x="630891" y="1115241"/>
          <a:ext cx="1526057" cy="264852"/>
        </a:xfrm>
        <a:custGeom>
          <a:avLst/>
          <a:gdLst/>
          <a:ahLst/>
          <a:cxnLst/>
          <a:rect l="0" t="0" r="0" b="0"/>
          <a:pathLst>
            <a:path>
              <a:moveTo>
                <a:pt x="1526057" y="0"/>
              </a:moveTo>
              <a:lnTo>
                <a:pt x="1526057" y="132426"/>
              </a:lnTo>
              <a:lnTo>
                <a:pt x="0" y="132426"/>
              </a:lnTo>
              <a:lnTo>
                <a:pt x="0" y="2648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8E0A6-8312-9149-94C1-DEE18FB21219}">
      <dsp:nvSpPr>
        <dsp:cNvPr id="0" name=""/>
        <dsp:cNvSpPr/>
      </dsp:nvSpPr>
      <dsp:spPr>
        <a:xfrm>
          <a:off x="1526347" y="484639"/>
          <a:ext cx="1261204" cy="6306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Infection</a:t>
          </a:r>
        </a:p>
      </dsp:txBody>
      <dsp:txXfrm>
        <a:off x="1526347" y="484639"/>
        <a:ext cx="1261204" cy="630602"/>
      </dsp:txXfrm>
    </dsp:sp>
    <dsp:sp modelId="{F989CE19-026D-434E-9D51-043E09F4D40E}">
      <dsp:nvSpPr>
        <dsp:cNvPr id="0" name=""/>
        <dsp:cNvSpPr/>
      </dsp:nvSpPr>
      <dsp:spPr>
        <a:xfrm>
          <a:off x="289" y="1380094"/>
          <a:ext cx="1261204" cy="6306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Viremia</a:t>
          </a:r>
        </a:p>
      </dsp:txBody>
      <dsp:txXfrm>
        <a:off x="289" y="1380094"/>
        <a:ext cx="1261204" cy="630602"/>
      </dsp:txXfrm>
    </dsp:sp>
    <dsp:sp modelId="{77D1B908-DD02-2C4D-93E7-660E5C534367}">
      <dsp:nvSpPr>
        <dsp:cNvPr id="0" name=""/>
        <dsp:cNvSpPr/>
      </dsp:nvSpPr>
      <dsp:spPr>
        <a:xfrm>
          <a:off x="1526347" y="1380094"/>
          <a:ext cx="1261204" cy="6306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Immunity</a:t>
          </a:r>
        </a:p>
      </dsp:txBody>
      <dsp:txXfrm>
        <a:off x="1526347" y="1380094"/>
        <a:ext cx="1261204" cy="630602"/>
      </dsp:txXfrm>
    </dsp:sp>
    <dsp:sp modelId="{CF84DED5-9A0E-804F-B81D-004012194AE3}">
      <dsp:nvSpPr>
        <dsp:cNvPr id="0" name=""/>
        <dsp:cNvSpPr/>
      </dsp:nvSpPr>
      <dsp:spPr>
        <a:xfrm>
          <a:off x="3052404" y="1380094"/>
          <a:ext cx="1261204" cy="6306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100" kern="1200" dirty="0"/>
            <a:t>Clinical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signs</a:t>
          </a:r>
        </a:p>
      </dsp:txBody>
      <dsp:txXfrm>
        <a:off x="3052404" y="1380094"/>
        <a:ext cx="1261204" cy="630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A320A-0429-3543-AEA7-387B5AA599FE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43B-8FB2-4B49-912D-0F78E916E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73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EDCCC-5831-A04C-A153-7312DCB4E0A4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B3B1A-E97A-1149-A075-69CCC5A0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98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E57FA-2597-B74F-9E97-D9BEE6E069B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E57FA-2597-B74F-9E97-D9BEE6E069B8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98790"/>
            <a:ext cx="2590800" cy="365125"/>
          </a:xfrm>
          <a:solidFill>
            <a:srgbClr val="0E2A73"/>
          </a:solidFill>
        </p:spPr>
        <p:txBody>
          <a:bodyPr/>
          <a:lstStyle/>
          <a:p>
            <a:fld id="{C7C669BC-1F8A-2F4F-96F5-BBC7CCE5C997}" type="slidenum">
              <a:rPr lang="en-US" b="1" smtClean="0"/>
              <a:pPr/>
              <a:t>‹#›</a:t>
            </a:fld>
            <a:endParaRPr lang="en-US" b="1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8790"/>
            <a:ext cx="6553200" cy="365125"/>
          </a:xfrm>
          <a:prstGeom prst="rect">
            <a:avLst/>
          </a:prstGeom>
          <a:solidFill>
            <a:srgbClr val="0E2A73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Laboratory of Infectious Diseases, NIAID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2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98790"/>
            <a:ext cx="2590800" cy="365125"/>
          </a:xfrm>
          <a:prstGeom prst="rect">
            <a:avLst/>
          </a:prstGeom>
          <a:solidFill>
            <a:srgbClr val="0E2A73"/>
          </a:solidFill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C7C669BC-1F8A-2F4F-96F5-BBC7CCE5C997}" type="slidenum">
              <a:rPr lang="en-US" b="1" smtClean="0"/>
              <a:pPr/>
              <a:t>‹#›</a:t>
            </a:fld>
            <a:endParaRPr lang="en-US" b="1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8790"/>
            <a:ext cx="65532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Laboratory of Infectious Diseases, NIAID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3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98790"/>
            <a:ext cx="2590800" cy="365125"/>
          </a:xfrm>
          <a:prstGeom prst="rect">
            <a:avLst/>
          </a:prstGeom>
          <a:solidFill>
            <a:srgbClr val="0E2A73"/>
          </a:solidFill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C7C669BC-1F8A-2F4F-96F5-BBC7CCE5C997}" type="slidenum">
              <a:rPr lang="en-US" b="1" smtClean="0"/>
              <a:pPr/>
              <a:t>‹#›</a:t>
            </a:fld>
            <a:endParaRPr lang="en-US" b="1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8790"/>
            <a:ext cx="65532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Laboratory of Infectious Diseases, NIAID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11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498790"/>
            <a:ext cx="2590800" cy="365125"/>
          </a:xfrm>
          <a:prstGeom prst="rect">
            <a:avLst/>
          </a:prstGeom>
        </p:spPr>
        <p:txBody>
          <a:bodyPr/>
          <a:lstStyle/>
          <a:p>
            <a:fld id="{C7C669BC-1F8A-2F4F-96F5-BBC7CCE5C9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8790"/>
            <a:ext cx="65532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Laboratory of Infectious Diseases, NIAID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219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8792"/>
            <a:ext cx="65532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Laboratory of Infectious Diseases, NIAID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98792"/>
            <a:ext cx="2590800" cy="365125"/>
          </a:xfrm>
          <a:prstGeom prst="rect">
            <a:avLst/>
          </a:prstGeom>
          <a:solidFill>
            <a:srgbClr val="0E2A73"/>
          </a:solidFill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C7C669BC-1F8A-2F4F-96F5-BBC7CCE5C997}" type="slidenum">
              <a:rPr lang="en-US" b="1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2524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D9B1CE5-1C88-EE4F-AF95-EE6F8EB64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7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8790"/>
            <a:ext cx="6553200" cy="365125"/>
          </a:xfrm>
          <a:prstGeom prst="rect">
            <a:avLst/>
          </a:prstGeom>
          <a:solidFill>
            <a:srgbClr val="0E2A73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Laboratory of Infectious Diseases, NIAID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98790"/>
            <a:ext cx="2590800" cy="365125"/>
          </a:xfrm>
          <a:prstGeom prst="rect">
            <a:avLst/>
          </a:prstGeom>
          <a:solidFill>
            <a:srgbClr val="0E2A73"/>
          </a:solidFill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C7C669BC-1F8A-2F4F-96F5-BBC7CCE5C997}" type="slidenum">
              <a:rPr lang="en-US" b="1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945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8790"/>
            <a:ext cx="6553200" cy="365125"/>
          </a:xfrm>
          <a:prstGeom prst="rect">
            <a:avLst/>
          </a:prstGeom>
          <a:solidFill>
            <a:srgbClr val="0E2A73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Laboratory of Infectious Diseases, NIAID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98790"/>
            <a:ext cx="2590800" cy="365125"/>
          </a:xfrm>
          <a:prstGeom prst="rect">
            <a:avLst/>
          </a:prstGeom>
          <a:solidFill>
            <a:srgbClr val="0E2A73"/>
          </a:solidFill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C7C669BC-1F8A-2F4F-96F5-BBC7CCE5C997}" type="slidenum">
              <a:rPr lang="en-US" b="1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073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8790"/>
            <a:ext cx="6553200" cy="365125"/>
          </a:xfrm>
          <a:prstGeom prst="rect">
            <a:avLst/>
          </a:prstGeom>
          <a:solidFill>
            <a:srgbClr val="0E2A73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Laboratory of Infectious Diseases, NIAID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98790"/>
            <a:ext cx="2590800" cy="365125"/>
          </a:xfrm>
          <a:prstGeom prst="rect">
            <a:avLst/>
          </a:prstGeom>
          <a:solidFill>
            <a:srgbClr val="0E2A73"/>
          </a:solidFill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C7C669BC-1F8A-2F4F-96F5-BBC7CCE5C997}" type="slidenum">
              <a:rPr lang="en-US" b="1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391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0" y="6498790"/>
            <a:ext cx="65532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Laboratory of Infectious Diseases, NIAID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553200" y="6498790"/>
            <a:ext cx="2590800" cy="365125"/>
          </a:xfrm>
          <a:prstGeom prst="rect">
            <a:avLst/>
          </a:prstGeom>
          <a:solidFill>
            <a:srgbClr val="0E2A73"/>
          </a:solidFill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C7C669BC-1F8A-2F4F-96F5-BBC7CCE5C997}" type="slidenum">
              <a:rPr lang="en-US" b="1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140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98790"/>
            <a:ext cx="2590800" cy="365125"/>
          </a:xfrm>
          <a:prstGeom prst="rect">
            <a:avLst/>
          </a:prstGeom>
          <a:solidFill>
            <a:srgbClr val="0E2A73"/>
          </a:solidFill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C7C669BC-1F8A-2F4F-96F5-BBC7CCE5C997}" type="slidenum">
              <a:rPr lang="en-US" b="1" smtClean="0"/>
              <a:pPr/>
              <a:t>‹#›</a:t>
            </a:fld>
            <a:endParaRPr lang="en-US" b="1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8790"/>
            <a:ext cx="65532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Laboratory of Infectious Diseases, NIAID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2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98790"/>
            <a:ext cx="2590800" cy="365125"/>
          </a:xfrm>
          <a:prstGeom prst="rect">
            <a:avLst/>
          </a:prstGeom>
          <a:solidFill>
            <a:srgbClr val="0E2A73"/>
          </a:solidFill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C7C669BC-1F8A-2F4F-96F5-BBC7CCE5C997}" type="slidenum">
              <a:rPr lang="en-US" b="1" smtClean="0"/>
              <a:pPr/>
              <a:t>‹#›</a:t>
            </a:fld>
            <a:endParaRPr lang="en-US" b="1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8790"/>
            <a:ext cx="65532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Laboratory of Infectious Diseases, NIAID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1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98790"/>
            <a:ext cx="2590800" cy="365125"/>
          </a:xfrm>
          <a:prstGeom prst="rect">
            <a:avLst/>
          </a:prstGeom>
          <a:solidFill>
            <a:srgbClr val="0E2A73"/>
          </a:solidFill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C7C669BC-1F8A-2F4F-96F5-BBC7CCE5C997}" type="slidenum">
              <a:rPr lang="en-US" b="1" smtClean="0"/>
              <a:pPr/>
              <a:t>‹#›</a:t>
            </a:fld>
            <a:endParaRPr lang="en-US" b="1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8790"/>
            <a:ext cx="65532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Laboratory of Infectious Diseases, NIAID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5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98790"/>
            <a:ext cx="2590800" cy="365125"/>
          </a:xfrm>
          <a:prstGeom prst="rect">
            <a:avLst/>
          </a:prstGeom>
          <a:solidFill>
            <a:srgbClr val="0E2A73"/>
          </a:solidFill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C7C669BC-1F8A-2F4F-96F5-BBC7CCE5C997}" type="slidenum">
              <a:rPr lang="en-US" b="1" smtClean="0"/>
              <a:pPr/>
              <a:t>‹#›</a:t>
            </a:fld>
            <a:endParaRPr lang="en-US" b="1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8790"/>
            <a:ext cx="65532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Laboratory of Infectious Diseases, NIAID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9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1131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7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98790"/>
            <a:ext cx="2590800" cy="365125"/>
          </a:xfrm>
          <a:prstGeom prst="rect">
            <a:avLst/>
          </a:prstGeom>
          <a:solidFill>
            <a:srgbClr val="0E2A73"/>
          </a:solidFill>
          <a:ln>
            <a:noFill/>
          </a:ln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C7C669BC-1F8A-2F4F-96F5-BBC7CCE5C997}" type="slidenum">
              <a:rPr lang="en-US" b="1" smtClean="0"/>
              <a:pPr/>
              <a:t>‹#›</a:t>
            </a:fld>
            <a:endParaRPr lang="en-US" b="1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-1" y="6498790"/>
            <a:ext cx="8507481" cy="365125"/>
          </a:xfrm>
          <a:prstGeom prst="rect">
            <a:avLst/>
          </a:prstGeom>
          <a:solidFill>
            <a:srgbClr val="0E2A73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Laboratory of Infectious Diseases, NIAID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(null)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2" y="6155115"/>
            <a:ext cx="5210305" cy="538640"/>
          </a:xfrm>
          <a:prstGeom prst="rect">
            <a:avLst/>
          </a:prstGeom>
          <a:ln>
            <a:solidFill>
              <a:srgbClr val="276097"/>
            </a:solidFill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388" y="5448086"/>
            <a:ext cx="3315651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2"/>
                </a:solidFill>
              </a:rPr>
              <a:t>Stephen Whitehead,  3 May 2018</a:t>
            </a:r>
          </a:p>
          <a:p>
            <a:r>
              <a:rPr lang="en-US" b="0" dirty="0">
                <a:solidFill>
                  <a:schemeClr val="tx2"/>
                </a:solidFill>
              </a:rPr>
              <a:t>APEC, Tainan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4462" y="1457028"/>
            <a:ext cx="7285412" cy="252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102175"/>
                </a:solidFill>
              </a:rPr>
              <a:t> Introduction to the NIAID</a:t>
            </a:r>
          </a:p>
          <a:p>
            <a:r>
              <a:rPr lang="en-US" sz="4000" dirty="0">
                <a:solidFill>
                  <a:srgbClr val="102175"/>
                </a:solidFill>
              </a:rPr>
              <a:t> live attenuated tetravalent </a:t>
            </a:r>
          </a:p>
          <a:p>
            <a:r>
              <a:rPr lang="en-US" sz="4000" dirty="0">
                <a:solidFill>
                  <a:srgbClr val="102175"/>
                </a:solidFill>
              </a:rPr>
              <a:t>dengue vaccine</a:t>
            </a:r>
          </a:p>
        </p:txBody>
      </p:sp>
    </p:spTree>
    <p:extLst>
      <p:ext uri="{BB962C8B-B14F-4D97-AF65-F5344CB8AC3E}">
        <p14:creationId xmlns:p14="http://schemas.microsoft.com/office/powerpoint/2010/main" val="147995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>
            <a:off x="3713163" y="2935537"/>
            <a:ext cx="263525" cy="144801"/>
          </a:xfrm>
          <a:custGeom>
            <a:avLst/>
            <a:gdLst>
              <a:gd name="T0" fmla="*/ 14 w 166"/>
              <a:gd name="T1" fmla="*/ 28 h 82"/>
              <a:gd name="T2" fmla="*/ 0 w 166"/>
              <a:gd name="T3" fmla="*/ 28 h 82"/>
              <a:gd name="T4" fmla="*/ 6 w 166"/>
              <a:gd name="T5" fmla="*/ 18 h 82"/>
              <a:gd name="T6" fmla="*/ 10 w 166"/>
              <a:gd name="T7" fmla="*/ 10 h 82"/>
              <a:gd name="T8" fmla="*/ 20 w 166"/>
              <a:gd name="T9" fmla="*/ 2 h 82"/>
              <a:gd name="T10" fmla="*/ 30 w 166"/>
              <a:gd name="T11" fmla="*/ 6 h 82"/>
              <a:gd name="T12" fmla="*/ 42 w 166"/>
              <a:gd name="T13" fmla="*/ 14 h 82"/>
              <a:gd name="T14" fmla="*/ 44 w 166"/>
              <a:gd name="T15" fmla="*/ 24 h 82"/>
              <a:gd name="T16" fmla="*/ 48 w 166"/>
              <a:gd name="T17" fmla="*/ 28 h 82"/>
              <a:gd name="T18" fmla="*/ 54 w 166"/>
              <a:gd name="T19" fmla="*/ 24 h 82"/>
              <a:gd name="T20" fmla="*/ 58 w 166"/>
              <a:gd name="T21" fmla="*/ 18 h 82"/>
              <a:gd name="T22" fmla="*/ 64 w 166"/>
              <a:gd name="T23" fmla="*/ 12 h 82"/>
              <a:gd name="T24" fmla="*/ 68 w 166"/>
              <a:gd name="T25" fmla="*/ 16 h 82"/>
              <a:gd name="T26" fmla="*/ 72 w 166"/>
              <a:gd name="T27" fmla="*/ 22 h 82"/>
              <a:gd name="T28" fmla="*/ 80 w 166"/>
              <a:gd name="T29" fmla="*/ 14 h 82"/>
              <a:gd name="T30" fmla="*/ 86 w 166"/>
              <a:gd name="T31" fmla="*/ 8 h 82"/>
              <a:gd name="T32" fmla="*/ 92 w 166"/>
              <a:gd name="T33" fmla="*/ 12 h 82"/>
              <a:gd name="T34" fmla="*/ 104 w 166"/>
              <a:gd name="T35" fmla="*/ 14 h 82"/>
              <a:gd name="T36" fmla="*/ 118 w 166"/>
              <a:gd name="T37" fmla="*/ 8 h 82"/>
              <a:gd name="T38" fmla="*/ 128 w 166"/>
              <a:gd name="T39" fmla="*/ 0 h 82"/>
              <a:gd name="T40" fmla="*/ 140 w 166"/>
              <a:gd name="T41" fmla="*/ 12 h 82"/>
              <a:gd name="T42" fmla="*/ 150 w 166"/>
              <a:gd name="T43" fmla="*/ 16 h 82"/>
              <a:gd name="T44" fmla="*/ 158 w 166"/>
              <a:gd name="T45" fmla="*/ 24 h 82"/>
              <a:gd name="T46" fmla="*/ 166 w 166"/>
              <a:gd name="T47" fmla="*/ 34 h 82"/>
              <a:gd name="T48" fmla="*/ 166 w 166"/>
              <a:gd name="T49" fmla="*/ 42 h 82"/>
              <a:gd name="T50" fmla="*/ 156 w 166"/>
              <a:gd name="T51" fmla="*/ 50 h 82"/>
              <a:gd name="T52" fmla="*/ 140 w 166"/>
              <a:gd name="T53" fmla="*/ 60 h 82"/>
              <a:gd name="T54" fmla="*/ 120 w 166"/>
              <a:gd name="T55" fmla="*/ 68 h 82"/>
              <a:gd name="T56" fmla="*/ 102 w 166"/>
              <a:gd name="T57" fmla="*/ 74 h 82"/>
              <a:gd name="T58" fmla="*/ 88 w 166"/>
              <a:gd name="T59" fmla="*/ 82 h 82"/>
              <a:gd name="T60" fmla="*/ 74 w 166"/>
              <a:gd name="T61" fmla="*/ 82 h 82"/>
              <a:gd name="T62" fmla="*/ 58 w 166"/>
              <a:gd name="T63" fmla="*/ 76 h 82"/>
              <a:gd name="T64" fmla="*/ 48 w 166"/>
              <a:gd name="T65" fmla="*/ 70 h 82"/>
              <a:gd name="T66" fmla="*/ 18 w 166"/>
              <a:gd name="T67" fmla="*/ 70 h 82"/>
              <a:gd name="T68" fmla="*/ 32 w 166"/>
              <a:gd name="T69" fmla="*/ 62 h 82"/>
              <a:gd name="T70" fmla="*/ 34 w 166"/>
              <a:gd name="T71" fmla="*/ 52 h 82"/>
              <a:gd name="T72" fmla="*/ 26 w 166"/>
              <a:gd name="T73" fmla="*/ 48 h 82"/>
              <a:gd name="T74" fmla="*/ 14 w 166"/>
              <a:gd name="T75" fmla="*/ 46 h 82"/>
              <a:gd name="T76" fmla="*/ 2 w 166"/>
              <a:gd name="T77" fmla="*/ 44 h 82"/>
              <a:gd name="T78" fmla="*/ 18 w 166"/>
              <a:gd name="T79" fmla="*/ 38 h 82"/>
              <a:gd name="T80" fmla="*/ 30 w 166"/>
              <a:gd name="T81" fmla="*/ 32 h 82"/>
              <a:gd name="T82" fmla="*/ 24 w 166"/>
              <a:gd name="T83" fmla="*/ 28 h 82"/>
              <a:gd name="T84" fmla="*/ 14 w 166"/>
              <a:gd name="T85" fmla="*/ 2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6" h="82">
                <a:moveTo>
                  <a:pt x="14" y="28"/>
                </a:moveTo>
                <a:lnTo>
                  <a:pt x="0" y="28"/>
                </a:lnTo>
                <a:lnTo>
                  <a:pt x="6" y="18"/>
                </a:lnTo>
                <a:lnTo>
                  <a:pt x="10" y="10"/>
                </a:lnTo>
                <a:lnTo>
                  <a:pt x="20" y="2"/>
                </a:lnTo>
                <a:lnTo>
                  <a:pt x="30" y="6"/>
                </a:lnTo>
                <a:lnTo>
                  <a:pt x="42" y="14"/>
                </a:lnTo>
                <a:lnTo>
                  <a:pt x="44" y="24"/>
                </a:lnTo>
                <a:lnTo>
                  <a:pt x="48" y="28"/>
                </a:lnTo>
                <a:lnTo>
                  <a:pt x="54" y="24"/>
                </a:lnTo>
                <a:lnTo>
                  <a:pt x="58" y="18"/>
                </a:lnTo>
                <a:lnTo>
                  <a:pt x="64" y="12"/>
                </a:lnTo>
                <a:lnTo>
                  <a:pt x="68" y="16"/>
                </a:lnTo>
                <a:lnTo>
                  <a:pt x="72" y="22"/>
                </a:lnTo>
                <a:lnTo>
                  <a:pt x="80" y="14"/>
                </a:lnTo>
                <a:lnTo>
                  <a:pt x="86" y="8"/>
                </a:lnTo>
                <a:lnTo>
                  <a:pt x="92" y="12"/>
                </a:lnTo>
                <a:lnTo>
                  <a:pt x="104" y="14"/>
                </a:lnTo>
                <a:lnTo>
                  <a:pt x="118" y="8"/>
                </a:lnTo>
                <a:lnTo>
                  <a:pt x="128" y="0"/>
                </a:lnTo>
                <a:lnTo>
                  <a:pt x="140" y="12"/>
                </a:lnTo>
                <a:lnTo>
                  <a:pt x="150" y="16"/>
                </a:lnTo>
                <a:lnTo>
                  <a:pt x="158" y="24"/>
                </a:lnTo>
                <a:lnTo>
                  <a:pt x="166" y="34"/>
                </a:lnTo>
                <a:lnTo>
                  <a:pt x="166" y="42"/>
                </a:lnTo>
                <a:lnTo>
                  <a:pt x="156" y="50"/>
                </a:lnTo>
                <a:lnTo>
                  <a:pt x="140" y="60"/>
                </a:lnTo>
                <a:lnTo>
                  <a:pt x="120" y="68"/>
                </a:lnTo>
                <a:lnTo>
                  <a:pt x="102" y="74"/>
                </a:lnTo>
                <a:lnTo>
                  <a:pt x="88" y="82"/>
                </a:lnTo>
                <a:lnTo>
                  <a:pt x="74" y="82"/>
                </a:lnTo>
                <a:lnTo>
                  <a:pt x="58" y="76"/>
                </a:lnTo>
                <a:lnTo>
                  <a:pt x="48" y="70"/>
                </a:lnTo>
                <a:lnTo>
                  <a:pt x="18" y="70"/>
                </a:lnTo>
                <a:lnTo>
                  <a:pt x="32" y="62"/>
                </a:lnTo>
                <a:lnTo>
                  <a:pt x="34" y="52"/>
                </a:lnTo>
                <a:lnTo>
                  <a:pt x="26" y="48"/>
                </a:lnTo>
                <a:lnTo>
                  <a:pt x="14" y="46"/>
                </a:lnTo>
                <a:lnTo>
                  <a:pt x="2" y="44"/>
                </a:lnTo>
                <a:lnTo>
                  <a:pt x="18" y="38"/>
                </a:lnTo>
                <a:lnTo>
                  <a:pt x="30" y="32"/>
                </a:lnTo>
                <a:lnTo>
                  <a:pt x="24" y="28"/>
                </a:lnTo>
                <a:lnTo>
                  <a:pt x="14" y="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23" name="Freeform 3"/>
          <p:cNvSpPr>
            <a:spLocks/>
          </p:cNvSpPr>
          <p:nvPr/>
        </p:nvSpPr>
        <p:spPr bwMode="auto">
          <a:xfrm>
            <a:off x="2487612" y="1946150"/>
            <a:ext cx="1527175" cy="1264363"/>
          </a:xfrm>
          <a:custGeom>
            <a:avLst/>
            <a:gdLst>
              <a:gd name="T0" fmla="*/ 676 w 962"/>
              <a:gd name="T1" fmla="*/ 508 h 716"/>
              <a:gd name="T2" fmla="*/ 628 w 962"/>
              <a:gd name="T3" fmla="*/ 526 h 716"/>
              <a:gd name="T4" fmla="*/ 546 w 962"/>
              <a:gd name="T5" fmla="*/ 572 h 716"/>
              <a:gd name="T6" fmla="*/ 510 w 962"/>
              <a:gd name="T7" fmla="*/ 592 h 716"/>
              <a:gd name="T8" fmla="*/ 502 w 962"/>
              <a:gd name="T9" fmla="*/ 636 h 716"/>
              <a:gd name="T10" fmla="*/ 482 w 962"/>
              <a:gd name="T11" fmla="*/ 664 h 716"/>
              <a:gd name="T12" fmla="*/ 428 w 962"/>
              <a:gd name="T13" fmla="*/ 702 h 716"/>
              <a:gd name="T14" fmla="*/ 390 w 962"/>
              <a:gd name="T15" fmla="*/ 700 h 716"/>
              <a:gd name="T16" fmla="*/ 348 w 962"/>
              <a:gd name="T17" fmla="*/ 634 h 716"/>
              <a:gd name="T18" fmla="*/ 340 w 962"/>
              <a:gd name="T19" fmla="*/ 600 h 716"/>
              <a:gd name="T20" fmla="*/ 312 w 962"/>
              <a:gd name="T21" fmla="*/ 546 h 716"/>
              <a:gd name="T22" fmla="*/ 312 w 962"/>
              <a:gd name="T23" fmla="*/ 516 h 716"/>
              <a:gd name="T24" fmla="*/ 346 w 962"/>
              <a:gd name="T25" fmla="*/ 522 h 716"/>
              <a:gd name="T26" fmla="*/ 356 w 962"/>
              <a:gd name="T27" fmla="*/ 466 h 716"/>
              <a:gd name="T28" fmla="*/ 296 w 962"/>
              <a:gd name="T29" fmla="*/ 436 h 716"/>
              <a:gd name="T30" fmla="*/ 330 w 962"/>
              <a:gd name="T31" fmla="*/ 414 h 716"/>
              <a:gd name="T32" fmla="*/ 274 w 962"/>
              <a:gd name="T33" fmla="*/ 414 h 716"/>
              <a:gd name="T34" fmla="*/ 238 w 962"/>
              <a:gd name="T35" fmla="*/ 306 h 716"/>
              <a:gd name="T36" fmla="*/ 148 w 962"/>
              <a:gd name="T37" fmla="*/ 262 h 716"/>
              <a:gd name="T38" fmla="*/ 100 w 962"/>
              <a:gd name="T39" fmla="*/ 272 h 716"/>
              <a:gd name="T40" fmla="*/ 68 w 962"/>
              <a:gd name="T41" fmla="*/ 256 h 716"/>
              <a:gd name="T42" fmla="*/ 24 w 962"/>
              <a:gd name="T43" fmla="*/ 240 h 716"/>
              <a:gd name="T44" fmla="*/ 102 w 962"/>
              <a:gd name="T45" fmla="*/ 222 h 716"/>
              <a:gd name="T46" fmla="*/ 8 w 962"/>
              <a:gd name="T47" fmla="*/ 206 h 716"/>
              <a:gd name="T48" fmla="*/ 58 w 962"/>
              <a:gd name="T49" fmla="*/ 180 h 716"/>
              <a:gd name="T50" fmla="*/ 124 w 962"/>
              <a:gd name="T51" fmla="*/ 134 h 716"/>
              <a:gd name="T52" fmla="*/ 128 w 962"/>
              <a:gd name="T53" fmla="*/ 102 h 716"/>
              <a:gd name="T54" fmla="*/ 182 w 962"/>
              <a:gd name="T55" fmla="*/ 70 h 716"/>
              <a:gd name="T56" fmla="*/ 230 w 962"/>
              <a:gd name="T57" fmla="*/ 68 h 716"/>
              <a:gd name="T58" fmla="*/ 296 w 962"/>
              <a:gd name="T59" fmla="*/ 50 h 716"/>
              <a:gd name="T60" fmla="*/ 344 w 962"/>
              <a:gd name="T61" fmla="*/ 66 h 716"/>
              <a:gd name="T62" fmla="*/ 374 w 962"/>
              <a:gd name="T63" fmla="*/ 44 h 716"/>
              <a:gd name="T64" fmla="*/ 400 w 962"/>
              <a:gd name="T65" fmla="*/ 40 h 716"/>
              <a:gd name="T66" fmla="*/ 478 w 962"/>
              <a:gd name="T67" fmla="*/ 14 h 716"/>
              <a:gd name="T68" fmla="*/ 618 w 962"/>
              <a:gd name="T69" fmla="*/ 0 h 716"/>
              <a:gd name="T70" fmla="*/ 756 w 962"/>
              <a:gd name="T71" fmla="*/ 18 h 716"/>
              <a:gd name="T72" fmla="*/ 738 w 962"/>
              <a:gd name="T73" fmla="*/ 56 h 716"/>
              <a:gd name="T74" fmla="*/ 754 w 962"/>
              <a:gd name="T75" fmla="*/ 66 h 716"/>
              <a:gd name="T76" fmla="*/ 760 w 962"/>
              <a:gd name="T77" fmla="*/ 76 h 716"/>
              <a:gd name="T78" fmla="*/ 806 w 962"/>
              <a:gd name="T79" fmla="*/ 66 h 716"/>
              <a:gd name="T80" fmla="*/ 792 w 962"/>
              <a:gd name="T81" fmla="*/ 102 h 716"/>
              <a:gd name="T82" fmla="*/ 884 w 962"/>
              <a:gd name="T83" fmla="*/ 68 h 716"/>
              <a:gd name="T84" fmla="*/ 948 w 962"/>
              <a:gd name="T85" fmla="*/ 90 h 716"/>
              <a:gd name="T86" fmla="*/ 872 w 962"/>
              <a:gd name="T87" fmla="*/ 110 h 716"/>
              <a:gd name="T88" fmla="*/ 888 w 962"/>
              <a:gd name="T89" fmla="*/ 130 h 716"/>
              <a:gd name="T90" fmla="*/ 866 w 962"/>
              <a:gd name="T91" fmla="*/ 138 h 716"/>
              <a:gd name="T92" fmla="*/ 842 w 962"/>
              <a:gd name="T93" fmla="*/ 170 h 716"/>
              <a:gd name="T94" fmla="*/ 848 w 962"/>
              <a:gd name="T95" fmla="*/ 212 h 716"/>
              <a:gd name="T96" fmla="*/ 840 w 962"/>
              <a:gd name="T97" fmla="*/ 228 h 716"/>
              <a:gd name="T98" fmla="*/ 860 w 962"/>
              <a:gd name="T99" fmla="*/ 258 h 716"/>
              <a:gd name="T100" fmla="*/ 814 w 962"/>
              <a:gd name="T101" fmla="*/ 248 h 716"/>
              <a:gd name="T102" fmla="*/ 848 w 962"/>
              <a:gd name="T103" fmla="*/ 296 h 716"/>
              <a:gd name="T104" fmla="*/ 850 w 962"/>
              <a:gd name="T105" fmla="*/ 324 h 716"/>
              <a:gd name="T106" fmla="*/ 830 w 962"/>
              <a:gd name="T107" fmla="*/ 350 h 716"/>
              <a:gd name="T108" fmla="*/ 756 w 962"/>
              <a:gd name="T109" fmla="*/ 360 h 716"/>
              <a:gd name="T110" fmla="*/ 800 w 962"/>
              <a:gd name="T111" fmla="*/ 400 h 716"/>
              <a:gd name="T112" fmla="*/ 804 w 962"/>
              <a:gd name="T113" fmla="*/ 410 h 716"/>
              <a:gd name="T114" fmla="*/ 756 w 962"/>
              <a:gd name="T115" fmla="*/ 416 h 716"/>
              <a:gd name="T116" fmla="*/ 778 w 962"/>
              <a:gd name="T117" fmla="*/ 452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2" h="716">
                <a:moveTo>
                  <a:pt x="790" y="462"/>
                </a:moveTo>
                <a:lnTo>
                  <a:pt x="752" y="484"/>
                </a:lnTo>
                <a:lnTo>
                  <a:pt x="736" y="496"/>
                </a:lnTo>
                <a:lnTo>
                  <a:pt x="676" y="508"/>
                </a:lnTo>
                <a:lnTo>
                  <a:pt x="658" y="512"/>
                </a:lnTo>
                <a:lnTo>
                  <a:pt x="646" y="506"/>
                </a:lnTo>
                <a:lnTo>
                  <a:pt x="642" y="514"/>
                </a:lnTo>
                <a:lnTo>
                  <a:pt x="628" y="526"/>
                </a:lnTo>
                <a:lnTo>
                  <a:pt x="608" y="552"/>
                </a:lnTo>
                <a:lnTo>
                  <a:pt x="582" y="564"/>
                </a:lnTo>
                <a:lnTo>
                  <a:pt x="560" y="572"/>
                </a:lnTo>
                <a:lnTo>
                  <a:pt x="546" y="572"/>
                </a:lnTo>
                <a:lnTo>
                  <a:pt x="524" y="576"/>
                </a:lnTo>
                <a:lnTo>
                  <a:pt x="518" y="582"/>
                </a:lnTo>
                <a:lnTo>
                  <a:pt x="518" y="588"/>
                </a:lnTo>
                <a:lnTo>
                  <a:pt x="510" y="592"/>
                </a:lnTo>
                <a:lnTo>
                  <a:pt x="512" y="606"/>
                </a:lnTo>
                <a:lnTo>
                  <a:pt x="504" y="612"/>
                </a:lnTo>
                <a:lnTo>
                  <a:pt x="508" y="620"/>
                </a:lnTo>
                <a:lnTo>
                  <a:pt x="502" y="636"/>
                </a:lnTo>
                <a:lnTo>
                  <a:pt x="486" y="648"/>
                </a:lnTo>
                <a:lnTo>
                  <a:pt x="474" y="650"/>
                </a:lnTo>
                <a:lnTo>
                  <a:pt x="480" y="658"/>
                </a:lnTo>
                <a:lnTo>
                  <a:pt x="482" y="664"/>
                </a:lnTo>
                <a:lnTo>
                  <a:pt x="476" y="686"/>
                </a:lnTo>
                <a:lnTo>
                  <a:pt x="462" y="716"/>
                </a:lnTo>
                <a:lnTo>
                  <a:pt x="444" y="714"/>
                </a:lnTo>
                <a:lnTo>
                  <a:pt x="428" y="702"/>
                </a:lnTo>
                <a:lnTo>
                  <a:pt x="426" y="690"/>
                </a:lnTo>
                <a:lnTo>
                  <a:pt x="416" y="694"/>
                </a:lnTo>
                <a:lnTo>
                  <a:pt x="406" y="694"/>
                </a:lnTo>
                <a:lnTo>
                  <a:pt x="390" y="700"/>
                </a:lnTo>
                <a:lnTo>
                  <a:pt x="374" y="672"/>
                </a:lnTo>
                <a:lnTo>
                  <a:pt x="356" y="654"/>
                </a:lnTo>
                <a:lnTo>
                  <a:pt x="362" y="644"/>
                </a:lnTo>
                <a:lnTo>
                  <a:pt x="348" y="634"/>
                </a:lnTo>
                <a:lnTo>
                  <a:pt x="348" y="618"/>
                </a:lnTo>
                <a:lnTo>
                  <a:pt x="360" y="604"/>
                </a:lnTo>
                <a:lnTo>
                  <a:pt x="354" y="594"/>
                </a:lnTo>
                <a:lnTo>
                  <a:pt x="340" y="600"/>
                </a:lnTo>
                <a:lnTo>
                  <a:pt x="324" y="588"/>
                </a:lnTo>
                <a:lnTo>
                  <a:pt x="312" y="572"/>
                </a:lnTo>
                <a:lnTo>
                  <a:pt x="304" y="560"/>
                </a:lnTo>
                <a:lnTo>
                  <a:pt x="312" y="546"/>
                </a:lnTo>
                <a:lnTo>
                  <a:pt x="316" y="540"/>
                </a:lnTo>
                <a:lnTo>
                  <a:pt x="304" y="540"/>
                </a:lnTo>
                <a:lnTo>
                  <a:pt x="302" y="528"/>
                </a:lnTo>
                <a:lnTo>
                  <a:pt x="312" y="516"/>
                </a:lnTo>
                <a:lnTo>
                  <a:pt x="318" y="516"/>
                </a:lnTo>
                <a:lnTo>
                  <a:pt x="336" y="520"/>
                </a:lnTo>
                <a:lnTo>
                  <a:pt x="342" y="522"/>
                </a:lnTo>
                <a:lnTo>
                  <a:pt x="346" y="522"/>
                </a:lnTo>
                <a:lnTo>
                  <a:pt x="348" y="520"/>
                </a:lnTo>
                <a:lnTo>
                  <a:pt x="344" y="500"/>
                </a:lnTo>
                <a:lnTo>
                  <a:pt x="344" y="478"/>
                </a:lnTo>
                <a:lnTo>
                  <a:pt x="356" y="466"/>
                </a:lnTo>
                <a:lnTo>
                  <a:pt x="352" y="456"/>
                </a:lnTo>
                <a:lnTo>
                  <a:pt x="330" y="456"/>
                </a:lnTo>
                <a:lnTo>
                  <a:pt x="310" y="444"/>
                </a:lnTo>
                <a:lnTo>
                  <a:pt x="296" y="436"/>
                </a:lnTo>
                <a:lnTo>
                  <a:pt x="318" y="434"/>
                </a:lnTo>
                <a:lnTo>
                  <a:pt x="342" y="442"/>
                </a:lnTo>
                <a:lnTo>
                  <a:pt x="344" y="430"/>
                </a:lnTo>
                <a:lnTo>
                  <a:pt x="330" y="414"/>
                </a:lnTo>
                <a:lnTo>
                  <a:pt x="320" y="410"/>
                </a:lnTo>
                <a:lnTo>
                  <a:pt x="304" y="400"/>
                </a:lnTo>
                <a:lnTo>
                  <a:pt x="296" y="412"/>
                </a:lnTo>
                <a:lnTo>
                  <a:pt x="274" y="414"/>
                </a:lnTo>
                <a:lnTo>
                  <a:pt x="274" y="398"/>
                </a:lnTo>
                <a:lnTo>
                  <a:pt x="288" y="378"/>
                </a:lnTo>
                <a:lnTo>
                  <a:pt x="264" y="332"/>
                </a:lnTo>
                <a:lnTo>
                  <a:pt x="238" y="306"/>
                </a:lnTo>
                <a:lnTo>
                  <a:pt x="228" y="294"/>
                </a:lnTo>
                <a:lnTo>
                  <a:pt x="226" y="284"/>
                </a:lnTo>
                <a:lnTo>
                  <a:pt x="196" y="274"/>
                </a:lnTo>
                <a:lnTo>
                  <a:pt x="148" y="262"/>
                </a:lnTo>
                <a:lnTo>
                  <a:pt x="138" y="266"/>
                </a:lnTo>
                <a:lnTo>
                  <a:pt x="118" y="274"/>
                </a:lnTo>
                <a:lnTo>
                  <a:pt x="106" y="264"/>
                </a:lnTo>
                <a:lnTo>
                  <a:pt x="100" y="272"/>
                </a:lnTo>
                <a:lnTo>
                  <a:pt x="94" y="276"/>
                </a:lnTo>
                <a:lnTo>
                  <a:pt x="76" y="272"/>
                </a:lnTo>
                <a:lnTo>
                  <a:pt x="52" y="262"/>
                </a:lnTo>
                <a:lnTo>
                  <a:pt x="68" y="256"/>
                </a:lnTo>
                <a:lnTo>
                  <a:pt x="76" y="252"/>
                </a:lnTo>
                <a:lnTo>
                  <a:pt x="62" y="250"/>
                </a:lnTo>
                <a:lnTo>
                  <a:pt x="42" y="250"/>
                </a:lnTo>
                <a:lnTo>
                  <a:pt x="24" y="240"/>
                </a:lnTo>
                <a:lnTo>
                  <a:pt x="30" y="234"/>
                </a:lnTo>
                <a:lnTo>
                  <a:pt x="60" y="234"/>
                </a:lnTo>
                <a:lnTo>
                  <a:pt x="100" y="230"/>
                </a:lnTo>
                <a:lnTo>
                  <a:pt x="102" y="222"/>
                </a:lnTo>
                <a:lnTo>
                  <a:pt x="84" y="222"/>
                </a:lnTo>
                <a:lnTo>
                  <a:pt x="62" y="224"/>
                </a:lnTo>
                <a:lnTo>
                  <a:pt x="40" y="220"/>
                </a:lnTo>
                <a:lnTo>
                  <a:pt x="8" y="206"/>
                </a:lnTo>
                <a:lnTo>
                  <a:pt x="0" y="196"/>
                </a:lnTo>
                <a:lnTo>
                  <a:pt x="8" y="188"/>
                </a:lnTo>
                <a:lnTo>
                  <a:pt x="32" y="184"/>
                </a:lnTo>
                <a:lnTo>
                  <a:pt x="58" y="180"/>
                </a:lnTo>
                <a:lnTo>
                  <a:pt x="76" y="170"/>
                </a:lnTo>
                <a:lnTo>
                  <a:pt x="106" y="170"/>
                </a:lnTo>
                <a:lnTo>
                  <a:pt x="122" y="156"/>
                </a:lnTo>
                <a:lnTo>
                  <a:pt x="124" y="134"/>
                </a:lnTo>
                <a:lnTo>
                  <a:pt x="112" y="140"/>
                </a:lnTo>
                <a:lnTo>
                  <a:pt x="82" y="128"/>
                </a:lnTo>
                <a:lnTo>
                  <a:pt x="102" y="114"/>
                </a:lnTo>
                <a:lnTo>
                  <a:pt x="128" y="102"/>
                </a:lnTo>
                <a:lnTo>
                  <a:pt x="160" y="92"/>
                </a:lnTo>
                <a:lnTo>
                  <a:pt x="184" y="100"/>
                </a:lnTo>
                <a:lnTo>
                  <a:pt x="190" y="80"/>
                </a:lnTo>
                <a:lnTo>
                  <a:pt x="182" y="70"/>
                </a:lnTo>
                <a:lnTo>
                  <a:pt x="212" y="66"/>
                </a:lnTo>
                <a:lnTo>
                  <a:pt x="222" y="76"/>
                </a:lnTo>
                <a:lnTo>
                  <a:pt x="238" y="80"/>
                </a:lnTo>
                <a:lnTo>
                  <a:pt x="230" y="68"/>
                </a:lnTo>
                <a:lnTo>
                  <a:pt x="226" y="62"/>
                </a:lnTo>
                <a:lnTo>
                  <a:pt x="224" y="60"/>
                </a:lnTo>
                <a:lnTo>
                  <a:pt x="224" y="58"/>
                </a:lnTo>
                <a:lnTo>
                  <a:pt x="296" y="50"/>
                </a:lnTo>
                <a:lnTo>
                  <a:pt x="304" y="70"/>
                </a:lnTo>
                <a:lnTo>
                  <a:pt x="316" y="66"/>
                </a:lnTo>
                <a:lnTo>
                  <a:pt x="312" y="48"/>
                </a:lnTo>
                <a:lnTo>
                  <a:pt x="344" y="66"/>
                </a:lnTo>
                <a:lnTo>
                  <a:pt x="366" y="66"/>
                </a:lnTo>
                <a:lnTo>
                  <a:pt x="350" y="56"/>
                </a:lnTo>
                <a:lnTo>
                  <a:pt x="358" y="44"/>
                </a:lnTo>
                <a:lnTo>
                  <a:pt x="374" y="44"/>
                </a:lnTo>
                <a:lnTo>
                  <a:pt x="404" y="56"/>
                </a:lnTo>
                <a:lnTo>
                  <a:pt x="442" y="74"/>
                </a:lnTo>
                <a:lnTo>
                  <a:pt x="450" y="68"/>
                </a:lnTo>
                <a:lnTo>
                  <a:pt x="400" y="40"/>
                </a:lnTo>
                <a:lnTo>
                  <a:pt x="422" y="34"/>
                </a:lnTo>
                <a:lnTo>
                  <a:pt x="424" y="24"/>
                </a:lnTo>
                <a:lnTo>
                  <a:pt x="450" y="16"/>
                </a:lnTo>
                <a:lnTo>
                  <a:pt x="478" y="14"/>
                </a:lnTo>
                <a:lnTo>
                  <a:pt x="510" y="18"/>
                </a:lnTo>
                <a:lnTo>
                  <a:pt x="534" y="16"/>
                </a:lnTo>
                <a:lnTo>
                  <a:pt x="562" y="4"/>
                </a:lnTo>
                <a:lnTo>
                  <a:pt x="618" y="0"/>
                </a:lnTo>
                <a:lnTo>
                  <a:pt x="680" y="0"/>
                </a:lnTo>
                <a:lnTo>
                  <a:pt x="716" y="4"/>
                </a:lnTo>
                <a:lnTo>
                  <a:pt x="746" y="12"/>
                </a:lnTo>
                <a:lnTo>
                  <a:pt x="756" y="18"/>
                </a:lnTo>
                <a:lnTo>
                  <a:pt x="760" y="24"/>
                </a:lnTo>
                <a:lnTo>
                  <a:pt x="814" y="38"/>
                </a:lnTo>
                <a:lnTo>
                  <a:pt x="800" y="48"/>
                </a:lnTo>
                <a:lnTo>
                  <a:pt x="738" y="56"/>
                </a:lnTo>
                <a:lnTo>
                  <a:pt x="676" y="58"/>
                </a:lnTo>
                <a:lnTo>
                  <a:pt x="668" y="70"/>
                </a:lnTo>
                <a:lnTo>
                  <a:pt x="694" y="64"/>
                </a:lnTo>
                <a:lnTo>
                  <a:pt x="754" y="66"/>
                </a:lnTo>
                <a:lnTo>
                  <a:pt x="740" y="76"/>
                </a:lnTo>
                <a:lnTo>
                  <a:pt x="726" y="80"/>
                </a:lnTo>
                <a:lnTo>
                  <a:pt x="734" y="82"/>
                </a:lnTo>
                <a:lnTo>
                  <a:pt x="760" y="76"/>
                </a:lnTo>
                <a:lnTo>
                  <a:pt x="774" y="68"/>
                </a:lnTo>
                <a:lnTo>
                  <a:pt x="782" y="58"/>
                </a:lnTo>
                <a:lnTo>
                  <a:pt x="800" y="58"/>
                </a:lnTo>
                <a:lnTo>
                  <a:pt x="806" y="66"/>
                </a:lnTo>
                <a:lnTo>
                  <a:pt x="806" y="82"/>
                </a:lnTo>
                <a:lnTo>
                  <a:pt x="774" y="104"/>
                </a:lnTo>
                <a:lnTo>
                  <a:pt x="770" y="114"/>
                </a:lnTo>
                <a:lnTo>
                  <a:pt x="792" y="102"/>
                </a:lnTo>
                <a:lnTo>
                  <a:pt x="820" y="86"/>
                </a:lnTo>
                <a:lnTo>
                  <a:pt x="836" y="74"/>
                </a:lnTo>
                <a:lnTo>
                  <a:pt x="868" y="84"/>
                </a:lnTo>
                <a:lnTo>
                  <a:pt x="884" y="68"/>
                </a:lnTo>
                <a:lnTo>
                  <a:pt x="914" y="66"/>
                </a:lnTo>
                <a:lnTo>
                  <a:pt x="946" y="70"/>
                </a:lnTo>
                <a:lnTo>
                  <a:pt x="962" y="80"/>
                </a:lnTo>
                <a:lnTo>
                  <a:pt x="948" y="90"/>
                </a:lnTo>
                <a:lnTo>
                  <a:pt x="922" y="98"/>
                </a:lnTo>
                <a:lnTo>
                  <a:pt x="916" y="106"/>
                </a:lnTo>
                <a:lnTo>
                  <a:pt x="906" y="110"/>
                </a:lnTo>
                <a:lnTo>
                  <a:pt x="872" y="110"/>
                </a:lnTo>
                <a:lnTo>
                  <a:pt x="852" y="116"/>
                </a:lnTo>
                <a:lnTo>
                  <a:pt x="870" y="120"/>
                </a:lnTo>
                <a:lnTo>
                  <a:pt x="896" y="122"/>
                </a:lnTo>
                <a:lnTo>
                  <a:pt x="888" y="130"/>
                </a:lnTo>
                <a:lnTo>
                  <a:pt x="850" y="128"/>
                </a:lnTo>
                <a:lnTo>
                  <a:pt x="832" y="132"/>
                </a:lnTo>
                <a:lnTo>
                  <a:pt x="840" y="140"/>
                </a:lnTo>
                <a:lnTo>
                  <a:pt x="866" y="138"/>
                </a:lnTo>
                <a:lnTo>
                  <a:pt x="876" y="138"/>
                </a:lnTo>
                <a:lnTo>
                  <a:pt x="868" y="146"/>
                </a:lnTo>
                <a:lnTo>
                  <a:pt x="844" y="152"/>
                </a:lnTo>
                <a:lnTo>
                  <a:pt x="842" y="170"/>
                </a:lnTo>
                <a:lnTo>
                  <a:pt x="822" y="180"/>
                </a:lnTo>
                <a:lnTo>
                  <a:pt x="812" y="208"/>
                </a:lnTo>
                <a:lnTo>
                  <a:pt x="822" y="210"/>
                </a:lnTo>
                <a:lnTo>
                  <a:pt x="848" y="212"/>
                </a:lnTo>
                <a:lnTo>
                  <a:pt x="836" y="220"/>
                </a:lnTo>
                <a:lnTo>
                  <a:pt x="836" y="224"/>
                </a:lnTo>
                <a:lnTo>
                  <a:pt x="838" y="226"/>
                </a:lnTo>
                <a:lnTo>
                  <a:pt x="840" y="228"/>
                </a:lnTo>
                <a:lnTo>
                  <a:pt x="854" y="234"/>
                </a:lnTo>
                <a:lnTo>
                  <a:pt x="868" y="238"/>
                </a:lnTo>
                <a:lnTo>
                  <a:pt x="864" y="250"/>
                </a:lnTo>
                <a:lnTo>
                  <a:pt x="860" y="258"/>
                </a:lnTo>
                <a:lnTo>
                  <a:pt x="858" y="260"/>
                </a:lnTo>
                <a:lnTo>
                  <a:pt x="846" y="252"/>
                </a:lnTo>
                <a:lnTo>
                  <a:pt x="836" y="244"/>
                </a:lnTo>
                <a:lnTo>
                  <a:pt x="814" y="248"/>
                </a:lnTo>
                <a:lnTo>
                  <a:pt x="814" y="262"/>
                </a:lnTo>
                <a:lnTo>
                  <a:pt x="834" y="268"/>
                </a:lnTo>
                <a:lnTo>
                  <a:pt x="850" y="280"/>
                </a:lnTo>
                <a:lnTo>
                  <a:pt x="848" y="296"/>
                </a:lnTo>
                <a:lnTo>
                  <a:pt x="828" y="298"/>
                </a:lnTo>
                <a:lnTo>
                  <a:pt x="840" y="312"/>
                </a:lnTo>
                <a:lnTo>
                  <a:pt x="846" y="320"/>
                </a:lnTo>
                <a:lnTo>
                  <a:pt x="850" y="324"/>
                </a:lnTo>
                <a:lnTo>
                  <a:pt x="850" y="328"/>
                </a:lnTo>
                <a:lnTo>
                  <a:pt x="838" y="334"/>
                </a:lnTo>
                <a:lnTo>
                  <a:pt x="826" y="336"/>
                </a:lnTo>
                <a:lnTo>
                  <a:pt x="830" y="350"/>
                </a:lnTo>
                <a:lnTo>
                  <a:pt x="812" y="356"/>
                </a:lnTo>
                <a:lnTo>
                  <a:pt x="790" y="356"/>
                </a:lnTo>
                <a:lnTo>
                  <a:pt x="768" y="354"/>
                </a:lnTo>
                <a:lnTo>
                  <a:pt x="756" y="360"/>
                </a:lnTo>
                <a:lnTo>
                  <a:pt x="768" y="372"/>
                </a:lnTo>
                <a:lnTo>
                  <a:pt x="800" y="372"/>
                </a:lnTo>
                <a:lnTo>
                  <a:pt x="804" y="382"/>
                </a:lnTo>
                <a:lnTo>
                  <a:pt x="800" y="400"/>
                </a:lnTo>
                <a:lnTo>
                  <a:pt x="782" y="386"/>
                </a:lnTo>
                <a:lnTo>
                  <a:pt x="774" y="386"/>
                </a:lnTo>
                <a:lnTo>
                  <a:pt x="776" y="392"/>
                </a:lnTo>
                <a:lnTo>
                  <a:pt x="804" y="410"/>
                </a:lnTo>
                <a:lnTo>
                  <a:pt x="810" y="446"/>
                </a:lnTo>
                <a:lnTo>
                  <a:pt x="790" y="444"/>
                </a:lnTo>
                <a:lnTo>
                  <a:pt x="770" y="430"/>
                </a:lnTo>
                <a:lnTo>
                  <a:pt x="756" y="416"/>
                </a:lnTo>
                <a:lnTo>
                  <a:pt x="750" y="414"/>
                </a:lnTo>
                <a:lnTo>
                  <a:pt x="750" y="432"/>
                </a:lnTo>
                <a:lnTo>
                  <a:pt x="756" y="446"/>
                </a:lnTo>
                <a:lnTo>
                  <a:pt x="778" y="452"/>
                </a:lnTo>
                <a:lnTo>
                  <a:pt x="804" y="454"/>
                </a:lnTo>
                <a:lnTo>
                  <a:pt x="790" y="4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1366838" y="4029056"/>
            <a:ext cx="765175" cy="540356"/>
          </a:xfrm>
          <a:custGeom>
            <a:avLst/>
            <a:gdLst>
              <a:gd name="T0" fmla="*/ 76 w 482"/>
              <a:gd name="T1" fmla="*/ 18 h 306"/>
              <a:gd name="T2" fmla="*/ 146 w 482"/>
              <a:gd name="T3" fmla="*/ 18 h 306"/>
              <a:gd name="T4" fmla="*/ 196 w 482"/>
              <a:gd name="T5" fmla="*/ 38 h 306"/>
              <a:gd name="T6" fmla="*/ 226 w 482"/>
              <a:gd name="T7" fmla="*/ 62 h 306"/>
              <a:gd name="T8" fmla="*/ 258 w 482"/>
              <a:gd name="T9" fmla="*/ 58 h 306"/>
              <a:gd name="T10" fmla="*/ 282 w 482"/>
              <a:gd name="T11" fmla="*/ 96 h 306"/>
              <a:gd name="T12" fmla="*/ 318 w 482"/>
              <a:gd name="T13" fmla="*/ 116 h 306"/>
              <a:gd name="T14" fmla="*/ 308 w 482"/>
              <a:gd name="T15" fmla="*/ 152 h 306"/>
              <a:gd name="T16" fmla="*/ 312 w 482"/>
              <a:gd name="T17" fmla="*/ 192 h 306"/>
              <a:gd name="T18" fmla="*/ 338 w 482"/>
              <a:gd name="T19" fmla="*/ 234 h 306"/>
              <a:gd name="T20" fmla="*/ 376 w 482"/>
              <a:gd name="T21" fmla="*/ 244 h 306"/>
              <a:gd name="T22" fmla="*/ 424 w 482"/>
              <a:gd name="T23" fmla="*/ 220 h 306"/>
              <a:gd name="T24" fmla="*/ 442 w 482"/>
              <a:gd name="T25" fmla="*/ 192 h 306"/>
              <a:gd name="T26" fmla="*/ 482 w 482"/>
              <a:gd name="T27" fmla="*/ 194 h 306"/>
              <a:gd name="T28" fmla="*/ 470 w 482"/>
              <a:gd name="T29" fmla="*/ 220 h 306"/>
              <a:gd name="T30" fmla="*/ 464 w 482"/>
              <a:gd name="T31" fmla="*/ 246 h 306"/>
              <a:gd name="T32" fmla="*/ 452 w 482"/>
              <a:gd name="T33" fmla="*/ 246 h 306"/>
              <a:gd name="T34" fmla="*/ 416 w 482"/>
              <a:gd name="T35" fmla="*/ 254 h 306"/>
              <a:gd name="T36" fmla="*/ 424 w 482"/>
              <a:gd name="T37" fmla="*/ 272 h 306"/>
              <a:gd name="T38" fmla="*/ 412 w 482"/>
              <a:gd name="T39" fmla="*/ 282 h 306"/>
              <a:gd name="T40" fmla="*/ 402 w 482"/>
              <a:gd name="T41" fmla="*/ 288 h 306"/>
              <a:gd name="T42" fmla="*/ 392 w 482"/>
              <a:gd name="T43" fmla="*/ 300 h 306"/>
              <a:gd name="T44" fmla="*/ 364 w 482"/>
              <a:gd name="T45" fmla="*/ 280 h 306"/>
              <a:gd name="T46" fmla="*/ 338 w 482"/>
              <a:gd name="T47" fmla="*/ 284 h 306"/>
              <a:gd name="T48" fmla="*/ 298 w 482"/>
              <a:gd name="T49" fmla="*/ 276 h 306"/>
              <a:gd name="T50" fmla="*/ 254 w 482"/>
              <a:gd name="T51" fmla="*/ 260 h 306"/>
              <a:gd name="T52" fmla="*/ 218 w 482"/>
              <a:gd name="T53" fmla="*/ 240 h 306"/>
              <a:gd name="T54" fmla="*/ 186 w 482"/>
              <a:gd name="T55" fmla="*/ 212 h 306"/>
              <a:gd name="T56" fmla="*/ 192 w 482"/>
              <a:gd name="T57" fmla="*/ 186 h 306"/>
              <a:gd name="T58" fmla="*/ 156 w 482"/>
              <a:gd name="T59" fmla="*/ 146 h 306"/>
              <a:gd name="T60" fmla="*/ 126 w 482"/>
              <a:gd name="T61" fmla="*/ 120 h 306"/>
              <a:gd name="T62" fmla="*/ 100 w 482"/>
              <a:gd name="T63" fmla="*/ 86 h 306"/>
              <a:gd name="T64" fmla="*/ 72 w 482"/>
              <a:gd name="T65" fmla="*/ 48 h 306"/>
              <a:gd name="T66" fmla="*/ 50 w 482"/>
              <a:gd name="T67" fmla="*/ 20 h 306"/>
              <a:gd name="T68" fmla="*/ 40 w 482"/>
              <a:gd name="T69" fmla="*/ 38 h 306"/>
              <a:gd name="T70" fmla="*/ 64 w 482"/>
              <a:gd name="T71" fmla="*/ 76 h 306"/>
              <a:gd name="T72" fmla="*/ 90 w 482"/>
              <a:gd name="T73" fmla="*/ 108 h 306"/>
              <a:gd name="T74" fmla="*/ 106 w 482"/>
              <a:gd name="T75" fmla="*/ 146 h 306"/>
              <a:gd name="T76" fmla="*/ 120 w 482"/>
              <a:gd name="T77" fmla="*/ 156 h 306"/>
              <a:gd name="T78" fmla="*/ 108 w 482"/>
              <a:gd name="T79" fmla="*/ 158 h 306"/>
              <a:gd name="T80" fmla="*/ 84 w 482"/>
              <a:gd name="T81" fmla="*/ 134 h 306"/>
              <a:gd name="T82" fmla="*/ 72 w 482"/>
              <a:gd name="T83" fmla="*/ 108 h 306"/>
              <a:gd name="T84" fmla="*/ 48 w 482"/>
              <a:gd name="T85" fmla="*/ 98 h 306"/>
              <a:gd name="T86" fmla="*/ 42 w 482"/>
              <a:gd name="T87" fmla="*/ 84 h 306"/>
              <a:gd name="T88" fmla="*/ 46 w 482"/>
              <a:gd name="T89" fmla="*/ 74 h 306"/>
              <a:gd name="T90" fmla="*/ 30 w 482"/>
              <a:gd name="T91" fmla="*/ 56 h 306"/>
              <a:gd name="T92" fmla="*/ 12 w 482"/>
              <a:gd name="T93" fmla="*/ 24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2" h="306">
                <a:moveTo>
                  <a:pt x="0" y="2"/>
                </a:moveTo>
                <a:lnTo>
                  <a:pt x="32" y="0"/>
                </a:lnTo>
                <a:lnTo>
                  <a:pt x="76" y="18"/>
                </a:lnTo>
                <a:lnTo>
                  <a:pt x="92" y="24"/>
                </a:lnTo>
                <a:lnTo>
                  <a:pt x="138" y="24"/>
                </a:lnTo>
                <a:lnTo>
                  <a:pt x="146" y="18"/>
                </a:lnTo>
                <a:lnTo>
                  <a:pt x="166" y="14"/>
                </a:lnTo>
                <a:lnTo>
                  <a:pt x="186" y="30"/>
                </a:lnTo>
                <a:lnTo>
                  <a:pt x="196" y="38"/>
                </a:lnTo>
                <a:lnTo>
                  <a:pt x="198" y="54"/>
                </a:lnTo>
                <a:lnTo>
                  <a:pt x="214" y="64"/>
                </a:lnTo>
                <a:lnTo>
                  <a:pt x="226" y="62"/>
                </a:lnTo>
                <a:lnTo>
                  <a:pt x="228" y="52"/>
                </a:lnTo>
                <a:lnTo>
                  <a:pt x="236" y="48"/>
                </a:lnTo>
                <a:lnTo>
                  <a:pt x="258" y="58"/>
                </a:lnTo>
                <a:lnTo>
                  <a:pt x="264" y="72"/>
                </a:lnTo>
                <a:lnTo>
                  <a:pt x="274" y="84"/>
                </a:lnTo>
                <a:lnTo>
                  <a:pt x="282" y="96"/>
                </a:lnTo>
                <a:lnTo>
                  <a:pt x="290" y="108"/>
                </a:lnTo>
                <a:lnTo>
                  <a:pt x="306" y="114"/>
                </a:lnTo>
                <a:lnTo>
                  <a:pt x="318" y="116"/>
                </a:lnTo>
                <a:lnTo>
                  <a:pt x="314" y="124"/>
                </a:lnTo>
                <a:lnTo>
                  <a:pt x="310" y="136"/>
                </a:lnTo>
                <a:lnTo>
                  <a:pt x="308" y="152"/>
                </a:lnTo>
                <a:lnTo>
                  <a:pt x="308" y="162"/>
                </a:lnTo>
                <a:lnTo>
                  <a:pt x="308" y="174"/>
                </a:lnTo>
                <a:lnTo>
                  <a:pt x="312" y="192"/>
                </a:lnTo>
                <a:lnTo>
                  <a:pt x="322" y="210"/>
                </a:lnTo>
                <a:lnTo>
                  <a:pt x="330" y="222"/>
                </a:lnTo>
                <a:lnTo>
                  <a:pt x="338" y="234"/>
                </a:lnTo>
                <a:lnTo>
                  <a:pt x="348" y="240"/>
                </a:lnTo>
                <a:lnTo>
                  <a:pt x="360" y="244"/>
                </a:lnTo>
                <a:lnTo>
                  <a:pt x="376" y="244"/>
                </a:lnTo>
                <a:lnTo>
                  <a:pt x="396" y="240"/>
                </a:lnTo>
                <a:lnTo>
                  <a:pt x="416" y="236"/>
                </a:lnTo>
                <a:lnTo>
                  <a:pt x="424" y="220"/>
                </a:lnTo>
                <a:lnTo>
                  <a:pt x="424" y="210"/>
                </a:lnTo>
                <a:lnTo>
                  <a:pt x="428" y="200"/>
                </a:lnTo>
                <a:lnTo>
                  <a:pt x="442" y="192"/>
                </a:lnTo>
                <a:lnTo>
                  <a:pt x="452" y="192"/>
                </a:lnTo>
                <a:lnTo>
                  <a:pt x="470" y="192"/>
                </a:lnTo>
                <a:lnTo>
                  <a:pt x="482" y="194"/>
                </a:lnTo>
                <a:lnTo>
                  <a:pt x="478" y="206"/>
                </a:lnTo>
                <a:lnTo>
                  <a:pt x="472" y="214"/>
                </a:lnTo>
                <a:lnTo>
                  <a:pt x="470" y="220"/>
                </a:lnTo>
                <a:lnTo>
                  <a:pt x="468" y="232"/>
                </a:lnTo>
                <a:lnTo>
                  <a:pt x="468" y="244"/>
                </a:lnTo>
                <a:lnTo>
                  <a:pt x="464" y="246"/>
                </a:lnTo>
                <a:lnTo>
                  <a:pt x="460" y="240"/>
                </a:lnTo>
                <a:lnTo>
                  <a:pt x="456" y="242"/>
                </a:lnTo>
                <a:lnTo>
                  <a:pt x="452" y="246"/>
                </a:lnTo>
                <a:lnTo>
                  <a:pt x="446" y="252"/>
                </a:lnTo>
                <a:lnTo>
                  <a:pt x="434" y="252"/>
                </a:lnTo>
                <a:lnTo>
                  <a:pt x="416" y="254"/>
                </a:lnTo>
                <a:lnTo>
                  <a:pt x="414" y="258"/>
                </a:lnTo>
                <a:lnTo>
                  <a:pt x="416" y="266"/>
                </a:lnTo>
                <a:lnTo>
                  <a:pt x="424" y="272"/>
                </a:lnTo>
                <a:lnTo>
                  <a:pt x="428" y="278"/>
                </a:lnTo>
                <a:lnTo>
                  <a:pt x="424" y="280"/>
                </a:lnTo>
                <a:lnTo>
                  <a:pt x="412" y="282"/>
                </a:lnTo>
                <a:lnTo>
                  <a:pt x="408" y="280"/>
                </a:lnTo>
                <a:lnTo>
                  <a:pt x="406" y="284"/>
                </a:lnTo>
                <a:lnTo>
                  <a:pt x="402" y="288"/>
                </a:lnTo>
                <a:lnTo>
                  <a:pt x="400" y="294"/>
                </a:lnTo>
                <a:lnTo>
                  <a:pt x="398" y="306"/>
                </a:lnTo>
                <a:lnTo>
                  <a:pt x="392" y="300"/>
                </a:lnTo>
                <a:lnTo>
                  <a:pt x="382" y="290"/>
                </a:lnTo>
                <a:lnTo>
                  <a:pt x="372" y="284"/>
                </a:lnTo>
                <a:lnTo>
                  <a:pt x="364" y="280"/>
                </a:lnTo>
                <a:lnTo>
                  <a:pt x="356" y="278"/>
                </a:lnTo>
                <a:lnTo>
                  <a:pt x="346" y="280"/>
                </a:lnTo>
                <a:lnTo>
                  <a:pt x="338" y="284"/>
                </a:lnTo>
                <a:lnTo>
                  <a:pt x="328" y="286"/>
                </a:lnTo>
                <a:lnTo>
                  <a:pt x="312" y="282"/>
                </a:lnTo>
                <a:lnTo>
                  <a:pt x="298" y="276"/>
                </a:lnTo>
                <a:lnTo>
                  <a:pt x="282" y="270"/>
                </a:lnTo>
                <a:lnTo>
                  <a:pt x="264" y="264"/>
                </a:lnTo>
                <a:lnTo>
                  <a:pt x="254" y="260"/>
                </a:lnTo>
                <a:lnTo>
                  <a:pt x="246" y="248"/>
                </a:lnTo>
                <a:lnTo>
                  <a:pt x="232" y="248"/>
                </a:lnTo>
                <a:lnTo>
                  <a:pt x="218" y="240"/>
                </a:lnTo>
                <a:lnTo>
                  <a:pt x="204" y="232"/>
                </a:lnTo>
                <a:lnTo>
                  <a:pt x="192" y="222"/>
                </a:lnTo>
                <a:lnTo>
                  <a:pt x="186" y="212"/>
                </a:lnTo>
                <a:lnTo>
                  <a:pt x="186" y="202"/>
                </a:lnTo>
                <a:lnTo>
                  <a:pt x="192" y="196"/>
                </a:lnTo>
                <a:lnTo>
                  <a:pt x="192" y="186"/>
                </a:lnTo>
                <a:lnTo>
                  <a:pt x="178" y="168"/>
                </a:lnTo>
                <a:lnTo>
                  <a:pt x="168" y="156"/>
                </a:lnTo>
                <a:lnTo>
                  <a:pt x="156" y="146"/>
                </a:lnTo>
                <a:lnTo>
                  <a:pt x="146" y="134"/>
                </a:lnTo>
                <a:lnTo>
                  <a:pt x="134" y="126"/>
                </a:lnTo>
                <a:lnTo>
                  <a:pt x="126" y="120"/>
                </a:lnTo>
                <a:lnTo>
                  <a:pt x="126" y="106"/>
                </a:lnTo>
                <a:lnTo>
                  <a:pt x="110" y="96"/>
                </a:lnTo>
                <a:lnTo>
                  <a:pt x="100" y="86"/>
                </a:lnTo>
                <a:lnTo>
                  <a:pt x="88" y="70"/>
                </a:lnTo>
                <a:lnTo>
                  <a:pt x="78" y="60"/>
                </a:lnTo>
                <a:lnTo>
                  <a:pt x="72" y="48"/>
                </a:lnTo>
                <a:lnTo>
                  <a:pt x="66" y="34"/>
                </a:lnTo>
                <a:lnTo>
                  <a:pt x="64" y="28"/>
                </a:lnTo>
                <a:lnTo>
                  <a:pt x="50" y="20"/>
                </a:lnTo>
                <a:lnTo>
                  <a:pt x="38" y="20"/>
                </a:lnTo>
                <a:lnTo>
                  <a:pt x="36" y="26"/>
                </a:lnTo>
                <a:lnTo>
                  <a:pt x="40" y="38"/>
                </a:lnTo>
                <a:lnTo>
                  <a:pt x="46" y="52"/>
                </a:lnTo>
                <a:lnTo>
                  <a:pt x="56" y="62"/>
                </a:lnTo>
                <a:lnTo>
                  <a:pt x="64" y="76"/>
                </a:lnTo>
                <a:lnTo>
                  <a:pt x="72" y="86"/>
                </a:lnTo>
                <a:lnTo>
                  <a:pt x="80" y="96"/>
                </a:lnTo>
                <a:lnTo>
                  <a:pt x="90" y="108"/>
                </a:lnTo>
                <a:lnTo>
                  <a:pt x="98" y="124"/>
                </a:lnTo>
                <a:lnTo>
                  <a:pt x="104" y="136"/>
                </a:lnTo>
                <a:lnTo>
                  <a:pt x="106" y="146"/>
                </a:lnTo>
                <a:lnTo>
                  <a:pt x="114" y="146"/>
                </a:lnTo>
                <a:lnTo>
                  <a:pt x="118" y="152"/>
                </a:lnTo>
                <a:lnTo>
                  <a:pt x="120" y="156"/>
                </a:lnTo>
                <a:lnTo>
                  <a:pt x="122" y="166"/>
                </a:lnTo>
                <a:lnTo>
                  <a:pt x="114" y="170"/>
                </a:lnTo>
                <a:lnTo>
                  <a:pt x="108" y="158"/>
                </a:lnTo>
                <a:lnTo>
                  <a:pt x="100" y="152"/>
                </a:lnTo>
                <a:lnTo>
                  <a:pt x="92" y="144"/>
                </a:lnTo>
                <a:lnTo>
                  <a:pt x="84" y="134"/>
                </a:lnTo>
                <a:lnTo>
                  <a:pt x="82" y="126"/>
                </a:lnTo>
                <a:lnTo>
                  <a:pt x="80" y="116"/>
                </a:lnTo>
                <a:lnTo>
                  <a:pt x="72" y="108"/>
                </a:lnTo>
                <a:lnTo>
                  <a:pt x="66" y="104"/>
                </a:lnTo>
                <a:lnTo>
                  <a:pt x="56" y="102"/>
                </a:lnTo>
                <a:lnTo>
                  <a:pt x="48" y="98"/>
                </a:lnTo>
                <a:lnTo>
                  <a:pt x="40" y="90"/>
                </a:lnTo>
                <a:lnTo>
                  <a:pt x="38" y="86"/>
                </a:lnTo>
                <a:lnTo>
                  <a:pt x="42" y="84"/>
                </a:lnTo>
                <a:lnTo>
                  <a:pt x="46" y="84"/>
                </a:lnTo>
                <a:lnTo>
                  <a:pt x="48" y="80"/>
                </a:lnTo>
                <a:lnTo>
                  <a:pt x="46" y="74"/>
                </a:lnTo>
                <a:lnTo>
                  <a:pt x="42" y="64"/>
                </a:lnTo>
                <a:lnTo>
                  <a:pt x="38" y="60"/>
                </a:lnTo>
                <a:lnTo>
                  <a:pt x="30" y="56"/>
                </a:lnTo>
                <a:lnTo>
                  <a:pt x="22" y="46"/>
                </a:lnTo>
                <a:lnTo>
                  <a:pt x="16" y="32"/>
                </a:lnTo>
                <a:lnTo>
                  <a:pt x="12" y="24"/>
                </a:lnTo>
                <a:lnTo>
                  <a:pt x="8" y="14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>
            <a:off x="2817813" y="3494301"/>
            <a:ext cx="174625" cy="176587"/>
          </a:xfrm>
          <a:custGeom>
            <a:avLst/>
            <a:gdLst>
              <a:gd name="T0" fmla="*/ 30 w 110"/>
              <a:gd name="T1" fmla="*/ 36 h 100"/>
              <a:gd name="T2" fmla="*/ 40 w 110"/>
              <a:gd name="T3" fmla="*/ 20 h 100"/>
              <a:gd name="T4" fmla="*/ 54 w 110"/>
              <a:gd name="T5" fmla="*/ 6 h 100"/>
              <a:gd name="T6" fmla="*/ 66 w 110"/>
              <a:gd name="T7" fmla="*/ 0 h 100"/>
              <a:gd name="T8" fmla="*/ 62 w 110"/>
              <a:gd name="T9" fmla="*/ 8 h 100"/>
              <a:gd name="T10" fmla="*/ 58 w 110"/>
              <a:gd name="T11" fmla="*/ 20 h 100"/>
              <a:gd name="T12" fmla="*/ 62 w 110"/>
              <a:gd name="T13" fmla="*/ 34 h 100"/>
              <a:gd name="T14" fmla="*/ 72 w 110"/>
              <a:gd name="T15" fmla="*/ 44 h 100"/>
              <a:gd name="T16" fmla="*/ 82 w 110"/>
              <a:gd name="T17" fmla="*/ 38 h 100"/>
              <a:gd name="T18" fmla="*/ 86 w 110"/>
              <a:gd name="T19" fmla="*/ 44 h 100"/>
              <a:gd name="T20" fmla="*/ 94 w 110"/>
              <a:gd name="T21" fmla="*/ 46 h 100"/>
              <a:gd name="T22" fmla="*/ 90 w 110"/>
              <a:gd name="T23" fmla="*/ 54 h 100"/>
              <a:gd name="T24" fmla="*/ 100 w 110"/>
              <a:gd name="T25" fmla="*/ 64 h 100"/>
              <a:gd name="T26" fmla="*/ 106 w 110"/>
              <a:gd name="T27" fmla="*/ 66 h 100"/>
              <a:gd name="T28" fmla="*/ 108 w 110"/>
              <a:gd name="T29" fmla="*/ 74 h 100"/>
              <a:gd name="T30" fmla="*/ 110 w 110"/>
              <a:gd name="T31" fmla="*/ 86 h 100"/>
              <a:gd name="T32" fmla="*/ 106 w 110"/>
              <a:gd name="T33" fmla="*/ 96 h 100"/>
              <a:gd name="T34" fmla="*/ 92 w 110"/>
              <a:gd name="T35" fmla="*/ 100 h 100"/>
              <a:gd name="T36" fmla="*/ 86 w 110"/>
              <a:gd name="T37" fmla="*/ 90 h 100"/>
              <a:gd name="T38" fmla="*/ 78 w 110"/>
              <a:gd name="T39" fmla="*/ 82 h 100"/>
              <a:gd name="T40" fmla="*/ 72 w 110"/>
              <a:gd name="T41" fmla="*/ 88 h 100"/>
              <a:gd name="T42" fmla="*/ 70 w 110"/>
              <a:gd name="T43" fmla="*/ 94 h 100"/>
              <a:gd name="T44" fmla="*/ 60 w 110"/>
              <a:gd name="T45" fmla="*/ 90 h 100"/>
              <a:gd name="T46" fmla="*/ 58 w 110"/>
              <a:gd name="T47" fmla="*/ 78 h 100"/>
              <a:gd name="T48" fmla="*/ 30 w 110"/>
              <a:gd name="T49" fmla="*/ 82 h 100"/>
              <a:gd name="T50" fmla="*/ 0 w 110"/>
              <a:gd name="T51" fmla="*/ 80 h 100"/>
              <a:gd name="T52" fmla="*/ 2 w 110"/>
              <a:gd name="T53" fmla="*/ 66 h 100"/>
              <a:gd name="T54" fmla="*/ 16 w 110"/>
              <a:gd name="T55" fmla="*/ 52 h 100"/>
              <a:gd name="T56" fmla="*/ 22 w 110"/>
              <a:gd name="T57" fmla="*/ 44 h 100"/>
              <a:gd name="T58" fmla="*/ 30 w 110"/>
              <a:gd name="T59" fmla="*/ 3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100">
                <a:moveTo>
                  <a:pt x="30" y="36"/>
                </a:moveTo>
                <a:lnTo>
                  <a:pt x="40" y="20"/>
                </a:lnTo>
                <a:lnTo>
                  <a:pt x="54" y="6"/>
                </a:lnTo>
                <a:lnTo>
                  <a:pt x="66" y="0"/>
                </a:lnTo>
                <a:lnTo>
                  <a:pt x="62" y="8"/>
                </a:lnTo>
                <a:lnTo>
                  <a:pt x="58" y="20"/>
                </a:lnTo>
                <a:lnTo>
                  <a:pt x="62" y="34"/>
                </a:lnTo>
                <a:lnTo>
                  <a:pt x="72" y="44"/>
                </a:lnTo>
                <a:lnTo>
                  <a:pt x="82" y="38"/>
                </a:lnTo>
                <a:lnTo>
                  <a:pt x="86" y="44"/>
                </a:lnTo>
                <a:lnTo>
                  <a:pt x="94" y="46"/>
                </a:lnTo>
                <a:lnTo>
                  <a:pt x="90" y="54"/>
                </a:lnTo>
                <a:lnTo>
                  <a:pt x="100" y="64"/>
                </a:lnTo>
                <a:lnTo>
                  <a:pt x="106" y="66"/>
                </a:lnTo>
                <a:lnTo>
                  <a:pt x="108" y="74"/>
                </a:lnTo>
                <a:lnTo>
                  <a:pt x="110" y="86"/>
                </a:lnTo>
                <a:lnTo>
                  <a:pt x="106" y="96"/>
                </a:lnTo>
                <a:lnTo>
                  <a:pt x="92" y="100"/>
                </a:lnTo>
                <a:lnTo>
                  <a:pt x="86" y="90"/>
                </a:lnTo>
                <a:lnTo>
                  <a:pt x="78" y="82"/>
                </a:lnTo>
                <a:lnTo>
                  <a:pt x="72" y="88"/>
                </a:lnTo>
                <a:lnTo>
                  <a:pt x="70" y="94"/>
                </a:lnTo>
                <a:lnTo>
                  <a:pt x="60" y="90"/>
                </a:lnTo>
                <a:lnTo>
                  <a:pt x="58" y="78"/>
                </a:lnTo>
                <a:lnTo>
                  <a:pt x="30" y="82"/>
                </a:lnTo>
                <a:lnTo>
                  <a:pt x="0" y="80"/>
                </a:lnTo>
                <a:lnTo>
                  <a:pt x="2" y="66"/>
                </a:lnTo>
                <a:lnTo>
                  <a:pt x="16" y="52"/>
                </a:lnTo>
                <a:lnTo>
                  <a:pt x="22" y="44"/>
                </a:lnTo>
                <a:lnTo>
                  <a:pt x="30" y="3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406" name="Group 286"/>
          <p:cNvGrpSpPr>
            <a:grpSpLocks/>
          </p:cNvGrpSpPr>
          <p:nvPr/>
        </p:nvGrpSpPr>
        <p:grpSpPr bwMode="auto">
          <a:xfrm>
            <a:off x="769938" y="1910154"/>
            <a:ext cx="2143125" cy="1903609"/>
            <a:chOff x="464" y="783"/>
            <a:chExt cx="1350" cy="1078"/>
          </a:xfrm>
          <a:solidFill>
            <a:srgbClr val="558ED5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704" y="1087"/>
              <a:ext cx="166" cy="104"/>
            </a:xfrm>
            <a:custGeom>
              <a:avLst/>
              <a:gdLst>
                <a:gd name="T0" fmla="*/ 20 w 166"/>
                <a:gd name="T1" fmla="*/ 6 h 104"/>
                <a:gd name="T2" fmla="*/ 20 w 166"/>
                <a:gd name="T3" fmla="*/ 14 h 104"/>
                <a:gd name="T4" fmla="*/ 28 w 166"/>
                <a:gd name="T5" fmla="*/ 22 h 104"/>
                <a:gd name="T6" fmla="*/ 28 w 166"/>
                <a:gd name="T7" fmla="*/ 28 h 104"/>
                <a:gd name="T8" fmla="*/ 24 w 166"/>
                <a:gd name="T9" fmla="*/ 34 h 104"/>
                <a:gd name="T10" fmla="*/ 20 w 166"/>
                <a:gd name="T11" fmla="*/ 44 h 104"/>
                <a:gd name="T12" fmla="*/ 12 w 166"/>
                <a:gd name="T13" fmla="*/ 54 h 104"/>
                <a:gd name="T14" fmla="*/ 8 w 166"/>
                <a:gd name="T15" fmla="*/ 68 h 104"/>
                <a:gd name="T16" fmla="*/ 0 w 166"/>
                <a:gd name="T17" fmla="*/ 76 h 104"/>
                <a:gd name="T18" fmla="*/ 12 w 166"/>
                <a:gd name="T19" fmla="*/ 80 h 104"/>
                <a:gd name="T20" fmla="*/ 20 w 166"/>
                <a:gd name="T21" fmla="*/ 84 h 104"/>
                <a:gd name="T22" fmla="*/ 32 w 166"/>
                <a:gd name="T23" fmla="*/ 92 h 104"/>
                <a:gd name="T24" fmla="*/ 42 w 166"/>
                <a:gd name="T25" fmla="*/ 104 h 104"/>
                <a:gd name="T26" fmla="*/ 54 w 166"/>
                <a:gd name="T27" fmla="*/ 100 h 104"/>
                <a:gd name="T28" fmla="*/ 68 w 166"/>
                <a:gd name="T29" fmla="*/ 92 h 104"/>
                <a:gd name="T30" fmla="*/ 80 w 166"/>
                <a:gd name="T31" fmla="*/ 92 h 104"/>
                <a:gd name="T32" fmla="*/ 86 w 166"/>
                <a:gd name="T33" fmla="*/ 82 h 104"/>
                <a:gd name="T34" fmla="*/ 90 w 166"/>
                <a:gd name="T35" fmla="*/ 72 h 104"/>
                <a:gd name="T36" fmla="*/ 102 w 166"/>
                <a:gd name="T37" fmla="*/ 66 h 104"/>
                <a:gd name="T38" fmla="*/ 106 w 166"/>
                <a:gd name="T39" fmla="*/ 58 h 104"/>
                <a:gd name="T40" fmla="*/ 120 w 166"/>
                <a:gd name="T41" fmla="*/ 50 h 104"/>
                <a:gd name="T42" fmla="*/ 140 w 166"/>
                <a:gd name="T43" fmla="*/ 40 h 104"/>
                <a:gd name="T44" fmla="*/ 166 w 166"/>
                <a:gd name="T45" fmla="*/ 32 h 104"/>
                <a:gd name="T46" fmla="*/ 158 w 166"/>
                <a:gd name="T47" fmla="*/ 26 h 104"/>
                <a:gd name="T48" fmla="*/ 142 w 166"/>
                <a:gd name="T49" fmla="*/ 16 h 104"/>
                <a:gd name="T50" fmla="*/ 128 w 166"/>
                <a:gd name="T51" fmla="*/ 8 h 104"/>
                <a:gd name="T52" fmla="*/ 114 w 166"/>
                <a:gd name="T53" fmla="*/ 10 h 104"/>
                <a:gd name="T54" fmla="*/ 106 w 166"/>
                <a:gd name="T55" fmla="*/ 16 h 104"/>
                <a:gd name="T56" fmla="*/ 94 w 166"/>
                <a:gd name="T57" fmla="*/ 14 h 104"/>
                <a:gd name="T58" fmla="*/ 74 w 166"/>
                <a:gd name="T59" fmla="*/ 6 h 104"/>
                <a:gd name="T60" fmla="*/ 72 w 166"/>
                <a:gd name="T61" fmla="*/ 0 h 104"/>
                <a:gd name="T62" fmla="*/ 54 w 166"/>
                <a:gd name="T63" fmla="*/ 0 h 104"/>
                <a:gd name="T64" fmla="*/ 52 w 166"/>
                <a:gd name="T65" fmla="*/ 6 h 104"/>
                <a:gd name="T66" fmla="*/ 34 w 166"/>
                <a:gd name="T67" fmla="*/ 4 h 104"/>
                <a:gd name="T68" fmla="*/ 20 w 166"/>
                <a:gd name="T6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104">
                  <a:moveTo>
                    <a:pt x="20" y="6"/>
                  </a:moveTo>
                  <a:lnTo>
                    <a:pt x="20" y="14"/>
                  </a:lnTo>
                  <a:lnTo>
                    <a:pt x="28" y="22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44"/>
                  </a:lnTo>
                  <a:lnTo>
                    <a:pt x="12" y="54"/>
                  </a:lnTo>
                  <a:lnTo>
                    <a:pt x="8" y="68"/>
                  </a:lnTo>
                  <a:lnTo>
                    <a:pt x="0" y="76"/>
                  </a:lnTo>
                  <a:lnTo>
                    <a:pt x="12" y="80"/>
                  </a:lnTo>
                  <a:lnTo>
                    <a:pt x="20" y="84"/>
                  </a:lnTo>
                  <a:lnTo>
                    <a:pt x="32" y="92"/>
                  </a:lnTo>
                  <a:lnTo>
                    <a:pt x="42" y="104"/>
                  </a:lnTo>
                  <a:lnTo>
                    <a:pt x="54" y="100"/>
                  </a:lnTo>
                  <a:lnTo>
                    <a:pt x="68" y="92"/>
                  </a:lnTo>
                  <a:lnTo>
                    <a:pt x="80" y="92"/>
                  </a:lnTo>
                  <a:lnTo>
                    <a:pt x="86" y="82"/>
                  </a:lnTo>
                  <a:lnTo>
                    <a:pt x="90" y="72"/>
                  </a:lnTo>
                  <a:lnTo>
                    <a:pt x="102" y="66"/>
                  </a:lnTo>
                  <a:lnTo>
                    <a:pt x="106" y="58"/>
                  </a:lnTo>
                  <a:lnTo>
                    <a:pt x="120" y="50"/>
                  </a:lnTo>
                  <a:lnTo>
                    <a:pt x="140" y="40"/>
                  </a:lnTo>
                  <a:lnTo>
                    <a:pt x="166" y="32"/>
                  </a:lnTo>
                  <a:lnTo>
                    <a:pt x="158" y="26"/>
                  </a:lnTo>
                  <a:lnTo>
                    <a:pt x="142" y="16"/>
                  </a:lnTo>
                  <a:lnTo>
                    <a:pt x="128" y="8"/>
                  </a:lnTo>
                  <a:lnTo>
                    <a:pt x="114" y="10"/>
                  </a:lnTo>
                  <a:lnTo>
                    <a:pt x="106" y="16"/>
                  </a:lnTo>
                  <a:lnTo>
                    <a:pt x="94" y="14"/>
                  </a:lnTo>
                  <a:lnTo>
                    <a:pt x="74" y="6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52" y="6"/>
                  </a:lnTo>
                  <a:lnTo>
                    <a:pt x="34" y="4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814" y="1125"/>
              <a:ext cx="284" cy="136"/>
            </a:xfrm>
            <a:custGeom>
              <a:avLst/>
              <a:gdLst>
                <a:gd name="T0" fmla="*/ 104 w 284"/>
                <a:gd name="T1" fmla="*/ 82 h 136"/>
                <a:gd name="T2" fmla="*/ 52 w 284"/>
                <a:gd name="T3" fmla="*/ 78 h 136"/>
                <a:gd name="T4" fmla="*/ 10 w 284"/>
                <a:gd name="T5" fmla="*/ 74 h 136"/>
                <a:gd name="T6" fmla="*/ 30 w 284"/>
                <a:gd name="T7" fmla="*/ 62 h 136"/>
                <a:gd name="T8" fmla="*/ 56 w 284"/>
                <a:gd name="T9" fmla="*/ 54 h 136"/>
                <a:gd name="T10" fmla="*/ 34 w 284"/>
                <a:gd name="T11" fmla="*/ 56 h 136"/>
                <a:gd name="T12" fmla="*/ 14 w 284"/>
                <a:gd name="T13" fmla="*/ 52 h 136"/>
                <a:gd name="T14" fmla="*/ 0 w 284"/>
                <a:gd name="T15" fmla="*/ 42 h 136"/>
                <a:gd name="T16" fmla="*/ 12 w 284"/>
                <a:gd name="T17" fmla="*/ 30 h 136"/>
                <a:gd name="T18" fmla="*/ 26 w 284"/>
                <a:gd name="T19" fmla="*/ 14 h 136"/>
                <a:gd name="T20" fmla="*/ 74 w 284"/>
                <a:gd name="T21" fmla="*/ 0 h 136"/>
                <a:gd name="T22" fmla="*/ 74 w 284"/>
                <a:gd name="T23" fmla="*/ 12 h 136"/>
                <a:gd name="T24" fmla="*/ 84 w 284"/>
                <a:gd name="T25" fmla="*/ 22 h 136"/>
                <a:gd name="T26" fmla="*/ 106 w 284"/>
                <a:gd name="T27" fmla="*/ 12 h 136"/>
                <a:gd name="T28" fmla="*/ 118 w 284"/>
                <a:gd name="T29" fmla="*/ 24 h 136"/>
                <a:gd name="T30" fmla="*/ 128 w 284"/>
                <a:gd name="T31" fmla="*/ 26 h 136"/>
                <a:gd name="T32" fmla="*/ 144 w 284"/>
                <a:gd name="T33" fmla="*/ 18 h 136"/>
                <a:gd name="T34" fmla="*/ 142 w 284"/>
                <a:gd name="T35" fmla="*/ 10 h 136"/>
                <a:gd name="T36" fmla="*/ 162 w 284"/>
                <a:gd name="T37" fmla="*/ 26 h 136"/>
                <a:gd name="T38" fmla="*/ 172 w 284"/>
                <a:gd name="T39" fmla="*/ 48 h 136"/>
                <a:gd name="T40" fmla="*/ 176 w 284"/>
                <a:gd name="T41" fmla="*/ 34 h 136"/>
                <a:gd name="T42" fmla="*/ 170 w 284"/>
                <a:gd name="T43" fmla="*/ 4 h 136"/>
                <a:gd name="T44" fmla="*/ 192 w 284"/>
                <a:gd name="T45" fmla="*/ 4 h 136"/>
                <a:gd name="T46" fmla="*/ 216 w 284"/>
                <a:gd name="T47" fmla="*/ 24 h 136"/>
                <a:gd name="T48" fmla="*/ 230 w 284"/>
                <a:gd name="T49" fmla="*/ 52 h 136"/>
                <a:gd name="T50" fmla="*/ 228 w 284"/>
                <a:gd name="T51" fmla="*/ 66 h 136"/>
                <a:gd name="T52" fmla="*/ 248 w 284"/>
                <a:gd name="T53" fmla="*/ 82 h 136"/>
                <a:gd name="T54" fmla="*/ 268 w 284"/>
                <a:gd name="T55" fmla="*/ 90 h 136"/>
                <a:gd name="T56" fmla="*/ 280 w 284"/>
                <a:gd name="T57" fmla="*/ 104 h 136"/>
                <a:gd name="T58" fmla="*/ 254 w 284"/>
                <a:gd name="T59" fmla="*/ 106 h 136"/>
                <a:gd name="T60" fmla="*/ 268 w 284"/>
                <a:gd name="T61" fmla="*/ 116 h 136"/>
                <a:gd name="T62" fmla="*/ 262 w 284"/>
                <a:gd name="T63" fmla="*/ 128 h 136"/>
                <a:gd name="T64" fmla="*/ 216 w 284"/>
                <a:gd name="T65" fmla="*/ 128 h 136"/>
                <a:gd name="T66" fmla="*/ 202 w 284"/>
                <a:gd name="T67" fmla="*/ 122 h 136"/>
                <a:gd name="T68" fmla="*/ 184 w 284"/>
                <a:gd name="T69" fmla="*/ 122 h 136"/>
                <a:gd name="T70" fmla="*/ 152 w 284"/>
                <a:gd name="T71" fmla="*/ 134 h 136"/>
                <a:gd name="T72" fmla="*/ 84 w 284"/>
                <a:gd name="T73" fmla="*/ 130 h 136"/>
                <a:gd name="T74" fmla="*/ 40 w 284"/>
                <a:gd name="T75" fmla="*/ 118 h 136"/>
                <a:gd name="T76" fmla="*/ 30 w 284"/>
                <a:gd name="T77" fmla="*/ 92 h 136"/>
                <a:gd name="T78" fmla="*/ 80 w 284"/>
                <a:gd name="T79" fmla="*/ 88 h 136"/>
                <a:gd name="T80" fmla="*/ 110 w 284"/>
                <a:gd name="T81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4" h="136">
                  <a:moveTo>
                    <a:pt x="110" y="90"/>
                  </a:moveTo>
                  <a:lnTo>
                    <a:pt x="104" y="82"/>
                  </a:lnTo>
                  <a:lnTo>
                    <a:pt x="86" y="76"/>
                  </a:lnTo>
                  <a:lnTo>
                    <a:pt x="52" y="78"/>
                  </a:lnTo>
                  <a:lnTo>
                    <a:pt x="28" y="80"/>
                  </a:lnTo>
                  <a:lnTo>
                    <a:pt x="10" y="74"/>
                  </a:lnTo>
                  <a:lnTo>
                    <a:pt x="14" y="62"/>
                  </a:lnTo>
                  <a:lnTo>
                    <a:pt x="30" y="62"/>
                  </a:lnTo>
                  <a:lnTo>
                    <a:pt x="46" y="58"/>
                  </a:lnTo>
                  <a:lnTo>
                    <a:pt x="56" y="54"/>
                  </a:lnTo>
                  <a:lnTo>
                    <a:pt x="46" y="52"/>
                  </a:lnTo>
                  <a:lnTo>
                    <a:pt x="34" y="56"/>
                  </a:lnTo>
                  <a:lnTo>
                    <a:pt x="20" y="56"/>
                  </a:lnTo>
                  <a:lnTo>
                    <a:pt x="14" y="5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8" y="36"/>
                  </a:lnTo>
                  <a:lnTo>
                    <a:pt x="12" y="30"/>
                  </a:lnTo>
                  <a:lnTo>
                    <a:pt x="10" y="22"/>
                  </a:lnTo>
                  <a:lnTo>
                    <a:pt x="26" y="14"/>
                  </a:lnTo>
                  <a:lnTo>
                    <a:pt x="50" y="4"/>
                  </a:lnTo>
                  <a:lnTo>
                    <a:pt x="74" y="0"/>
                  </a:lnTo>
                  <a:lnTo>
                    <a:pt x="76" y="8"/>
                  </a:lnTo>
                  <a:lnTo>
                    <a:pt x="74" y="12"/>
                  </a:lnTo>
                  <a:lnTo>
                    <a:pt x="70" y="18"/>
                  </a:lnTo>
                  <a:lnTo>
                    <a:pt x="84" y="22"/>
                  </a:lnTo>
                  <a:lnTo>
                    <a:pt x="90" y="8"/>
                  </a:lnTo>
                  <a:lnTo>
                    <a:pt x="106" y="12"/>
                  </a:lnTo>
                  <a:lnTo>
                    <a:pt x="122" y="18"/>
                  </a:lnTo>
                  <a:lnTo>
                    <a:pt x="118" y="24"/>
                  </a:lnTo>
                  <a:lnTo>
                    <a:pt x="120" y="28"/>
                  </a:lnTo>
                  <a:lnTo>
                    <a:pt x="128" y="26"/>
                  </a:lnTo>
                  <a:lnTo>
                    <a:pt x="142" y="26"/>
                  </a:lnTo>
                  <a:lnTo>
                    <a:pt x="144" y="18"/>
                  </a:lnTo>
                  <a:lnTo>
                    <a:pt x="136" y="12"/>
                  </a:lnTo>
                  <a:lnTo>
                    <a:pt x="142" y="10"/>
                  </a:lnTo>
                  <a:lnTo>
                    <a:pt x="154" y="16"/>
                  </a:lnTo>
                  <a:lnTo>
                    <a:pt x="162" y="26"/>
                  </a:lnTo>
                  <a:lnTo>
                    <a:pt x="166" y="38"/>
                  </a:lnTo>
                  <a:lnTo>
                    <a:pt x="172" y="48"/>
                  </a:lnTo>
                  <a:lnTo>
                    <a:pt x="182" y="44"/>
                  </a:lnTo>
                  <a:lnTo>
                    <a:pt x="176" y="34"/>
                  </a:lnTo>
                  <a:lnTo>
                    <a:pt x="172" y="16"/>
                  </a:lnTo>
                  <a:lnTo>
                    <a:pt x="170" y="4"/>
                  </a:lnTo>
                  <a:lnTo>
                    <a:pt x="178" y="0"/>
                  </a:lnTo>
                  <a:lnTo>
                    <a:pt x="192" y="4"/>
                  </a:lnTo>
                  <a:lnTo>
                    <a:pt x="206" y="12"/>
                  </a:lnTo>
                  <a:lnTo>
                    <a:pt x="216" y="24"/>
                  </a:lnTo>
                  <a:lnTo>
                    <a:pt x="222" y="40"/>
                  </a:lnTo>
                  <a:lnTo>
                    <a:pt x="230" y="52"/>
                  </a:lnTo>
                  <a:lnTo>
                    <a:pt x="230" y="60"/>
                  </a:lnTo>
                  <a:lnTo>
                    <a:pt x="228" y="66"/>
                  </a:lnTo>
                  <a:lnTo>
                    <a:pt x="238" y="78"/>
                  </a:lnTo>
                  <a:lnTo>
                    <a:pt x="248" y="82"/>
                  </a:lnTo>
                  <a:lnTo>
                    <a:pt x="260" y="84"/>
                  </a:lnTo>
                  <a:lnTo>
                    <a:pt x="268" y="90"/>
                  </a:lnTo>
                  <a:lnTo>
                    <a:pt x="284" y="100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4" y="106"/>
                  </a:lnTo>
                  <a:lnTo>
                    <a:pt x="256" y="112"/>
                  </a:lnTo>
                  <a:lnTo>
                    <a:pt x="268" y="116"/>
                  </a:lnTo>
                  <a:lnTo>
                    <a:pt x="272" y="126"/>
                  </a:lnTo>
                  <a:lnTo>
                    <a:pt x="262" y="128"/>
                  </a:lnTo>
                  <a:lnTo>
                    <a:pt x="240" y="130"/>
                  </a:lnTo>
                  <a:lnTo>
                    <a:pt x="216" y="128"/>
                  </a:lnTo>
                  <a:lnTo>
                    <a:pt x="212" y="122"/>
                  </a:lnTo>
                  <a:lnTo>
                    <a:pt x="202" y="122"/>
                  </a:lnTo>
                  <a:lnTo>
                    <a:pt x="196" y="108"/>
                  </a:lnTo>
                  <a:lnTo>
                    <a:pt x="184" y="122"/>
                  </a:lnTo>
                  <a:lnTo>
                    <a:pt x="168" y="126"/>
                  </a:lnTo>
                  <a:lnTo>
                    <a:pt x="152" y="134"/>
                  </a:lnTo>
                  <a:lnTo>
                    <a:pt x="90" y="136"/>
                  </a:lnTo>
                  <a:lnTo>
                    <a:pt x="84" y="130"/>
                  </a:lnTo>
                  <a:lnTo>
                    <a:pt x="82" y="118"/>
                  </a:lnTo>
                  <a:lnTo>
                    <a:pt x="40" y="118"/>
                  </a:lnTo>
                  <a:lnTo>
                    <a:pt x="22" y="100"/>
                  </a:lnTo>
                  <a:lnTo>
                    <a:pt x="30" y="92"/>
                  </a:lnTo>
                  <a:lnTo>
                    <a:pt x="48" y="90"/>
                  </a:lnTo>
                  <a:lnTo>
                    <a:pt x="80" y="88"/>
                  </a:lnTo>
                  <a:lnTo>
                    <a:pt x="98" y="90"/>
                  </a:lnTo>
                  <a:lnTo>
                    <a:pt x="110" y="90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836" y="1011"/>
              <a:ext cx="190" cy="82"/>
            </a:xfrm>
            <a:custGeom>
              <a:avLst/>
              <a:gdLst>
                <a:gd name="T0" fmla="*/ 98 w 190"/>
                <a:gd name="T1" fmla="*/ 56 h 82"/>
                <a:gd name="T2" fmla="*/ 80 w 190"/>
                <a:gd name="T3" fmla="*/ 56 h 82"/>
                <a:gd name="T4" fmla="*/ 58 w 190"/>
                <a:gd name="T5" fmla="*/ 56 h 82"/>
                <a:gd name="T6" fmla="*/ 62 w 190"/>
                <a:gd name="T7" fmla="*/ 48 h 82"/>
                <a:gd name="T8" fmla="*/ 52 w 190"/>
                <a:gd name="T9" fmla="*/ 50 h 82"/>
                <a:gd name="T10" fmla="*/ 48 w 190"/>
                <a:gd name="T11" fmla="*/ 58 h 82"/>
                <a:gd name="T12" fmla="*/ 30 w 190"/>
                <a:gd name="T13" fmla="*/ 62 h 82"/>
                <a:gd name="T14" fmla="*/ 20 w 190"/>
                <a:gd name="T15" fmla="*/ 58 h 82"/>
                <a:gd name="T16" fmla="*/ 2 w 190"/>
                <a:gd name="T17" fmla="*/ 56 h 82"/>
                <a:gd name="T18" fmla="*/ 0 w 190"/>
                <a:gd name="T19" fmla="*/ 48 h 82"/>
                <a:gd name="T20" fmla="*/ 18 w 190"/>
                <a:gd name="T21" fmla="*/ 46 h 82"/>
                <a:gd name="T22" fmla="*/ 4 w 190"/>
                <a:gd name="T23" fmla="*/ 42 h 82"/>
                <a:gd name="T24" fmla="*/ 10 w 190"/>
                <a:gd name="T25" fmla="*/ 36 h 82"/>
                <a:gd name="T26" fmla="*/ 34 w 190"/>
                <a:gd name="T27" fmla="*/ 34 h 82"/>
                <a:gd name="T28" fmla="*/ 16 w 190"/>
                <a:gd name="T29" fmla="*/ 30 h 82"/>
                <a:gd name="T30" fmla="*/ 18 w 190"/>
                <a:gd name="T31" fmla="*/ 24 h 82"/>
                <a:gd name="T32" fmla="*/ 26 w 190"/>
                <a:gd name="T33" fmla="*/ 20 h 82"/>
                <a:gd name="T34" fmla="*/ 34 w 190"/>
                <a:gd name="T35" fmla="*/ 16 h 82"/>
                <a:gd name="T36" fmla="*/ 50 w 190"/>
                <a:gd name="T37" fmla="*/ 14 h 82"/>
                <a:gd name="T38" fmla="*/ 58 w 190"/>
                <a:gd name="T39" fmla="*/ 22 h 82"/>
                <a:gd name="T40" fmla="*/ 66 w 190"/>
                <a:gd name="T41" fmla="*/ 20 h 82"/>
                <a:gd name="T42" fmla="*/ 74 w 190"/>
                <a:gd name="T43" fmla="*/ 20 h 82"/>
                <a:gd name="T44" fmla="*/ 88 w 190"/>
                <a:gd name="T45" fmla="*/ 28 h 82"/>
                <a:gd name="T46" fmla="*/ 98 w 190"/>
                <a:gd name="T47" fmla="*/ 36 h 82"/>
                <a:gd name="T48" fmla="*/ 98 w 190"/>
                <a:gd name="T49" fmla="*/ 40 h 82"/>
                <a:gd name="T50" fmla="*/ 98 w 190"/>
                <a:gd name="T51" fmla="*/ 42 h 82"/>
                <a:gd name="T52" fmla="*/ 100 w 190"/>
                <a:gd name="T53" fmla="*/ 44 h 82"/>
                <a:gd name="T54" fmla="*/ 136 w 190"/>
                <a:gd name="T55" fmla="*/ 44 h 82"/>
                <a:gd name="T56" fmla="*/ 136 w 190"/>
                <a:gd name="T57" fmla="*/ 38 h 82"/>
                <a:gd name="T58" fmla="*/ 118 w 190"/>
                <a:gd name="T59" fmla="*/ 34 h 82"/>
                <a:gd name="T60" fmla="*/ 130 w 190"/>
                <a:gd name="T61" fmla="*/ 28 h 82"/>
                <a:gd name="T62" fmla="*/ 128 w 190"/>
                <a:gd name="T63" fmla="*/ 24 h 82"/>
                <a:gd name="T64" fmla="*/ 116 w 190"/>
                <a:gd name="T65" fmla="*/ 20 h 82"/>
                <a:gd name="T66" fmla="*/ 122 w 190"/>
                <a:gd name="T67" fmla="*/ 10 h 82"/>
                <a:gd name="T68" fmla="*/ 130 w 190"/>
                <a:gd name="T69" fmla="*/ 0 h 82"/>
                <a:gd name="T70" fmla="*/ 140 w 190"/>
                <a:gd name="T71" fmla="*/ 2 h 82"/>
                <a:gd name="T72" fmla="*/ 142 w 190"/>
                <a:gd name="T73" fmla="*/ 8 h 82"/>
                <a:gd name="T74" fmla="*/ 148 w 190"/>
                <a:gd name="T75" fmla="*/ 16 h 82"/>
                <a:gd name="T76" fmla="*/ 146 w 190"/>
                <a:gd name="T77" fmla="*/ 22 h 82"/>
                <a:gd name="T78" fmla="*/ 148 w 190"/>
                <a:gd name="T79" fmla="*/ 30 h 82"/>
                <a:gd name="T80" fmla="*/ 162 w 190"/>
                <a:gd name="T81" fmla="*/ 34 h 82"/>
                <a:gd name="T82" fmla="*/ 168 w 190"/>
                <a:gd name="T83" fmla="*/ 34 h 82"/>
                <a:gd name="T84" fmla="*/ 172 w 190"/>
                <a:gd name="T85" fmla="*/ 28 h 82"/>
                <a:gd name="T86" fmla="*/ 184 w 190"/>
                <a:gd name="T87" fmla="*/ 28 h 82"/>
                <a:gd name="T88" fmla="*/ 190 w 190"/>
                <a:gd name="T89" fmla="*/ 34 h 82"/>
                <a:gd name="T90" fmla="*/ 190 w 190"/>
                <a:gd name="T91" fmla="*/ 48 h 82"/>
                <a:gd name="T92" fmla="*/ 182 w 190"/>
                <a:gd name="T93" fmla="*/ 58 h 82"/>
                <a:gd name="T94" fmla="*/ 168 w 190"/>
                <a:gd name="T95" fmla="*/ 64 h 82"/>
                <a:gd name="T96" fmla="*/ 148 w 190"/>
                <a:gd name="T97" fmla="*/ 58 h 82"/>
                <a:gd name="T98" fmla="*/ 134 w 190"/>
                <a:gd name="T99" fmla="*/ 64 h 82"/>
                <a:gd name="T100" fmla="*/ 114 w 190"/>
                <a:gd name="T101" fmla="*/ 66 h 82"/>
                <a:gd name="T102" fmla="*/ 96 w 190"/>
                <a:gd name="T103" fmla="*/ 76 h 82"/>
                <a:gd name="T104" fmla="*/ 74 w 190"/>
                <a:gd name="T105" fmla="*/ 82 h 82"/>
                <a:gd name="T106" fmla="*/ 58 w 190"/>
                <a:gd name="T107" fmla="*/ 78 h 82"/>
                <a:gd name="T108" fmla="*/ 50 w 190"/>
                <a:gd name="T109" fmla="*/ 70 h 82"/>
                <a:gd name="T110" fmla="*/ 62 w 190"/>
                <a:gd name="T111" fmla="*/ 64 h 82"/>
                <a:gd name="T112" fmla="*/ 80 w 190"/>
                <a:gd name="T113" fmla="*/ 64 h 82"/>
                <a:gd name="T114" fmla="*/ 96 w 190"/>
                <a:gd name="T115" fmla="*/ 62 h 82"/>
                <a:gd name="T116" fmla="*/ 98 w 190"/>
                <a:gd name="T117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0" h="82">
                  <a:moveTo>
                    <a:pt x="98" y="56"/>
                  </a:moveTo>
                  <a:lnTo>
                    <a:pt x="80" y="56"/>
                  </a:lnTo>
                  <a:lnTo>
                    <a:pt x="58" y="56"/>
                  </a:lnTo>
                  <a:lnTo>
                    <a:pt x="62" y="48"/>
                  </a:lnTo>
                  <a:lnTo>
                    <a:pt x="52" y="50"/>
                  </a:lnTo>
                  <a:lnTo>
                    <a:pt x="48" y="58"/>
                  </a:lnTo>
                  <a:lnTo>
                    <a:pt x="30" y="62"/>
                  </a:lnTo>
                  <a:lnTo>
                    <a:pt x="20" y="58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18" y="46"/>
                  </a:lnTo>
                  <a:lnTo>
                    <a:pt x="4" y="42"/>
                  </a:lnTo>
                  <a:lnTo>
                    <a:pt x="10" y="36"/>
                  </a:lnTo>
                  <a:lnTo>
                    <a:pt x="34" y="34"/>
                  </a:lnTo>
                  <a:lnTo>
                    <a:pt x="16" y="30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50" y="1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4" y="20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0" y="44"/>
                  </a:lnTo>
                  <a:lnTo>
                    <a:pt x="136" y="44"/>
                  </a:lnTo>
                  <a:lnTo>
                    <a:pt x="136" y="38"/>
                  </a:lnTo>
                  <a:lnTo>
                    <a:pt x="118" y="34"/>
                  </a:lnTo>
                  <a:lnTo>
                    <a:pt x="130" y="28"/>
                  </a:lnTo>
                  <a:lnTo>
                    <a:pt x="128" y="24"/>
                  </a:lnTo>
                  <a:lnTo>
                    <a:pt x="116" y="20"/>
                  </a:lnTo>
                  <a:lnTo>
                    <a:pt x="122" y="10"/>
                  </a:lnTo>
                  <a:lnTo>
                    <a:pt x="130" y="0"/>
                  </a:lnTo>
                  <a:lnTo>
                    <a:pt x="140" y="2"/>
                  </a:lnTo>
                  <a:lnTo>
                    <a:pt x="142" y="8"/>
                  </a:lnTo>
                  <a:lnTo>
                    <a:pt x="148" y="16"/>
                  </a:lnTo>
                  <a:lnTo>
                    <a:pt x="146" y="22"/>
                  </a:lnTo>
                  <a:lnTo>
                    <a:pt x="148" y="30"/>
                  </a:lnTo>
                  <a:lnTo>
                    <a:pt x="162" y="34"/>
                  </a:lnTo>
                  <a:lnTo>
                    <a:pt x="168" y="34"/>
                  </a:lnTo>
                  <a:lnTo>
                    <a:pt x="172" y="28"/>
                  </a:lnTo>
                  <a:lnTo>
                    <a:pt x="184" y="28"/>
                  </a:lnTo>
                  <a:lnTo>
                    <a:pt x="190" y="34"/>
                  </a:lnTo>
                  <a:lnTo>
                    <a:pt x="190" y="48"/>
                  </a:lnTo>
                  <a:lnTo>
                    <a:pt x="182" y="58"/>
                  </a:lnTo>
                  <a:lnTo>
                    <a:pt x="168" y="64"/>
                  </a:lnTo>
                  <a:lnTo>
                    <a:pt x="148" y="58"/>
                  </a:lnTo>
                  <a:lnTo>
                    <a:pt x="134" y="64"/>
                  </a:lnTo>
                  <a:lnTo>
                    <a:pt x="114" y="66"/>
                  </a:lnTo>
                  <a:lnTo>
                    <a:pt x="96" y="76"/>
                  </a:lnTo>
                  <a:lnTo>
                    <a:pt x="74" y="82"/>
                  </a:lnTo>
                  <a:lnTo>
                    <a:pt x="58" y="78"/>
                  </a:lnTo>
                  <a:lnTo>
                    <a:pt x="50" y="70"/>
                  </a:lnTo>
                  <a:lnTo>
                    <a:pt x="62" y="64"/>
                  </a:lnTo>
                  <a:lnTo>
                    <a:pt x="80" y="64"/>
                  </a:lnTo>
                  <a:lnTo>
                    <a:pt x="96" y="62"/>
                  </a:lnTo>
                  <a:lnTo>
                    <a:pt x="98" y="56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1026" y="925"/>
              <a:ext cx="106" cy="56"/>
            </a:xfrm>
            <a:custGeom>
              <a:avLst/>
              <a:gdLst>
                <a:gd name="T0" fmla="*/ 0 w 106"/>
                <a:gd name="T1" fmla="*/ 12 h 56"/>
                <a:gd name="T2" fmla="*/ 16 w 106"/>
                <a:gd name="T3" fmla="*/ 16 h 56"/>
                <a:gd name="T4" fmla="*/ 26 w 106"/>
                <a:gd name="T5" fmla="*/ 20 h 56"/>
                <a:gd name="T6" fmla="*/ 34 w 106"/>
                <a:gd name="T7" fmla="*/ 28 h 56"/>
                <a:gd name="T8" fmla="*/ 32 w 106"/>
                <a:gd name="T9" fmla="*/ 30 h 56"/>
                <a:gd name="T10" fmla="*/ 18 w 106"/>
                <a:gd name="T11" fmla="*/ 28 h 56"/>
                <a:gd name="T12" fmla="*/ 10 w 106"/>
                <a:gd name="T13" fmla="*/ 30 h 56"/>
                <a:gd name="T14" fmla="*/ 8 w 106"/>
                <a:gd name="T15" fmla="*/ 40 h 56"/>
                <a:gd name="T16" fmla="*/ 20 w 106"/>
                <a:gd name="T17" fmla="*/ 42 h 56"/>
                <a:gd name="T18" fmla="*/ 34 w 106"/>
                <a:gd name="T19" fmla="*/ 40 h 56"/>
                <a:gd name="T20" fmla="*/ 50 w 106"/>
                <a:gd name="T21" fmla="*/ 38 h 56"/>
                <a:gd name="T22" fmla="*/ 66 w 106"/>
                <a:gd name="T23" fmla="*/ 40 h 56"/>
                <a:gd name="T24" fmla="*/ 74 w 106"/>
                <a:gd name="T25" fmla="*/ 46 h 56"/>
                <a:gd name="T26" fmla="*/ 82 w 106"/>
                <a:gd name="T27" fmla="*/ 56 h 56"/>
                <a:gd name="T28" fmla="*/ 98 w 106"/>
                <a:gd name="T29" fmla="*/ 56 h 56"/>
                <a:gd name="T30" fmla="*/ 106 w 106"/>
                <a:gd name="T31" fmla="*/ 48 h 56"/>
                <a:gd name="T32" fmla="*/ 94 w 106"/>
                <a:gd name="T33" fmla="*/ 38 h 56"/>
                <a:gd name="T34" fmla="*/ 90 w 106"/>
                <a:gd name="T35" fmla="*/ 28 h 56"/>
                <a:gd name="T36" fmla="*/ 80 w 106"/>
                <a:gd name="T37" fmla="*/ 20 h 56"/>
                <a:gd name="T38" fmla="*/ 70 w 106"/>
                <a:gd name="T39" fmla="*/ 18 h 56"/>
                <a:gd name="T40" fmla="*/ 64 w 106"/>
                <a:gd name="T41" fmla="*/ 12 h 56"/>
                <a:gd name="T42" fmla="*/ 50 w 106"/>
                <a:gd name="T43" fmla="*/ 10 h 56"/>
                <a:gd name="T44" fmla="*/ 44 w 106"/>
                <a:gd name="T45" fmla="*/ 20 h 56"/>
                <a:gd name="T46" fmla="*/ 42 w 106"/>
                <a:gd name="T47" fmla="*/ 10 h 56"/>
                <a:gd name="T48" fmla="*/ 40 w 106"/>
                <a:gd name="T49" fmla="*/ 2 h 56"/>
                <a:gd name="T50" fmla="*/ 18 w 106"/>
                <a:gd name="T51" fmla="*/ 0 h 56"/>
                <a:gd name="T52" fmla="*/ 0 w 106"/>
                <a:gd name="T53" fmla="*/ 2 h 56"/>
                <a:gd name="T54" fmla="*/ 0 w 106"/>
                <a:gd name="T55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" h="56">
                  <a:moveTo>
                    <a:pt x="0" y="12"/>
                  </a:moveTo>
                  <a:lnTo>
                    <a:pt x="16" y="16"/>
                  </a:lnTo>
                  <a:lnTo>
                    <a:pt x="26" y="20"/>
                  </a:lnTo>
                  <a:lnTo>
                    <a:pt x="34" y="28"/>
                  </a:lnTo>
                  <a:lnTo>
                    <a:pt x="32" y="30"/>
                  </a:lnTo>
                  <a:lnTo>
                    <a:pt x="18" y="28"/>
                  </a:lnTo>
                  <a:lnTo>
                    <a:pt x="10" y="3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34" y="40"/>
                  </a:lnTo>
                  <a:lnTo>
                    <a:pt x="50" y="38"/>
                  </a:lnTo>
                  <a:lnTo>
                    <a:pt x="66" y="40"/>
                  </a:lnTo>
                  <a:lnTo>
                    <a:pt x="74" y="46"/>
                  </a:lnTo>
                  <a:lnTo>
                    <a:pt x="82" y="56"/>
                  </a:lnTo>
                  <a:lnTo>
                    <a:pt x="98" y="56"/>
                  </a:lnTo>
                  <a:lnTo>
                    <a:pt x="106" y="48"/>
                  </a:lnTo>
                  <a:lnTo>
                    <a:pt x="94" y="38"/>
                  </a:lnTo>
                  <a:lnTo>
                    <a:pt x="90" y="28"/>
                  </a:lnTo>
                  <a:lnTo>
                    <a:pt x="80" y="20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50" y="10"/>
                  </a:lnTo>
                  <a:lnTo>
                    <a:pt x="44" y="20"/>
                  </a:lnTo>
                  <a:lnTo>
                    <a:pt x="42" y="10"/>
                  </a:lnTo>
                  <a:lnTo>
                    <a:pt x="40" y="2"/>
                  </a:lnTo>
                  <a:lnTo>
                    <a:pt x="18" y="0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1042" y="1017"/>
              <a:ext cx="112" cy="56"/>
            </a:xfrm>
            <a:custGeom>
              <a:avLst/>
              <a:gdLst>
                <a:gd name="T0" fmla="*/ 104 w 112"/>
                <a:gd name="T1" fmla="*/ 52 h 56"/>
                <a:gd name="T2" fmla="*/ 92 w 112"/>
                <a:gd name="T3" fmla="*/ 54 h 56"/>
                <a:gd name="T4" fmla="*/ 70 w 112"/>
                <a:gd name="T5" fmla="*/ 56 h 56"/>
                <a:gd name="T6" fmla="*/ 66 w 112"/>
                <a:gd name="T7" fmla="*/ 44 h 56"/>
                <a:gd name="T8" fmla="*/ 74 w 112"/>
                <a:gd name="T9" fmla="*/ 36 h 56"/>
                <a:gd name="T10" fmla="*/ 68 w 112"/>
                <a:gd name="T11" fmla="*/ 36 h 56"/>
                <a:gd name="T12" fmla="*/ 58 w 112"/>
                <a:gd name="T13" fmla="*/ 34 h 56"/>
                <a:gd name="T14" fmla="*/ 48 w 112"/>
                <a:gd name="T15" fmla="*/ 34 h 56"/>
                <a:gd name="T16" fmla="*/ 36 w 112"/>
                <a:gd name="T17" fmla="*/ 38 h 56"/>
                <a:gd name="T18" fmla="*/ 26 w 112"/>
                <a:gd name="T19" fmla="*/ 34 h 56"/>
                <a:gd name="T20" fmla="*/ 8 w 112"/>
                <a:gd name="T21" fmla="*/ 20 h 56"/>
                <a:gd name="T22" fmla="*/ 0 w 112"/>
                <a:gd name="T23" fmla="*/ 4 h 56"/>
                <a:gd name="T24" fmla="*/ 8 w 112"/>
                <a:gd name="T25" fmla="*/ 0 h 56"/>
                <a:gd name="T26" fmla="*/ 18 w 112"/>
                <a:gd name="T27" fmla="*/ 6 h 56"/>
                <a:gd name="T28" fmla="*/ 26 w 112"/>
                <a:gd name="T29" fmla="*/ 14 h 56"/>
                <a:gd name="T30" fmla="*/ 40 w 112"/>
                <a:gd name="T31" fmla="*/ 26 h 56"/>
                <a:gd name="T32" fmla="*/ 48 w 112"/>
                <a:gd name="T33" fmla="*/ 24 h 56"/>
                <a:gd name="T34" fmla="*/ 40 w 112"/>
                <a:gd name="T35" fmla="*/ 16 h 56"/>
                <a:gd name="T36" fmla="*/ 40 w 112"/>
                <a:gd name="T37" fmla="*/ 10 h 56"/>
                <a:gd name="T38" fmla="*/ 48 w 112"/>
                <a:gd name="T39" fmla="*/ 8 h 56"/>
                <a:gd name="T40" fmla="*/ 58 w 112"/>
                <a:gd name="T41" fmla="*/ 16 h 56"/>
                <a:gd name="T42" fmla="*/ 70 w 112"/>
                <a:gd name="T43" fmla="*/ 26 h 56"/>
                <a:gd name="T44" fmla="*/ 74 w 112"/>
                <a:gd name="T45" fmla="*/ 20 h 56"/>
                <a:gd name="T46" fmla="*/ 68 w 112"/>
                <a:gd name="T47" fmla="*/ 12 h 56"/>
                <a:gd name="T48" fmla="*/ 62 w 112"/>
                <a:gd name="T49" fmla="*/ 4 h 56"/>
                <a:gd name="T50" fmla="*/ 64 w 112"/>
                <a:gd name="T51" fmla="*/ 0 h 56"/>
                <a:gd name="T52" fmla="*/ 78 w 112"/>
                <a:gd name="T53" fmla="*/ 2 h 56"/>
                <a:gd name="T54" fmla="*/ 84 w 112"/>
                <a:gd name="T55" fmla="*/ 8 h 56"/>
                <a:gd name="T56" fmla="*/ 92 w 112"/>
                <a:gd name="T57" fmla="*/ 4 h 56"/>
                <a:gd name="T58" fmla="*/ 104 w 112"/>
                <a:gd name="T59" fmla="*/ 4 h 56"/>
                <a:gd name="T60" fmla="*/ 108 w 112"/>
                <a:gd name="T61" fmla="*/ 10 h 56"/>
                <a:gd name="T62" fmla="*/ 110 w 112"/>
                <a:gd name="T63" fmla="*/ 28 h 56"/>
                <a:gd name="T64" fmla="*/ 112 w 112"/>
                <a:gd name="T65" fmla="*/ 36 h 56"/>
                <a:gd name="T66" fmla="*/ 104 w 112"/>
                <a:gd name="T67" fmla="*/ 40 h 56"/>
                <a:gd name="T68" fmla="*/ 104 w 112"/>
                <a:gd name="T6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56">
                  <a:moveTo>
                    <a:pt x="104" y="52"/>
                  </a:moveTo>
                  <a:lnTo>
                    <a:pt x="92" y="54"/>
                  </a:lnTo>
                  <a:lnTo>
                    <a:pt x="70" y="56"/>
                  </a:lnTo>
                  <a:lnTo>
                    <a:pt x="66" y="44"/>
                  </a:lnTo>
                  <a:lnTo>
                    <a:pt x="74" y="36"/>
                  </a:lnTo>
                  <a:lnTo>
                    <a:pt x="68" y="36"/>
                  </a:lnTo>
                  <a:lnTo>
                    <a:pt x="58" y="34"/>
                  </a:lnTo>
                  <a:lnTo>
                    <a:pt x="48" y="34"/>
                  </a:lnTo>
                  <a:lnTo>
                    <a:pt x="36" y="38"/>
                  </a:lnTo>
                  <a:lnTo>
                    <a:pt x="26" y="34"/>
                  </a:lnTo>
                  <a:lnTo>
                    <a:pt x="8" y="20"/>
                  </a:lnTo>
                  <a:lnTo>
                    <a:pt x="0" y="4"/>
                  </a:lnTo>
                  <a:lnTo>
                    <a:pt x="8" y="0"/>
                  </a:lnTo>
                  <a:lnTo>
                    <a:pt x="18" y="6"/>
                  </a:lnTo>
                  <a:lnTo>
                    <a:pt x="26" y="14"/>
                  </a:lnTo>
                  <a:lnTo>
                    <a:pt x="40" y="2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40" y="10"/>
                  </a:lnTo>
                  <a:lnTo>
                    <a:pt x="48" y="8"/>
                  </a:lnTo>
                  <a:lnTo>
                    <a:pt x="58" y="16"/>
                  </a:lnTo>
                  <a:lnTo>
                    <a:pt x="70" y="26"/>
                  </a:lnTo>
                  <a:lnTo>
                    <a:pt x="74" y="20"/>
                  </a:lnTo>
                  <a:lnTo>
                    <a:pt x="68" y="12"/>
                  </a:lnTo>
                  <a:lnTo>
                    <a:pt x="62" y="4"/>
                  </a:lnTo>
                  <a:lnTo>
                    <a:pt x="64" y="0"/>
                  </a:lnTo>
                  <a:lnTo>
                    <a:pt x="78" y="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4" y="4"/>
                  </a:lnTo>
                  <a:lnTo>
                    <a:pt x="108" y="10"/>
                  </a:lnTo>
                  <a:lnTo>
                    <a:pt x="110" y="28"/>
                  </a:lnTo>
                  <a:lnTo>
                    <a:pt x="112" y="36"/>
                  </a:lnTo>
                  <a:lnTo>
                    <a:pt x="104" y="40"/>
                  </a:lnTo>
                  <a:lnTo>
                    <a:pt x="104" y="52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1168" y="1003"/>
              <a:ext cx="270" cy="84"/>
            </a:xfrm>
            <a:custGeom>
              <a:avLst/>
              <a:gdLst>
                <a:gd name="T0" fmla="*/ 48 w 270"/>
                <a:gd name="T1" fmla="*/ 26 h 84"/>
                <a:gd name="T2" fmla="*/ 34 w 270"/>
                <a:gd name="T3" fmla="*/ 28 h 84"/>
                <a:gd name="T4" fmla="*/ 20 w 270"/>
                <a:gd name="T5" fmla="*/ 26 h 84"/>
                <a:gd name="T6" fmla="*/ 6 w 270"/>
                <a:gd name="T7" fmla="*/ 20 h 84"/>
                <a:gd name="T8" fmla="*/ 0 w 270"/>
                <a:gd name="T9" fmla="*/ 14 h 84"/>
                <a:gd name="T10" fmla="*/ 2 w 270"/>
                <a:gd name="T11" fmla="*/ 4 h 84"/>
                <a:gd name="T12" fmla="*/ 14 w 270"/>
                <a:gd name="T13" fmla="*/ 0 h 84"/>
                <a:gd name="T14" fmla="*/ 32 w 270"/>
                <a:gd name="T15" fmla="*/ 6 h 84"/>
                <a:gd name="T16" fmla="*/ 48 w 270"/>
                <a:gd name="T17" fmla="*/ 10 h 84"/>
                <a:gd name="T18" fmla="*/ 54 w 270"/>
                <a:gd name="T19" fmla="*/ 18 h 84"/>
                <a:gd name="T20" fmla="*/ 70 w 270"/>
                <a:gd name="T21" fmla="*/ 18 h 84"/>
                <a:gd name="T22" fmla="*/ 88 w 270"/>
                <a:gd name="T23" fmla="*/ 14 h 84"/>
                <a:gd name="T24" fmla="*/ 96 w 270"/>
                <a:gd name="T25" fmla="*/ 24 h 84"/>
                <a:gd name="T26" fmla="*/ 96 w 270"/>
                <a:gd name="T27" fmla="*/ 34 h 84"/>
                <a:gd name="T28" fmla="*/ 100 w 270"/>
                <a:gd name="T29" fmla="*/ 40 h 84"/>
                <a:gd name="T30" fmla="*/ 120 w 270"/>
                <a:gd name="T31" fmla="*/ 52 h 84"/>
                <a:gd name="T32" fmla="*/ 150 w 270"/>
                <a:gd name="T33" fmla="*/ 52 h 84"/>
                <a:gd name="T34" fmla="*/ 172 w 270"/>
                <a:gd name="T35" fmla="*/ 54 h 84"/>
                <a:gd name="T36" fmla="*/ 198 w 270"/>
                <a:gd name="T37" fmla="*/ 44 h 84"/>
                <a:gd name="T38" fmla="*/ 236 w 270"/>
                <a:gd name="T39" fmla="*/ 46 h 84"/>
                <a:gd name="T40" fmla="*/ 256 w 270"/>
                <a:gd name="T41" fmla="*/ 50 h 84"/>
                <a:gd name="T42" fmla="*/ 270 w 270"/>
                <a:gd name="T43" fmla="*/ 56 h 84"/>
                <a:gd name="T44" fmla="*/ 268 w 270"/>
                <a:gd name="T45" fmla="*/ 66 h 84"/>
                <a:gd name="T46" fmla="*/ 262 w 270"/>
                <a:gd name="T47" fmla="*/ 70 h 84"/>
                <a:gd name="T48" fmla="*/ 260 w 270"/>
                <a:gd name="T49" fmla="*/ 82 h 84"/>
                <a:gd name="T50" fmla="*/ 222 w 270"/>
                <a:gd name="T51" fmla="*/ 84 h 84"/>
                <a:gd name="T52" fmla="*/ 212 w 270"/>
                <a:gd name="T53" fmla="*/ 76 h 84"/>
                <a:gd name="T54" fmla="*/ 206 w 270"/>
                <a:gd name="T55" fmla="*/ 84 h 84"/>
                <a:gd name="T56" fmla="*/ 132 w 270"/>
                <a:gd name="T57" fmla="*/ 84 h 84"/>
                <a:gd name="T58" fmla="*/ 130 w 270"/>
                <a:gd name="T59" fmla="*/ 74 h 84"/>
                <a:gd name="T60" fmla="*/ 126 w 270"/>
                <a:gd name="T61" fmla="*/ 72 h 84"/>
                <a:gd name="T62" fmla="*/ 120 w 270"/>
                <a:gd name="T63" fmla="*/ 78 h 84"/>
                <a:gd name="T64" fmla="*/ 116 w 270"/>
                <a:gd name="T65" fmla="*/ 84 h 84"/>
                <a:gd name="T66" fmla="*/ 92 w 270"/>
                <a:gd name="T67" fmla="*/ 80 h 84"/>
                <a:gd name="T68" fmla="*/ 88 w 270"/>
                <a:gd name="T69" fmla="*/ 74 h 84"/>
                <a:gd name="T70" fmla="*/ 84 w 270"/>
                <a:gd name="T71" fmla="*/ 78 h 84"/>
                <a:gd name="T72" fmla="*/ 78 w 270"/>
                <a:gd name="T73" fmla="*/ 78 h 84"/>
                <a:gd name="T74" fmla="*/ 72 w 270"/>
                <a:gd name="T75" fmla="*/ 70 h 84"/>
                <a:gd name="T76" fmla="*/ 68 w 270"/>
                <a:gd name="T77" fmla="*/ 58 h 84"/>
                <a:gd name="T78" fmla="*/ 68 w 270"/>
                <a:gd name="T79" fmla="*/ 54 h 84"/>
                <a:gd name="T80" fmla="*/ 72 w 270"/>
                <a:gd name="T81" fmla="*/ 48 h 84"/>
                <a:gd name="T82" fmla="*/ 64 w 270"/>
                <a:gd name="T83" fmla="*/ 38 h 84"/>
                <a:gd name="T84" fmla="*/ 58 w 270"/>
                <a:gd name="T85" fmla="*/ 28 h 84"/>
                <a:gd name="T86" fmla="*/ 48 w 270"/>
                <a:gd name="T87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0" h="84">
                  <a:moveTo>
                    <a:pt x="48" y="26"/>
                  </a:moveTo>
                  <a:lnTo>
                    <a:pt x="34" y="28"/>
                  </a:lnTo>
                  <a:lnTo>
                    <a:pt x="20" y="26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2" y="4"/>
                  </a:lnTo>
                  <a:lnTo>
                    <a:pt x="14" y="0"/>
                  </a:lnTo>
                  <a:lnTo>
                    <a:pt x="32" y="6"/>
                  </a:lnTo>
                  <a:lnTo>
                    <a:pt x="48" y="10"/>
                  </a:lnTo>
                  <a:lnTo>
                    <a:pt x="54" y="18"/>
                  </a:lnTo>
                  <a:lnTo>
                    <a:pt x="70" y="18"/>
                  </a:lnTo>
                  <a:lnTo>
                    <a:pt x="88" y="14"/>
                  </a:lnTo>
                  <a:lnTo>
                    <a:pt x="96" y="24"/>
                  </a:lnTo>
                  <a:lnTo>
                    <a:pt x="96" y="34"/>
                  </a:lnTo>
                  <a:lnTo>
                    <a:pt x="100" y="40"/>
                  </a:lnTo>
                  <a:lnTo>
                    <a:pt x="120" y="52"/>
                  </a:lnTo>
                  <a:lnTo>
                    <a:pt x="150" y="52"/>
                  </a:lnTo>
                  <a:lnTo>
                    <a:pt x="172" y="54"/>
                  </a:lnTo>
                  <a:lnTo>
                    <a:pt x="198" y="44"/>
                  </a:lnTo>
                  <a:lnTo>
                    <a:pt x="236" y="46"/>
                  </a:lnTo>
                  <a:lnTo>
                    <a:pt x="256" y="50"/>
                  </a:lnTo>
                  <a:lnTo>
                    <a:pt x="270" y="56"/>
                  </a:lnTo>
                  <a:lnTo>
                    <a:pt x="268" y="66"/>
                  </a:lnTo>
                  <a:lnTo>
                    <a:pt x="262" y="70"/>
                  </a:lnTo>
                  <a:lnTo>
                    <a:pt x="260" y="82"/>
                  </a:lnTo>
                  <a:lnTo>
                    <a:pt x="222" y="84"/>
                  </a:lnTo>
                  <a:lnTo>
                    <a:pt x="212" y="76"/>
                  </a:lnTo>
                  <a:lnTo>
                    <a:pt x="206" y="84"/>
                  </a:lnTo>
                  <a:lnTo>
                    <a:pt x="132" y="84"/>
                  </a:lnTo>
                  <a:lnTo>
                    <a:pt x="130" y="74"/>
                  </a:lnTo>
                  <a:lnTo>
                    <a:pt x="126" y="72"/>
                  </a:lnTo>
                  <a:lnTo>
                    <a:pt x="120" y="78"/>
                  </a:lnTo>
                  <a:lnTo>
                    <a:pt x="116" y="84"/>
                  </a:lnTo>
                  <a:lnTo>
                    <a:pt x="92" y="80"/>
                  </a:lnTo>
                  <a:lnTo>
                    <a:pt x="88" y="74"/>
                  </a:lnTo>
                  <a:lnTo>
                    <a:pt x="84" y="78"/>
                  </a:lnTo>
                  <a:lnTo>
                    <a:pt x="78" y="78"/>
                  </a:lnTo>
                  <a:lnTo>
                    <a:pt x="72" y="70"/>
                  </a:lnTo>
                  <a:lnTo>
                    <a:pt x="68" y="58"/>
                  </a:lnTo>
                  <a:lnTo>
                    <a:pt x="68" y="54"/>
                  </a:lnTo>
                  <a:lnTo>
                    <a:pt x="72" y="48"/>
                  </a:lnTo>
                  <a:lnTo>
                    <a:pt x="64" y="38"/>
                  </a:lnTo>
                  <a:lnTo>
                    <a:pt x="58" y="28"/>
                  </a:lnTo>
                  <a:lnTo>
                    <a:pt x="48" y="26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1182" y="1101"/>
              <a:ext cx="90" cy="64"/>
            </a:xfrm>
            <a:custGeom>
              <a:avLst/>
              <a:gdLst>
                <a:gd name="T0" fmla="*/ 8 w 90"/>
                <a:gd name="T1" fmla="*/ 2 h 64"/>
                <a:gd name="T2" fmla="*/ 0 w 90"/>
                <a:gd name="T3" fmla="*/ 14 h 64"/>
                <a:gd name="T4" fmla="*/ 4 w 90"/>
                <a:gd name="T5" fmla="*/ 36 h 64"/>
                <a:gd name="T6" fmla="*/ 8 w 90"/>
                <a:gd name="T7" fmla="*/ 50 h 64"/>
                <a:gd name="T8" fmla="*/ 12 w 90"/>
                <a:gd name="T9" fmla="*/ 62 h 64"/>
                <a:gd name="T10" fmla="*/ 24 w 90"/>
                <a:gd name="T11" fmla="*/ 64 h 64"/>
                <a:gd name="T12" fmla="*/ 34 w 90"/>
                <a:gd name="T13" fmla="*/ 52 h 64"/>
                <a:gd name="T14" fmla="*/ 30 w 90"/>
                <a:gd name="T15" fmla="*/ 42 h 64"/>
                <a:gd name="T16" fmla="*/ 42 w 90"/>
                <a:gd name="T17" fmla="*/ 40 h 64"/>
                <a:gd name="T18" fmla="*/ 60 w 90"/>
                <a:gd name="T19" fmla="*/ 40 h 64"/>
                <a:gd name="T20" fmla="*/ 78 w 90"/>
                <a:gd name="T21" fmla="*/ 18 h 64"/>
                <a:gd name="T22" fmla="*/ 90 w 90"/>
                <a:gd name="T23" fmla="*/ 2 h 64"/>
                <a:gd name="T24" fmla="*/ 60 w 90"/>
                <a:gd name="T25" fmla="*/ 2 h 64"/>
                <a:gd name="T26" fmla="*/ 42 w 90"/>
                <a:gd name="T27" fmla="*/ 0 h 64"/>
                <a:gd name="T28" fmla="*/ 20 w 90"/>
                <a:gd name="T29" fmla="*/ 0 h 64"/>
                <a:gd name="T30" fmla="*/ 8 w 90"/>
                <a:gd name="T31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64">
                  <a:moveTo>
                    <a:pt x="8" y="2"/>
                  </a:moveTo>
                  <a:lnTo>
                    <a:pt x="0" y="14"/>
                  </a:lnTo>
                  <a:lnTo>
                    <a:pt x="4" y="36"/>
                  </a:lnTo>
                  <a:lnTo>
                    <a:pt x="8" y="50"/>
                  </a:lnTo>
                  <a:lnTo>
                    <a:pt x="12" y="62"/>
                  </a:lnTo>
                  <a:lnTo>
                    <a:pt x="24" y="64"/>
                  </a:lnTo>
                  <a:lnTo>
                    <a:pt x="34" y="52"/>
                  </a:lnTo>
                  <a:lnTo>
                    <a:pt x="30" y="42"/>
                  </a:lnTo>
                  <a:lnTo>
                    <a:pt x="42" y="40"/>
                  </a:lnTo>
                  <a:lnTo>
                    <a:pt x="60" y="40"/>
                  </a:lnTo>
                  <a:lnTo>
                    <a:pt x="78" y="18"/>
                  </a:lnTo>
                  <a:lnTo>
                    <a:pt x="90" y="2"/>
                  </a:lnTo>
                  <a:lnTo>
                    <a:pt x="60" y="2"/>
                  </a:lnTo>
                  <a:lnTo>
                    <a:pt x="42" y="0"/>
                  </a:lnTo>
                  <a:lnTo>
                    <a:pt x="20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1242" y="783"/>
              <a:ext cx="490" cy="252"/>
            </a:xfrm>
            <a:custGeom>
              <a:avLst/>
              <a:gdLst>
                <a:gd name="T0" fmla="*/ 370 w 490"/>
                <a:gd name="T1" fmla="*/ 94 h 252"/>
                <a:gd name="T2" fmla="*/ 324 w 490"/>
                <a:gd name="T3" fmla="*/ 130 h 252"/>
                <a:gd name="T4" fmla="*/ 280 w 490"/>
                <a:gd name="T5" fmla="*/ 126 h 252"/>
                <a:gd name="T6" fmla="*/ 296 w 490"/>
                <a:gd name="T7" fmla="*/ 138 h 252"/>
                <a:gd name="T8" fmla="*/ 264 w 490"/>
                <a:gd name="T9" fmla="*/ 140 h 252"/>
                <a:gd name="T10" fmla="*/ 254 w 490"/>
                <a:gd name="T11" fmla="*/ 148 h 252"/>
                <a:gd name="T12" fmla="*/ 254 w 490"/>
                <a:gd name="T13" fmla="*/ 154 h 252"/>
                <a:gd name="T14" fmla="*/ 268 w 490"/>
                <a:gd name="T15" fmla="*/ 170 h 252"/>
                <a:gd name="T16" fmla="*/ 260 w 490"/>
                <a:gd name="T17" fmla="*/ 184 h 252"/>
                <a:gd name="T18" fmla="*/ 220 w 490"/>
                <a:gd name="T19" fmla="*/ 206 h 252"/>
                <a:gd name="T20" fmla="*/ 164 w 490"/>
                <a:gd name="T21" fmla="*/ 216 h 252"/>
                <a:gd name="T22" fmla="*/ 206 w 490"/>
                <a:gd name="T23" fmla="*/ 232 h 252"/>
                <a:gd name="T24" fmla="*/ 224 w 490"/>
                <a:gd name="T25" fmla="*/ 236 h 252"/>
                <a:gd name="T26" fmla="*/ 172 w 490"/>
                <a:gd name="T27" fmla="*/ 252 h 252"/>
                <a:gd name="T28" fmla="*/ 138 w 490"/>
                <a:gd name="T29" fmla="*/ 238 h 252"/>
                <a:gd name="T30" fmla="*/ 88 w 490"/>
                <a:gd name="T31" fmla="*/ 244 h 252"/>
                <a:gd name="T32" fmla="*/ 62 w 490"/>
                <a:gd name="T33" fmla="*/ 244 h 252"/>
                <a:gd name="T34" fmla="*/ 42 w 490"/>
                <a:gd name="T35" fmla="*/ 224 h 252"/>
                <a:gd name="T36" fmla="*/ 80 w 490"/>
                <a:gd name="T37" fmla="*/ 212 h 252"/>
                <a:gd name="T38" fmla="*/ 88 w 490"/>
                <a:gd name="T39" fmla="*/ 196 h 252"/>
                <a:gd name="T40" fmla="*/ 132 w 490"/>
                <a:gd name="T41" fmla="*/ 212 h 252"/>
                <a:gd name="T42" fmla="*/ 140 w 490"/>
                <a:gd name="T43" fmla="*/ 194 h 252"/>
                <a:gd name="T44" fmla="*/ 108 w 490"/>
                <a:gd name="T45" fmla="*/ 194 h 252"/>
                <a:gd name="T46" fmla="*/ 106 w 490"/>
                <a:gd name="T47" fmla="*/ 180 h 252"/>
                <a:gd name="T48" fmla="*/ 68 w 490"/>
                <a:gd name="T49" fmla="*/ 176 h 252"/>
                <a:gd name="T50" fmla="*/ 114 w 490"/>
                <a:gd name="T51" fmla="*/ 160 h 252"/>
                <a:gd name="T52" fmla="*/ 160 w 490"/>
                <a:gd name="T53" fmla="*/ 158 h 252"/>
                <a:gd name="T54" fmla="*/ 114 w 490"/>
                <a:gd name="T55" fmla="*/ 138 h 252"/>
                <a:gd name="T56" fmla="*/ 86 w 490"/>
                <a:gd name="T57" fmla="*/ 114 h 252"/>
                <a:gd name="T58" fmla="*/ 144 w 490"/>
                <a:gd name="T59" fmla="*/ 120 h 252"/>
                <a:gd name="T60" fmla="*/ 166 w 490"/>
                <a:gd name="T61" fmla="*/ 126 h 252"/>
                <a:gd name="T62" fmla="*/ 168 w 490"/>
                <a:gd name="T63" fmla="*/ 104 h 252"/>
                <a:gd name="T64" fmla="*/ 208 w 490"/>
                <a:gd name="T65" fmla="*/ 86 h 252"/>
                <a:gd name="T66" fmla="*/ 226 w 490"/>
                <a:gd name="T67" fmla="*/ 68 h 252"/>
                <a:gd name="T68" fmla="*/ 162 w 490"/>
                <a:gd name="T69" fmla="*/ 96 h 252"/>
                <a:gd name="T70" fmla="*/ 128 w 490"/>
                <a:gd name="T71" fmla="*/ 100 h 252"/>
                <a:gd name="T72" fmla="*/ 98 w 490"/>
                <a:gd name="T73" fmla="*/ 82 h 252"/>
                <a:gd name="T74" fmla="*/ 62 w 490"/>
                <a:gd name="T75" fmla="*/ 78 h 252"/>
                <a:gd name="T76" fmla="*/ 48 w 490"/>
                <a:gd name="T77" fmla="*/ 66 h 252"/>
                <a:gd name="T78" fmla="*/ 32 w 490"/>
                <a:gd name="T79" fmla="*/ 66 h 252"/>
                <a:gd name="T80" fmla="*/ 20 w 490"/>
                <a:gd name="T81" fmla="*/ 56 h 252"/>
                <a:gd name="T82" fmla="*/ 36 w 490"/>
                <a:gd name="T83" fmla="*/ 50 h 252"/>
                <a:gd name="T84" fmla="*/ 80 w 490"/>
                <a:gd name="T85" fmla="*/ 46 h 252"/>
                <a:gd name="T86" fmla="*/ 102 w 490"/>
                <a:gd name="T87" fmla="*/ 28 h 252"/>
                <a:gd name="T88" fmla="*/ 168 w 490"/>
                <a:gd name="T89" fmla="*/ 40 h 252"/>
                <a:gd name="T90" fmla="*/ 164 w 490"/>
                <a:gd name="T91" fmla="*/ 18 h 252"/>
                <a:gd name="T92" fmla="*/ 216 w 490"/>
                <a:gd name="T93" fmla="*/ 10 h 252"/>
                <a:gd name="T94" fmla="*/ 254 w 490"/>
                <a:gd name="T95" fmla="*/ 22 h 252"/>
                <a:gd name="T96" fmla="*/ 278 w 490"/>
                <a:gd name="T97" fmla="*/ 4 h 252"/>
                <a:gd name="T98" fmla="*/ 298 w 490"/>
                <a:gd name="T99" fmla="*/ 2 h 252"/>
                <a:gd name="T100" fmla="*/ 350 w 490"/>
                <a:gd name="T101" fmla="*/ 2 h 252"/>
                <a:gd name="T102" fmla="*/ 388 w 490"/>
                <a:gd name="T103" fmla="*/ 16 h 252"/>
                <a:gd name="T104" fmla="*/ 452 w 490"/>
                <a:gd name="T105" fmla="*/ 14 h 252"/>
                <a:gd name="T106" fmla="*/ 482 w 490"/>
                <a:gd name="T107" fmla="*/ 40 h 252"/>
                <a:gd name="T108" fmla="*/ 376 w 490"/>
                <a:gd name="T109" fmla="*/ 62 h 252"/>
                <a:gd name="T110" fmla="*/ 398 w 490"/>
                <a:gd name="T111" fmla="*/ 7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0" h="252">
                  <a:moveTo>
                    <a:pt x="434" y="68"/>
                  </a:moveTo>
                  <a:lnTo>
                    <a:pt x="412" y="76"/>
                  </a:lnTo>
                  <a:lnTo>
                    <a:pt x="396" y="86"/>
                  </a:lnTo>
                  <a:lnTo>
                    <a:pt x="370" y="94"/>
                  </a:lnTo>
                  <a:lnTo>
                    <a:pt x="352" y="108"/>
                  </a:lnTo>
                  <a:lnTo>
                    <a:pt x="340" y="108"/>
                  </a:lnTo>
                  <a:lnTo>
                    <a:pt x="336" y="120"/>
                  </a:lnTo>
                  <a:lnTo>
                    <a:pt x="324" y="130"/>
                  </a:lnTo>
                  <a:lnTo>
                    <a:pt x="308" y="134"/>
                  </a:lnTo>
                  <a:lnTo>
                    <a:pt x="300" y="128"/>
                  </a:lnTo>
                  <a:lnTo>
                    <a:pt x="286" y="124"/>
                  </a:lnTo>
                  <a:lnTo>
                    <a:pt x="280" y="126"/>
                  </a:lnTo>
                  <a:lnTo>
                    <a:pt x="288" y="130"/>
                  </a:lnTo>
                  <a:lnTo>
                    <a:pt x="296" y="132"/>
                  </a:lnTo>
                  <a:lnTo>
                    <a:pt x="296" y="136"/>
                  </a:lnTo>
                  <a:lnTo>
                    <a:pt x="296" y="138"/>
                  </a:lnTo>
                  <a:lnTo>
                    <a:pt x="294" y="138"/>
                  </a:lnTo>
                  <a:lnTo>
                    <a:pt x="286" y="138"/>
                  </a:lnTo>
                  <a:lnTo>
                    <a:pt x="276" y="142"/>
                  </a:lnTo>
                  <a:lnTo>
                    <a:pt x="264" y="140"/>
                  </a:lnTo>
                  <a:lnTo>
                    <a:pt x="246" y="138"/>
                  </a:lnTo>
                  <a:lnTo>
                    <a:pt x="234" y="142"/>
                  </a:lnTo>
                  <a:lnTo>
                    <a:pt x="240" y="148"/>
                  </a:lnTo>
                  <a:lnTo>
                    <a:pt x="254" y="14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68" y="154"/>
                  </a:lnTo>
                  <a:lnTo>
                    <a:pt x="254" y="154"/>
                  </a:lnTo>
                  <a:lnTo>
                    <a:pt x="256" y="160"/>
                  </a:lnTo>
                  <a:lnTo>
                    <a:pt x="272" y="162"/>
                  </a:lnTo>
                  <a:lnTo>
                    <a:pt x="272" y="168"/>
                  </a:lnTo>
                  <a:lnTo>
                    <a:pt x="268" y="170"/>
                  </a:lnTo>
                  <a:lnTo>
                    <a:pt x="250" y="168"/>
                  </a:lnTo>
                  <a:lnTo>
                    <a:pt x="254" y="174"/>
                  </a:lnTo>
                  <a:lnTo>
                    <a:pt x="266" y="180"/>
                  </a:lnTo>
                  <a:lnTo>
                    <a:pt x="260" y="184"/>
                  </a:lnTo>
                  <a:lnTo>
                    <a:pt x="258" y="188"/>
                  </a:lnTo>
                  <a:lnTo>
                    <a:pt x="254" y="192"/>
                  </a:lnTo>
                  <a:lnTo>
                    <a:pt x="224" y="194"/>
                  </a:lnTo>
                  <a:lnTo>
                    <a:pt x="220" y="206"/>
                  </a:lnTo>
                  <a:lnTo>
                    <a:pt x="210" y="212"/>
                  </a:lnTo>
                  <a:lnTo>
                    <a:pt x="186" y="212"/>
                  </a:lnTo>
                  <a:lnTo>
                    <a:pt x="166" y="208"/>
                  </a:lnTo>
                  <a:lnTo>
                    <a:pt x="164" y="216"/>
                  </a:lnTo>
                  <a:lnTo>
                    <a:pt x="180" y="220"/>
                  </a:lnTo>
                  <a:lnTo>
                    <a:pt x="202" y="220"/>
                  </a:lnTo>
                  <a:lnTo>
                    <a:pt x="204" y="226"/>
                  </a:lnTo>
                  <a:lnTo>
                    <a:pt x="206" y="232"/>
                  </a:lnTo>
                  <a:lnTo>
                    <a:pt x="214" y="226"/>
                  </a:lnTo>
                  <a:lnTo>
                    <a:pt x="218" y="222"/>
                  </a:lnTo>
                  <a:lnTo>
                    <a:pt x="222" y="226"/>
                  </a:lnTo>
                  <a:lnTo>
                    <a:pt x="224" y="236"/>
                  </a:lnTo>
                  <a:lnTo>
                    <a:pt x="218" y="240"/>
                  </a:lnTo>
                  <a:lnTo>
                    <a:pt x="204" y="244"/>
                  </a:lnTo>
                  <a:lnTo>
                    <a:pt x="188" y="250"/>
                  </a:lnTo>
                  <a:lnTo>
                    <a:pt x="172" y="252"/>
                  </a:lnTo>
                  <a:lnTo>
                    <a:pt x="172" y="244"/>
                  </a:lnTo>
                  <a:lnTo>
                    <a:pt x="162" y="240"/>
                  </a:lnTo>
                  <a:lnTo>
                    <a:pt x="150" y="242"/>
                  </a:lnTo>
                  <a:lnTo>
                    <a:pt x="138" y="238"/>
                  </a:lnTo>
                  <a:lnTo>
                    <a:pt x="132" y="244"/>
                  </a:lnTo>
                  <a:lnTo>
                    <a:pt x="124" y="238"/>
                  </a:lnTo>
                  <a:lnTo>
                    <a:pt x="120" y="244"/>
                  </a:lnTo>
                  <a:lnTo>
                    <a:pt x="88" y="244"/>
                  </a:lnTo>
                  <a:lnTo>
                    <a:pt x="82" y="238"/>
                  </a:lnTo>
                  <a:lnTo>
                    <a:pt x="72" y="244"/>
                  </a:lnTo>
                  <a:lnTo>
                    <a:pt x="68" y="240"/>
                  </a:lnTo>
                  <a:lnTo>
                    <a:pt x="62" y="244"/>
                  </a:lnTo>
                  <a:lnTo>
                    <a:pt x="56" y="236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42" y="224"/>
                  </a:lnTo>
                  <a:lnTo>
                    <a:pt x="56" y="220"/>
                  </a:lnTo>
                  <a:lnTo>
                    <a:pt x="72" y="220"/>
                  </a:lnTo>
                  <a:lnTo>
                    <a:pt x="84" y="220"/>
                  </a:lnTo>
                  <a:lnTo>
                    <a:pt x="80" y="212"/>
                  </a:lnTo>
                  <a:lnTo>
                    <a:pt x="70" y="212"/>
                  </a:lnTo>
                  <a:lnTo>
                    <a:pt x="62" y="204"/>
                  </a:lnTo>
                  <a:lnTo>
                    <a:pt x="62" y="196"/>
                  </a:lnTo>
                  <a:lnTo>
                    <a:pt x="88" y="196"/>
                  </a:lnTo>
                  <a:lnTo>
                    <a:pt x="94" y="204"/>
                  </a:lnTo>
                  <a:lnTo>
                    <a:pt x="102" y="210"/>
                  </a:lnTo>
                  <a:lnTo>
                    <a:pt x="120" y="212"/>
                  </a:lnTo>
                  <a:lnTo>
                    <a:pt x="132" y="212"/>
                  </a:lnTo>
                  <a:lnTo>
                    <a:pt x="146" y="202"/>
                  </a:lnTo>
                  <a:lnTo>
                    <a:pt x="152" y="190"/>
                  </a:lnTo>
                  <a:lnTo>
                    <a:pt x="148" y="188"/>
                  </a:lnTo>
                  <a:lnTo>
                    <a:pt x="140" y="194"/>
                  </a:lnTo>
                  <a:lnTo>
                    <a:pt x="132" y="202"/>
                  </a:lnTo>
                  <a:lnTo>
                    <a:pt x="122" y="206"/>
                  </a:lnTo>
                  <a:lnTo>
                    <a:pt x="104" y="200"/>
                  </a:lnTo>
                  <a:lnTo>
                    <a:pt x="108" y="194"/>
                  </a:lnTo>
                  <a:lnTo>
                    <a:pt x="118" y="186"/>
                  </a:lnTo>
                  <a:lnTo>
                    <a:pt x="116" y="182"/>
                  </a:lnTo>
                  <a:lnTo>
                    <a:pt x="114" y="174"/>
                  </a:lnTo>
                  <a:lnTo>
                    <a:pt x="106" y="180"/>
                  </a:lnTo>
                  <a:lnTo>
                    <a:pt x="100" y="186"/>
                  </a:lnTo>
                  <a:lnTo>
                    <a:pt x="88" y="182"/>
                  </a:lnTo>
                  <a:lnTo>
                    <a:pt x="76" y="184"/>
                  </a:lnTo>
                  <a:lnTo>
                    <a:pt x="68" y="176"/>
                  </a:lnTo>
                  <a:lnTo>
                    <a:pt x="78" y="166"/>
                  </a:lnTo>
                  <a:lnTo>
                    <a:pt x="86" y="162"/>
                  </a:lnTo>
                  <a:lnTo>
                    <a:pt x="104" y="162"/>
                  </a:lnTo>
                  <a:lnTo>
                    <a:pt x="114" y="160"/>
                  </a:lnTo>
                  <a:lnTo>
                    <a:pt x="126" y="162"/>
                  </a:lnTo>
                  <a:lnTo>
                    <a:pt x="138" y="166"/>
                  </a:lnTo>
                  <a:lnTo>
                    <a:pt x="150" y="166"/>
                  </a:lnTo>
                  <a:lnTo>
                    <a:pt x="160" y="158"/>
                  </a:lnTo>
                  <a:lnTo>
                    <a:pt x="154" y="156"/>
                  </a:lnTo>
                  <a:lnTo>
                    <a:pt x="142" y="158"/>
                  </a:lnTo>
                  <a:lnTo>
                    <a:pt x="126" y="154"/>
                  </a:lnTo>
                  <a:lnTo>
                    <a:pt x="114" y="138"/>
                  </a:lnTo>
                  <a:lnTo>
                    <a:pt x="106" y="130"/>
                  </a:lnTo>
                  <a:lnTo>
                    <a:pt x="94" y="130"/>
                  </a:lnTo>
                  <a:lnTo>
                    <a:pt x="86" y="128"/>
                  </a:lnTo>
                  <a:lnTo>
                    <a:pt x="86" y="114"/>
                  </a:lnTo>
                  <a:lnTo>
                    <a:pt x="90" y="106"/>
                  </a:lnTo>
                  <a:lnTo>
                    <a:pt x="108" y="112"/>
                  </a:lnTo>
                  <a:lnTo>
                    <a:pt x="130" y="110"/>
                  </a:lnTo>
                  <a:lnTo>
                    <a:pt x="144" y="120"/>
                  </a:lnTo>
                  <a:lnTo>
                    <a:pt x="156" y="128"/>
                  </a:lnTo>
                  <a:lnTo>
                    <a:pt x="166" y="134"/>
                  </a:lnTo>
                  <a:lnTo>
                    <a:pt x="180" y="130"/>
                  </a:lnTo>
                  <a:lnTo>
                    <a:pt x="166" y="126"/>
                  </a:lnTo>
                  <a:lnTo>
                    <a:pt x="156" y="118"/>
                  </a:lnTo>
                  <a:lnTo>
                    <a:pt x="140" y="110"/>
                  </a:lnTo>
                  <a:lnTo>
                    <a:pt x="146" y="104"/>
                  </a:lnTo>
                  <a:lnTo>
                    <a:pt x="168" y="104"/>
                  </a:lnTo>
                  <a:lnTo>
                    <a:pt x="194" y="102"/>
                  </a:lnTo>
                  <a:lnTo>
                    <a:pt x="206" y="94"/>
                  </a:lnTo>
                  <a:lnTo>
                    <a:pt x="216" y="88"/>
                  </a:lnTo>
                  <a:lnTo>
                    <a:pt x="208" y="86"/>
                  </a:lnTo>
                  <a:lnTo>
                    <a:pt x="216" y="80"/>
                  </a:lnTo>
                  <a:lnTo>
                    <a:pt x="224" y="74"/>
                  </a:lnTo>
                  <a:lnTo>
                    <a:pt x="232" y="70"/>
                  </a:lnTo>
                  <a:lnTo>
                    <a:pt x="226" y="68"/>
                  </a:lnTo>
                  <a:lnTo>
                    <a:pt x="206" y="76"/>
                  </a:lnTo>
                  <a:lnTo>
                    <a:pt x="196" y="86"/>
                  </a:lnTo>
                  <a:lnTo>
                    <a:pt x="182" y="96"/>
                  </a:lnTo>
                  <a:lnTo>
                    <a:pt x="162" y="96"/>
                  </a:lnTo>
                  <a:lnTo>
                    <a:pt x="144" y="98"/>
                  </a:lnTo>
                  <a:lnTo>
                    <a:pt x="138" y="92"/>
                  </a:lnTo>
                  <a:lnTo>
                    <a:pt x="132" y="92"/>
                  </a:lnTo>
                  <a:lnTo>
                    <a:pt x="128" y="100"/>
                  </a:lnTo>
                  <a:lnTo>
                    <a:pt x="110" y="102"/>
                  </a:lnTo>
                  <a:lnTo>
                    <a:pt x="84" y="98"/>
                  </a:lnTo>
                  <a:lnTo>
                    <a:pt x="90" y="88"/>
                  </a:lnTo>
                  <a:lnTo>
                    <a:pt x="98" y="82"/>
                  </a:lnTo>
                  <a:lnTo>
                    <a:pt x="104" y="76"/>
                  </a:lnTo>
                  <a:lnTo>
                    <a:pt x="96" y="72"/>
                  </a:lnTo>
                  <a:lnTo>
                    <a:pt x="80" y="78"/>
                  </a:lnTo>
                  <a:lnTo>
                    <a:pt x="62" y="78"/>
                  </a:lnTo>
                  <a:lnTo>
                    <a:pt x="38" y="80"/>
                  </a:lnTo>
                  <a:lnTo>
                    <a:pt x="26" y="76"/>
                  </a:lnTo>
                  <a:lnTo>
                    <a:pt x="34" y="72"/>
                  </a:lnTo>
                  <a:lnTo>
                    <a:pt x="48" y="66"/>
                  </a:lnTo>
                  <a:lnTo>
                    <a:pt x="60" y="64"/>
                  </a:lnTo>
                  <a:lnTo>
                    <a:pt x="52" y="62"/>
                  </a:lnTo>
                  <a:lnTo>
                    <a:pt x="40" y="62"/>
                  </a:lnTo>
                  <a:lnTo>
                    <a:pt x="32" y="66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8" y="60"/>
                  </a:lnTo>
                  <a:lnTo>
                    <a:pt x="20" y="56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12" y="50"/>
                  </a:lnTo>
                  <a:lnTo>
                    <a:pt x="36" y="50"/>
                  </a:lnTo>
                  <a:lnTo>
                    <a:pt x="46" y="46"/>
                  </a:lnTo>
                  <a:lnTo>
                    <a:pt x="54" y="42"/>
                  </a:lnTo>
                  <a:lnTo>
                    <a:pt x="72" y="42"/>
                  </a:lnTo>
                  <a:lnTo>
                    <a:pt x="80" y="46"/>
                  </a:lnTo>
                  <a:lnTo>
                    <a:pt x="94" y="46"/>
                  </a:lnTo>
                  <a:lnTo>
                    <a:pt x="106" y="46"/>
                  </a:lnTo>
                  <a:lnTo>
                    <a:pt x="98" y="36"/>
                  </a:lnTo>
                  <a:lnTo>
                    <a:pt x="102" y="28"/>
                  </a:lnTo>
                  <a:lnTo>
                    <a:pt x="118" y="28"/>
                  </a:lnTo>
                  <a:lnTo>
                    <a:pt x="130" y="34"/>
                  </a:lnTo>
                  <a:lnTo>
                    <a:pt x="148" y="38"/>
                  </a:lnTo>
                  <a:lnTo>
                    <a:pt x="168" y="40"/>
                  </a:lnTo>
                  <a:lnTo>
                    <a:pt x="156" y="32"/>
                  </a:lnTo>
                  <a:lnTo>
                    <a:pt x="146" y="26"/>
                  </a:lnTo>
                  <a:lnTo>
                    <a:pt x="150" y="20"/>
                  </a:lnTo>
                  <a:lnTo>
                    <a:pt x="164" y="18"/>
                  </a:lnTo>
                  <a:lnTo>
                    <a:pt x="170" y="14"/>
                  </a:lnTo>
                  <a:lnTo>
                    <a:pt x="184" y="14"/>
                  </a:lnTo>
                  <a:lnTo>
                    <a:pt x="198" y="8"/>
                  </a:lnTo>
                  <a:lnTo>
                    <a:pt x="216" y="10"/>
                  </a:lnTo>
                  <a:lnTo>
                    <a:pt x="228" y="14"/>
                  </a:lnTo>
                  <a:lnTo>
                    <a:pt x="236" y="18"/>
                  </a:lnTo>
                  <a:lnTo>
                    <a:pt x="246" y="26"/>
                  </a:lnTo>
                  <a:lnTo>
                    <a:pt x="254" y="22"/>
                  </a:lnTo>
                  <a:lnTo>
                    <a:pt x="246" y="14"/>
                  </a:lnTo>
                  <a:lnTo>
                    <a:pt x="238" y="6"/>
                  </a:lnTo>
                  <a:lnTo>
                    <a:pt x="236" y="0"/>
                  </a:lnTo>
                  <a:lnTo>
                    <a:pt x="278" y="4"/>
                  </a:lnTo>
                  <a:lnTo>
                    <a:pt x="284" y="12"/>
                  </a:lnTo>
                  <a:lnTo>
                    <a:pt x="304" y="18"/>
                  </a:lnTo>
                  <a:lnTo>
                    <a:pt x="296" y="10"/>
                  </a:lnTo>
                  <a:lnTo>
                    <a:pt x="298" y="2"/>
                  </a:lnTo>
                  <a:lnTo>
                    <a:pt x="318" y="4"/>
                  </a:lnTo>
                  <a:lnTo>
                    <a:pt x="326" y="10"/>
                  </a:lnTo>
                  <a:lnTo>
                    <a:pt x="330" y="4"/>
                  </a:lnTo>
                  <a:lnTo>
                    <a:pt x="350" y="2"/>
                  </a:lnTo>
                  <a:lnTo>
                    <a:pt x="366" y="6"/>
                  </a:lnTo>
                  <a:lnTo>
                    <a:pt x="406" y="8"/>
                  </a:lnTo>
                  <a:lnTo>
                    <a:pt x="404" y="12"/>
                  </a:lnTo>
                  <a:lnTo>
                    <a:pt x="388" y="16"/>
                  </a:lnTo>
                  <a:lnTo>
                    <a:pt x="388" y="20"/>
                  </a:lnTo>
                  <a:lnTo>
                    <a:pt x="410" y="14"/>
                  </a:lnTo>
                  <a:lnTo>
                    <a:pt x="434" y="14"/>
                  </a:lnTo>
                  <a:lnTo>
                    <a:pt x="452" y="14"/>
                  </a:lnTo>
                  <a:lnTo>
                    <a:pt x="460" y="26"/>
                  </a:lnTo>
                  <a:lnTo>
                    <a:pt x="484" y="26"/>
                  </a:lnTo>
                  <a:lnTo>
                    <a:pt x="490" y="36"/>
                  </a:lnTo>
                  <a:lnTo>
                    <a:pt x="482" y="40"/>
                  </a:lnTo>
                  <a:lnTo>
                    <a:pt x="458" y="48"/>
                  </a:lnTo>
                  <a:lnTo>
                    <a:pt x="442" y="56"/>
                  </a:lnTo>
                  <a:lnTo>
                    <a:pt x="382" y="58"/>
                  </a:lnTo>
                  <a:lnTo>
                    <a:pt x="376" y="62"/>
                  </a:lnTo>
                  <a:lnTo>
                    <a:pt x="398" y="64"/>
                  </a:lnTo>
                  <a:lnTo>
                    <a:pt x="388" y="66"/>
                  </a:lnTo>
                  <a:lnTo>
                    <a:pt x="368" y="74"/>
                  </a:lnTo>
                  <a:lnTo>
                    <a:pt x="398" y="70"/>
                  </a:lnTo>
                  <a:lnTo>
                    <a:pt x="418" y="64"/>
                  </a:lnTo>
                  <a:lnTo>
                    <a:pt x="432" y="64"/>
                  </a:lnTo>
                  <a:lnTo>
                    <a:pt x="434" y="68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464" y="1171"/>
              <a:ext cx="1350" cy="690"/>
            </a:xfrm>
            <a:custGeom>
              <a:avLst/>
              <a:gdLst>
                <a:gd name="T0" fmla="*/ 1210 w 1350"/>
                <a:gd name="T1" fmla="*/ 602 h 690"/>
                <a:gd name="T2" fmla="*/ 1278 w 1350"/>
                <a:gd name="T3" fmla="*/ 596 h 690"/>
                <a:gd name="T4" fmla="*/ 1258 w 1350"/>
                <a:gd name="T5" fmla="*/ 630 h 690"/>
                <a:gd name="T6" fmla="*/ 1188 w 1350"/>
                <a:gd name="T7" fmla="*/ 656 h 690"/>
                <a:gd name="T8" fmla="*/ 1214 w 1350"/>
                <a:gd name="T9" fmla="*/ 620 h 690"/>
                <a:gd name="T10" fmla="*/ 1160 w 1350"/>
                <a:gd name="T11" fmla="*/ 612 h 690"/>
                <a:gd name="T12" fmla="*/ 1118 w 1350"/>
                <a:gd name="T13" fmla="*/ 612 h 690"/>
                <a:gd name="T14" fmla="*/ 1014 w 1350"/>
                <a:gd name="T15" fmla="*/ 652 h 690"/>
                <a:gd name="T16" fmla="*/ 980 w 1350"/>
                <a:gd name="T17" fmla="*/ 668 h 690"/>
                <a:gd name="T18" fmla="*/ 920 w 1350"/>
                <a:gd name="T19" fmla="*/ 688 h 690"/>
                <a:gd name="T20" fmla="*/ 940 w 1350"/>
                <a:gd name="T21" fmla="*/ 648 h 690"/>
                <a:gd name="T22" fmla="*/ 962 w 1350"/>
                <a:gd name="T23" fmla="*/ 622 h 690"/>
                <a:gd name="T24" fmla="*/ 892 w 1350"/>
                <a:gd name="T25" fmla="*/ 590 h 690"/>
                <a:gd name="T26" fmla="*/ 844 w 1350"/>
                <a:gd name="T27" fmla="*/ 554 h 690"/>
                <a:gd name="T28" fmla="*/ 786 w 1350"/>
                <a:gd name="T29" fmla="*/ 568 h 690"/>
                <a:gd name="T30" fmla="*/ 722 w 1350"/>
                <a:gd name="T31" fmla="*/ 544 h 690"/>
                <a:gd name="T32" fmla="*/ 250 w 1350"/>
                <a:gd name="T33" fmla="*/ 516 h 690"/>
                <a:gd name="T34" fmla="*/ 208 w 1350"/>
                <a:gd name="T35" fmla="*/ 486 h 690"/>
                <a:gd name="T36" fmla="*/ 194 w 1350"/>
                <a:gd name="T37" fmla="*/ 448 h 690"/>
                <a:gd name="T38" fmla="*/ 180 w 1350"/>
                <a:gd name="T39" fmla="*/ 420 h 690"/>
                <a:gd name="T40" fmla="*/ 136 w 1350"/>
                <a:gd name="T41" fmla="*/ 372 h 690"/>
                <a:gd name="T42" fmla="*/ 58 w 1350"/>
                <a:gd name="T43" fmla="*/ 330 h 690"/>
                <a:gd name="T44" fmla="*/ 18 w 1350"/>
                <a:gd name="T45" fmla="*/ 64 h 690"/>
                <a:gd name="T46" fmla="*/ 138 w 1350"/>
                <a:gd name="T47" fmla="*/ 60 h 690"/>
                <a:gd name="T48" fmla="*/ 230 w 1350"/>
                <a:gd name="T49" fmla="*/ 64 h 690"/>
                <a:gd name="T50" fmla="*/ 328 w 1350"/>
                <a:gd name="T51" fmla="*/ 66 h 690"/>
                <a:gd name="T52" fmla="*/ 410 w 1350"/>
                <a:gd name="T53" fmla="*/ 110 h 690"/>
                <a:gd name="T54" fmla="*/ 528 w 1350"/>
                <a:gd name="T55" fmla="*/ 142 h 690"/>
                <a:gd name="T56" fmla="*/ 600 w 1350"/>
                <a:gd name="T57" fmla="*/ 112 h 690"/>
                <a:gd name="T58" fmla="*/ 676 w 1350"/>
                <a:gd name="T59" fmla="*/ 106 h 690"/>
                <a:gd name="T60" fmla="*/ 716 w 1350"/>
                <a:gd name="T61" fmla="*/ 134 h 690"/>
                <a:gd name="T62" fmla="*/ 740 w 1350"/>
                <a:gd name="T63" fmla="*/ 64 h 690"/>
                <a:gd name="T64" fmla="*/ 718 w 1350"/>
                <a:gd name="T65" fmla="*/ 12 h 690"/>
                <a:gd name="T66" fmla="*/ 776 w 1350"/>
                <a:gd name="T67" fmla="*/ 48 h 690"/>
                <a:gd name="T68" fmla="*/ 812 w 1350"/>
                <a:gd name="T69" fmla="*/ 98 h 690"/>
                <a:gd name="T70" fmla="*/ 834 w 1350"/>
                <a:gd name="T71" fmla="*/ 112 h 690"/>
                <a:gd name="T72" fmla="*/ 886 w 1350"/>
                <a:gd name="T73" fmla="*/ 74 h 690"/>
                <a:gd name="T74" fmla="*/ 940 w 1350"/>
                <a:gd name="T75" fmla="*/ 94 h 690"/>
                <a:gd name="T76" fmla="*/ 916 w 1350"/>
                <a:gd name="T77" fmla="*/ 152 h 690"/>
                <a:gd name="T78" fmla="*/ 870 w 1350"/>
                <a:gd name="T79" fmla="*/ 156 h 690"/>
                <a:gd name="T80" fmla="*/ 816 w 1350"/>
                <a:gd name="T81" fmla="*/ 172 h 690"/>
                <a:gd name="T82" fmla="*/ 830 w 1350"/>
                <a:gd name="T83" fmla="*/ 210 h 690"/>
                <a:gd name="T84" fmla="*/ 778 w 1350"/>
                <a:gd name="T85" fmla="*/ 222 h 690"/>
                <a:gd name="T86" fmla="*/ 736 w 1350"/>
                <a:gd name="T87" fmla="*/ 336 h 690"/>
                <a:gd name="T88" fmla="*/ 800 w 1350"/>
                <a:gd name="T89" fmla="*/ 374 h 690"/>
                <a:gd name="T90" fmla="*/ 904 w 1350"/>
                <a:gd name="T91" fmla="*/ 418 h 690"/>
                <a:gd name="T92" fmla="*/ 944 w 1350"/>
                <a:gd name="T93" fmla="*/ 484 h 690"/>
                <a:gd name="T94" fmla="*/ 984 w 1350"/>
                <a:gd name="T95" fmla="*/ 462 h 690"/>
                <a:gd name="T96" fmla="*/ 1020 w 1350"/>
                <a:gd name="T97" fmla="*/ 372 h 690"/>
                <a:gd name="T98" fmla="*/ 1004 w 1350"/>
                <a:gd name="T99" fmla="*/ 304 h 690"/>
                <a:gd name="T100" fmla="*/ 1044 w 1350"/>
                <a:gd name="T101" fmla="*/ 258 h 690"/>
                <a:gd name="T102" fmla="*/ 1134 w 1350"/>
                <a:gd name="T103" fmla="*/ 290 h 690"/>
                <a:gd name="T104" fmla="*/ 1168 w 1350"/>
                <a:gd name="T105" fmla="*/ 352 h 690"/>
                <a:gd name="T106" fmla="*/ 1228 w 1350"/>
                <a:gd name="T107" fmla="*/ 328 h 690"/>
                <a:gd name="T108" fmla="*/ 1256 w 1350"/>
                <a:gd name="T109" fmla="*/ 398 h 690"/>
                <a:gd name="T110" fmla="*/ 1318 w 1350"/>
                <a:gd name="T111" fmla="*/ 430 h 690"/>
                <a:gd name="T112" fmla="*/ 1284 w 1350"/>
                <a:gd name="T113" fmla="*/ 458 h 690"/>
                <a:gd name="T114" fmla="*/ 1348 w 1350"/>
                <a:gd name="T115" fmla="*/ 458 h 690"/>
                <a:gd name="T116" fmla="*/ 1286 w 1350"/>
                <a:gd name="T117" fmla="*/ 524 h 690"/>
                <a:gd name="T118" fmla="*/ 1152 w 1350"/>
                <a:gd name="T119" fmla="*/ 548 h 690"/>
                <a:gd name="T120" fmla="*/ 1116 w 1350"/>
                <a:gd name="T121" fmla="*/ 590 h 690"/>
                <a:gd name="T122" fmla="*/ 1202 w 1350"/>
                <a:gd name="T123" fmla="*/ 548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50" h="690">
                  <a:moveTo>
                    <a:pt x="1218" y="562"/>
                  </a:moveTo>
                  <a:lnTo>
                    <a:pt x="1214" y="568"/>
                  </a:lnTo>
                  <a:lnTo>
                    <a:pt x="1204" y="570"/>
                  </a:lnTo>
                  <a:lnTo>
                    <a:pt x="1208" y="580"/>
                  </a:lnTo>
                  <a:lnTo>
                    <a:pt x="1204" y="588"/>
                  </a:lnTo>
                  <a:lnTo>
                    <a:pt x="1206" y="594"/>
                  </a:lnTo>
                  <a:lnTo>
                    <a:pt x="1210" y="602"/>
                  </a:lnTo>
                  <a:lnTo>
                    <a:pt x="1222" y="610"/>
                  </a:lnTo>
                  <a:lnTo>
                    <a:pt x="1236" y="614"/>
                  </a:lnTo>
                  <a:lnTo>
                    <a:pt x="1254" y="614"/>
                  </a:lnTo>
                  <a:lnTo>
                    <a:pt x="1262" y="612"/>
                  </a:lnTo>
                  <a:lnTo>
                    <a:pt x="1266" y="604"/>
                  </a:lnTo>
                  <a:lnTo>
                    <a:pt x="1270" y="596"/>
                  </a:lnTo>
                  <a:lnTo>
                    <a:pt x="1278" y="596"/>
                  </a:lnTo>
                  <a:lnTo>
                    <a:pt x="1278" y="604"/>
                  </a:lnTo>
                  <a:lnTo>
                    <a:pt x="1284" y="608"/>
                  </a:lnTo>
                  <a:lnTo>
                    <a:pt x="1284" y="616"/>
                  </a:lnTo>
                  <a:lnTo>
                    <a:pt x="1274" y="616"/>
                  </a:lnTo>
                  <a:lnTo>
                    <a:pt x="1268" y="616"/>
                  </a:lnTo>
                  <a:lnTo>
                    <a:pt x="1262" y="626"/>
                  </a:lnTo>
                  <a:lnTo>
                    <a:pt x="1258" y="630"/>
                  </a:lnTo>
                  <a:lnTo>
                    <a:pt x="1246" y="634"/>
                  </a:lnTo>
                  <a:lnTo>
                    <a:pt x="1230" y="640"/>
                  </a:lnTo>
                  <a:lnTo>
                    <a:pt x="1220" y="640"/>
                  </a:lnTo>
                  <a:lnTo>
                    <a:pt x="1212" y="648"/>
                  </a:lnTo>
                  <a:lnTo>
                    <a:pt x="1204" y="656"/>
                  </a:lnTo>
                  <a:lnTo>
                    <a:pt x="1198" y="662"/>
                  </a:lnTo>
                  <a:lnTo>
                    <a:pt x="1188" y="656"/>
                  </a:lnTo>
                  <a:lnTo>
                    <a:pt x="1186" y="648"/>
                  </a:lnTo>
                  <a:lnTo>
                    <a:pt x="1190" y="640"/>
                  </a:lnTo>
                  <a:lnTo>
                    <a:pt x="1202" y="632"/>
                  </a:lnTo>
                  <a:lnTo>
                    <a:pt x="1214" y="628"/>
                  </a:lnTo>
                  <a:lnTo>
                    <a:pt x="1216" y="626"/>
                  </a:lnTo>
                  <a:lnTo>
                    <a:pt x="1216" y="624"/>
                  </a:lnTo>
                  <a:lnTo>
                    <a:pt x="1214" y="620"/>
                  </a:lnTo>
                  <a:lnTo>
                    <a:pt x="1210" y="618"/>
                  </a:lnTo>
                  <a:lnTo>
                    <a:pt x="1198" y="624"/>
                  </a:lnTo>
                  <a:lnTo>
                    <a:pt x="1188" y="628"/>
                  </a:lnTo>
                  <a:lnTo>
                    <a:pt x="1172" y="632"/>
                  </a:lnTo>
                  <a:lnTo>
                    <a:pt x="1168" y="626"/>
                  </a:lnTo>
                  <a:lnTo>
                    <a:pt x="1162" y="620"/>
                  </a:lnTo>
                  <a:lnTo>
                    <a:pt x="1160" y="612"/>
                  </a:lnTo>
                  <a:lnTo>
                    <a:pt x="1162" y="596"/>
                  </a:lnTo>
                  <a:lnTo>
                    <a:pt x="1160" y="588"/>
                  </a:lnTo>
                  <a:lnTo>
                    <a:pt x="1146" y="584"/>
                  </a:lnTo>
                  <a:lnTo>
                    <a:pt x="1138" y="580"/>
                  </a:lnTo>
                  <a:lnTo>
                    <a:pt x="1130" y="588"/>
                  </a:lnTo>
                  <a:lnTo>
                    <a:pt x="1122" y="602"/>
                  </a:lnTo>
                  <a:lnTo>
                    <a:pt x="1118" y="612"/>
                  </a:lnTo>
                  <a:lnTo>
                    <a:pt x="1118" y="618"/>
                  </a:lnTo>
                  <a:lnTo>
                    <a:pt x="1112" y="626"/>
                  </a:lnTo>
                  <a:lnTo>
                    <a:pt x="1100" y="632"/>
                  </a:lnTo>
                  <a:lnTo>
                    <a:pt x="1042" y="632"/>
                  </a:lnTo>
                  <a:lnTo>
                    <a:pt x="1026" y="644"/>
                  </a:lnTo>
                  <a:lnTo>
                    <a:pt x="1020" y="648"/>
                  </a:lnTo>
                  <a:lnTo>
                    <a:pt x="1014" y="652"/>
                  </a:lnTo>
                  <a:lnTo>
                    <a:pt x="1002" y="652"/>
                  </a:lnTo>
                  <a:lnTo>
                    <a:pt x="986" y="652"/>
                  </a:lnTo>
                  <a:lnTo>
                    <a:pt x="980" y="656"/>
                  </a:lnTo>
                  <a:lnTo>
                    <a:pt x="972" y="660"/>
                  </a:lnTo>
                  <a:lnTo>
                    <a:pt x="974" y="664"/>
                  </a:lnTo>
                  <a:lnTo>
                    <a:pt x="982" y="664"/>
                  </a:lnTo>
                  <a:lnTo>
                    <a:pt x="980" y="668"/>
                  </a:lnTo>
                  <a:lnTo>
                    <a:pt x="982" y="672"/>
                  </a:lnTo>
                  <a:lnTo>
                    <a:pt x="964" y="674"/>
                  </a:lnTo>
                  <a:lnTo>
                    <a:pt x="948" y="678"/>
                  </a:lnTo>
                  <a:lnTo>
                    <a:pt x="940" y="680"/>
                  </a:lnTo>
                  <a:lnTo>
                    <a:pt x="932" y="686"/>
                  </a:lnTo>
                  <a:lnTo>
                    <a:pt x="924" y="690"/>
                  </a:lnTo>
                  <a:lnTo>
                    <a:pt x="920" y="688"/>
                  </a:lnTo>
                  <a:lnTo>
                    <a:pt x="920" y="680"/>
                  </a:lnTo>
                  <a:lnTo>
                    <a:pt x="922" y="678"/>
                  </a:lnTo>
                  <a:lnTo>
                    <a:pt x="922" y="670"/>
                  </a:lnTo>
                  <a:lnTo>
                    <a:pt x="928" y="668"/>
                  </a:lnTo>
                  <a:lnTo>
                    <a:pt x="936" y="666"/>
                  </a:lnTo>
                  <a:lnTo>
                    <a:pt x="938" y="656"/>
                  </a:lnTo>
                  <a:lnTo>
                    <a:pt x="940" y="648"/>
                  </a:lnTo>
                  <a:lnTo>
                    <a:pt x="946" y="642"/>
                  </a:lnTo>
                  <a:lnTo>
                    <a:pt x="948" y="636"/>
                  </a:lnTo>
                  <a:lnTo>
                    <a:pt x="952" y="636"/>
                  </a:lnTo>
                  <a:lnTo>
                    <a:pt x="958" y="642"/>
                  </a:lnTo>
                  <a:lnTo>
                    <a:pt x="966" y="640"/>
                  </a:lnTo>
                  <a:lnTo>
                    <a:pt x="968" y="632"/>
                  </a:lnTo>
                  <a:lnTo>
                    <a:pt x="962" y="622"/>
                  </a:lnTo>
                  <a:lnTo>
                    <a:pt x="954" y="614"/>
                  </a:lnTo>
                  <a:lnTo>
                    <a:pt x="942" y="610"/>
                  </a:lnTo>
                  <a:lnTo>
                    <a:pt x="930" y="608"/>
                  </a:lnTo>
                  <a:lnTo>
                    <a:pt x="914" y="608"/>
                  </a:lnTo>
                  <a:lnTo>
                    <a:pt x="902" y="606"/>
                  </a:lnTo>
                  <a:lnTo>
                    <a:pt x="896" y="600"/>
                  </a:lnTo>
                  <a:lnTo>
                    <a:pt x="892" y="590"/>
                  </a:lnTo>
                  <a:lnTo>
                    <a:pt x="888" y="578"/>
                  </a:lnTo>
                  <a:lnTo>
                    <a:pt x="886" y="574"/>
                  </a:lnTo>
                  <a:lnTo>
                    <a:pt x="874" y="574"/>
                  </a:lnTo>
                  <a:lnTo>
                    <a:pt x="870" y="566"/>
                  </a:lnTo>
                  <a:lnTo>
                    <a:pt x="864" y="558"/>
                  </a:lnTo>
                  <a:lnTo>
                    <a:pt x="854" y="558"/>
                  </a:lnTo>
                  <a:lnTo>
                    <a:pt x="844" y="554"/>
                  </a:lnTo>
                  <a:lnTo>
                    <a:pt x="836" y="554"/>
                  </a:lnTo>
                  <a:lnTo>
                    <a:pt x="828" y="560"/>
                  </a:lnTo>
                  <a:lnTo>
                    <a:pt x="818" y="566"/>
                  </a:lnTo>
                  <a:lnTo>
                    <a:pt x="810" y="572"/>
                  </a:lnTo>
                  <a:lnTo>
                    <a:pt x="804" y="570"/>
                  </a:lnTo>
                  <a:lnTo>
                    <a:pt x="794" y="570"/>
                  </a:lnTo>
                  <a:lnTo>
                    <a:pt x="786" y="568"/>
                  </a:lnTo>
                  <a:lnTo>
                    <a:pt x="782" y="568"/>
                  </a:lnTo>
                  <a:lnTo>
                    <a:pt x="772" y="564"/>
                  </a:lnTo>
                  <a:lnTo>
                    <a:pt x="748" y="560"/>
                  </a:lnTo>
                  <a:lnTo>
                    <a:pt x="736" y="556"/>
                  </a:lnTo>
                  <a:lnTo>
                    <a:pt x="732" y="552"/>
                  </a:lnTo>
                  <a:lnTo>
                    <a:pt x="730" y="544"/>
                  </a:lnTo>
                  <a:lnTo>
                    <a:pt x="722" y="544"/>
                  </a:lnTo>
                  <a:lnTo>
                    <a:pt x="720" y="552"/>
                  </a:lnTo>
                  <a:lnTo>
                    <a:pt x="290" y="552"/>
                  </a:lnTo>
                  <a:lnTo>
                    <a:pt x="282" y="542"/>
                  </a:lnTo>
                  <a:lnTo>
                    <a:pt x="272" y="532"/>
                  </a:lnTo>
                  <a:lnTo>
                    <a:pt x="266" y="536"/>
                  </a:lnTo>
                  <a:lnTo>
                    <a:pt x="256" y="526"/>
                  </a:lnTo>
                  <a:lnTo>
                    <a:pt x="250" y="516"/>
                  </a:lnTo>
                  <a:lnTo>
                    <a:pt x="244" y="520"/>
                  </a:lnTo>
                  <a:lnTo>
                    <a:pt x="232" y="512"/>
                  </a:lnTo>
                  <a:lnTo>
                    <a:pt x="214" y="510"/>
                  </a:lnTo>
                  <a:lnTo>
                    <a:pt x="218" y="500"/>
                  </a:lnTo>
                  <a:lnTo>
                    <a:pt x="216" y="494"/>
                  </a:lnTo>
                  <a:lnTo>
                    <a:pt x="208" y="494"/>
                  </a:lnTo>
                  <a:lnTo>
                    <a:pt x="208" y="486"/>
                  </a:lnTo>
                  <a:lnTo>
                    <a:pt x="206" y="478"/>
                  </a:lnTo>
                  <a:lnTo>
                    <a:pt x="202" y="472"/>
                  </a:lnTo>
                  <a:lnTo>
                    <a:pt x="196" y="470"/>
                  </a:lnTo>
                  <a:lnTo>
                    <a:pt x="188" y="474"/>
                  </a:lnTo>
                  <a:lnTo>
                    <a:pt x="190" y="466"/>
                  </a:lnTo>
                  <a:lnTo>
                    <a:pt x="196" y="456"/>
                  </a:lnTo>
                  <a:lnTo>
                    <a:pt x="194" y="448"/>
                  </a:lnTo>
                  <a:lnTo>
                    <a:pt x="188" y="452"/>
                  </a:lnTo>
                  <a:lnTo>
                    <a:pt x="180" y="458"/>
                  </a:lnTo>
                  <a:lnTo>
                    <a:pt x="172" y="458"/>
                  </a:lnTo>
                  <a:lnTo>
                    <a:pt x="172" y="446"/>
                  </a:lnTo>
                  <a:lnTo>
                    <a:pt x="174" y="438"/>
                  </a:lnTo>
                  <a:lnTo>
                    <a:pt x="174" y="432"/>
                  </a:lnTo>
                  <a:lnTo>
                    <a:pt x="180" y="420"/>
                  </a:lnTo>
                  <a:lnTo>
                    <a:pt x="178" y="410"/>
                  </a:lnTo>
                  <a:lnTo>
                    <a:pt x="174" y="408"/>
                  </a:lnTo>
                  <a:lnTo>
                    <a:pt x="172" y="400"/>
                  </a:lnTo>
                  <a:lnTo>
                    <a:pt x="158" y="392"/>
                  </a:lnTo>
                  <a:lnTo>
                    <a:pt x="150" y="386"/>
                  </a:lnTo>
                  <a:lnTo>
                    <a:pt x="146" y="384"/>
                  </a:lnTo>
                  <a:lnTo>
                    <a:pt x="136" y="372"/>
                  </a:lnTo>
                  <a:lnTo>
                    <a:pt x="126" y="354"/>
                  </a:lnTo>
                  <a:lnTo>
                    <a:pt x="118" y="346"/>
                  </a:lnTo>
                  <a:lnTo>
                    <a:pt x="100" y="326"/>
                  </a:lnTo>
                  <a:lnTo>
                    <a:pt x="88" y="314"/>
                  </a:lnTo>
                  <a:lnTo>
                    <a:pt x="70" y="322"/>
                  </a:lnTo>
                  <a:lnTo>
                    <a:pt x="68" y="328"/>
                  </a:lnTo>
                  <a:lnTo>
                    <a:pt x="58" y="330"/>
                  </a:lnTo>
                  <a:lnTo>
                    <a:pt x="46" y="320"/>
                  </a:lnTo>
                  <a:lnTo>
                    <a:pt x="34" y="310"/>
                  </a:lnTo>
                  <a:lnTo>
                    <a:pt x="26" y="300"/>
                  </a:lnTo>
                  <a:lnTo>
                    <a:pt x="10" y="306"/>
                  </a:lnTo>
                  <a:lnTo>
                    <a:pt x="0" y="302"/>
                  </a:lnTo>
                  <a:lnTo>
                    <a:pt x="0" y="62"/>
                  </a:lnTo>
                  <a:lnTo>
                    <a:pt x="18" y="64"/>
                  </a:lnTo>
                  <a:lnTo>
                    <a:pt x="48" y="76"/>
                  </a:lnTo>
                  <a:lnTo>
                    <a:pt x="84" y="86"/>
                  </a:lnTo>
                  <a:lnTo>
                    <a:pt x="82" y="72"/>
                  </a:lnTo>
                  <a:lnTo>
                    <a:pt x="100" y="62"/>
                  </a:lnTo>
                  <a:lnTo>
                    <a:pt x="110" y="68"/>
                  </a:lnTo>
                  <a:lnTo>
                    <a:pt x="116" y="72"/>
                  </a:lnTo>
                  <a:lnTo>
                    <a:pt x="138" y="60"/>
                  </a:lnTo>
                  <a:lnTo>
                    <a:pt x="162" y="48"/>
                  </a:lnTo>
                  <a:lnTo>
                    <a:pt x="178" y="48"/>
                  </a:lnTo>
                  <a:lnTo>
                    <a:pt x="180" y="56"/>
                  </a:lnTo>
                  <a:lnTo>
                    <a:pt x="192" y="58"/>
                  </a:lnTo>
                  <a:lnTo>
                    <a:pt x="208" y="38"/>
                  </a:lnTo>
                  <a:lnTo>
                    <a:pt x="218" y="46"/>
                  </a:lnTo>
                  <a:lnTo>
                    <a:pt x="230" y="64"/>
                  </a:lnTo>
                  <a:lnTo>
                    <a:pt x="244" y="66"/>
                  </a:lnTo>
                  <a:lnTo>
                    <a:pt x="256" y="50"/>
                  </a:lnTo>
                  <a:lnTo>
                    <a:pt x="262" y="52"/>
                  </a:lnTo>
                  <a:lnTo>
                    <a:pt x="270" y="70"/>
                  </a:lnTo>
                  <a:lnTo>
                    <a:pt x="282" y="62"/>
                  </a:lnTo>
                  <a:lnTo>
                    <a:pt x="302" y="56"/>
                  </a:lnTo>
                  <a:lnTo>
                    <a:pt x="328" y="66"/>
                  </a:lnTo>
                  <a:lnTo>
                    <a:pt x="352" y="72"/>
                  </a:lnTo>
                  <a:lnTo>
                    <a:pt x="382" y="82"/>
                  </a:lnTo>
                  <a:lnTo>
                    <a:pt x="404" y="84"/>
                  </a:lnTo>
                  <a:lnTo>
                    <a:pt x="422" y="92"/>
                  </a:lnTo>
                  <a:lnTo>
                    <a:pt x="424" y="100"/>
                  </a:lnTo>
                  <a:lnTo>
                    <a:pt x="412" y="102"/>
                  </a:lnTo>
                  <a:lnTo>
                    <a:pt x="410" y="110"/>
                  </a:lnTo>
                  <a:lnTo>
                    <a:pt x="426" y="118"/>
                  </a:lnTo>
                  <a:lnTo>
                    <a:pt x="456" y="116"/>
                  </a:lnTo>
                  <a:lnTo>
                    <a:pt x="478" y="114"/>
                  </a:lnTo>
                  <a:lnTo>
                    <a:pt x="486" y="110"/>
                  </a:lnTo>
                  <a:lnTo>
                    <a:pt x="504" y="120"/>
                  </a:lnTo>
                  <a:lnTo>
                    <a:pt x="520" y="130"/>
                  </a:lnTo>
                  <a:lnTo>
                    <a:pt x="528" y="142"/>
                  </a:lnTo>
                  <a:lnTo>
                    <a:pt x="534" y="138"/>
                  </a:lnTo>
                  <a:lnTo>
                    <a:pt x="530" y="120"/>
                  </a:lnTo>
                  <a:lnTo>
                    <a:pt x="526" y="110"/>
                  </a:lnTo>
                  <a:lnTo>
                    <a:pt x="536" y="104"/>
                  </a:lnTo>
                  <a:lnTo>
                    <a:pt x="560" y="94"/>
                  </a:lnTo>
                  <a:lnTo>
                    <a:pt x="578" y="104"/>
                  </a:lnTo>
                  <a:lnTo>
                    <a:pt x="600" y="112"/>
                  </a:lnTo>
                  <a:lnTo>
                    <a:pt x="622" y="116"/>
                  </a:lnTo>
                  <a:lnTo>
                    <a:pt x="646" y="116"/>
                  </a:lnTo>
                  <a:lnTo>
                    <a:pt x="668" y="116"/>
                  </a:lnTo>
                  <a:lnTo>
                    <a:pt x="688" y="118"/>
                  </a:lnTo>
                  <a:lnTo>
                    <a:pt x="694" y="112"/>
                  </a:lnTo>
                  <a:lnTo>
                    <a:pt x="688" y="108"/>
                  </a:lnTo>
                  <a:lnTo>
                    <a:pt x="676" y="106"/>
                  </a:lnTo>
                  <a:lnTo>
                    <a:pt x="678" y="98"/>
                  </a:lnTo>
                  <a:lnTo>
                    <a:pt x="684" y="96"/>
                  </a:lnTo>
                  <a:lnTo>
                    <a:pt x="696" y="100"/>
                  </a:lnTo>
                  <a:lnTo>
                    <a:pt x="708" y="112"/>
                  </a:lnTo>
                  <a:lnTo>
                    <a:pt x="704" y="116"/>
                  </a:lnTo>
                  <a:lnTo>
                    <a:pt x="710" y="126"/>
                  </a:lnTo>
                  <a:lnTo>
                    <a:pt x="716" y="134"/>
                  </a:lnTo>
                  <a:lnTo>
                    <a:pt x="724" y="134"/>
                  </a:lnTo>
                  <a:lnTo>
                    <a:pt x="724" y="120"/>
                  </a:lnTo>
                  <a:lnTo>
                    <a:pt x="722" y="108"/>
                  </a:lnTo>
                  <a:lnTo>
                    <a:pt x="742" y="102"/>
                  </a:lnTo>
                  <a:lnTo>
                    <a:pt x="752" y="90"/>
                  </a:lnTo>
                  <a:lnTo>
                    <a:pt x="750" y="78"/>
                  </a:lnTo>
                  <a:lnTo>
                    <a:pt x="740" y="64"/>
                  </a:lnTo>
                  <a:lnTo>
                    <a:pt x="722" y="60"/>
                  </a:lnTo>
                  <a:lnTo>
                    <a:pt x="708" y="52"/>
                  </a:lnTo>
                  <a:lnTo>
                    <a:pt x="704" y="44"/>
                  </a:lnTo>
                  <a:lnTo>
                    <a:pt x="712" y="32"/>
                  </a:lnTo>
                  <a:lnTo>
                    <a:pt x="704" y="26"/>
                  </a:lnTo>
                  <a:lnTo>
                    <a:pt x="708" y="12"/>
                  </a:lnTo>
                  <a:lnTo>
                    <a:pt x="718" y="12"/>
                  </a:lnTo>
                  <a:lnTo>
                    <a:pt x="722" y="4"/>
                  </a:lnTo>
                  <a:lnTo>
                    <a:pt x="732" y="0"/>
                  </a:lnTo>
                  <a:lnTo>
                    <a:pt x="750" y="4"/>
                  </a:lnTo>
                  <a:lnTo>
                    <a:pt x="762" y="20"/>
                  </a:lnTo>
                  <a:lnTo>
                    <a:pt x="764" y="26"/>
                  </a:lnTo>
                  <a:lnTo>
                    <a:pt x="774" y="40"/>
                  </a:lnTo>
                  <a:lnTo>
                    <a:pt x="776" y="48"/>
                  </a:lnTo>
                  <a:lnTo>
                    <a:pt x="770" y="54"/>
                  </a:lnTo>
                  <a:lnTo>
                    <a:pt x="774" y="64"/>
                  </a:lnTo>
                  <a:lnTo>
                    <a:pt x="786" y="62"/>
                  </a:lnTo>
                  <a:lnTo>
                    <a:pt x="794" y="64"/>
                  </a:lnTo>
                  <a:lnTo>
                    <a:pt x="796" y="80"/>
                  </a:lnTo>
                  <a:lnTo>
                    <a:pt x="802" y="94"/>
                  </a:lnTo>
                  <a:lnTo>
                    <a:pt x="812" y="98"/>
                  </a:lnTo>
                  <a:lnTo>
                    <a:pt x="820" y="92"/>
                  </a:lnTo>
                  <a:lnTo>
                    <a:pt x="814" y="82"/>
                  </a:lnTo>
                  <a:lnTo>
                    <a:pt x="820" y="74"/>
                  </a:lnTo>
                  <a:lnTo>
                    <a:pt x="832" y="78"/>
                  </a:lnTo>
                  <a:lnTo>
                    <a:pt x="842" y="90"/>
                  </a:lnTo>
                  <a:lnTo>
                    <a:pt x="836" y="100"/>
                  </a:lnTo>
                  <a:lnTo>
                    <a:pt x="834" y="112"/>
                  </a:lnTo>
                  <a:lnTo>
                    <a:pt x="844" y="120"/>
                  </a:lnTo>
                  <a:lnTo>
                    <a:pt x="858" y="126"/>
                  </a:lnTo>
                  <a:lnTo>
                    <a:pt x="866" y="120"/>
                  </a:lnTo>
                  <a:lnTo>
                    <a:pt x="874" y="106"/>
                  </a:lnTo>
                  <a:lnTo>
                    <a:pt x="876" y="90"/>
                  </a:lnTo>
                  <a:lnTo>
                    <a:pt x="888" y="82"/>
                  </a:lnTo>
                  <a:lnTo>
                    <a:pt x="886" y="74"/>
                  </a:lnTo>
                  <a:lnTo>
                    <a:pt x="880" y="62"/>
                  </a:lnTo>
                  <a:lnTo>
                    <a:pt x="882" y="56"/>
                  </a:lnTo>
                  <a:lnTo>
                    <a:pt x="900" y="58"/>
                  </a:lnTo>
                  <a:lnTo>
                    <a:pt x="922" y="66"/>
                  </a:lnTo>
                  <a:lnTo>
                    <a:pt x="936" y="76"/>
                  </a:lnTo>
                  <a:lnTo>
                    <a:pt x="946" y="90"/>
                  </a:lnTo>
                  <a:lnTo>
                    <a:pt x="940" y="94"/>
                  </a:lnTo>
                  <a:lnTo>
                    <a:pt x="932" y="96"/>
                  </a:lnTo>
                  <a:lnTo>
                    <a:pt x="934" y="106"/>
                  </a:lnTo>
                  <a:lnTo>
                    <a:pt x="940" y="114"/>
                  </a:lnTo>
                  <a:lnTo>
                    <a:pt x="946" y="126"/>
                  </a:lnTo>
                  <a:lnTo>
                    <a:pt x="938" y="136"/>
                  </a:lnTo>
                  <a:lnTo>
                    <a:pt x="926" y="146"/>
                  </a:lnTo>
                  <a:lnTo>
                    <a:pt x="916" y="152"/>
                  </a:lnTo>
                  <a:lnTo>
                    <a:pt x="902" y="144"/>
                  </a:lnTo>
                  <a:lnTo>
                    <a:pt x="898" y="152"/>
                  </a:lnTo>
                  <a:lnTo>
                    <a:pt x="890" y="156"/>
                  </a:lnTo>
                  <a:lnTo>
                    <a:pt x="878" y="144"/>
                  </a:lnTo>
                  <a:lnTo>
                    <a:pt x="868" y="144"/>
                  </a:lnTo>
                  <a:lnTo>
                    <a:pt x="864" y="150"/>
                  </a:lnTo>
                  <a:lnTo>
                    <a:pt x="870" y="156"/>
                  </a:lnTo>
                  <a:lnTo>
                    <a:pt x="864" y="166"/>
                  </a:lnTo>
                  <a:lnTo>
                    <a:pt x="856" y="174"/>
                  </a:lnTo>
                  <a:lnTo>
                    <a:pt x="846" y="176"/>
                  </a:lnTo>
                  <a:lnTo>
                    <a:pt x="834" y="174"/>
                  </a:lnTo>
                  <a:lnTo>
                    <a:pt x="822" y="166"/>
                  </a:lnTo>
                  <a:lnTo>
                    <a:pt x="812" y="164"/>
                  </a:lnTo>
                  <a:lnTo>
                    <a:pt x="816" y="172"/>
                  </a:lnTo>
                  <a:lnTo>
                    <a:pt x="822" y="178"/>
                  </a:lnTo>
                  <a:lnTo>
                    <a:pt x="834" y="180"/>
                  </a:lnTo>
                  <a:lnTo>
                    <a:pt x="842" y="182"/>
                  </a:lnTo>
                  <a:lnTo>
                    <a:pt x="854" y="182"/>
                  </a:lnTo>
                  <a:lnTo>
                    <a:pt x="848" y="192"/>
                  </a:lnTo>
                  <a:lnTo>
                    <a:pt x="840" y="204"/>
                  </a:lnTo>
                  <a:lnTo>
                    <a:pt x="830" y="210"/>
                  </a:lnTo>
                  <a:lnTo>
                    <a:pt x="820" y="212"/>
                  </a:lnTo>
                  <a:lnTo>
                    <a:pt x="812" y="212"/>
                  </a:lnTo>
                  <a:lnTo>
                    <a:pt x="804" y="208"/>
                  </a:lnTo>
                  <a:lnTo>
                    <a:pt x="804" y="218"/>
                  </a:lnTo>
                  <a:lnTo>
                    <a:pt x="784" y="220"/>
                  </a:lnTo>
                  <a:lnTo>
                    <a:pt x="772" y="216"/>
                  </a:lnTo>
                  <a:lnTo>
                    <a:pt x="778" y="222"/>
                  </a:lnTo>
                  <a:lnTo>
                    <a:pt x="794" y="228"/>
                  </a:lnTo>
                  <a:lnTo>
                    <a:pt x="796" y="238"/>
                  </a:lnTo>
                  <a:lnTo>
                    <a:pt x="778" y="242"/>
                  </a:lnTo>
                  <a:lnTo>
                    <a:pt x="758" y="260"/>
                  </a:lnTo>
                  <a:lnTo>
                    <a:pt x="740" y="290"/>
                  </a:lnTo>
                  <a:lnTo>
                    <a:pt x="734" y="332"/>
                  </a:lnTo>
                  <a:lnTo>
                    <a:pt x="736" y="336"/>
                  </a:lnTo>
                  <a:lnTo>
                    <a:pt x="738" y="342"/>
                  </a:lnTo>
                  <a:lnTo>
                    <a:pt x="748" y="342"/>
                  </a:lnTo>
                  <a:lnTo>
                    <a:pt x="756" y="344"/>
                  </a:lnTo>
                  <a:lnTo>
                    <a:pt x="760" y="352"/>
                  </a:lnTo>
                  <a:lnTo>
                    <a:pt x="768" y="378"/>
                  </a:lnTo>
                  <a:lnTo>
                    <a:pt x="782" y="374"/>
                  </a:lnTo>
                  <a:lnTo>
                    <a:pt x="800" y="374"/>
                  </a:lnTo>
                  <a:lnTo>
                    <a:pt x="814" y="380"/>
                  </a:lnTo>
                  <a:lnTo>
                    <a:pt x="830" y="382"/>
                  </a:lnTo>
                  <a:lnTo>
                    <a:pt x="846" y="398"/>
                  </a:lnTo>
                  <a:lnTo>
                    <a:pt x="864" y="408"/>
                  </a:lnTo>
                  <a:lnTo>
                    <a:pt x="886" y="416"/>
                  </a:lnTo>
                  <a:lnTo>
                    <a:pt x="896" y="416"/>
                  </a:lnTo>
                  <a:lnTo>
                    <a:pt x="904" y="418"/>
                  </a:lnTo>
                  <a:lnTo>
                    <a:pt x="916" y="420"/>
                  </a:lnTo>
                  <a:lnTo>
                    <a:pt x="928" y="420"/>
                  </a:lnTo>
                  <a:lnTo>
                    <a:pt x="932" y="442"/>
                  </a:lnTo>
                  <a:lnTo>
                    <a:pt x="932" y="456"/>
                  </a:lnTo>
                  <a:lnTo>
                    <a:pt x="932" y="462"/>
                  </a:lnTo>
                  <a:lnTo>
                    <a:pt x="932" y="470"/>
                  </a:lnTo>
                  <a:lnTo>
                    <a:pt x="944" y="484"/>
                  </a:lnTo>
                  <a:lnTo>
                    <a:pt x="956" y="498"/>
                  </a:lnTo>
                  <a:lnTo>
                    <a:pt x="962" y="502"/>
                  </a:lnTo>
                  <a:lnTo>
                    <a:pt x="970" y="506"/>
                  </a:lnTo>
                  <a:lnTo>
                    <a:pt x="984" y="498"/>
                  </a:lnTo>
                  <a:lnTo>
                    <a:pt x="988" y="490"/>
                  </a:lnTo>
                  <a:lnTo>
                    <a:pt x="990" y="482"/>
                  </a:lnTo>
                  <a:lnTo>
                    <a:pt x="984" y="462"/>
                  </a:lnTo>
                  <a:lnTo>
                    <a:pt x="980" y="448"/>
                  </a:lnTo>
                  <a:lnTo>
                    <a:pt x="972" y="428"/>
                  </a:lnTo>
                  <a:lnTo>
                    <a:pt x="980" y="424"/>
                  </a:lnTo>
                  <a:lnTo>
                    <a:pt x="1002" y="418"/>
                  </a:lnTo>
                  <a:lnTo>
                    <a:pt x="1012" y="406"/>
                  </a:lnTo>
                  <a:lnTo>
                    <a:pt x="1022" y="394"/>
                  </a:lnTo>
                  <a:lnTo>
                    <a:pt x="1020" y="372"/>
                  </a:lnTo>
                  <a:lnTo>
                    <a:pt x="1010" y="354"/>
                  </a:lnTo>
                  <a:lnTo>
                    <a:pt x="998" y="346"/>
                  </a:lnTo>
                  <a:lnTo>
                    <a:pt x="988" y="340"/>
                  </a:lnTo>
                  <a:lnTo>
                    <a:pt x="990" y="334"/>
                  </a:lnTo>
                  <a:lnTo>
                    <a:pt x="996" y="328"/>
                  </a:lnTo>
                  <a:lnTo>
                    <a:pt x="1006" y="316"/>
                  </a:lnTo>
                  <a:lnTo>
                    <a:pt x="1004" y="304"/>
                  </a:lnTo>
                  <a:lnTo>
                    <a:pt x="1002" y="292"/>
                  </a:lnTo>
                  <a:lnTo>
                    <a:pt x="1006" y="274"/>
                  </a:lnTo>
                  <a:lnTo>
                    <a:pt x="996" y="264"/>
                  </a:lnTo>
                  <a:lnTo>
                    <a:pt x="1000" y="250"/>
                  </a:lnTo>
                  <a:lnTo>
                    <a:pt x="1018" y="250"/>
                  </a:lnTo>
                  <a:lnTo>
                    <a:pt x="1034" y="256"/>
                  </a:lnTo>
                  <a:lnTo>
                    <a:pt x="1044" y="258"/>
                  </a:lnTo>
                  <a:lnTo>
                    <a:pt x="1058" y="256"/>
                  </a:lnTo>
                  <a:lnTo>
                    <a:pt x="1064" y="248"/>
                  </a:lnTo>
                  <a:lnTo>
                    <a:pt x="1076" y="256"/>
                  </a:lnTo>
                  <a:lnTo>
                    <a:pt x="1090" y="266"/>
                  </a:lnTo>
                  <a:lnTo>
                    <a:pt x="1098" y="278"/>
                  </a:lnTo>
                  <a:lnTo>
                    <a:pt x="1112" y="286"/>
                  </a:lnTo>
                  <a:lnTo>
                    <a:pt x="1134" y="290"/>
                  </a:lnTo>
                  <a:lnTo>
                    <a:pt x="1130" y="300"/>
                  </a:lnTo>
                  <a:lnTo>
                    <a:pt x="1130" y="314"/>
                  </a:lnTo>
                  <a:lnTo>
                    <a:pt x="1136" y="328"/>
                  </a:lnTo>
                  <a:lnTo>
                    <a:pt x="1136" y="336"/>
                  </a:lnTo>
                  <a:lnTo>
                    <a:pt x="1148" y="338"/>
                  </a:lnTo>
                  <a:lnTo>
                    <a:pt x="1156" y="346"/>
                  </a:lnTo>
                  <a:lnTo>
                    <a:pt x="1168" y="352"/>
                  </a:lnTo>
                  <a:lnTo>
                    <a:pt x="1182" y="340"/>
                  </a:lnTo>
                  <a:lnTo>
                    <a:pt x="1196" y="328"/>
                  </a:lnTo>
                  <a:lnTo>
                    <a:pt x="1196" y="316"/>
                  </a:lnTo>
                  <a:lnTo>
                    <a:pt x="1204" y="306"/>
                  </a:lnTo>
                  <a:lnTo>
                    <a:pt x="1210" y="300"/>
                  </a:lnTo>
                  <a:lnTo>
                    <a:pt x="1218" y="312"/>
                  </a:lnTo>
                  <a:lnTo>
                    <a:pt x="1228" y="328"/>
                  </a:lnTo>
                  <a:lnTo>
                    <a:pt x="1242" y="346"/>
                  </a:lnTo>
                  <a:lnTo>
                    <a:pt x="1244" y="354"/>
                  </a:lnTo>
                  <a:lnTo>
                    <a:pt x="1254" y="360"/>
                  </a:lnTo>
                  <a:lnTo>
                    <a:pt x="1256" y="372"/>
                  </a:lnTo>
                  <a:lnTo>
                    <a:pt x="1260" y="384"/>
                  </a:lnTo>
                  <a:lnTo>
                    <a:pt x="1254" y="390"/>
                  </a:lnTo>
                  <a:lnTo>
                    <a:pt x="1256" y="398"/>
                  </a:lnTo>
                  <a:lnTo>
                    <a:pt x="1272" y="408"/>
                  </a:lnTo>
                  <a:lnTo>
                    <a:pt x="1274" y="412"/>
                  </a:lnTo>
                  <a:lnTo>
                    <a:pt x="1274" y="418"/>
                  </a:lnTo>
                  <a:lnTo>
                    <a:pt x="1284" y="422"/>
                  </a:lnTo>
                  <a:lnTo>
                    <a:pt x="1298" y="426"/>
                  </a:lnTo>
                  <a:lnTo>
                    <a:pt x="1310" y="430"/>
                  </a:lnTo>
                  <a:lnTo>
                    <a:pt x="1318" y="430"/>
                  </a:lnTo>
                  <a:lnTo>
                    <a:pt x="1314" y="438"/>
                  </a:lnTo>
                  <a:lnTo>
                    <a:pt x="1300" y="444"/>
                  </a:lnTo>
                  <a:lnTo>
                    <a:pt x="1292" y="448"/>
                  </a:lnTo>
                  <a:lnTo>
                    <a:pt x="1280" y="454"/>
                  </a:lnTo>
                  <a:lnTo>
                    <a:pt x="1282" y="456"/>
                  </a:lnTo>
                  <a:lnTo>
                    <a:pt x="1282" y="458"/>
                  </a:lnTo>
                  <a:lnTo>
                    <a:pt x="1284" y="458"/>
                  </a:lnTo>
                  <a:lnTo>
                    <a:pt x="1300" y="450"/>
                  </a:lnTo>
                  <a:lnTo>
                    <a:pt x="1314" y="444"/>
                  </a:lnTo>
                  <a:lnTo>
                    <a:pt x="1324" y="442"/>
                  </a:lnTo>
                  <a:lnTo>
                    <a:pt x="1328" y="452"/>
                  </a:lnTo>
                  <a:lnTo>
                    <a:pt x="1330" y="452"/>
                  </a:lnTo>
                  <a:lnTo>
                    <a:pt x="1336" y="452"/>
                  </a:lnTo>
                  <a:lnTo>
                    <a:pt x="1348" y="458"/>
                  </a:lnTo>
                  <a:lnTo>
                    <a:pt x="1350" y="474"/>
                  </a:lnTo>
                  <a:lnTo>
                    <a:pt x="1348" y="488"/>
                  </a:lnTo>
                  <a:lnTo>
                    <a:pt x="1340" y="496"/>
                  </a:lnTo>
                  <a:lnTo>
                    <a:pt x="1330" y="502"/>
                  </a:lnTo>
                  <a:lnTo>
                    <a:pt x="1310" y="502"/>
                  </a:lnTo>
                  <a:lnTo>
                    <a:pt x="1302" y="512"/>
                  </a:lnTo>
                  <a:lnTo>
                    <a:pt x="1286" y="524"/>
                  </a:lnTo>
                  <a:lnTo>
                    <a:pt x="1264" y="528"/>
                  </a:lnTo>
                  <a:lnTo>
                    <a:pt x="1238" y="524"/>
                  </a:lnTo>
                  <a:lnTo>
                    <a:pt x="1218" y="524"/>
                  </a:lnTo>
                  <a:lnTo>
                    <a:pt x="1190" y="526"/>
                  </a:lnTo>
                  <a:lnTo>
                    <a:pt x="1174" y="532"/>
                  </a:lnTo>
                  <a:lnTo>
                    <a:pt x="1166" y="544"/>
                  </a:lnTo>
                  <a:lnTo>
                    <a:pt x="1152" y="548"/>
                  </a:lnTo>
                  <a:lnTo>
                    <a:pt x="1138" y="560"/>
                  </a:lnTo>
                  <a:lnTo>
                    <a:pt x="1128" y="570"/>
                  </a:lnTo>
                  <a:lnTo>
                    <a:pt x="1114" y="586"/>
                  </a:lnTo>
                  <a:lnTo>
                    <a:pt x="1112" y="590"/>
                  </a:lnTo>
                  <a:lnTo>
                    <a:pt x="1110" y="592"/>
                  </a:lnTo>
                  <a:lnTo>
                    <a:pt x="1110" y="594"/>
                  </a:lnTo>
                  <a:lnTo>
                    <a:pt x="1116" y="590"/>
                  </a:lnTo>
                  <a:lnTo>
                    <a:pt x="1120" y="588"/>
                  </a:lnTo>
                  <a:lnTo>
                    <a:pt x="1134" y="572"/>
                  </a:lnTo>
                  <a:lnTo>
                    <a:pt x="1150" y="562"/>
                  </a:lnTo>
                  <a:lnTo>
                    <a:pt x="1168" y="554"/>
                  </a:lnTo>
                  <a:lnTo>
                    <a:pt x="1174" y="550"/>
                  </a:lnTo>
                  <a:lnTo>
                    <a:pt x="1184" y="546"/>
                  </a:lnTo>
                  <a:lnTo>
                    <a:pt x="1202" y="548"/>
                  </a:lnTo>
                  <a:lnTo>
                    <a:pt x="1214" y="552"/>
                  </a:lnTo>
                  <a:lnTo>
                    <a:pt x="1218" y="562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1004" y="1111"/>
              <a:ext cx="38" cy="28"/>
            </a:xfrm>
            <a:custGeom>
              <a:avLst/>
              <a:gdLst>
                <a:gd name="T0" fmla="*/ 6 w 38"/>
                <a:gd name="T1" fmla="*/ 0 h 28"/>
                <a:gd name="T2" fmla="*/ 22 w 38"/>
                <a:gd name="T3" fmla="*/ 0 h 28"/>
                <a:gd name="T4" fmla="*/ 36 w 38"/>
                <a:gd name="T5" fmla="*/ 0 h 28"/>
                <a:gd name="T6" fmla="*/ 38 w 38"/>
                <a:gd name="T7" fmla="*/ 8 h 28"/>
                <a:gd name="T8" fmla="*/ 34 w 38"/>
                <a:gd name="T9" fmla="*/ 20 h 28"/>
                <a:gd name="T10" fmla="*/ 28 w 38"/>
                <a:gd name="T11" fmla="*/ 28 h 28"/>
                <a:gd name="T12" fmla="*/ 22 w 38"/>
                <a:gd name="T13" fmla="*/ 24 h 28"/>
                <a:gd name="T14" fmla="*/ 14 w 38"/>
                <a:gd name="T15" fmla="*/ 14 h 28"/>
                <a:gd name="T16" fmla="*/ 6 w 38"/>
                <a:gd name="T17" fmla="*/ 10 h 28"/>
                <a:gd name="T18" fmla="*/ 0 w 38"/>
                <a:gd name="T19" fmla="*/ 4 h 28"/>
                <a:gd name="T20" fmla="*/ 6 w 38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8">
                  <a:moveTo>
                    <a:pt x="6" y="0"/>
                  </a:moveTo>
                  <a:lnTo>
                    <a:pt x="22" y="0"/>
                  </a:lnTo>
                  <a:lnTo>
                    <a:pt x="36" y="0"/>
                  </a:lnTo>
                  <a:lnTo>
                    <a:pt x="38" y="8"/>
                  </a:lnTo>
                  <a:lnTo>
                    <a:pt x="34" y="20"/>
                  </a:lnTo>
                  <a:lnTo>
                    <a:pt x="28" y="28"/>
                  </a:lnTo>
                  <a:lnTo>
                    <a:pt x="22" y="24"/>
                  </a:lnTo>
                  <a:lnTo>
                    <a:pt x="14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754" y="987"/>
              <a:ext cx="112" cy="58"/>
            </a:xfrm>
            <a:custGeom>
              <a:avLst/>
              <a:gdLst>
                <a:gd name="T0" fmla="*/ 0 w 112"/>
                <a:gd name="T1" fmla="*/ 50 h 58"/>
                <a:gd name="T2" fmla="*/ 4 w 112"/>
                <a:gd name="T3" fmla="*/ 40 h 58"/>
                <a:gd name="T4" fmla="*/ 16 w 112"/>
                <a:gd name="T5" fmla="*/ 38 h 58"/>
                <a:gd name="T6" fmla="*/ 26 w 112"/>
                <a:gd name="T7" fmla="*/ 32 h 58"/>
                <a:gd name="T8" fmla="*/ 36 w 112"/>
                <a:gd name="T9" fmla="*/ 26 h 58"/>
                <a:gd name="T10" fmla="*/ 50 w 112"/>
                <a:gd name="T11" fmla="*/ 18 h 58"/>
                <a:gd name="T12" fmla="*/ 58 w 112"/>
                <a:gd name="T13" fmla="*/ 10 h 58"/>
                <a:gd name="T14" fmla="*/ 76 w 112"/>
                <a:gd name="T15" fmla="*/ 8 h 58"/>
                <a:gd name="T16" fmla="*/ 86 w 112"/>
                <a:gd name="T17" fmla="*/ 8 h 58"/>
                <a:gd name="T18" fmla="*/ 92 w 112"/>
                <a:gd name="T19" fmla="*/ 12 h 58"/>
                <a:gd name="T20" fmla="*/ 96 w 112"/>
                <a:gd name="T21" fmla="*/ 0 h 58"/>
                <a:gd name="T22" fmla="*/ 106 w 112"/>
                <a:gd name="T23" fmla="*/ 4 h 58"/>
                <a:gd name="T24" fmla="*/ 112 w 112"/>
                <a:gd name="T25" fmla="*/ 8 h 58"/>
                <a:gd name="T26" fmla="*/ 108 w 112"/>
                <a:gd name="T27" fmla="*/ 14 h 58"/>
                <a:gd name="T28" fmla="*/ 100 w 112"/>
                <a:gd name="T29" fmla="*/ 16 h 58"/>
                <a:gd name="T30" fmla="*/ 106 w 112"/>
                <a:gd name="T31" fmla="*/ 24 h 58"/>
                <a:gd name="T32" fmla="*/ 104 w 112"/>
                <a:gd name="T33" fmla="*/ 30 h 58"/>
                <a:gd name="T34" fmla="*/ 96 w 112"/>
                <a:gd name="T35" fmla="*/ 32 h 58"/>
                <a:gd name="T36" fmla="*/ 90 w 112"/>
                <a:gd name="T37" fmla="*/ 38 h 58"/>
                <a:gd name="T38" fmla="*/ 84 w 112"/>
                <a:gd name="T39" fmla="*/ 44 h 58"/>
                <a:gd name="T40" fmla="*/ 74 w 112"/>
                <a:gd name="T41" fmla="*/ 42 h 58"/>
                <a:gd name="T42" fmla="*/ 76 w 112"/>
                <a:gd name="T43" fmla="*/ 32 h 58"/>
                <a:gd name="T44" fmla="*/ 72 w 112"/>
                <a:gd name="T45" fmla="*/ 28 h 58"/>
                <a:gd name="T46" fmla="*/ 66 w 112"/>
                <a:gd name="T47" fmla="*/ 30 h 58"/>
                <a:gd name="T48" fmla="*/ 64 w 112"/>
                <a:gd name="T49" fmla="*/ 34 h 58"/>
                <a:gd name="T50" fmla="*/ 64 w 112"/>
                <a:gd name="T51" fmla="*/ 40 h 58"/>
                <a:gd name="T52" fmla="*/ 60 w 112"/>
                <a:gd name="T53" fmla="*/ 48 h 58"/>
                <a:gd name="T54" fmla="*/ 54 w 112"/>
                <a:gd name="T55" fmla="*/ 50 h 58"/>
                <a:gd name="T56" fmla="*/ 48 w 112"/>
                <a:gd name="T57" fmla="*/ 48 h 58"/>
                <a:gd name="T58" fmla="*/ 48 w 112"/>
                <a:gd name="T59" fmla="*/ 58 h 58"/>
                <a:gd name="T60" fmla="*/ 34 w 112"/>
                <a:gd name="T61" fmla="*/ 58 h 58"/>
                <a:gd name="T62" fmla="*/ 32 w 112"/>
                <a:gd name="T63" fmla="*/ 50 h 58"/>
                <a:gd name="T64" fmla="*/ 24 w 112"/>
                <a:gd name="T65" fmla="*/ 50 h 58"/>
                <a:gd name="T66" fmla="*/ 24 w 112"/>
                <a:gd name="T67" fmla="*/ 54 h 58"/>
                <a:gd name="T68" fmla="*/ 8 w 112"/>
                <a:gd name="T69" fmla="*/ 54 h 58"/>
                <a:gd name="T70" fmla="*/ 0 w 112"/>
                <a:gd name="T71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58">
                  <a:moveTo>
                    <a:pt x="0" y="50"/>
                  </a:moveTo>
                  <a:lnTo>
                    <a:pt x="4" y="40"/>
                  </a:lnTo>
                  <a:lnTo>
                    <a:pt x="16" y="38"/>
                  </a:lnTo>
                  <a:lnTo>
                    <a:pt x="26" y="32"/>
                  </a:lnTo>
                  <a:lnTo>
                    <a:pt x="36" y="26"/>
                  </a:lnTo>
                  <a:lnTo>
                    <a:pt x="50" y="18"/>
                  </a:lnTo>
                  <a:lnTo>
                    <a:pt x="58" y="10"/>
                  </a:lnTo>
                  <a:lnTo>
                    <a:pt x="76" y="8"/>
                  </a:lnTo>
                  <a:lnTo>
                    <a:pt x="86" y="8"/>
                  </a:lnTo>
                  <a:lnTo>
                    <a:pt x="92" y="12"/>
                  </a:lnTo>
                  <a:lnTo>
                    <a:pt x="96" y="0"/>
                  </a:lnTo>
                  <a:lnTo>
                    <a:pt x="106" y="4"/>
                  </a:lnTo>
                  <a:lnTo>
                    <a:pt x="112" y="8"/>
                  </a:lnTo>
                  <a:lnTo>
                    <a:pt x="108" y="14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04" y="30"/>
                  </a:lnTo>
                  <a:lnTo>
                    <a:pt x="96" y="32"/>
                  </a:lnTo>
                  <a:lnTo>
                    <a:pt x="90" y="38"/>
                  </a:lnTo>
                  <a:lnTo>
                    <a:pt x="84" y="44"/>
                  </a:lnTo>
                  <a:lnTo>
                    <a:pt x="74" y="4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66" y="30"/>
                  </a:lnTo>
                  <a:lnTo>
                    <a:pt x="64" y="34"/>
                  </a:lnTo>
                  <a:lnTo>
                    <a:pt x="64" y="40"/>
                  </a:lnTo>
                  <a:lnTo>
                    <a:pt x="60" y="48"/>
                  </a:lnTo>
                  <a:lnTo>
                    <a:pt x="54" y="50"/>
                  </a:lnTo>
                  <a:lnTo>
                    <a:pt x="48" y="48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2" y="50"/>
                  </a:lnTo>
                  <a:lnTo>
                    <a:pt x="24" y="50"/>
                  </a:lnTo>
                  <a:lnTo>
                    <a:pt x="24" y="54"/>
                  </a:lnTo>
                  <a:lnTo>
                    <a:pt x="8" y="54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808" y="1037"/>
              <a:ext cx="28" cy="20"/>
            </a:xfrm>
            <a:custGeom>
              <a:avLst/>
              <a:gdLst>
                <a:gd name="T0" fmla="*/ 18 w 28"/>
                <a:gd name="T1" fmla="*/ 0 h 20"/>
                <a:gd name="T2" fmla="*/ 28 w 28"/>
                <a:gd name="T3" fmla="*/ 2 h 20"/>
                <a:gd name="T4" fmla="*/ 26 w 28"/>
                <a:gd name="T5" fmla="*/ 8 h 20"/>
                <a:gd name="T6" fmla="*/ 20 w 28"/>
                <a:gd name="T7" fmla="*/ 18 h 20"/>
                <a:gd name="T8" fmla="*/ 12 w 28"/>
                <a:gd name="T9" fmla="*/ 20 h 20"/>
                <a:gd name="T10" fmla="*/ 0 w 28"/>
                <a:gd name="T11" fmla="*/ 16 h 20"/>
                <a:gd name="T12" fmla="*/ 4 w 28"/>
                <a:gd name="T13" fmla="*/ 8 h 20"/>
                <a:gd name="T14" fmla="*/ 14 w 28"/>
                <a:gd name="T15" fmla="*/ 2 h 20"/>
                <a:gd name="T16" fmla="*/ 18 w 28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0">
                  <a:moveTo>
                    <a:pt x="18" y="0"/>
                  </a:moveTo>
                  <a:lnTo>
                    <a:pt x="28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20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4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904" y="971"/>
              <a:ext cx="56" cy="26"/>
            </a:xfrm>
            <a:custGeom>
              <a:avLst/>
              <a:gdLst>
                <a:gd name="T0" fmla="*/ 0 w 56"/>
                <a:gd name="T1" fmla="*/ 6 h 26"/>
                <a:gd name="T2" fmla="*/ 14 w 56"/>
                <a:gd name="T3" fmla="*/ 0 h 26"/>
                <a:gd name="T4" fmla="*/ 32 w 56"/>
                <a:gd name="T5" fmla="*/ 0 h 26"/>
                <a:gd name="T6" fmla="*/ 54 w 56"/>
                <a:gd name="T7" fmla="*/ 0 h 26"/>
                <a:gd name="T8" fmla="*/ 56 w 56"/>
                <a:gd name="T9" fmla="*/ 6 h 26"/>
                <a:gd name="T10" fmla="*/ 44 w 56"/>
                <a:gd name="T11" fmla="*/ 8 h 26"/>
                <a:gd name="T12" fmla="*/ 40 w 56"/>
                <a:gd name="T13" fmla="*/ 12 h 26"/>
                <a:gd name="T14" fmla="*/ 50 w 56"/>
                <a:gd name="T15" fmla="*/ 12 h 26"/>
                <a:gd name="T16" fmla="*/ 50 w 56"/>
                <a:gd name="T17" fmla="*/ 18 h 26"/>
                <a:gd name="T18" fmla="*/ 44 w 56"/>
                <a:gd name="T19" fmla="*/ 24 h 26"/>
                <a:gd name="T20" fmla="*/ 32 w 56"/>
                <a:gd name="T21" fmla="*/ 24 h 26"/>
                <a:gd name="T22" fmla="*/ 22 w 56"/>
                <a:gd name="T23" fmla="*/ 24 h 26"/>
                <a:gd name="T24" fmla="*/ 16 w 56"/>
                <a:gd name="T25" fmla="*/ 26 h 26"/>
                <a:gd name="T26" fmla="*/ 4 w 56"/>
                <a:gd name="T27" fmla="*/ 20 h 26"/>
                <a:gd name="T28" fmla="*/ 0 w 56"/>
                <a:gd name="T2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6">
                  <a:moveTo>
                    <a:pt x="0" y="6"/>
                  </a:moveTo>
                  <a:lnTo>
                    <a:pt x="14" y="0"/>
                  </a:lnTo>
                  <a:lnTo>
                    <a:pt x="32" y="0"/>
                  </a:lnTo>
                  <a:lnTo>
                    <a:pt x="54" y="0"/>
                  </a:lnTo>
                  <a:lnTo>
                    <a:pt x="56" y="6"/>
                  </a:lnTo>
                  <a:lnTo>
                    <a:pt x="44" y="8"/>
                  </a:lnTo>
                  <a:lnTo>
                    <a:pt x="40" y="12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44" y="24"/>
                  </a:lnTo>
                  <a:lnTo>
                    <a:pt x="32" y="24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4" y="2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04" y="947"/>
              <a:ext cx="64" cy="18"/>
            </a:xfrm>
            <a:custGeom>
              <a:avLst/>
              <a:gdLst>
                <a:gd name="T0" fmla="*/ 8 w 64"/>
                <a:gd name="T1" fmla="*/ 12 h 18"/>
                <a:gd name="T2" fmla="*/ 24 w 64"/>
                <a:gd name="T3" fmla="*/ 6 h 18"/>
                <a:gd name="T4" fmla="*/ 42 w 64"/>
                <a:gd name="T5" fmla="*/ 0 h 18"/>
                <a:gd name="T6" fmla="*/ 56 w 64"/>
                <a:gd name="T7" fmla="*/ 2 h 18"/>
                <a:gd name="T8" fmla="*/ 64 w 64"/>
                <a:gd name="T9" fmla="*/ 8 h 18"/>
                <a:gd name="T10" fmla="*/ 62 w 64"/>
                <a:gd name="T11" fmla="*/ 14 h 18"/>
                <a:gd name="T12" fmla="*/ 52 w 64"/>
                <a:gd name="T13" fmla="*/ 16 h 18"/>
                <a:gd name="T14" fmla="*/ 34 w 64"/>
                <a:gd name="T15" fmla="*/ 16 h 18"/>
                <a:gd name="T16" fmla="*/ 14 w 64"/>
                <a:gd name="T17" fmla="*/ 18 h 18"/>
                <a:gd name="T18" fmla="*/ 0 w 64"/>
                <a:gd name="T19" fmla="*/ 18 h 18"/>
                <a:gd name="T20" fmla="*/ 8 w 64"/>
                <a:gd name="T2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8">
                  <a:moveTo>
                    <a:pt x="8" y="12"/>
                  </a:moveTo>
                  <a:lnTo>
                    <a:pt x="24" y="6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64" y="8"/>
                  </a:lnTo>
                  <a:lnTo>
                    <a:pt x="62" y="14"/>
                  </a:lnTo>
                  <a:lnTo>
                    <a:pt x="52" y="16"/>
                  </a:lnTo>
                  <a:lnTo>
                    <a:pt x="34" y="16"/>
                  </a:lnTo>
                  <a:lnTo>
                    <a:pt x="14" y="18"/>
                  </a:lnTo>
                  <a:lnTo>
                    <a:pt x="0" y="18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074" y="1109"/>
              <a:ext cx="96" cy="78"/>
            </a:xfrm>
            <a:custGeom>
              <a:avLst/>
              <a:gdLst>
                <a:gd name="T0" fmla="*/ 62 w 96"/>
                <a:gd name="T1" fmla="*/ 78 h 78"/>
                <a:gd name="T2" fmla="*/ 50 w 96"/>
                <a:gd name="T3" fmla="*/ 66 h 78"/>
                <a:gd name="T4" fmla="*/ 34 w 96"/>
                <a:gd name="T5" fmla="*/ 56 h 78"/>
                <a:gd name="T6" fmla="*/ 26 w 96"/>
                <a:gd name="T7" fmla="*/ 48 h 78"/>
                <a:gd name="T8" fmla="*/ 10 w 96"/>
                <a:gd name="T9" fmla="*/ 46 h 78"/>
                <a:gd name="T10" fmla="*/ 2 w 96"/>
                <a:gd name="T11" fmla="*/ 40 h 78"/>
                <a:gd name="T12" fmla="*/ 0 w 96"/>
                <a:gd name="T13" fmla="*/ 32 h 78"/>
                <a:gd name="T14" fmla="*/ 4 w 96"/>
                <a:gd name="T15" fmla="*/ 22 h 78"/>
                <a:gd name="T16" fmla="*/ 12 w 96"/>
                <a:gd name="T17" fmla="*/ 24 h 78"/>
                <a:gd name="T18" fmla="*/ 18 w 96"/>
                <a:gd name="T19" fmla="*/ 32 h 78"/>
                <a:gd name="T20" fmla="*/ 28 w 96"/>
                <a:gd name="T21" fmla="*/ 30 h 78"/>
                <a:gd name="T22" fmla="*/ 38 w 96"/>
                <a:gd name="T23" fmla="*/ 24 h 78"/>
                <a:gd name="T24" fmla="*/ 34 w 96"/>
                <a:gd name="T25" fmla="*/ 18 h 78"/>
                <a:gd name="T26" fmla="*/ 20 w 96"/>
                <a:gd name="T27" fmla="*/ 12 h 78"/>
                <a:gd name="T28" fmla="*/ 32 w 96"/>
                <a:gd name="T29" fmla="*/ 2 h 78"/>
                <a:gd name="T30" fmla="*/ 46 w 96"/>
                <a:gd name="T31" fmla="*/ 0 h 78"/>
                <a:gd name="T32" fmla="*/ 50 w 96"/>
                <a:gd name="T33" fmla="*/ 4 h 78"/>
                <a:gd name="T34" fmla="*/ 58 w 96"/>
                <a:gd name="T35" fmla="*/ 4 h 78"/>
                <a:gd name="T36" fmla="*/ 66 w 96"/>
                <a:gd name="T37" fmla="*/ 0 h 78"/>
                <a:gd name="T38" fmla="*/ 92 w 96"/>
                <a:gd name="T39" fmla="*/ 2 h 78"/>
                <a:gd name="T40" fmla="*/ 86 w 96"/>
                <a:gd name="T41" fmla="*/ 6 h 78"/>
                <a:gd name="T42" fmla="*/ 78 w 96"/>
                <a:gd name="T43" fmla="*/ 14 h 78"/>
                <a:gd name="T44" fmla="*/ 68 w 96"/>
                <a:gd name="T45" fmla="*/ 20 h 78"/>
                <a:gd name="T46" fmla="*/ 64 w 96"/>
                <a:gd name="T47" fmla="*/ 26 h 78"/>
                <a:gd name="T48" fmla="*/ 74 w 96"/>
                <a:gd name="T49" fmla="*/ 26 h 78"/>
                <a:gd name="T50" fmla="*/ 80 w 96"/>
                <a:gd name="T51" fmla="*/ 26 h 78"/>
                <a:gd name="T52" fmla="*/ 86 w 96"/>
                <a:gd name="T53" fmla="*/ 34 h 78"/>
                <a:gd name="T54" fmla="*/ 94 w 96"/>
                <a:gd name="T55" fmla="*/ 28 h 78"/>
                <a:gd name="T56" fmla="*/ 96 w 96"/>
                <a:gd name="T57" fmla="*/ 38 h 78"/>
                <a:gd name="T58" fmla="*/ 92 w 96"/>
                <a:gd name="T59" fmla="*/ 54 h 78"/>
                <a:gd name="T60" fmla="*/ 84 w 96"/>
                <a:gd name="T61" fmla="*/ 66 h 78"/>
                <a:gd name="T62" fmla="*/ 78 w 96"/>
                <a:gd name="T63" fmla="*/ 68 h 78"/>
                <a:gd name="T64" fmla="*/ 70 w 96"/>
                <a:gd name="T65" fmla="*/ 64 h 78"/>
                <a:gd name="T66" fmla="*/ 68 w 96"/>
                <a:gd name="T67" fmla="*/ 68 h 78"/>
                <a:gd name="T68" fmla="*/ 62 w 96"/>
                <a:gd name="T6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78">
                  <a:moveTo>
                    <a:pt x="62" y="78"/>
                  </a:moveTo>
                  <a:lnTo>
                    <a:pt x="50" y="66"/>
                  </a:lnTo>
                  <a:lnTo>
                    <a:pt x="34" y="56"/>
                  </a:lnTo>
                  <a:lnTo>
                    <a:pt x="26" y="48"/>
                  </a:lnTo>
                  <a:lnTo>
                    <a:pt x="10" y="46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4" y="22"/>
                  </a:lnTo>
                  <a:lnTo>
                    <a:pt x="12" y="24"/>
                  </a:lnTo>
                  <a:lnTo>
                    <a:pt x="18" y="32"/>
                  </a:lnTo>
                  <a:lnTo>
                    <a:pt x="28" y="30"/>
                  </a:lnTo>
                  <a:lnTo>
                    <a:pt x="38" y="24"/>
                  </a:lnTo>
                  <a:lnTo>
                    <a:pt x="34" y="18"/>
                  </a:lnTo>
                  <a:lnTo>
                    <a:pt x="20" y="12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6" y="0"/>
                  </a:lnTo>
                  <a:lnTo>
                    <a:pt x="92" y="2"/>
                  </a:lnTo>
                  <a:lnTo>
                    <a:pt x="86" y="6"/>
                  </a:lnTo>
                  <a:lnTo>
                    <a:pt x="78" y="14"/>
                  </a:lnTo>
                  <a:lnTo>
                    <a:pt x="68" y="20"/>
                  </a:lnTo>
                  <a:lnTo>
                    <a:pt x="64" y="26"/>
                  </a:lnTo>
                  <a:lnTo>
                    <a:pt x="74" y="26"/>
                  </a:lnTo>
                  <a:lnTo>
                    <a:pt x="80" y="26"/>
                  </a:lnTo>
                  <a:lnTo>
                    <a:pt x="86" y="34"/>
                  </a:lnTo>
                  <a:lnTo>
                    <a:pt x="94" y="28"/>
                  </a:lnTo>
                  <a:lnTo>
                    <a:pt x="96" y="38"/>
                  </a:lnTo>
                  <a:lnTo>
                    <a:pt x="92" y="54"/>
                  </a:lnTo>
                  <a:lnTo>
                    <a:pt x="84" y="66"/>
                  </a:lnTo>
                  <a:lnTo>
                    <a:pt x="78" y="68"/>
                  </a:lnTo>
                  <a:lnTo>
                    <a:pt x="70" y="64"/>
                  </a:lnTo>
                  <a:lnTo>
                    <a:pt x="68" y="68"/>
                  </a:lnTo>
                  <a:lnTo>
                    <a:pt x="62" y="78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1170" y="1047"/>
              <a:ext cx="46" cy="34"/>
            </a:xfrm>
            <a:custGeom>
              <a:avLst/>
              <a:gdLst>
                <a:gd name="T0" fmla="*/ 46 w 46"/>
                <a:gd name="T1" fmla="*/ 34 h 34"/>
                <a:gd name="T2" fmla="*/ 28 w 46"/>
                <a:gd name="T3" fmla="*/ 32 h 34"/>
                <a:gd name="T4" fmla="*/ 12 w 46"/>
                <a:gd name="T5" fmla="*/ 30 h 34"/>
                <a:gd name="T6" fmla="*/ 0 w 46"/>
                <a:gd name="T7" fmla="*/ 22 h 34"/>
                <a:gd name="T8" fmla="*/ 8 w 46"/>
                <a:gd name="T9" fmla="*/ 12 h 34"/>
                <a:gd name="T10" fmla="*/ 18 w 46"/>
                <a:gd name="T11" fmla="*/ 6 h 34"/>
                <a:gd name="T12" fmla="*/ 26 w 46"/>
                <a:gd name="T13" fmla="*/ 0 h 34"/>
                <a:gd name="T14" fmla="*/ 34 w 46"/>
                <a:gd name="T15" fmla="*/ 6 h 34"/>
                <a:gd name="T16" fmla="*/ 44 w 46"/>
                <a:gd name="T17" fmla="*/ 14 h 34"/>
                <a:gd name="T18" fmla="*/ 46 w 46"/>
                <a:gd name="T19" fmla="*/ 22 h 34"/>
                <a:gd name="T20" fmla="*/ 46 w 46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34">
                  <a:moveTo>
                    <a:pt x="46" y="34"/>
                  </a:moveTo>
                  <a:lnTo>
                    <a:pt x="28" y="32"/>
                  </a:lnTo>
                  <a:lnTo>
                    <a:pt x="12" y="30"/>
                  </a:lnTo>
                  <a:lnTo>
                    <a:pt x="0" y="22"/>
                  </a:lnTo>
                  <a:lnTo>
                    <a:pt x="8" y="12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4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34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1142" y="945"/>
              <a:ext cx="54" cy="32"/>
            </a:xfrm>
            <a:custGeom>
              <a:avLst/>
              <a:gdLst>
                <a:gd name="T0" fmla="*/ 4 w 54"/>
                <a:gd name="T1" fmla="*/ 0 h 32"/>
                <a:gd name="T2" fmla="*/ 22 w 54"/>
                <a:gd name="T3" fmla="*/ 4 h 32"/>
                <a:gd name="T4" fmla="*/ 36 w 54"/>
                <a:gd name="T5" fmla="*/ 10 h 32"/>
                <a:gd name="T6" fmla="*/ 48 w 54"/>
                <a:gd name="T7" fmla="*/ 14 h 32"/>
                <a:gd name="T8" fmla="*/ 54 w 54"/>
                <a:gd name="T9" fmla="*/ 20 h 32"/>
                <a:gd name="T10" fmla="*/ 48 w 54"/>
                <a:gd name="T11" fmla="*/ 30 h 32"/>
                <a:gd name="T12" fmla="*/ 36 w 54"/>
                <a:gd name="T13" fmla="*/ 32 h 32"/>
                <a:gd name="T14" fmla="*/ 20 w 54"/>
                <a:gd name="T15" fmla="*/ 32 h 32"/>
                <a:gd name="T16" fmla="*/ 16 w 54"/>
                <a:gd name="T17" fmla="*/ 22 h 32"/>
                <a:gd name="T18" fmla="*/ 6 w 54"/>
                <a:gd name="T19" fmla="*/ 18 h 32"/>
                <a:gd name="T20" fmla="*/ 0 w 54"/>
                <a:gd name="T21" fmla="*/ 12 h 32"/>
                <a:gd name="T22" fmla="*/ 0 w 54"/>
                <a:gd name="T23" fmla="*/ 4 h 32"/>
                <a:gd name="T24" fmla="*/ 4 w 5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32">
                  <a:moveTo>
                    <a:pt x="4" y="0"/>
                  </a:moveTo>
                  <a:lnTo>
                    <a:pt x="22" y="4"/>
                  </a:lnTo>
                  <a:lnTo>
                    <a:pt x="36" y="10"/>
                  </a:lnTo>
                  <a:lnTo>
                    <a:pt x="48" y="14"/>
                  </a:lnTo>
                  <a:lnTo>
                    <a:pt x="54" y="20"/>
                  </a:lnTo>
                  <a:lnTo>
                    <a:pt x="48" y="30"/>
                  </a:lnTo>
                  <a:lnTo>
                    <a:pt x="36" y="32"/>
                  </a:lnTo>
                  <a:lnTo>
                    <a:pt x="20" y="32"/>
                  </a:lnTo>
                  <a:lnTo>
                    <a:pt x="16" y="2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1166" y="853"/>
              <a:ext cx="182" cy="116"/>
            </a:xfrm>
            <a:custGeom>
              <a:avLst/>
              <a:gdLst>
                <a:gd name="T0" fmla="*/ 116 w 182"/>
                <a:gd name="T1" fmla="*/ 110 h 116"/>
                <a:gd name="T2" fmla="*/ 102 w 182"/>
                <a:gd name="T3" fmla="*/ 104 h 116"/>
                <a:gd name="T4" fmla="*/ 96 w 182"/>
                <a:gd name="T5" fmla="*/ 112 h 116"/>
                <a:gd name="T6" fmla="*/ 66 w 182"/>
                <a:gd name="T7" fmla="*/ 110 h 116"/>
                <a:gd name="T8" fmla="*/ 78 w 182"/>
                <a:gd name="T9" fmla="*/ 102 h 116"/>
                <a:gd name="T10" fmla="*/ 62 w 182"/>
                <a:gd name="T11" fmla="*/ 96 h 116"/>
                <a:gd name="T12" fmla="*/ 40 w 182"/>
                <a:gd name="T13" fmla="*/ 86 h 116"/>
                <a:gd name="T14" fmla="*/ 70 w 182"/>
                <a:gd name="T15" fmla="*/ 82 h 116"/>
                <a:gd name="T16" fmla="*/ 96 w 182"/>
                <a:gd name="T17" fmla="*/ 80 h 116"/>
                <a:gd name="T18" fmla="*/ 78 w 182"/>
                <a:gd name="T19" fmla="*/ 72 h 116"/>
                <a:gd name="T20" fmla="*/ 50 w 182"/>
                <a:gd name="T21" fmla="*/ 74 h 116"/>
                <a:gd name="T22" fmla="*/ 24 w 182"/>
                <a:gd name="T23" fmla="*/ 74 h 116"/>
                <a:gd name="T24" fmla="*/ 0 w 182"/>
                <a:gd name="T25" fmla="*/ 44 h 116"/>
                <a:gd name="T26" fmla="*/ 14 w 182"/>
                <a:gd name="T27" fmla="*/ 48 h 116"/>
                <a:gd name="T28" fmla="*/ 36 w 182"/>
                <a:gd name="T29" fmla="*/ 42 h 116"/>
                <a:gd name="T30" fmla="*/ 16 w 182"/>
                <a:gd name="T31" fmla="*/ 38 h 116"/>
                <a:gd name="T32" fmla="*/ 24 w 182"/>
                <a:gd name="T33" fmla="*/ 28 h 116"/>
                <a:gd name="T34" fmla="*/ 42 w 182"/>
                <a:gd name="T35" fmla="*/ 26 h 116"/>
                <a:gd name="T36" fmla="*/ 24 w 182"/>
                <a:gd name="T37" fmla="*/ 18 h 116"/>
                <a:gd name="T38" fmla="*/ 34 w 182"/>
                <a:gd name="T39" fmla="*/ 10 h 116"/>
                <a:gd name="T40" fmla="*/ 58 w 182"/>
                <a:gd name="T41" fmla="*/ 10 h 116"/>
                <a:gd name="T42" fmla="*/ 42 w 182"/>
                <a:gd name="T43" fmla="*/ 4 h 116"/>
                <a:gd name="T44" fmla="*/ 70 w 182"/>
                <a:gd name="T45" fmla="*/ 2 h 116"/>
                <a:gd name="T46" fmla="*/ 118 w 182"/>
                <a:gd name="T47" fmla="*/ 34 h 116"/>
                <a:gd name="T48" fmla="*/ 126 w 182"/>
                <a:gd name="T49" fmla="*/ 48 h 116"/>
                <a:gd name="T50" fmla="*/ 138 w 182"/>
                <a:gd name="T51" fmla="*/ 34 h 116"/>
                <a:gd name="T52" fmla="*/ 142 w 182"/>
                <a:gd name="T53" fmla="*/ 46 h 116"/>
                <a:gd name="T54" fmla="*/ 152 w 182"/>
                <a:gd name="T55" fmla="*/ 58 h 116"/>
                <a:gd name="T56" fmla="*/ 164 w 182"/>
                <a:gd name="T57" fmla="*/ 66 h 116"/>
                <a:gd name="T58" fmla="*/ 176 w 182"/>
                <a:gd name="T59" fmla="*/ 68 h 116"/>
                <a:gd name="T60" fmla="*/ 178 w 182"/>
                <a:gd name="T61" fmla="*/ 80 h 116"/>
                <a:gd name="T62" fmla="*/ 162 w 182"/>
                <a:gd name="T63" fmla="*/ 82 h 116"/>
                <a:gd name="T64" fmla="*/ 140 w 182"/>
                <a:gd name="T65" fmla="*/ 98 h 116"/>
                <a:gd name="T66" fmla="*/ 144 w 182"/>
                <a:gd name="T67" fmla="*/ 82 h 116"/>
                <a:gd name="T68" fmla="*/ 134 w 182"/>
                <a:gd name="T69" fmla="*/ 92 h 116"/>
                <a:gd name="T70" fmla="*/ 136 w 182"/>
                <a:gd name="T71" fmla="*/ 102 h 116"/>
                <a:gd name="T72" fmla="*/ 136 w 182"/>
                <a:gd name="T73" fmla="*/ 108 h 116"/>
                <a:gd name="T74" fmla="*/ 128 w 182"/>
                <a:gd name="T75" fmla="*/ 106 h 116"/>
                <a:gd name="T76" fmla="*/ 124 w 182"/>
                <a:gd name="T7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16">
                  <a:moveTo>
                    <a:pt x="124" y="116"/>
                  </a:moveTo>
                  <a:lnTo>
                    <a:pt x="116" y="110"/>
                  </a:lnTo>
                  <a:lnTo>
                    <a:pt x="108" y="100"/>
                  </a:lnTo>
                  <a:lnTo>
                    <a:pt x="102" y="104"/>
                  </a:lnTo>
                  <a:lnTo>
                    <a:pt x="104" y="110"/>
                  </a:lnTo>
                  <a:lnTo>
                    <a:pt x="96" y="112"/>
                  </a:lnTo>
                  <a:lnTo>
                    <a:pt x="84" y="116"/>
                  </a:lnTo>
                  <a:lnTo>
                    <a:pt x="66" y="110"/>
                  </a:lnTo>
                  <a:lnTo>
                    <a:pt x="64" y="100"/>
                  </a:lnTo>
                  <a:lnTo>
                    <a:pt x="78" y="102"/>
                  </a:lnTo>
                  <a:lnTo>
                    <a:pt x="76" y="98"/>
                  </a:lnTo>
                  <a:lnTo>
                    <a:pt x="62" y="96"/>
                  </a:lnTo>
                  <a:lnTo>
                    <a:pt x="56" y="98"/>
                  </a:lnTo>
                  <a:lnTo>
                    <a:pt x="40" y="86"/>
                  </a:lnTo>
                  <a:lnTo>
                    <a:pt x="52" y="82"/>
                  </a:lnTo>
                  <a:lnTo>
                    <a:pt x="70" y="82"/>
                  </a:lnTo>
                  <a:lnTo>
                    <a:pt x="84" y="82"/>
                  </a:lnTo>
                  <a:lnTo>
                    <a:pt x="96" y="80"/>
                  </a:lnTo>
                  <a:lnTo>
                    <a:pt x="90" y="74"/>
                  </a:lnTo>
                  <a:lnTo>
                    <a:pt x="78" y="72"/>
                  </a:lnTo>
                  <a:lnTo>
                    <a:pt x="62" y="72"/>
                  </a:lnTo>
                  <a:lnTo>
                    <a:pt x="50" y="74"/>
                  </a:lnTo>
                  <a:lnTo>
                    <a:pt x="34" y="72"/>
                  </a:lnTo>
                  <a:lnTo>
                    <a:pt x="24" y="74"/>
                  </a:lnTo>
                  <a:lnTo>
                    <a:pt x="6" y="54"/>
                  </a:lnTo>
                  <a:lnTo>
                    <a:pt x="0" y="44"/>
                  </a:lnTo>
                  <a:lnTo>
                    <a:pt x="8" y="44"/>
                  </a:lnTo>
                  <a:lnTo>
                    <a:pt x="14" y="48"/>
                  </a:lnTo>
                  <a:lnTo>
                    <a:pt x="30" y="50"/>
                  </a:lnTo>
                  <a:lnTo>
                    <a:pt x="36" y="42"/>
                  </a:lnTo>
                  <a:lnTo>
                    <a:pt x="24" y="40"/>
                  </a:lnTo>
                  <a:lnTo>
                    <a:pt x="16" y="38"/>
                  </a:lnTo>
                  <a:lnTo>
                    <a:pt x="14" y="28"/>
                  </a:lnTo>
                  <a:lnTo>
                    <a:pt x="24" y="28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34" y="22"/>
                  </a:lnTo>
                  <a:lnTo>
                    <a:pt x="24" y="18"/>
                  </a:lnTo>
                  <a:lnTo>
                    <a:pt x="26" y="10"/>
                  </a:lnTo>
                  <a:lnTo>
                    <a:pt x="34" y="10"/>
                  </a:lnTo>
                  <a:lnTo>
                    <a:pt x="42" y="12"/>
                  </a:lnTo>
                  <a:lnTo>
                    <a:pt x="58" y="10"/>
                  </a:lnTo>
                  <a:lnTo>
                    <a:pt x="56" y="6"/>
                  </a:lnTo>
                  <a:lnTo>
                    <a:pt x="42" y="4"/>
                  </a:lnTo>
                  <a:lnTo>
                    <a:pt x="46" y="0"/>
                  </a:lnTo>
                  <a:lnTo>
                    <a:pt x="70" y="2"/>
                  </a:lnTo>
                  <a:lnTo>
                    <a:pt x="98" y="30"/>
                  </a:lnTo>
                  <a:lnTo>
                    <a:pt x="118" y="34"/>
                  </a:lnTo>
                  <a:lnTo>
                    <a:pt x="118" y="42"/>
                  </a:lnTo>
                  <a:lnTo>
                    <a:pt x="126" y="48"/>
                  </a:lnTo>
                  <a:lnTo>
                    <a:pt x="130" y="38"/>
                  </a:lnTo>
                  <a:lnTo>
                    <a:pt x="138" y="34"/>
                  </a:lnTo>
                  <a:lnTo>
                    <a:pt x="144" y="36"/>
                  </a:lnTo>
                  <a:lnTo>
                    <a:pt x="142" y="46"/>
                  </a:lnTo>
                  <a:lnTo>
                    <a:pt x="150" y="52"/>
                  </a:lnTo>
                  <a:lnTo>
                    <a:pt x="152" y="58"/>
                  </a:lnTo>
                  <a:lnTo>
                    <a:pt x="150" y="68"/>
                  </a:lnTo>
                  <a:lnTo>
                    <a:pt x="164" y="66"/>
                  </a:lnTo>
                  <a:lnTo>
                    <a:pt x="172" y="68"/>
                  </a:lnTo>
                  <a:lnTo>
                    <a:pt x="176" y="68"/>
                  </a:lnTo>
                  <a:lnTo>
                    <a:pt x="182" y="74"/>
                  </a:lnTo>
                  <a:lnTo>
                    <a:pt x="178" y="80"/>
                  </a:lnTo>
                  <a:lnTo>
                    <a:pt x="172" y="84"/>
                  </a:lnTo>
                  <a:lnTo>
                    <a:pt x="162" y="82"/>
                  </a:lnTo>
                  <a:lnTo>
                    <a:pt x="156" y="84"/>
                  </a:lnTo>
                  <a:lnTo>
                    <a:pt x="140" y="98"/>
                  </a:lnTo>
                  <a:lnTo>
                    <a:pt x="140" y="92"/>
                  </a:lnTo>
                  <a:lnTo>
                    <a:pt x="144" y="82"/>
                  </a:lnTo>
                  <a:lnTo>
                    <a:pt x="138" y="82"/>
                  </a:lnTo>
                  <a:lnTo>
                    <a:pt x="134" y="92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4" y="110"/>
                  </a:lnTo>
                  <a:lnTo>
                    <a:pt x="128" y="106"/>
                  </a:lnTo>
                  <a:lnTo>
                    <a:pt x="126" y="104"/>
                  </a:lnTo>
                  <a:lnTo>
                    <a:pt x="124" y="116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1108" y="897"/>
              <a:ext cx="26" cy="16"/>
            </a:xfrm>
            <a:custGeom>
              <a:avLst/>
              <a:gdLst>
                <a:gd name="T0" fmla="*/ 8 w 26"/>
                <a:gd name="T1" fmla="*/ 0 h 16"/>
                <a:gd name="T2" fmla="*/ 18 w 26"/>
                <a:gd name="T3" fmla="*/ 0 h 16"/>
                <a:gd name="T4" fmla="*/ 26 w 26"/>
                <a:gd name="T5" fmla="*/ 6 h 16"/>
                <a:gd name="T6" fmla="*/ 26 w 26"/>
                <a:gd name="T7" fmla="*/ 16 h 16"/>
                <a:gd name="T8" fmla="*/ 18 w 26"/>
                <a:gd name="T9" fmla="*/ 16 h 16"/>
                <a:gd name="T10" fmla="*/ 14 w 26"/>
                <a:gd name="T11" fmla="*/ 12 h 16"/>
                <a:gd name="T12" fmla="*/ 4 w 26"/>
                <a:gd name="T13" fmla="*/ 12 h 16"/>
                <a:gd name="T14" fmla="*/ 0 w 26"/>
                <a:gd name="T15" fmla="*/ 4 h 16"/>
                <a:gd name="T16" fmla="*/ 8 w 2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6">
                  <a:moveTo>
                    <a:pt x="8" y="0"/>
                  </a:moveTo>
                  <a:lnTo>
                    <a:pt x="18" y="0"/>
                  </a:lnTo>
                  <a:lnTo>
                    <a:pt x="26" y="6"/>
                  </a:lnTo>
                  <a:lnTo>
                    <a:pt x="26" y="16"/>
                  </a:lnTo>
                  <a:lnTo>
                    <a:pt x="18" y="16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1420" y="1113"/>
              <a:ext cx="70" cy="28"/>
            </a:xfrm>
            <a:custGeom>
              <a:avLst/>
              <a:gdLst>
                <a:gd name="T0" fmla="*/ 4 w 70"/>
                <a:gd name="T1" fmla="*/ 0 h 28"/>
                <a:gd name="T2" fmla="*/ 22 w 70"/>
                <a:gd name="T3" fmla="*/ 0 h 28"/>
                <a:gd name="T4" fmla="*/ 42 w 70"/>
                <a:gd name="T5" fmla="*/ 2 h 28"/>
                <a:gd name="T6" fmla="*/ 62 w 70"/>
                <a:gd name="T7" fmla="*/ 12 h 28"/>
                <a:gd name="T8" fmla="*/ 70 w 70"/>
                <a:gd name="T9" fmla="*/ 22 h 28"/>
                <a:gd name="T10" fmla="*/ 60 w 70"/>
                <a:gd name="T11" fmla="*/ 24 h 28"/>
                <a:gd name="T12" fmla="*/ 46 w 70"/>
                <a:gd name="T13" fmla="*/ 24 h 28"/>
                <a:gd name="T14" fmla="*/ 32 w 70"/>
                <a:gd name="T15" fmla="*/ 24 h 28"/>
                <a:gd name="T16" fmla="*/ 26 w 70"/>
                <a:gd name="T17" fmla="*/ 28 h 28"/>
                <a:gd name="T18" fmla="*/ 14 w 70"/>
                <a:gd name="T19" fmla="*/ 26 h 28"/>
                <a:gd name="T20" fmla="*/ 10 w 70"/>
                <a:gd name="T21" fmla="*/ 16 h 28"/>
                <a:gd name="T22" fmla="*/ 0 w 70"/>
                <a:gd name="T23" fmla="*/ 10 h 28"/>
                <a:gd name="T24" fmla="*/ 0 w 70"/>
                <a:gd name="T25" fmla="*/ 0 h 28"/>
                <a:gd name="T26" fmla="*/ 4 w 70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28">
                  <a:moveTo>
                    <a:pt x="4" y="0"/>
                  </a:moveTo>
                  <a:lnTo>
                    <a:pt x="22" y="0"/>
                  </a:lnTo>
                  <a:lnTo>
                    <a:pt x="42" y="2"/>
                  </a:lnTo>
                  <a:lnTo>
                    <a:pt x="62" y="12"/>
                  </a:lnTo>
                  <a:lnTo>
                    <a:pt x="70" y="22"/>
                  </a:lnTo>
                  <a:lnTo>
                    <a:pt x="60" y="24"/>
                  </a:lnTo>
                  <a:lnTo>
                    <a:pt x="46" y="24"/>
                  </a:lnTo>
                  <a:lnTo>
                    <a:pt x="32" y="24"/>
                  </a:lnTo>
                  <a:lnTo>
                    <a:pt x="26" y="28"/>
                  </a:lnTo>
                  <a:lnTo>
                    <a:pt x="14" y="26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1474" y="1269"/>
              <a:ext cx="36" cy="30"/>
            </a:xfrm>
            <a:custGeom>
              <a:avLst/>
              <a:gdLst>
                <a:gd name="T0" fmla="*/ 36 w 36"/>
                <a:gd name="T1" fmla="*/ 4 h 30"/>
                <a:gd name="T2" fmla="*/ 36 w 36"/>
                <a:gd name="T3" fmla="*/ 10 h 30"/>
                <a:gd name="T4" fmla="*/ 34 w 36"/>
                <a:gd name="T5" fmla="*/ 20 h 30"/>
                <a:gd name="T6" fmla="*/ 26 w 36"/>
                <a:gd name="T7" fmla="*/ 26 h 30"/>
                <a:gd name="T8" fmla="*/ 14 w 36"/>
                <a:gd name="T9" fmla="*/ 30 h 30"/>
                <a:gd name="T10" fmla="*/ 0 w 36"/>
                <a:gd name="T11" fmla="*/ 26 h 30"/>
                <a:gd name="T12" fmla="*/ 2 w 36"/>
                <a:gd name="T13" fmla="*/ 12 h 30"/>
                <a:gd name="T14" fmla="*/ 6 w 36"/>
                <a:gd name="T15" fmla="*/ 4 h 30"/>
                <a:gd name="T16" fmla="*/ 12 w 36"/>
                <a:gd name="T17" fmla="*/ 2 h 30"/>
                <a:gd name="T18" fmla="*/ 24 w 36"/>
                <a:gd name="T19" fmla="*/ 0 h 30"/>
                <a:gd name="T20" fmla="*/ 36 w 36"/>
                <a:gd name="T2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0">
                  <a:moveTo>
                    <a:pt x="36" y="4"/>
                  </a:moveTo>
                  <a:lnTo>
                    <a:pt x="36" y="10"/>
                  </a:lnTo>
                  <a:lnTo>
                    <a:pt x="34" y="20"/>
                  </a:lnTo>
                  <a:lnTo>
                    <a:pt x="26" y="26"/>
                  </a:lnTo>
                  <a:lnTo>
                    <a:pt x="14" y="30"/>
                  </a:lnTo>
                  <a:lnTo>
                    <a:pt x="0" y="26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6" y="4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1316" y="1335"/>
              <a:ext cx="110" cy="70"/>
            </a:xfrm>
            <a:custGeom>
              <a:avLst/>
              <a:gdLst>
                <a:gd name="T0" fmla="*/ 18 w 110"/>
                <a:gd name="T1" fmla="*/ 16 h 70"/>
                <a:gd name="T2" fmla="*/ 18 w 110"/>
                <a:gd name="T3" fmla="*/ 6 h 70"/>
                <a:gd name="T4" fmla="*/ 28 w 110"/>
                <a:gd name="T5" fmla="*/ 0 h 70"/>
                <a:gd name="T6" fmla="*/ 40 w 110"/>
                <a:gd name="T7" fmla="*/ 0 h 70"/>
                <a:gd name="T8" fmla="*/ 40 w 110"/>
                <a:gd name="T9" fmla="*/ 8 h 70"/>
                <a:gd name="T10" fmla="*/ 42 w 110"/>
                <a:gd name="T11" fmla="*/ 12 h 70"/>
                <a:gd name="T12" fmla="*/ 52 w 110"/>
                <a:gd name="T13" fmla="*/ 14 h 70"/>
                <a:gd name="T14" fmla="*/ 54 w 110"/>
                <a:gd name="T15" fmla="*/ 16 h 70"/>
                <a:gd name="T16" fmla="*/ 56 w 110"/>
                <a:gd name="T17" fmla="*/ 20 h 70"/>
                <a:gd name="T18" fmla="*/ 62 w 110"/>
                <a:gd name="T19" fmla="*/ 22 h 70"/>
                <a:gd name="T20" fmla="*/ 70 w 110"/>
                <a:gd name="T21" fmla="*/ 30 h 70"/>
                <a:gd name="T22" fmla="*/ 84 w 110"/>
                <a:gd name="T23" fmla="*/ 32 h 70"/>
                <a:gd name="T24" fmla="*/ 86 w 110"/>
                <a:gd name="T25" fmla="*/ 38 h 70"/>
                <a:gd name="T26" fmla="*/ 88 w 110"/>
                <a:gd name="T27" fmla="*/ 46 h 70"/>
                <a:gd name="T28" fmla="*/ 98 w 110"/>
                <a:gd name="T29" fmla="*/ 46 h 70"/>
                <a:gd name="T30" fmla="*/ 108 w 110"/>
                <a:gd name="T31" fmla="*/ 48 h 70"/>
                <a:gd name="T32" fmla="*/ 110 w 110"/>
                <a:gd name="T33" fmla="*/ 52 h 70"/>
                <a:gd name="T34" fmla="*/ 110 w 110"/>
                <a:gd name="T35" fmla="*/ 56 h 70"/>
                <a:gd name="T36" fmla="*/ 108 w 110"/>
                <a:gd name="T37" fmla="*/ 56 h 70"/>
                <a:gd name="T38" fmla="*/ 106 w 110"/>
                <a:gd name="T39" fmla="*/ 60 h 70"/>
                <a:gd name="T40" fmla="*/ 102 w 110"/>
                <a:gd name="T41" fmla="*/ 60 h 70"/>
                <a:gd name="T42" fmla="*/ 100 w 110"/>
                <a:gd name="T43" fmla="*/ 62 h 70"/>
                <a:gd name="T44" fmla="*/ 90 w 110"/>
                <a:gd name="T45" fmla="*/ 60 h 70"/>
                <a:gd name="T46" fmla="*/ 84 w 110"/>
                <a:gd name="T47" fmla="*/ 58 h 70"/>
                <a:gd name="T48" fmla="*/ 76 w 110"/>
                <a:gd name="T49" fmla="*/ 52 h 70"/>
                <a:gd name="T50" fmla="*/ 68 w 110"/>
                <a:gd name="T51" fmla="*/ 46 h 70"/>
                <a:gd name="T52" fmla="*/ 64 w 110"/>
                <a:gd name="T53" fmla="*/ 42 h 70"/>
                <a:gd name="T54" fmla="*/ 60 w 110"/>
                <a:gd name="T55" fmla="*/ 44 h 70"/>
                <a:gd name="T56" fmla="*/ 58 w 110"/>
                <a:gd name="T57" fmla="*/ 48 h 70"/>
                <a:gd name="T58" fmla="*/ 52 w 110"/>
                <a:gd name="T59" fmla="*/ 56 h 70"/>
                <a:gd name="T60" fmla="*/ 40 w 110"/>
                <a:gd name="T61" fmla="*/ 68 h 70"/>
                <a:gd name="T62" fmla="*/ 24 w 110"/>
                <a:gd name="T63" fmla="*/ 70 h 70"/>
                <a:gd name="T64" fmla="*/ 26 w 110"/>
                <a:gd name="T65" fmla="*/ 56 h 70"/>
                <a:gd name="T66" fmla="*/ 14 w 110"/>
                <a:gd name="T67" fmla="*/ 56 h 70"/>
                <a:gd name="T68" fmla="*/ 10 w 110"/>
                <a:gd name="T69" fmla="*/ 56 h 70"/>
                <a:gd name="T70" fmla="*/ 6 w 110"/>
                <a:gd name="T71" fmla="*/ 62 h 70"/>
                <a:gd name="T72" fmla="*/ 0 w 110"/>
                <a:gd name="T73" fmla="*/ 56 h 70"/>
                <a:gd name="T74" fmla="*/ 6 w 110"/>
                <a:gd name="T75" fmla="*/ 48 h 70"/>
                <a:gd name="T76" fmla="*/ 16 w 110"/>
                <a:gd name="T77" fmla="*/ 38 h 70"/>
                <a:gd name="T78" fmla="*/ 16 w 110"/>
                <a:gd name="T79" fmla="*/ 26 h 70"/>
                <a:gd name="T80" fmla="*/ 18 w 110"/>
                <a:gd name="T81" fmla="*/ 22 h 70"/>
                <a:gd name="T82" fmla="*/ 18 w 110"/>
                <a:gd name="T83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70">
                  <a:moveTo>
                    <a:pt x="18" y="16"/>
                  </a:moveTo>
                  <a:lnTo>
                    <a:pt x="18" y="6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52" y="14"/>
                  </a:lnTo>
                  <a:lnTo>
                    <a:pt x="54" y="16"/>
                  </a:lnTo>
                  <a:lnTo>
                    <a:pt x="56" y="20"/>
                  </a:lnTo>
                  <a:lnTo>
                    <a:pt x="62" y="22"/>
                  </a:lnTo>
                  <a:lnTo>
                    <a:pt x="70" y="30"/>
                  </a:lnTo>
                  <a:lnTo>
                    <a:pt x="84" y="32"/>
                  </a:lnTo>
                  <a:lnTo>
                    <a:pt x="86" y="38"/>
                  </a:lnTo>
                  <a:lnTo>
                    <a:pt x="88" y="46"/>
                  </a:lnTo>
                  <a:lnTo>
                    <a:pt x="98" y="46"/>
                  </a:lnTo>
                  <a:lnTo>
                    <a:pt x="108" y="48"/>
                  </a:lnTo>
                  <a:lnTo>
                    <a:pt x="110" y="52"/>
                  </a:lnTo>
                  <a:lnTo>
                    <a:pt x="110" y="56"/>
                  </a:lnTo>
                  <a:lnTo>
                    <a:pt x="108" y="56"/>
                  </a:lnTo>
                  <a:lnTo>
                    <a:pt x="106" y="60"/>
                  </a:lnTo>
                  <a:lnTo>
                    <a:pt x="102" y="60"/>
                  </a:lnTo>
                  <a:lnTo>
                    <a:pt x="100" y="62"/>
                  </a:lnTo>
                  <a:lnTo>
                    <a:pt x="90" y="60"/>
                  </a:lnTo>
                  <a:lnTo>
                    <a:pt x="84" y="58"/>
                  </a:lnTo>
                  <a:lnTo>
                    <a:pt x="76" y="52"/>
                  </a:lnTo>
                  <a:lnTo>
                    <a:pt x="68" y="46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6"/>
                  </a:lnTo>
                  <a:lnTo>
                    <a:pt x="40" y="68"/>
                  </a:lnTo>
                  <a:lnTo>
                    <a:pt x="24" y="70"/>
                  </a:lnTo>
                  <a:lnTo>
                    <a:pt x="26" y="56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16" y="38"/>
                  </a:lnTo>
                  <a:lnTo>
                    <a:pt x="16" y="26"/>
                  </a:lnTo>
                  <a:lnTo>
                    <a:pt x="18" y="22"/>
                  </a:lnTo>
                  <a:lnTo>
                    <a:pt x="18" y="16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1124" y="1227"/>
              <a:ext cx="68" cy="36"/>
            </a:xfrm>
            <a:custGeom>
              <a:avLst/>
              <a:gdLst>
                <a:gd name="T0" fmla="*/ 6 w 68"/>
                <a:gd name="T1" fmla="*/ 26 h 36"/>
                <a:gd name="T2" fmla="*/ 0 w 68"/>
                <a:gd name="T3" fmla="*/ 24 h 36"/>
                <a:gd name="T4" fmla="*/ 10 w 68"/>
                <a:gd name="T5" fmla="*/ 16 h 36"/>
                <a:gd name="T6" fmla="*/ 18 w 68"/>
                <a:gd name="T7" fmla="*/ 10 h 36"/>
                <a:gd name="T8" fmla="*/ 20 w 68"/>
                <a:gd name="T9" fmla="*/ 0 h 36"/>
                <a:gd name="T10" fmla="*/ 28 w 68"/>
                <a:gd name="T11" fmla="*/ 2 h 36"/>
                <a:gd name="T12" fmla="*/ 38 w 68"/>
                <a:gd name="T13" fmla="*/ 6 h 36"/>
                <a:gd name="T14" fmla="*/ 48 w 68"/>
                <a:gd name="T15" fmla="*/ 14 h 36"/>
                <a:gd name="T16" fmla="*/ 60 w 68"/>
                <a:gd name="T17" fmla="*/ 18 h 36"/>
                <a:gd name="T18" fmla="*/ 66 w 68"/>
                <a:gd name="T19" fmla="*/ 24 h 36"/>
                <a:gd name="T20" fmla="*/ 68 w 68"/>
                <a:gd name="T21" fmla="*/ 32 h 36"/>
                <a:gd name="T22" fmla="*/ 64 w 68"/>
                <a:gd name="T23" fmla="*/ 34 h 36"/>
                <a:gd name="T24" fmla="*/ 56 w 68"/>
                <a:gd name="T25" fmla="*/ 36 h 36"/>
                <a:gd name="T26" fmla="*/ 44 w 68"/>
                <a:gd name="T27" fmla="*/ 36 h 36"/>
                <a:gd name="T28" fmla="*/ 28 w 68"/>
                <a:gd name="T29" fmla="*/ 34 h 36"/>
                <a:gd name="T30" fmla="*/ 18 w 68"/>
                <a:gd name="T31" fmla="*/ 30 h 36"/>
                <a:gd name="T32" fmla="*/ 6 w 68"/>
                <a:gd name="T3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36">
                  <a:moveTo>
                    <a:pt x="6" y="26"/>
                  </a:moveTo>
                  <a:lnTo>
                    <a:pt x="0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8" y="32"/>
                  </a:lnTo>
                  <a:lnTo>
                    <a:pt x="64" y="34"/>
                  </a:lnTo>
                  <a:lnTo>
                    <a:pt x="56" y="36"/>
                  </a:lnTo>
                  <a:lnTo>
                    <a:pt x="44" y="36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1274" y="1109"/>
              <a:ext cx="460" cy="328"/>
            </a:xfrm>
            <a:custGeom>
              <a:avLst/>
              <a:gdLst>
                <a:gd name="T0" fmla="*/ 148 w 460"/>
                <a:gd name="T1" fmla="*/ 30 h 328"/>
                <a:gd name="T2" fmla="*/ 154 w 460"/>
                <a:gd name="T3" fmla="*/ 52 h 328"/>
                <a:gd name="T4" fmla="*/ 184 w 460"/>
                <a:gd name="T5" fmla="*/ 36 h 328"/>
                <a:gd name="T6" fmla="*/ 238 w 460"/>
                <a:gd name="T7" fmla="*/ 44 h 328"/>
                <a:gd name="T8" fmla="*/ 250 w 460"/>
                <a:gd name="T9" fmla="*/ 54 h 328"/>
                <a:gd name="T10" fmla="*/ 258 w 460"/>
                <a:gd name="T11" fmla="*/ 58 h 328"/>
                <a:gd name="T12" fmla="*/ 280 w 460"/>
                <a:gd name="T13" fmla="*/ 68 h 328"/>
                <a:gd name="T14" fmla="*/ 284 w 460"/>
                <a:gd name="T15" fmla="*/ 86 h 328"/>
                <a:gd name="T16" fmla="*/ 306 w 460"/>
                <a:gd name="T17" fmla="*/ 90 h 328"/>
                <a:gd name="T18" fmla="*/ 332 w 460"/>
                <a:gd name="T19" fmla="*/ 92 h 328"/>
                <a:gd name="T20" fmla="*/ 324 w 460"/>
                <a:gd name="T21" fmla="*/ 108 h 328"/>
                <a:gd name="T22" fmla="*/ 360 w 460"/>
                <a:gd name="T23" fmla="*/ 116 h 328"/>
                <a:gd name="T24" fmla="*/ 342 w 460"/>
                <a:gd name="T25" fmla="*/ 122 h 328"/>
                <a:gd name="T26" fmla="*/ 368 w 460"/>
                <a:gd name="T27" fmla="*/ 134 h 328"/>
                <a:gd name="T28" fmla="*/ 346 w 460"/>
                <a:gd name="T29" fmla="*/ 136 h 328"/>
                <a:gd name="T30" fmla="*/ 346 w 460"/>
                <a:gd name="T31" fmla="*/ 150 h 328"/>
                <a:gd name="T32" fmla="*/ 382 w 460"/>
                <a:gd name="T33" fmla="*/ 160 h 328"/>
                <a:gd name="T34" fmla="*/ 404 w 460"/>
                <a:gd name="T35" fmla="*/ 174 h 328"/>
                <a:gd name="T36" fmla="*/ 434 w 460"/>
                <a:gd name="T37" fmla="*/ 190 h 328"/>
                <a:gd name="T38" fmla="*/ 460 w 460"/>
                <a:gd name="T39" fmla="*/ 208 h 328"/>
                <a:gd name="T40" fmla="*/ 434 w 460"/>
                <a:gd name="T41" fmla="*/ 216 h 328"/>
                <a:gd name="T42" fmla="*/ 420 w 460"/>
                <a:gd name="T43" fmla="*/ 240 h 328"/>
                <a:gd name="T44" fmla="*/ 386 w 460"/>
                <a:gd name="T45" fmla="*/ 222 h 328"/>
                <a:gd name="T46" fmla="*/ 358 w 460"/>
                <a:gd name="T47" fmla="*/ 230 h 328"/>
                <a:gd name="T48" fmla="*/ 408 w 460"/>
                <a:gd name="T49" fmla="*/ 284 h 328"/>
                <a:gd name="T50" fmla="*/ 394 w 460"/>
                <a:gd name="T51" fmla="*/ 290 h 328"/>
                <a:gd name="T52" fmla="*/ 356 w 460"/>
                <a:gd name="T53" fmla="*/ 290 h 328"/>
                <a:gd name="T54" fmla="*/ 366 w 460"/>
                <a:gd name="T55" fmla="*/ 306 h 328"/>
                <a:gd name="T56" fmla="*/ 354 w 460"/>
                <a:gd name="T57" fmla="*/ 322 h 328"/>
                <a:gd name="T58" fmla="*/ 310 w 460"/>
                <a:gd name="T59" fmla="*/ 314 h 328"/>
                <a:gd name="T60" fmla="*/ 288 w 460"/>
                <a:gd name="T61" fmla="*/ 280 h 328"/>
                <a:gd name="T62" fmla="*/ 256 w 460"/>
                <a:gd name="T63" fmla="*/ 258 h 328"/>
                <a:gd name="T64" fmla="*/ 238 w 460"/>
                <a:gd name="T65" fmla="*/ 260 h 328"/>
                <a:gd name="T66" fmla="*/ 208 w 460"/>
                <a:gd name="T67" fmla="*/ 270 h 328"/>
                <a:gd name="T68" fmla="*/ 202 w 460"/>
                <a:gd name="T69" fmla="*/ 236 h 328"/>
                <a:gd name="T70" fmla="*/ 238 w 460"/>
                <a:gd name="T71" fmla="*/ 240 h 328"/>
                <a:gd name="T72" fmla="*/ 246 w 460"/>
                <a:gd name="T73" fmla="*/ 222 h 328"/>
                <a:gd name="T74" fmla="*/ 272 w 460"/>
                <a:gd name="T75" fmla="*/ 172 h 328"/>
                <a:gd name="T76" fmla="*/ 246 w 460"/>
                <a:gd name="T77" fmla="*/ 156 h 328"/>
                <a:gd name="T78" fmla="*/ 218 w 460"/>
                <a:gd name="T79" fmla="*/ 150 h 328"/>
                <a:gd name="T80" fmla="*/ 212 w 460"/>
                <a:gd name="T81" fmla="*/ 124 h 328"/>
                <a:gd name="T82" fmla="*/ 186 w 460"/>
                <a:gd name="T83" fmla="*/ 106 h 328"/>
                <a:gd name="T84" fmla="*/ 178 w 460"/>
                <a:gd name="T85" fmla="*/ 112 h 328"/>
                <a:gd name="T86" fmla="*/ 130 w 460"/>
                <a:gd name="T87" fmla="*/ 116 h 328"/>
                <a:gd name="T88" fmla="*/ 56 w 460"/>
                <a:gd name="T89" fmla="*/ 110 h 328"/>
                <a:gd name="T90" fmla="*/ 20 w 460"/>
                <a:gd name="T91" fmla="*/ 102 h 328"/>
                <a:gd name="T92" fmla="*/ 32 w 460"/>
                <a:gd name="T93" fmla="*/ 86 h 328"/>
                <a:gd name="T94" fmla="*/ 0 w 460"/>
                <a:gd name="T95" fmla="*/ 72 h 328"/>
                <a:gd name="T96" fmla="*/ 38 w 460"/>
                <a:gd name="T97" fmla="*/ 2 h 328"/>
                <a:gd name="T98" fmla="*/ 64 w 460"/>
                <a:gd name="T99" fmla="*/ 12 h 328"/>
                <a:gd name="T100" fmla="*/ 68 w 460"/>
                <a:gd name="T101" fmla="*/ 76 h 328"/>
                <a:gd name="T102" fmla="*/ 78 w 460"/>
                <a:gd name="T103" fmla="*/ 46 h 328"/>
                <a:gd name="T104" fmla="*/ 108 w 460"/>
                <a:gd name="T105" fmla="*/ 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0" h="328">
                  <a:moveTo>
                    <a:pt x="134" y="6"/>
                  </a:moveTo>
                  <a:lnTo>
                    <a:pt x="140" y="14"/>
                  </a:lnTo>
                  <a:lnTo>
                    <a:pt x="146" y="22"/>
                  </a:lnTo>
                  <a:lnTo>
                    <a:pt x="148" y="30"/>
                  </a:lnTo>
                  <a:lnTo>
                    <a:pt x="148" y="38"/>
                  </a:lnTo>
                  <a:lnTo>
                    <a:pt x="144" y="42"/>
                  </a:lnTo>
                  <a:lnTo>
                    <a:pt x="144" y="52"/>
                  </a:lnTo>
                  <a:lnTo>
                    <a:pt x="154" y="52"/>
                  </a:lnTo>
                  <a:lnTo>
                    <a:pt x="158" y="42"/>
                  </a:lnTo>
                  <a:lnTo>
                    <a:pt x="168" y="42"/>
                  </a:lnTo>
                  <a:lnTo>
                    <a:pt x="180" y="50"/>
                  </a:lnTo>
                  <a:lnTo>
                    <a:pt x="184" y="36"/>
                  </a:lnTo>
                  <a:lnTo>
                    <a:pt x="198" y="34"/>
                  </a:lnTo>
                  <a:lnTo>
                    <a:pt x="214" y="34"/>
                  </a:lnTo>
                  <a:lnTo>
                    <a:pt x="230" y="40"/>
                  </a:lnTo>
                  <a:lnTo>
                    <a:pt x="238" y="44"/>
                  </a:lnTo>
                  <a:lnTo>
                    <a:pt x="228" y="50"/>
                  </a:lnTo>
                  <a:lnTo>
                    <a:pt x="226" y="58"/>
                  </a:lnTo>
                  <a:lnTo>
                    <a:pt x="240" y="52"/>
                  </a:lnTo>
                  <a:lnTo>
                    <a:pt x="250" y="54"/>
                  </a:lnTo>
                  <a:lnTo>
                    <a:pt x="244" y="60"/>
                  </a:lnTo>
                  <a:lnTo>
                    <a:pt x="238" y="68"/>
                  </a:lnTo>
                  <a:lnTo>
                    <a:pt x="246" y="66"/>
                  </a:lnTo>
                  <a:lnTo>
                    <a:pt x="258" y="58"/>
                  </a:lnTo>
                  <a:lnTo>
                    <a:pt x="260" y="66"/>
                  </a:lnTo>
                  <a:lnTo>
                    <a:pt x="254" y="74"/>
                  </a:lnTo>
                  <a:lnTo>
                    <a:pt x="264" y="74"/>
                  </a:lnTo>
                  <a:lnTo>
                    <a:pt x="280" y="68"/>
                  </a:lnTo>
                  <a:lnTo>
                    <a:pt x="290" y="70"/>
                  </a:lnTo>
                  <a:lnTo>
                    <a:pt x="296" y="76"/>
                  </a:lnTo>
                  <a:lnTo>
                    <a:pt x="292" y="80"/>
                  </a:lnTo>
                  <a:lnTo>
                    <a:pt x="284" y="86"/>
                  </a:lnTo>
                  <a:lnTo>
                    <a:pt x="290" y="90"/>
                  </a:lnTo>
                  <a:lnTo>
                    <a:pt x="300" y="86"/>
                  </a:lnTo>
                  <a:lnTo>
                    <a:pt x="306" y="84"/>
                  </a:lnTo>
                  <a:lnTo>
                    <a:pt x="306" y="90"/>
                  </a:lnTo>
                  <a:lnTo>
                    <a:pt x="298" y="98"/>
                  </a:lnTo>
                  <a:lnTo>
                    <a:pt x="304" y="98"/>
                  </a:lnTo>
                  <a:lnTo>
                    <a:pt x="320" y="92"/>
                  </a:lnTo>
                  <a:lnTo>
                    <a:pt x="332" y="92"/>
                  </a:lnTo>
                  <a:lnTo>
                    <a:pt x="342" y="96"/>
                  </a:lnTo>
                  <a:lnTo>
                    <a:pt x="342" y="100"/>
                  </a:lnTo>
                  <a:lnTo>
                    <a:pt x="334" y="104"/>
                  </a:lnTo>
                  <a:lnTo>
                    <a:pt x="324" y="108"/>
                  </a:lnTo>
                  <a:lnTo>
                    <a:pt x="332" y="112"/>
                  </a:lnTo>
                  <a:lnTo>
                    <a:pt x="350" y="108"/>
                  </a:lnTo>
                  <a:lnTo>
                    <a:pt x="356" y="110"/>
                  </a:lnTo>
                  <a:lnTo>
                    <a:pt x="360" y="116"/>
                  </a:lnTo>
                  <a:lnTo>
                    <a:pt x="362" y="122"/>
                  </a:lnTo>
                  <a:lnTo>
                    <a:pt x="354" y="122"/>
                  </a:lnTo>
                  <a:lnTo>
                    <a:pt x="348" y="122"/>
                  </a:lnTo>
                  <a:lnTo>
                    <a:pt x="342" y="122"/>
                  </a:lnTo>
                  <a:lnTo>
                    <a:pt x="342" y="128"/>
                  </a:lnTo>
                  <a:lnTo>
                    <a:pt x="352" y="128"/>
                  </a:lnTo>
                  <a:lnTo>
                    <a:pt x="362" y="128"/>
                  </a:lnTo>
                  <a:lnTo>
                    <a:pt x="368" y="134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2" y="138"/>
                  </a:lnTo>
                  <a:lnTo>
                    <a:pt x="346" y="136"/>
                  </a:lnTo>
                  <a:lnTo>
                    <a:pt x="344" y="138"/>
                  </a:lnTo>
                  <a:lnTo>
                    <a:pt x="342" y="140"/>
                  </a:lnTo>
                  <a:lnTo>
                    <a:pt x="342" y="144"/>
                  </a:lnTo>
                  <a:lnTo>
                    <a:pt x="346" y="150"/>
                  </a:lnTo>
                  <a:lnTo>
                    <a:pt x="354" y="156"/>
                  </a:lnTo>
                  <a:lnTo>
                    <a:pt x="362" y="156"/>
                  </a:lnTo>
                  <a:lnTo>
                    <a:pt x="370" y="154"/>
                  </a:lnTo>
                  <a:lnTo>
                    <a:pt x="382" y="160"/>
                  </a:lnTo>
                  <a:lnTo>
                    <a:pt x="382" y="166"/>
                  </a:lnTo>
                  <a:lnTo>
                    <a:pt x="388" y="168"/>
                  </a:lnTo>
                  <a:lnTo>
                    <a:pt x="398" y="170"/>
                  </a:lnTo>
                  <a:lnTo>
                    <a:pt x="404" y="174"/>
                  </a:lnTo>
                  <a:lnTo>
                    <a:pt x="406" y="180"/>
                  </a:lnTo>
                  <a:lnTo>
                    <a:pt x="416" y="180"/>
                  </a:lnTo>
                  <a:lnTo>
                    <a:pt x="424" y="182"/>
                  </a:lnTo>
                  <a:lnTo>
                    <a:pt x="434" y="190"/>
                  </a:lnTo>
                  <a:lnTo>
                    <a:pt x="438" y="194"/>
                  </a:lnTo>
                  <a:lnTo>
                    <a:pt x="450" y="196"/>
                  </a:lnTo>
                  <a:lnTo>
                    <a:pt x="460" y="204"/>
                  </a:lnTo>
                  <a:lnTo>
                    <a:pt x="460" y="208"/>
                  </a:lnTo>
                  <a:lnTo>
                    <a:pt x="460" y="212"/>
                  </a:lnTo>
                  <a:lnTo>
                    <a:pt x="458" y="214"/>
                  </a:lnTo>
                  <a:lnTo>
                    <a:pt x="444" y="216"/>
                  </a:lnTo>
                  <a:lnTo>
                    <a:pt x="434" y="216"/>
                  </a:lnTo>
                  <a:lnTo>
                    <a:pt x="436" y="226"/>
                  </a:lnTo>
                  <a:lnTo>
                    <a:pt x="430" y="232"/>
                  </a:lnTo>
                  <a:lnTo>
                    <a:pt x="420" y="232"/>
                  </a:lnTo>
                  <a:lnTo>
                    <a:pt x="420" y="240"/>
                  </a:lnTo>
                  <a:lnTo>
                    <a:pt x="414" y="248"/>
                  </a:lnTo>
                  <a:lnTo>
                    <a:pt x="398" y="240"/>
                  </a:lnTo>
                  <a:lnTo>
                    <a:pt x="390" y="230"/>
                  </a:lnTo>
                  <a:lnTo>
                    <a:pt x="386" y="222"/>
                  </a:lnTo>
                  <a:lnTo>
                    <a:pt x="364" y="208"/>
                  </a:lnTo>
                  <a:lnTo>
                    <a:pt x="356" y="212"/>
                  </a:lnTo>
                  <a:lnTo>
                    <a:pt x="360" y="222"/>
                  </a:lnTo>
                  <a:lnTo>
                    <a:pt x="358" y="230"/>
                  </a:lnTo>
                  <a:lnTo>
                    <a:pt x="364" y="244"/>
                  </a:lnTo>
                  <a:lnTo>
                    <a:pt x="376" y="256"/>
                  </a:lnTo>
                  <a:lnTo>
                    <a:pt x="394" y="270"/>
                  </a:lnTo>
                  <a:lnTo>
                    <a:pt x="408" y="284"/>
                  </a:lnTo>
                  <a:lnTo>
                    <a:pt x="406" y="290"/>
                  </a:lnTo>
                  <a:lnTo>
                    <a:pt x="400" y="288"/>
                  </a:lnTo>
                  <a:lnTo>
                    <a:pt x="396" y="288"/>
                  </a:lnTo>
                  <a:lnTo>
                    <a:pt x="394" y="290"/>
                  </a:lnTo>
                  <a:lnTo>
                    <a:pt x="400" y="304"/>
                  </a:lnTo>
                  <a:lnTo>
                    <a:pt x="394" y="310"/>
                  </a:lnTo>
                  <a:lnTo>
                    <a:pt x="378" y="302"/>
                  </a:lnTo>
                  <a:lnTo>
                    <a:pt x="356" y="290"/>
                  </a:lnTo>
                  <a:lnTo>
                    <a:pt x="344" y="278"/>
                  </a:lnTo>
                  <a:lnTo>
                    <a:pt x="338" y="282"/>
                  </a:lnTo>
                  <a:lnTo>
                    <a:pt x="348" y="292"/>
                  </a:lnTo>
                  <a:lnTo>
                    <a:pt x="366" y="306"/>
                  </a:lnTo>
                  <a:lnTo>
                    <a:pt x="370" y="312"/>
                  </a:lnTo>
                  <a:lnTo>
                    <a:pt x="374" y="320"/>
                  </a:lnTo>
                  <a:lnTo>
                    <a:pt x="378" y="328"/>
                  </a:lnTo>
                  <a:lnTo>
                    <a:pt x="354" y="322"/>
                  </a:lnTo>
                  <a:lnTo>
                    <a:pt x="334" y="314"/>
                  </a:lnTo>
                  <a:lnTo>
                    <a:pt x="320" y="304"/>
                  </a:lnTo>
                  <a:lnTo>
                    <a:pt x="312" y="304"/>
                  </a:lnTo>
                  <a:lnTo>
                    <a:pt x="310" y="314"/>
                  </a:lnTo>
                  <a:lnTo>
                    <a:pt x="296" y="298"/>
                  </a:lnTo>
                  <a:lnTo>
                    <a:pt x="290" y="290"/>
                  </a:lnTo>
                  <a:lnTo>
                    <a:pt x="294" y="286"/>
                  </a:lnTo>
                  <a:lnTo>
                    <a:pt x="288" y="280"/>
                  </a:lnTo>
                  <a:lnTo>
                    <a:pt x="280" y="282"/>
                  </a:lnTo>
                  <a:lnTo>
                    <a:pt x="272" y="274"/>
                  </a:lnTo>
                  <a:lnTo>
                    <a:pt x="262" y="264"/>
                  </a:lnTo>
                  <a:lnTo>
                    <a:pt x="256" y="258"/>
                  </a:lnTo>
                  <a:lnTo>
                    <a:pt x="244" y="254"/>
                  </a:lnTo>
                  <a:lnTo>
                    <a:pt x="238" y="250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6" y="262"/>
                  </a:lnTo>
                  <a:lnTo>
                    <a:pt x="224" y="262"/>
                  </a:lnTo>
                  <a:lnTo>
                    <a:pt x="218" y="266"/>
                  </a:lnTo>
                  <a:lnTo>
                    <a:pt x="208" y="270"/>
                  </a:lnTo>
                  <a:lnTo>
                    <a:pt x="194" y="268"/>
                  </a:lnTo>
                  <a:lnTo>
                    <a:pt x="186" y="258"/>
                  </a:lnTo>
                  <a:lnTo>
                    <a:pt x="188" y="246"/>
                  </a:lnTo>
                  <a:lnTo>
                    <a:pt x="202" y="236"/>
                  </a:lnTo>
                  <a:lnTo>
                    <a:pt x="214" y="238"/>
                  </a:lnTo>
                  <a:lnTo>
                    <a:pt x="226" y="242"/>
                  </a:lnTo>
                  <a:lnTo>
                    <a:pt x="232" y="246"/>
                  </a:lnTo>
                  <a:lnTo>
                    <a:pt x="238" y="240"/>
                  </a:lnTo>
                  <a:lnTo>
                    <a:pt x="246" y="236"/>
                  </a:lnTo>
                  <a:lnTo>
                    <a:pt x="258" y="232"/>
                  </a:lnTo>
                  <a:lnTo>
                    <a:pt x="254" y="228"/>
                  </a:lnTo>
                  <a:lnTo>
                    <a:pt x="246" y="222"/>
                  </a:lnTo>
                  <a:lnTo>
                    <a:pt x="254" y="210"/>
                  </a:lnTo>
                  <a:lnTo>
                    <a:pt x="268" y="202"/>
                  </a:lnTo>
                  <a:lnTo>
                    <a:pt x="280" y="190"/>
                  </a:lnTo>
                  <a:lnTo>
                    <a:pt x="272" y="172"/>
                  </a:lnTo>
                  <a:lnTo>
                    <a:pt x="264" y="160"/>
                  </a:lnTo>
                  <a:lnTo>
                    <a:pt x="256" y="160"/>
                  </a:lnTo>
                  <a:lnTo>
                    <a:pt x="254" y="152"/>
                  </a:lnTo>
                  <a:lnTo>
                    <a:pt x="246" y="156"/>
                  </a:lnTo>
                  <a:lnTo>
                    <a:pt x="240" y="148"/>
                  </a:lnTo>
                  <a:lnTo>
                    <a:pt x="240" y="142"/>
                  </a:lnTo>
                  <a:lnTo>
                    <a:pt x="228" y="142"/>
                  </a:lnTo>
                  <a:lnTo>
                    <a:pt x="218" y="150"/>
                  </a:lnTo>
                  <a:lnTo>
                    <a:pt x="210" y="142"/>
                  </a:lnTo>
                  <a:lnTo>
                    <a:pt x="222" y="134"/>
                  </a:lnTo>
                  <a:lnTo>
                    <a:pt x="218" y="128"/>
                  </a:lnTo>
                  <a:lnTo>
                    <a:pt x="212" y="124"/>
                  </a:lnTo>
                  <a:lnTo>
                    <a:pt x="202" y="114"/>
                  </a:lnTo>
                  <a:lnTo>
                    <a:pt x="196" y="120"/>
                  </a:lnTo>
                  <a:lnTo>
                    <a:pt x="190" y="112"/>
                  </a:lnTo>
                  <a:lnTo>
                    <a:pt x="186" y="106"/>
                  </a:lnTo>
                  <a:lnTo>
                    <a:pt x="178" y="98"/>
                  </a:lnTo>
                  <a:lnTo>
                    <a:pt x="172" y="100"/>
                  </a:lnTo>
                  <a:lnTo>
                    <a:pt x="176" y="106"/>
                  </a:lnTo>
                  <a:lnTo>
                    <a:pt x="178" y="112"/>
                  </a:lnTo>
                  <a:lnTo>
                    <a:pt x="172" y="116"/>
                  </a:lnTo>
                  <a:lnTo>
                    <a:pt x="158" y="116"/>
                  </a:lnTo>
                  <a:lnTo>
                    <a:pt x="136" y="110"/>
                  </a:lnTo>
                  <a:lnTo>
                    <a:pt x="130" y="116"/>
                  </a:lnTo>
                  <a:lnTo>
                    <a:pt x="118" y="118"/>
                  </a:lnTo>
                  <a:lnTo>
                    <a:pt x="90" y="114"/>
                  </a:lnTo>
                  <a:lnTo>
                    <a:pt x="74" y="110"/>
                  </a:lnTo>
                  <a:lnTo>
                    <a:pt x="56" y="110"/>
                  </a:lnTo>
                  <a:lnTo>
                    <a:pt x="48" y="104"/>
                  </a:lnTo>
                  <a:lnTo>
                    <a:pt x="40" y="100"/>
                  </a:lnTo>
                  <a:lnTo>
                    <a:pt x="32" y="106"/>
                  </a:lnTo>
                  <a:lnTo>
                    <a:pt x="20" y="102"/>
                  </a:lnTo>
                  <a:lnTo>
                    <a:pt x="8" y="94"/>
                  </a:lnTo>
                  <a:lnTo>
                    <a:pt x="8" y="84"/>
                  </a:lnTo>
                  <a:lnTo>
                    <a:pt x="16" y="84"/>
                  </a:lnTo>
                  <a:lnTo>
                    <a:pt x="32" y="86"/>
                  </a:lnTo>
                  <a:lnTo>
                    <a:pt x="38" y="82"/>
                  </a:lnTo>
                  <a:lnTo>
                    <a:pt x="32" y="76"/>
                  </a:lnTo>
                  <a:lnTo>
                    <a:pt x="16" y="78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8" y="30"/>
                  </a:lnTo>
                  <a:lnTo>
                    <a:pt x="20" y="14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82" y="2"/>
                  </a:lnTo>
                  <a:lnTo>
                    <a:pt x="76" y="8"/>
                  </a:lnTo>
                  <a:lnTo>
                    <a:pt x="64" y="12"/>
                  </a:lnTo>
                  <a:lnTo>
                    <a:pt x="54" y="28"/>
                  </a:lnTo>
                  <a:lnTo>
                    <a:pt x="54" y="40"/>
                  </a:lnTo>
                  <a:lnTo>
                    <a:pt x="54" y="50"/>
                  </a:lnTo>
                  <a:lnTo>
                    <a:pt x="68" y="76"/>
                  </a:lnTo>
                  <a:lnTo>
                    <a:pt x="82" y="72"/>
                  </a:lnTo>
                  <a:lnTo>
                    <a:pt x="76" y="64"/>
                  </a:lnTo>
                  <a:lnTo>
                    <a:pt x="66" y="50"/>
                  </a:lnTo>
                  <a:lnTo>
                    <a:pt x="78" y="46"/>
                  </a:lnTo>
                  <a:lnTo>
                    <a:pt x="70" y="38"/>
                  </a:lnTo>
                  <a:lnTo>
                    <a:pt x="72" y="26"/>
                  </a:lnTo>
                  <a:lnTo>
                    <a:pt x="84" y="16"/>
                  </a:lnTo>
                  <a:lnTo>
                    <a:pt x="108" y="4"/>
                  </a:lnTo>
                  <a:lnTo>
                    <a:pt x="122" y="2"/>
                  </a:lnTo>
                  <a:lnTo>
                    <a:pt x="134" y="6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364" y="1409"/>
              <a:ext cx="36" cy="22"/>
            </a:xfrm>
            <a:custGeom>
              <a:avLst/>
              <a:gdLst>
                <a:gd name="T0" fmla="*/ 34 w 36"/>
                <a:gd name="T1" fmla="*/ 0 h 22"/>
                <a:gd name="T2" fmla="*/ 22 w 36"/>
                <a:gd name="T3" fmla="*/ 0 h 22"/>
                <a:gd name="T4" fmla="*/ 8 w 36"/>
                <a:gd name="T5" fmla="*/ 6 h 22"/>
                <a:gd name="T6" fmla="*/ 4 w 36"/>
                <a:gd name="T7" fmla="*/ 10 h 22"/>
                <a:gd name="T8" fmla="*/ 2 w 36"/>
                <a:gd name="T9" fmla="*/ 12 h 22"/>
                <a:gd name="T10" fmla="*/ 0 w 36"/>
                <a:gd name="T11" fmla="*/ 14 h 22"/>
                <a:gd name="T12" fmla="*/ 6 w 36"/>
                <a:gd name="T13" fmla="*/ 18 h 22"/>
                <a:gd name="T14" fmla="*/ 10 w 36"/>
                <a:gd name="T15" fmla="*/ 22 h 22"/>
                <a:gd name="T16" fmla="*/ 22 w 36"/>
                <a:gd name="T17" fmla="*/ 18 h 22"/>
                <a:gd name="T18" fmla="*/ 30 w 36"/>
                <a:gd name="T19" fmla="*/ 12 h 22"/>
                <a:gd name="T20" fmla="*/ 36 w 36"/>
                <a:gd name="T21" fmla="*/ 4 h 22"/>
                <a:gd name="T22" fmla="*/ 34 w 36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22">
                  <a:moveTo>
                    <a:pt x="34" y="0"/>
                  </a:moveTo>
                  <a:lnTo>
                    <a:pt x="22" y="0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22" y="18"/>
                  </a:lnTo>
                  <a:lnTo>
                    <a:pt x="30" y="12"/>
                  </a:lnTo>
                  <a:lnTo>
                    <a:pt x="36" y="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1426" y="1423"/>
              <a:ext cx="18" cy="22"/>
            </a:xfrm>
            <a:custGeom>
              <a:avLst/>
              <a:gdLst>
                <a:gd name="T0" fmla="*/ 8 w 18"/>
                <a:gd name="T1" fmla="*/ 0 h 22"/>
                <a:gd name="T2" fmla="*/ 2 w 18"/>
                <a:gd name="T3" fmla="*/ 6 h 22"/>
                <a:gd name="T4" fmla="*/ 0 w 18"/>
                <a:gd name="T5" fmla="*/ 14 h 22"/>
                <a:gd name="T6" fmla="*/ 8 w 18"/>
                <a:gd name="T7" fmla="*/ 22 h 22"/>
                <a:gd name="T8" fmla="*/ 18 w 18"/>
                <a:gd name="T9" fmla="*/ 10 h 22"/>
                <a:gd name="T10" fmla="*/ 16 w 18"/>
                <a:gd name="T11" fmla="*/ 2 h 22"/>
                <a:gd name="T12" fmla="*/ 8 w 18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2">
                  <a:moveTo>
                    <a:pt x="8" y="0"/>
                  </a:moveTo>
                  <a:lnTo>
                    <a:pt x="2" y="6"/>
                  </a:lnTo>
                  <a:lnTo>
                    <a:pt x="0" y="14"/>
                  </a:lnTo>
                  <a:lnTo>
                    <a:pt x="8" y="22"/>
                  </a:lnTo>
                  <a:lnTo>
                    <a:pt x="18" y="10"/>
                  </a:lnTo>
                  <a:lnTo>
                    <a:pt x="16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876" y="971"/>
              <a:ext cx="22" cy="14"/>
            </a:xfrm>
            <a:custGeom>
              <a:avLst/>
              <a:gdLst>
                <a:gd name="T0" fmla="*/ 8 w 22"/>
                <a:gd name="T1" fmla="*/ 0 h 14"/>
                <a:gd name="T2" fmla="*/ 16 w 22"/>
                <a:gd name="T3" fmla="*/ 2 h 14"/>
                <a:gd name="T4" fmla="*/ 22 w 22"/>
                <a:gd name="T5" fmla="*/ 8 h 14"/>
                <a:gd name="T6" fmla="*/ 20 w 22"/>
                <a:gd name="T7" fmla="*/ 12 h 14"/>
                <a:gd name="T8" fmla="*/ 10 w 22"/>
                <a:gd name="T9" fmla="*/ 14 h 14"/>
                <a:gd name="T10" fmla="*/ 2 w 22"/>
                <a:gd name="T11" fmla="*/ 8 h 14"/>
                <a:gd name="T12" fmla="*/ 0 w 22"/>
                <a:gd name="T13" fmla="*/ 2 h 14"/>
                <a:gd name="T14" fmla="*/ 8 w 22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8" y="0"/>
                  </a:moveTo>
                  <a:lnTo>
                    <a:pt x="16" y="2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10" y="14"/>
                  </a:lnTo>
                  <a:lnTo>
                    <a:pt x="2" y="8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1516" y="1271"/>
              <a:ext cx="20" cy="16"/>
            </a:xfrm>
            <a:custGeom>
              <a:avLst/>
              <a:gdLst>
                <a:gd name="T0" fmla="*/ 8 w 20"/>
                <a:gd name="T1" fmla="*/ 0 h 16"/>
                <a:gd name="T2" fmla="*/ 16 w 20"/>
                <a:gd name="T3" fmla="*/ 6 h 16"/>
                <a:gd name="T4" fmla="*/ 20 w 20"/>
                <a:gd name="T5" fmla="*/ 12 h 16"/>
                <a:gd name="T6" fmla="*/ 16 w 20"/>
                <a:gd name="T7" fmla="*/ 16 h 16"/>
                <a:gd name="T8" fmla="*/ 6 w 20"/>
                <a:gd name="T9" fmla="*/ 14 h 16"/>
                <a:gd name="T10" fmla="*/ 0 w 20"/>
                <a:gd name="T11" fmla="*/ 10 h 16"/>
                <a:gd name="T12" fmla="*/ 0 w 20"/>
                <a:gd name="T13" fmla="*/ 2 h 16"/>
                <a:gd name="T14" fmla="*/ 8 w 20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6">
                  <a:moveTo>
                    <a:pt x="8" y="0"/>
                  </a:moveTo>
                  <a:lnTo>
                    <a:pt x="16" y="6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55" name="Freeform 35"/>
          <p:cNvSpPr>
            <a:spLocks/>
          </p:cNvSpPr>
          <p:nvPr/>
        </p:nvSpPr>
        <p:spPr bwMode="auto">
          <a:xfrm>
            <a:off x="2703513" y="3548969"/>
            <a:ext cx="60325" cy="45719"/>
          </a:xfrm>
          <a:custGeom>
            <a:avLst/>
            <a:gdLst>
              <a:gd name="T0" fmla="*/ 0 w 38"/>
              <a:gd name="T1" fmla="*/ 2 h 18"/>
              <a:gd name="T2" fmla="*/ 8 w 38"/>
              <a:gd name="T3" fmla="*/ 8 h 18"/>
              <a:gd name="T4" fmla="*/ 18 w 38"/>
              <a:gd name="T5" fmla="*/ 14 h 18"/>
              <a:gd name="T6" fmla="*/ 34 w 38"/>
              <a:gd name="T7" fmla="*/ 18 h 18"/>
              <a:gd name="T8" fmla="*/ 38 w 38"/>
              <a:gd name="T9" fmla="*/ 12 h 18"/>
              <a:gd name="T10" fmla="*/ 30 w 38"/>
              <a:gd name="T11" fmla="*/ 6 h 18"/>
              <a:gd name="T12" fmla="*/ 22 w 38"/>
              <a:gd name="T13" fmla="*/ 2 h 18"/>
              <a:gd name="T14" fmla="*/ 14 w 38"/>
              <a:gd name="T15" fmla="*/ 0 h 18"/>
              <a:gd name="T16" fmla="*/ 8 w 38"/>
              <a:gd name="T17" fmla="*/ 0 h 18"/>
              <a:gd name="T18" fmla="*/ 0 w 38"/>
              <a:gd name="T1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18">
                <a:moveTo>
                  <a:pt x="0" y="2"/>
                </a:moveTo>
                <a:lnTo>
                  <a:pt x="8" y="8"/>
                </a:lnTo>
                <a:lnTo>
                  <a:pt x="18" y="14"/>
                </a:lnTo>
                <a:lnTo>
                  <a:pt x="34" y="18"/>
                </a:lnTo>
                <a:lnTo>
                  <a:pt x="38" y="12"/>
                </a:lnTo>
                <a:lnTo>
                  <a:pt x="30" y="6"/>
                </a:lnTo>
                <a:lnTo>
                  <a:pt x="22" y="2"/>
                </a:lnTo>
                <a:lnTo>
                  <a:pt x="14" y="0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56" name="Freeform 36"/>
          <p:cNvSpPr>
            <a:spLocks/>
          </p:cNvSpPr>
          <p:nvPr/>
        </p:nvSpPr>
        <p:spPr bwMode="auto">
          <a:xfrm>
            <a:off x="1093788" y="3525443"/>
            <a:ext cx="114300" cy="88294"/>
          </a:xfrm>
          <a:custGeom>
            <a:avLst/>
            <a:gdLst>
              <a:gd name="T0" fmla="*/ 0 w 72"/>
              <a:gd name="T1" fmla="*/ 0 h 50"/>
              <a:gd name="T2" fmla="*/ 12 w 72"/>
              <a:gd name="T3" fmla="*/ 2 h 50"/>
              <a:gd name="T4" fmla="*/ 24 w 72"/>
              <a:gd name="T5" fmla="*/ 6 h 50"/>
              <a:gd name="T6" fmla="*/ 32 w 72"/>
              <a:gd name="T7" fmla="*/ 10 h 50"/>
              <a:gd name="T8" fmla="*/ 42 w 72"/>
              <a:gd name="T9" fmla="*/ 16 h 50"/>
              <a:gd name="T10" fmla="*/ 50 w 72"/>
              <a:gd name="T11" fmla="*/ 26 h 50"/>
              <a:gd name="T12" fmla="*/ 56 w 72"/>
              <a:gd name="T13" fmla="*/ 30 h 50"/>
              <a:gd name="T14" fmla="*/ 66 w 72"/>
              <a:gd name="T15" fmla="*/ 36 h 50"/>
              <a:gd name="T16" fmla="*/ 70 w 72"/>
              <a:gd name="T17" fmla="*/ 42 h 50"/>
              <a:gd name="T18" fmla="*/ 72 w 72"/>
              <a:gd name="T19" fmla="*/ 46 h 50"/>
              <a:gd name="T20" fmla="*/ 66 w 72"/>
              <a:gd name="T21" fmla="*/ 48 h 50"/>
              <a:gd name="T22" fmla="*/ 56 w 72"/>
              <a:gd name="T23" fmla="*/ 50 h 50"/>
              <a:gd name="T24" fmla="*/ 46 w 72"/>
              <a:gd name="T25" fmla="*/ 46 h 50"/>
              <a:gd name="T26" fmla="*/ 46 w 72"/>
              <a:gd name="T27" fmla="*/ 38 h 50"/>
              <a:gd name="T28" fmla="*/ 40 w 72"/>
              <a:gd name="T29" fmla="*/ 38 h 50"/>
              <a:gd name="T30" fmla="*/ 34 w 72"/>
              <a:gd name="T31" fmla="*/ 32 h 50"/>
              <a:gd name="T32" fmla="*/ 28 w 72"/>
              <a:gd name="T33" fmla="*/ 24 h 50"/>
              <a:gd name="T34" fmla="*/ 22 w 72"/>
              <a:gd name="T35" fmla="*/ 24 h 50"/>
              <a:gd name="T36" fmla="*/ 20 w 72"/>
              <a:gd name="T37" fmla="*/ 18 h 50"/>
              <a:gd name="T38" fmla="*/ 14 w 72"/>
              <a:gd name="T39" fmla="*/ 18 h 50"/>
              <a:gd name="T40" fmla="*/ 6 w 72"/>
              <a:gd name="T41" fmla="*/ 14 h 50"/>
              <a:gd name="T42" fmla="*/ 0 w 72"/>
              <a:gd name="T43" fmla="*/ 10 h 50"/>
              <a:gd name="T44" fmla="*/ 0 w 72"/>
              <a:gd name="T4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2" h="50">
                <a:moveTo>
                  <a:pt x="0" y="0"/>
                </a:moveTo>
                <a:lnTo>
                  <a:pt x="12" y="2"/>
                </a:lnTo>
                <a:lnTo>
                  <a:pt x="24" y="6"/>
                </a:lnTo>
                <a:lnTo>
                  <a:pt x="32" y="10"/>
                </a:lnTo>
                <a:lnTo>
                  <a:pt x="42" y="16"/>
                </a:lnTo>
                <a:lnTo>
                  <a:pt x="50" y="26"/>
                </a:lnTo>
                <a:lnTo>
                  <a:pt x="56" y="30"/>
                </a:lnTo>
                <a:lnTo>
                  <a:pt x="66" y="36"/>
                </a:lnTo>
                <a:lnTo>
                  <a:pt x="70" y="42"/>
                </a:lnTo>
                <a:lnTo>
                  <a:pt x="72" y="46"/>
                </a:lnTo>
                <a:lnTo>
                  <a:pt x="66" y="48"/>
                </a:lnTo>
                <a:lnTo>
                  <a:pt x="56" y="50"/>
                </a:lnTo>
                <a:lnTo>
                  <a:pt x="46" y="46"/>
                </a:lnTo>
                <a:lnTo>
                  <a:pt x="46" y="38"/>
                </a:lnTo>
                <a:lnTo>
                  <a:pt x="40" y="38"/>
                </a:lnTo>
                <a:lnTo>
                  <a:pt x="34" y="32"/>
                </a:lnTo>
                <a:lnTo>
                  <a:pt x="28" y="24"/>
                </a:lnTo>
                <a:lnTo>
                  <a:pt x="22" y="24"/>
                </a:lnTo>
                <a:lnTo>
                  <a:pt x="20" y="18"/>
                </a:lnTo>
                <a:lnTo>
                  <a:pt x="14" y="18"/>
                </a:lnTo>
                <a:lnTo>
                  <a:pt x="6" y="14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158" name="Group 38"/>
          <p:cNvGrpSpPr>
            <a:grpSpLocks/>
          </p:cNvGrpSpPr>
          <p:nvPr/>
        </p:nvGrpSpPr>
        <p:grpSpPr bwMode="auto">
          <a:xfrm>
            <a:off x="103188" y="2619750"/>
            <a:ext cx="942975" cy="819364"/>
            <a:chOff x="44" y="1185"/>
            <a:chExt cx="594" cy="464"/>
          </a:xfrm>
          <a:solidFill>
            <a:srgbClr val="558ED5"/>
          </a:solidFill>
        </p:grpSpPr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44" y="1185"/>
              <a:ext cx="594" cy="414"/>
            </a:xfrm>
            <a:custGeom>
              <a:avLst/>
              <a:gdLst>
                <a:gd name="T0" fmla="*/ 540 w 594"/>
                <a:gd name="T1" fmla="*/ 354 h 414"/>
                <a:gd name="T2" fmla="*/ 510 w 594"/>
                <a:gd name="T3" fmla="*/ 318 h 414"/>
                <a:gd name="T4" fmla="*/ 500 w 594"/>
                <a:gd name="T5" fmla="*/ 332 h 414"/>
                <a:gd name="T6" fmla="*/ 464 w 594"/>
                <a:gd name="T7" fmla="*/ 324 h 414"/>
                <a:gd name="T8" fmla="*/ 414 w 594"/>
                <a:gd name="T9" fmla="*/ 298 h 414"/>
                <a:gd name="T10" fmla="*/ 362 w 594"/>
                <a:gd name="T11" fmla="*/ 288 h 414"/>
                <a:gd name="T12" fmla="*/ 318 w 594"/>
                <a:gd name="T13" fmla="*/ 272 h 414"/>
                <a:gd name="T14" fmla="*/ 314 w 594"/>
                <a:gd name="T15" fmla="*/ 294 h 414"/>
                <a:gd name="T16" fmla="*/ 278 w 594"/>
                <a:gd name="T17" fmla="*/ 304 h 414"/>
                <a:gd name="T18" fmla="*/ 252 w 594"/>
                <a:gd name="T19" fmla="*/ 298 h 414"/>
                <a:gd name="T20" fmla="*/ 270 w 594"/>
                <a:gd name="T21" fmla="*/ 274 h 414"/>
                <a:gd name="T22" fmla="*/ 274 w 594"/>
                <a:gd name="T23" fmla="*/ 266 h 414"/>
                <a:gd name="T24" fmla="*/ 236 w 594"/>
                <a:gd name="T25" fmla="*/ 298 h 414"/>
                <a:gd name="T26" fmla="*/ 222 w 594"/>
                <a:gd name="T27" fmla="*/ 322 h 414"/>
                <a:gd name="T28" fmla="*/ 196 w 594"/>
                <a:gd name="T29" fmla="*/ 348 h 414"/>
                <a:gd name="T30" fmla="*/ 146 w 594"/>
                <a:gd name="T31" fmla="*/ 384 h 414"/>
                <a:gd name="T32" fmla="*/ 112 w 594"/>
                <a:gd name="T33" fmla="*/ 398 h 414"/>
                <a:gd name="T34" fmla="*/ 90 w 594"/>
                <a:gd name="T35" fmla="*/ 408 h 414"/>
                <a:gd name="T36" fmla="*/ 84 w 594"/>
                <a:gd name="T37" fmla="*/ 394 h 414"/>
                <a:gd name="T38" fmla="*/ 114 w 594"/>
                <a:gd name="T39" fmla="*/ 382 h 414"/>
                <a:gd name="T40" fmla="*/ 156 w 594"/>
                <a:gd name="T41" fmla="*/ 354 h 414"/>
                <a:gd name="T42" fmla="*/ 170 w 594"/>
                <a:gd name="T43" fmla="*/ 320 h 414"/>
                <a:gd name="T44" fmla="*/ 138 w 594"/>
                <a:gd name="T45" fmla="*/ 328 h 414"/>
                <a:gd name="T46" fmla="*/ 100 w 594"/>
                <a:gd name="T47" fmla="*/ 328 h 414"/>
                <a:gd name="T48" fmla="*/ 86 w 594"/>
                <a:gd name="T49" fmla="*/ 286 h 414"/>
                <a:gd name="T50" fmla="*/ 56 w 594"/>
                <a:gd name="T51" fmla="*/ 300 h 414"/>
                <a:gd name="T52" fmla="*/ 48 w 594"/>
                <a:gd name="T53" fmla="*/ 274 h 414"/>
                <a:gd name="T54" fmla="*/ 24 w 594"/>
                <a:gd name="T55" fmla="*/ 258 h 414"/>
                <a:gd name="T56" fmla="*/ 46 w 594"/>
                <a:gd name="T57" fmla="*/ 226 h 414"/>
                <a:gd name="T58" fmla="*/ 80 w 594"/>
                <a:gd name="T59" fmla="*/ 214 h 414"/>
                <a:gd name="T60" fmla="*/ 102 w 594"/>
                <a:gd name="T61" fmla="*/ 184 h 414"/>
                <a:gd name="T62" fmla="*/ 86 w 594"/>
                <a:gd name="T63" fmla="*/ 180 h 414"/>
                <a:gd name="T64" fmla="*/ 20 w 594"/>
                <a:gd name="T65" fmla="*/ 168 h 414"/>
                <a:gd name="T66" fmla="*/ 10 w 594"/>
                <a:gd name="T67" fmla="*/ 150 h 414"/>
                <a:gd name="T68" fmla="*/ 60 w 594"/>
                <a:gd name="T69" fmla="*/ 132 h 414"/>
                <a:gd name="T70" fmla="*/ 100 w 594"/>
                <a:gd name="T71" fmla="*/ 142 h 414"/>
                <a:gd name="T72" fmla="*/ 102 w 594"/>
                <a:gd name="T73" fmla="*/ 132 h 414"/>
                <a:gd name="T74" fmla="*/ 84 w 594"/>
                <a:gd name="T75" fmla="*/ 116 h 414"/>
                <a:gd name="T76" fmla="*/ 44 w 594"/>
                <a:gd name="T77" fmla="*/ 94 h 414"/>
                <a:gd name="T78" fmla="*/ 22 w 594"/>
                <a:gd name="T79" fmla="*/ 68 h 414"/>
                <a:gd name="T80" fmla="*/ 88 w 594"/>
                <a:gd name="T81" fmla="*/ 28 h 414"/>
                <a:gd name="T82" fmla="*/ 132 w 594"/>
                <a:gd name="T83" fmla="*/ 12 h 414"/>
                <a:gd name="T84" fmla="*/ 186 w 594"/>
                <a:gd name="T85" fmla="*/ 8 h 414"/>
                <a:gd name="T86" fmla="*/ 244 w 594"/>
                <a:gd name="T87" fmla="*/ 16 h 414"/>
                <a:gd name="T88" fmla="*/ 318 w 594"/>
                <a:gd name="T89" fmla="*/ 30 h 414"/>
                <a:gd name="T90" fmla="*/ 400 w 594"/>
                <a:gd name="T91" fmla="*/ 40 h 414"/>
                <a:gd name="T92" fmla="*/ 438 w 594"/>
                <a:gd name="T93" fmla="*/ 288 h 414"/>
                <a:gd name="T94" fmla="*/ 478 w 594"/>
                <a:gd name="T95" fmla="*/ 316 h 414"/>
                <a:gd name="T96" fmla="*/ 508 w 594"/>
                <a:gd name="T97" fmla="*/ 300 h 414"/>
                <a:gd name="T98" fmla="*/ 556 w 594"/>
                <a:gd name="T99" fmla="*/ 358 h 414"/>
                <a:gd name="T100" fmla="*/ 594 w 594"/>
                <a:gd name="T101" fmla="*/ 394 h 414"/>
                <a:gd name="T102" fmla="*/ 582 w 594"/>
                <a:gd name="T103" fmla="*/ 39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4" h="414">
                  <a:moveTo>
                    <a:pt x="568" y="384"/>
                  </a:moveTo>
                  <a:lnTo>
                    <a:pt x="552" y="370"/>
                  </a:lnTo>
                  <a:lnTo>
                    <a:pt x="542" y="362"/>
                  </a:lnTo>
                  <a:lnTo>
                    <a:pt x="540" y="354"/>
                  </a:lnTo>
                  <a:lnTo>
                    <a:pt x="530" y="342"/>
                  </a:lnTo>
                  <a:lnTo>
                    <a:pt x="522" y="336"/>
                  </a:lnTo>
                  <a:lnTo>
                    <a:pt x="518" y="330"/>
                  </a:lnTo>
                  <a:lnTo>
                    <a:pt x="510" y="318"/>
                  </a:lnTo>
                  <a:lnTo>
                    <a:pt x="506" y="322"/>
                  </a:lnTo>
                  <a:lnTo>
                    <a:pt x="510" y="334"/>
                  </a:lnTo>
                  <a:lnTo>
                    <a:pt x="506" y="338"/>
                  </a:lnTo>
                  <a:lnTo>
                    <a:pt x="500" y="332"/>
                  </a:lnTo>
                  <a:lnTo>
                    <a:pt x="496" y="328"/>
                  </a:lnTo>
                  <a:lnTo>
                    <a:pt x="492" y="336"/>
                  </a:lnTo>
                  <a:lnTo>
                    <a:pt x="480" y="332"/>
                  </a:lnTo>
                  <a:lnTo>
                    <a:pt x="464" y="324"/>
                  </a:lnTo>
                  <a:lnTo>
                    <a:pt x="440" y="310"/>
                  </a:lnTo>
                  <a:lnTo>
                    <a:pt x="438" y="302"/>
                  </a:lnTo>
                  <a:lnTo>
                    <a:pt x="426" y="304"/>
                  </a:lnTo>
                  <a:lnTo>
                    <a:pt x="414" y="298"/>
                  </a:lnTo>
                  <a:lnTo>
                    <a:pt x="400" y="296"/>
                  </a:lnTo>
                  <a:lnTo>
                    <a:pt x="378" y="296"/>
                  </a:lnTo>
                  <a:lnTo>
                    <a:pt x="368" y="296"/>
                  </a:lnTo>
                  <a:lnTo>
                    <a:pt x="362" y="288"/>
                  </a:lnTo>
                  <a:lnTo>
                    <a:pt x="348" y="286"/>
                  </a:lnTo>
                  <a:lnTo>
                    <a:pt x="344" y="280"/>
                  </a:lnTo>
                  <a:lnTo>
                    <a:pt x="332" y="274"/>
                  </a:lnTo>
                  <a:lnTo>
                    <a:pt x="318" y="272"/>
                  </a:lnTo>
                  <a:lnTo>
                    <a:pt x="306" y="272"/>
                  </a:lnTo>
                  <a:lnTo>
                    <a:pt x="306" y="280"/>
                  </a:lnTo>
                  <a:lnTo>
                    <a:pt x="310" y="286"/>
                  </a:lnTo>
                  <a:lnTo>
                    <a:pt x="314" y="294"/>
                  </a:lnTo>
                  <a:lnTo>
                    <a:pt x="310" y="296"/>
                  </a:lnTo>
                  <a:lnTo>
                    <a:pt x="294" y="296"/>
                  </a:lnTo>
                  <a:lnTo>
                    <a:pt x="286" y="298"/>
                  </a:lnTo>
                  <a:lnTo>
                    <a:pt x="278" y="304"/>
                  </a:lnTo>
                  <a:lnTo>
                    <a:pt x="268" y="312"/>
                  </a:lnTo>
                  <a:lnTo>
                    <a:pt x="256" y="316"/>
                  </a:lnTo>
                  <a:lnTo>
                    <a:pt x="250" y="308"/>
                  </a:lnTo>
                  <a:lnTo>
                    <a:pt x="252" y="298"/>
                  </a:lnTo>
                  <a:lnTo>
                    <a:pt x="256" y="290"/>
                  </a:lnTo>
                  <a:lnTo>
                    <a:pt x="258" y="280"/>
                  </a:lnTo>
                  <a:lnTo>
                    <a:pt x="262" y="276"/>
                  </a:lnTo>
                  <a:lnTo>
                    <a:pt x="270" y="274"/>
                  </a:lnTo>
                  <a:lnTo>
                    <a:pt x="280" y="272"/>
                  </a:lnTo>
                  <a:lnTo>
                    <a:pt x="284" y="264"/>
                  </a:lnTo>
                  <a:lnTo>
                    <a:pt x="286" y="260"/>
                  </a:lnTo>
                  <a:lnTo>
                    <a:pt x="274" y="266"/>
                  </a:lnTo>
                  <a:lnTo>
                    <a:pt x="264" y="268"/>
                  </a:lnTo>
                  <a:lnTo>
                    <a:pt x="244" y="282"/>
                  </a:lnTo>
                  <a:lnTo>
                    <a:pt x="236" y="290"/>
                  </a:lnTo>
                  <a:lnTo>
                    <a:pt x="236" y="298"/>
                  </a:lnTo>
                  <a:lnTo>
                    <a:pt x="230" y="304"/>
                  </a:lnTo>
                  <a:lnTo>
                    <a:pt x="220" y="306"/>
                  </a:lnTo>
                  <a:lnTo>
                    <a:pt x="216" y="314"/>
                  </a:lnTo>
                  <a:lnTo>
                    <a:pt x="222" y="322"/>
                  </a:lnTo>
                  <a:lnTo>
                    <a:pt x="224" y="326"/>
                  </a:lnTo>
                  <a:lnTo>
                    <a:pt x="218" y="332"/>
                  </a:lnTo>
                  <a:lnTo>
                    <a:pt x="208" y="340"/>
                  </a:lnTo>
                  <a:lnTo>
                    <a:pt x="196" y="348"/>
                  </a:lnTo>
                  <a:lnTo>
                    <a:pt x="176" y="360"/>
                  </a:lnTo>
                  <a:lnTo>
                    <a:pt x="154" y="372"/>
                  </a:lnTo>
                  <a:lnTo>
                    <a:pt x="148" y="378"/>
                  </a:lnTo>
                  <a:lnTo>
                    <a:pt x="146" y="384"/>
                  </a:lnTo>
                  <a:lnTo>
                    <a:pt x="134" y="390"/>
                  </a:lnTo>
                  <a:lnTo>
                    <a:pt x="130" y="394"/>
                  </a:lnTo>
                  <a:lnTo>
                    <a:pt x="116" y="394"/>
                  </a:lnTo>
                  <a:lnTo>
                    <a:pt x="112" y="398"/>
                  </a:lnTo>
                  <a:lnTo>
                    <a:pt x="104" y="402"/>
                  </a:lnTo>
                  <a:lnTo>
                    <a:pt x="98" y="398"/>
                  </a:lnTo>
                  <a:lnTo>
                    <a:pt x="94" y="400"/>
                  </a:lnTo>
                  <a:lnTo>
                    <a:pt x="90" y="408"/>
                  </a:lnTo>
                  <a:lnTo>
                    <a:pt x="84" y="412"/>
                  </a:lnTo>
                  <a:lnTo>
                    <a:pt x="76" y="410"/>
                  </a:lnTo>
                  <a:lnTo>
                    <a:pt x="78" y="402"/>
                  </a:lnTo>
                  <a:lnTo>
                    <a:pt x="84" y="394"/>
                  </a:lnTo>
                  <a:lnTo>
                    <a:pt x="90" y="390"/>
                  </a:lnTo>
                  <a:lnTo>
                    <a:pt x="100" y="388"/>
                  </a:lnTo>
                  <a:lnTo>
                    <a:pt x="110" y="388"/>
                  </a:lnTo>
                  <a:lnTo>
                    <a:pt x="114" y="382"/>
                  </a:lnTo>
                  <a:lnTo>
                    <a:pt x="124" y="378"/>
                  </a:lnTo>
                  <a:lnTo>
                    <a:pt x="140" y="366"/>
                  </a:lnTo>
                  <a:lnTo>
                    <a:pt x="150" y="356"/>
                  </a:lnTo>
                  <a:lnTo>
                    <a:pt x="156" y="354"/>
                  </a:lnTo>
                  <a:lnTo>
                    <a:pt x="160" y="342"/>
                  </a:lnTo>
                  <a:lnTo>
                    <a:pt x="160" y="332"/>
                  </a:lnTo>
                  <a:lnTo>
                    <a:pt x="168" y="328"/>
                  </a:lnTo>
                  <a:lnTo>
                    <a:pt x="170" y="320"/>
                  </a:lnTo>
                  <a:lnTo>
                    <a:pt x="160" y="322"/>
                  </a:lnTo>
                  <a:lnTo>
                    <a:pt x="148" y="328"/>
                  </a:lnTo>
                  <a:lnTo>
                    <a:pt x="142" y="322"/>
                  </a:lnTo>
                  <a:lnTo>
                    <a:pt x="138" y="328"/>
                  </a:lnTo>
                  <a:lnTo>
                    <a:pt x="134" y="330"/>
                  </a:lnTo>
                  <a:lnTo>
                    <a:pt x="126" y="322"/>
                  </a:lnTo>
                  <a:lnTo>
                    <a:pt x="110" y="320"/>
                  </a:lnTo>
                  <a:lnTo>
                    <a:pt x="100" y="328"/>
                  </a:lnTo>
                  <a:lnTo>
                    <a:pt x="90" y="330"/>
                  </a:lnTo>
                  <a:lnTo>
                    <a:pt x="88" y="304"/>
                  </a:lnTo>
                  <a:lnTo>
                    <a:pt x="86" y="296"/>
                  </a:lnTo>
                  <a:lnTo>
                    <a:pt x="86" y="286"/>
                  </a:lnTo>
                  <a:lnTo>
                    <a:pt x="80" y="286"/>
                  </a:lnTo>
                  <a:lnTo>
                    <a:pt x="78" y="296"/>
                  </a:lnTo>
                  <a:lnTo>
                    <a:pt x="74" y="300"/>
                  </a:lnTo>
                  <a:lnTo>
                    <a:pt x="56" y="300"/>
                  </a:lnTo>
                  <a:lnTo>
                    <a:pt x="48" y="292"/>
                  </a:lnTo>
                  <a:lnTo>
                    <a:pt x="40" y="280"/>
                  </a:lnTo>
                  <a:lnTo>
                    <a:pt x="42" y="274"/>
                  </a:lnTo>
                  <a:lnTo>
                    <a:pt x="48" y="274"/>
                  </a:lnTo>
                  <a:lnTo>
                    <a:pt x="40" y="268"/>
                  </a:lnTo>
                  <a:lnTo>
                    <a:pt x="40" y="260"/>
                  </a:lnTo>
                  <a:lnTo>
                    <a:pt x="36" y="268"/>
                  </a:lnTo>
                  <a:lnTo>
                    <a:pt x="24" y="258"/>
                  </a:lnTo>
                  <a:lnTo>
                    <a:pt x="30" y="246"/>
                  </a:lnTo>
                  <a:lnTo>
                    <a:pt x="34" y="242"/>
                  </a:lnTo>
                  <a:lnTo>
                    <a:pt x="46" y="234"/>
                  </a:lnTo>
                  <a:lnTo>
                    <a:pt x="46" y="226"/>
                  </a:lnTo>
                  <a:lnTo>
                    <a:pt x="50" y="220"/>
                  </a:lnTo>
                  <a:lnTo>
                    <a:pt x="58" y="220"/>
                  </a:lnTo>
                  <a:lnTo>
                    <a:pt x="72" y="222"/>
                  </a:lnTo>
                  <a:lnTo>
                    <a:pt x="80" y="214"/>
                  </a:lnTo>
                  <a:lnTo>
                    <a:pt x="88" y="210"/>
                  </a:lnTo>
                  <a:lnTo>
                    <a:pt x="110" y="208"/>
                  </a:lnTo>
                  <a:lnTo>
                    <a:pt x="108" y="194"/>
                  </a:lnTo>
                  <a:lnTo>
                    <a:pt x="102" y="184"/>
                  </a:lnTo>
                  <a:lnTo>
                    <a:pt x="108" y="178"/>
                  </a:lnTo>
                  <a:lnTo>
                    <a:pt x="104" y="174"/>
                  </a:lnTo>
                  <a:lnTo>
                    <a:pt x="94" y="174"/>
                  </a:lnTo>
                  <a:lnTo>
                    <a:pt x="86" y="180"/>
                  </a:lnTo>
                  <a:lnTo>
                    <a:pt x="76" y="186"/>
                  </a:lnTo>
                  <a:lnTo>
                    <a:pt x="22" y="184"/>
                  </a:lnTo>
                  <a:lnTo>
                    <a:pt x="14" y="176"/>
                  </a:lnTo>
                  <a:lnTo>
                    <a:pt x="20" y="168"/>
                  </a:lnTo>
                  <a:lnTo>
                    <a:pt x="20" y="164"/>
                  </a:lnTo>
                  <a:lnTo>
                    <a:pt x="4" y="164"/>
                  </a:lnTo>
                  <a:lnTo>
                    <a:pt x="0" y="156"/>
                  </a:lnTo>
                  <a:lnTo>
                    <a:pt x="10" y="150"/>
                  </a:lnTo>
                  <a:lnTo>
                    <a:pt x="22" y="140"/>
                  </a:lnTo>
                  <a:lnTo>
                    <a:pt x="36" y="136"/>
                  </a:lnTo>
                  <a:lnTo>
                    <a:pt x="52" y="130"/>
                  </a:lnTo>
                  <a:lnTo>
                    <a:pt x="60" y="132"/>
                  </a:lnTo>
                  <a:lnTo>
                    <a:pt x="62" y="140"/>
                  </a:lnTo>
                  <a:lnTo>
                    <a:pt x="72" y="146"/>
                  </a:lnTo>
                  <a:lnTo>
                    <a:pt x="88" y="144"/>
                  </a:lnTo>
                  <a:lnTo>
                    <a:pt x="100" y="142"/>
                  </a:lnTo>
                  <a:lnTo>
                    <a:pt x="114" y="136"/>
                  </a:lnTo>
                  <a:lnTo>
                    <a:pt x="118" y="130"/>
                  </a:lnTo>
                  <a:lnTo>
                    <a:pt x="108" y="128"/>
                  </a:lnTo>
                  <a:lnTo>
                    <a:pt x="102" y="132"/>
                  </a:lnTo>
                  <a:lnTo>
                    <a:pt x="88" y="130"/>
                  </a:lnTo>
                  <a:lnTo>
                    <a:pt x="88" y="122"/>
                  </a:lnTo>
                  <a:lnTo>
                    <a:pt x="92" y="118"/>
                  </a:lnTo>
                  <a:lnTo>
                    <a:pt x="84" y="116"/>
                  </a:lnTo>
                  <a:lnTo>
                    <a:pt x="66" y="120"/>
                  </a:lnTo>
                  <a:lnTo>
                    <a:pt x="60" y="108"/>
                  </a:lnTo>
                  <a:lnTo>
                    <a:pt x="50" y="100"/>
                  </a:lnTo>
                  <a:lnTo>
                    <a:pt x="44" y="94"/>
                  </a:lnTo>
                  <a:lnTo>
                    <a:pt x="38" y="90"/>
                  </a:lnTo>
                  <a:lnTo>
                    <a:pt x="26" y="90"/>
                  </a:lnTo>
                  <a:lnTo>
                    <a:pt x="20" y="82"/>
                  </a:lnTo>
                  <a:lnTo>
                    <a:pt x="22" y="68"/>
                  </a:lnTo>
                  <a:lnTo>
                    <a:pt x="58" y="64"/>
                  </a:lnTo>
                  <a:lnTo>
                    <a:pt x="70" y="54"/>
                  </a:lnTo>
                  <a:lnTo>
                    <a:pt x="74" y="42"/>
                  </a:lnTo>
                  <a:lnTo>
                    <a:pt x="88" y="28"/>
                  </a:lnTo>
                  <a:lnTo>
                    <a:pt x="104" y="28"/>
                  </a:lnTo>
                  <a:lnTo>
                    <a:pt x="120" y="20"/>
                  </a:lnTo>
                  <a:lnTo>
                    <a:pt x="128" y="20"/>
                  </a:lnTo>
                  <a:lnTo>
                    <a:pt x="132" y="12"/>
                  </a:lnTo>
                  <a:lnTo>
                    <a:pt x="158" y="10"/>
                  </a:lnTo>
                  <a:lnTo>
                    <a:pt x="176" y="0"/>
                  </a:lnTo>
                  <a:lnTo>
                    <a:pt x="190" y="2"/>
                  </a:lnTo>
                  <a:lnTo>
                    <a:pt x="186" y="8"/>
                  </a:lnTo>
                  <a:lnTo>
                    <a:pt x="190" y="14"/>
                  </a:lnTo>
                  <a:lnTo>
                    <a:pt x="204" y="8"/>
                  </a:lnTo>
                  <a:lnTo>
                    <a:pt x="212" y="12"/>
                  </a:lnTo>
                  <a:lnTo>
                    <a:pt x="244" y="16"/>
                  </a:lnTo>
                  <a:lnTo>
                    <a:pt x="244" y="22"/>
                  </a:lnTo>
                  <a:lnTo>
                    <a:pt x="268" y="24"/>
                  </a:lnTo>
                  <a:lnTo>
                    <a:pt x="296" y="24"/>
                  </a:lnTo>
                  <a:lnTo>
                    <a:pt x="318" y="30"/>
                  </a:lnTo>
                  <a:lnTo>
                    <a:pt x="344" y="36"/>
                  </a:lnTo>
                  <a:lnTo>
                    <a:pt x="364" y="40"/>
                  </a:lnTo>
                  <a:lnTo>
                    <a:pt x="394" y="36"/>
                  </a:lnTo>
                  <a:lnTo>
                    <a:pt x="400" y="40"/>
                  </a:lnTo>
                  <a:lnTo>
                    <a:pt x="420" y="48"/>
                  </a:lnTo>
                  <a:lnTo>
                    <a:pt x="420" y="288"/>
                  </a:lnTo>
                  <a:lnTo>
                    <a:pt x="430" y="292"/>
                  </a:lnTo>
                  <a:lnTo>
                    <a:pt x="438" y="288"/>
                  </a:lnTo>
                  <a:lnTo>
                    <a:pt x="446" y="286"/>
                  </a:lnTo>
                  <a:lnTo>
                    <a:pt x="454" y="296"/>
                  </a:lnTo>
                  <a:lnTo>
                    <a:pt x="470" y="308"/>
                  </a:lnTo>
                  <a:lnTo>
                    <a:pt x="478" y="316"/>
                  </a:lnTo>
                  <a:lnTo>
                    <a:pt x="488" y="314"/>
                  </a:lnTo>
                  <a:lnTo>
                    <a:pt x="490" y="308"/>
                  </a:lnTo>
                  <a:lnTo>
                    <a:pt x="498" y="304"/>
                  </a:lnTo>
                  <a:lnTo>
                    <a:pt x="508" y="300"/>
                  </a:lnTo>
                  <a:lnTo>
                    <a:pt x="520" y="312"/>
                  </a:lnTo>
                  <a:lnTo>
                    <a:pt x="530" y="322"/>
                  </a:lnTo>
                  <a:lnTo>
                    <a:pt x="546" y="338"/>
                  </a:lnTo>
                  <a:lnTo>
                    <a:pt x="556" y="358"/>
                  </a:lnTo>
                  <a:lnTo>
                    <a:pt x="566" y="370"/>
                  </a:lnTo>
                  <a:lnTo>
                    <a:pt x="578" y="378"/>
                  </a:lnTo>
                  <a:lnTo>
                    <a:pt x="592" y="386"/>
                  </a:lnTo>
                  <a:lnTo>
                    <a:pt x="594" y="394"/>
                  </a:lnTo>
                  <a:lnTo>
                    <a:pt x="590" y="410"/>
                  </a:lnTo>
                  <a:lnTo>
                    <a:pt x="576" y="414"/>
                  </a:lnTo>
                  <a:lnTo>
                    <a:pt x="580" y="404"/>
                  </a:lnTo>
                  <a:lnTo>
                    <a:pt x="582" y="394"/>
                  </a:lnTo>
                  <a:lnTo>
                    <a:pt x="576" y="392"/>
                  </a:lnTo>
                  <a:lnTo>
                    <a:pt x="570" y="386"/>
                  </a:lnTo>
                  <a:lnTo>
                    <a:pt x="568" y="384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250" y="1527"/>
              <a:ext cx="38" cy="26"/>
            </a:xfrm>
            <a:custGeom>
              <a:avLst/>
              <a:gdLst>
                <a:gd name="T0" fmla="*/ 28 w 38"/>
                <a:gd name="T1" fmla="*/ 2 h 26"/>
                <a:gd name="T2" fmla="*/ 20 w 38"/>
                <a:gd name="T3" fmla="*/ 4 h 26"/>
                <a:gd name="T4" fmla="*/ 14 w 38"/>
                <a:gd name="T5" fmla="*/ 6 h 26"/>
                <a:gd name="T6" fmla="*/ 14 w 38"/>
                <a:gd name="T7" fmla="*/ 14 h 26"/>
                <a:gd name="T8" fmla="*/ 8 w 38"/>
                <a:gd name="T9" fmla="*/ 12 h 26"/>
                <a:gd name="T10" fmla="*/ 4 w 38"/>
                <a:gd name="T11" fmla="*/ 8 h 26"/>
                <a:gd name="T12" fmla="*/ 0 w 38"/>
                <a:gd name="T13" fmla="*/ 12 h 26"/>
                <a:gd name="T14" fmla="*/ 2 w 38"/>
                <a:gd name="T15" fmla="*/ 20 h 26"/>
                <a:gd name="T16" fmla="*/ 8 w 38"/>
                <a:gd name="T17" fmla="*/ 26 h 26"/>
                <a:gd name="T18" fmla="*/ 26 w 38"/>
                <a:gd name="T19" fmla="*/ 24 h 26"/>
                <a:gd name="T20" fmla="*/ 32 w 38"/>
                <a:gd name="T21" fmla="*/ 16 h 26"/>
                <a:gd name="T22" fmla="*/ 38 w 38"/>
                <a:gd name="T23" fmla="*/ 10 h 26"/>
                <a:gd name="T24" fmla="*/ 34 w 38"/>
                <a:gd name="T25" fmla="*/ 0 h 26"/>
                <a:gd name="T26" fmla="*/ 28 w 38"/>
                <a:gd name="T2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6">
                  <a:moveTo>
                    <a:pt x="28" y="2"/>
                  </a:moveTo>
                  <a:lnTo>
                    <a:pt x="20" y="4"/>
                  </a:lnTo>
                  <a:lnTo>
                    <a:pt x="14" y="6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26" y="24"/>
                  </a:lnTo>
                  <a:lnTo>
                    <a:pt x="32" y="16"/>
                  </a:lnTo>
                  <a:lnTo>
                    <a:pt x="38" y="10"/>
                  </a:lnTo>
                  <a:lnTo>
                    <a:pt x="34" y="0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50" y="1473"/>
              <a:ext cx="26" cy="16"/>
            </a:xfrm>
            <a:custGeom>
              <a:avLst/>
              <a:gdLst>
                <a:gd name="T0" fmla="*/ 22 w 26"/>
                <a:gd name="T1" fmla="*/ 0 h 16"/>
                <a:gd name="T2" fmla="*/ 26 w 26"/>
                <a:gd name="T3" fmla="*/ 4 h 16"/>
                <a:gd name="T4" fmla="*/ 26 w 26"/>
                <a:gd name="T5" fmla="*/ 8 h 16"/>
                <a:gd name="T6" fmla="*/ 22 w 26"/>
                <a:gd name="T7" fmla="*/ 16 h 16"/>
                <a:gd name="T8" fmla="*/ 14 w 26"/>
                <a:gd name="T9" fmla="*/ 14 h 16"/>
                <a:gd name="T10" fmla="*/ 10 w 26"/>
                <a:gd name="T11" fmla="*/ 16 h 16"/>
                <a:gd name="T12" fmla="*/ 4 w 26"/>
                <a:gd name="T13" fmla="*/ 10 h 16"/>
                <a:gd name="T14" fmla="*/ 0 w 26"/>
                <a:gd name="T15" fmla="*/ 6 h 16"/>
                <a:gd name="T16" fmla="*/ 2 w 26"/>
                <a:gd name="T17" fmla="*/ 0 h 16"/>
                <a:gd name="T18" fmla="*/ 8 w 26"/>
                <a:gd name="T19" fmla="*/ 0 h 16"/>
                <a:gd name="T20" fmla="*/ 22 w 26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6">
                  <a:moveTo>
                    <a:pt x="22" y="0"/>
                  </a:moveTo>
                  <a:lnTo>
                    <a:pt x="26" y="4"/>
                  </a:lnTo>
                  <a:lnTo>
                    <a:pt x="26" y="8"/>
                  </a:lnTo>
                  <a:lnTo>
                    <a:pt x="22" y="16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540" y="1525"/>
              <a:ext cx="24" cy="40"/>
            </a:xfrm>
            <a:custGeom>
              <a:avLst/>
              <a:gdLst>
                <a:gd name="T0" fmla="*/ 0 w 24"/>
                <a:gd name="T1" fmla="*/ 0 h 40"/>
                <a:gd name="T2" fmla="*/ 10 w 24"/>
                <a:gd name="T3" fmla="*/ 2 h 40"/>
                <a:gd name="T4" fmla="*/ 16 w 24"/>
                <a:gd name="T5" fmla="*/ 6 h 40"/>
                <a:gd name="T6" fmla="*/ 18 w 24"/>
                <a:gd name="T7" fmla="*/ 20 h 40"/>
                <a:gd name="T8" fmla="*/ 24 w 24"/>
                <a:gd name="T9" fmla="*/ 30 h 40"/>
                <a:gd name="T10" fmla="*/ 24 w 24"/>
                <a:gd name="T11" fmla="*/ 40 h 40"/>
                <a:gd name="T12" fmla="*/ 16 w 24"/>
                <a:gd name="T13" fmla="*/ 32 h 40"/>
                <a:gd name="T14" fmla="*/ 8 w 24"/>
                <a:gd name="T15" fmla="*/ 22 h 40"/>
                <a:gd name="T16" fmla="*/ 4 w 24"/>
                <a:gd name="T17" fmla="*/ 16 h 40"/>
                <a:gd name="T18" fmla="*/ 0 w 24"/>
                <a:gd name="T19" fmla="*/ 8 h 40"/>
                <a:gd name="T20" fmla="*/ 0 w 24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0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8" y="20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584" y="1565"/>
              <a:ext cx="22" cy="38"/>
            </a:xfrm>
            <a:custGeom>
              <a:avLst/>
              <a:gdLst>
                <a:gd name="T0" fmla="*/ 0 w 22"/>
                <a:gd name="T1" fmla="*/ 8 h 38"/>
                <a:gd name="T2" fmla="*/ 0 w 22"/>
                <a:gd name="T3" fmla="*/ 0 h 38"/>
                <a:gd name="T4" fmla="*/ 8 w 22"/>
                <a:gd name="T5" fmla="*/ 2 h 38"/>
                <a:gd name="T6" fmla="*/ 14 w 22"/>
                <a:gd name="T7" fmla="*/ 14 h 38"/>
                <a:gd name="T8" fmla="*/ 22 w 22"/>
                <a:gd name="T9" fmla="*/ 24 h 38"/>
                <a:gd name="T10" fmla="*/ 22 w 22"/>
                <a:gd name="T11" fmla="*/ 32 h 38"/>
                <a:gd name="T12" fmla="*/ 18 w 22"/>
                <a:gd name="T13" fmla="*/ 38 h 38"/>
                <a:gd name="T14" fmla="*/ 12 w 22"/>
                <a:gd name="T15" fmla="*/ 30 h 38"/>
                <a:gd name="T16" fmla="*/ 6 w 22"/>
                <a:gd name="T17" fmla="*/ 24 h 38"/>
                <a:gd name="T18" fmla="*/ 4 w 22"/>
                <a:gd name="T19" fmla="*/ 16 h 38"/>
                <a:gd name="T20" fmla="*/ 0 w 22"/>
                <a:gd name="T21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8">
                  <a:moveTo>
                    <a:pt x="0" y="8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4" y="14"/>
                  </a:lnTo>
                  <a:lnTo>
                    <a:pt x="22" y="24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588" y="1615"/>
              <a:ext cx="26" cy="34"/>
            </a:xfrm>
            <a:custGeom>
              <a:avLst/>
              <a:gdLst>
                <a:gd name="T0" fmla="*/ 0 w 26"/>
                <a:gd name="T1" fmla="*/ 0 h 34"/>
                <a:gd name="T2" fmla="*/ 10 w 26"/>
                <a:gd name="T3" fmla="*/ 4 h 34"/>
                <a:gd name="T4" fmla="*/ 18 w 26"/>
                <a:gd name="T5" fmla="*/ 4 h 34"/>
                <a:gd name="T6" fmla="*/ 20 w 26"/>
                <a:gd name="T7" fmla="*/ 8 h 34"/>
                <a:gd name="T8" fmla="*/ 18 w 26"/>
                <a:gd name="T9" fmla="*/ 16 h 34"/>
                <a:gd name="T10" fmla="*/ 22 w 26"/>
                <a:gd name="T11" fmla="*/ 22 h 34"/>
                <a:gd name="T12" fmla="*/ 26 w 26"/>
                <a:gd name="T13" fmla="*/ 34 h 34"/>
                <a:gd name="T14" fmla="*/ 18 w 26"/>
                <a:gd name="T15" fmla="*/ 32 h 34"/>
                <a:gd name="T16" fmla="*/ 8 w 26"/>
                <a:gd name="T17" fmla="*/ 20 h 34"/>
                <a:gd name="T18" fmla="*/ 2 w 26"/>
                <a:gd name="T19" fmla="*/ 12 h 34"/>
                <a:gd name="T20" fmla="*/ 0 w 26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4">
                  <a:moveTo>
                    <a:pt x="0" y="0"/>
                  </a:moveTo>
                  <a:lnTo>
                    <a:pt x="10" y="4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18" y="16"/>
                  </a:lnTo>
                  <a:lnTo>
                    <a:pt x="22" y="22"/>
                  </a:lnTo>
                  <a:lnTo>
                    <a:pt x="26" y="34"/>
                  </a:lnTo>
                  <a:lnTo>
                    <a:pt x="18" y="32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84" y="1591"/>
              <a:ext cx="32" cy="20"/>
            </a:xfrm>
            <a:custGeom>
              <a:avLst/>
              <a:gdLst>
                <a:gd name="T0" fmla="*/ 32 w 32"/>
                <a:gd name="T1" fmla="*/ 4 h 20"/>
                <a:gd name="T2" fmla="*/ 28 w 32"/>
                <a:gd name="T3" fmla="*/ 10 h 20"/>
                <a:gd name="T4" fmla="*/ 22 w 32"/>
                <a:gd name="T5" fmla="*/ 12 h 20"/>
                <a:gd name="T6" fmla="*/ 12 w 32"/>
                <a:gd name="T7" fmla="*/ 14 h 20"/>
                <a:gd name="T8" fmla="*/ 6 w 32"/>
                <a:gd name="T9" fmla="*/ 20 h 20"/>
                <a:gd name="T10" fmla="*/ 0 w 32"/>
                <a:gd name="T11" fmla="*/ 18 h 20"/>
                <a:gd name="T12" fmla="*/ 6 w 32"/>
                <a:gd name="T13" fmla="*/ 8 h 20"/>
                <a:gd name="T14" fmla="*/ 14 w 32"/>
                <a:gd name="T15" fmla="*/ 4 h 20"/>
                <a:gd name="T16" fmla="*/ 26 w 32"/>
                <a:gd name="T17" fmla="*/ 0 h 20"/>
                <a:gd name="T18" fmla="*/ 32 w 32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0">
                  <a:moveTo>
                    <a:pt x="32" y="4"/>
                  </a:moveTo>
                  <a:lnTo>
                    <a:pt x="28" y="10"/>
                  </a:lnTo>
                  <a:lnTo>
                    <a:pt x="22" y="12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6" y="8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60" y="1523"/>
              <a:ext cx="16" cy="30"/>
            </a:xfrm>
            <a:custGeom>
              <a:avLst/>
              <a:gdLst>
                <a:gd name="T0" fmla="*/ 0 w 16"/>
                <a:gd name="T1" fmla="*/ 0 h 30"/>
                <a:gd name="T2" fmla="*/ 10 w 16"/>
                <a:gd name="T3" fmla="*/ 4 h 30"/>
                <a:gd name="T4" fmla="*/ 16 w 16"/>
                <a:gd name="T5" fmla="*/ 16 h 30"/>
                <a:gd name="T6" fmla="*/ 14 w 16"/>
                <a:gd name="T7" fmla="*/ 24 h 30"/>
                <a:gd name="T8" fmla="*/ 10 w 16"/>
                <a:gd name="T9" fmla="*/ 30 h 30"/>
                <a:gd name="T10" fmla="*/ 4 w 16"/>
                <a:gd name="T11" fmla="*/ 22 h 30"/>
                <a:gd name="T12" fmla="*/ 4 w 16"/>
                <a:gd name="T13" fmla="*/ 16 h 30"/>
                <a:gd name="T14" fmla="*/ 0 w 16"/>
                <a:gd name="T15" fmla="*/ 8 h 30"/>
                <a:gd name="T16" fmla="*/ 0 w 1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lnTo>
                    <a:pt x="10" y="4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608" y="1575"/>
              <a:ext cx="14" cy="20"/>
            </a:xfrm>
            <a:custGeom>
              <a:avLst/>
              <a:gdLst>
                <a:gd name="T0" fmla="*/ 0 w 14"/>
                <a:gd name="T1" fmla="*/ 0 h 20"/>
                <a:gd name="T2" fmla="*/ 6 w 14"/>
                <a:gd name="T3" fmla="*/ 4 h 20"/>
                <a:gd name="T4" fmla="*/ 14 w 14"/>
                <a:gd name="T5" fmla="*/ 6 h 20"/>
                <a:gd name="T6" fmla="*/ 12 w 14"/>
                <a:gd name="T7" fmla="*/ 16 h 20"/>
                <a:gd name="T8" fmla="*/ 6 w 14"/>
                <a:gd name="T9" fmla="*/ 20 h 20"/>
                <a:gd name="T10" fmla="*/ 0 w 14"/>
                <a:gd name="T11" fmla="*/ 12 h 20"/>
                <a:gd name="T12" fmla="*/ 0 w 1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6" y="4"/>
                  </a:lnTo>
                  <a:lnTo>
                    <a:pt x="14" y="6"/>
                  </a:lnTo>
                  <a:lnTo>
                    <a:pt x="12" y="16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560" y="1523"/>
              <a:ext cx="16" cy="30"/>
            </a:xfrm>
            <a:custGeom>
              <a:avLst/>
              <a:gdLst>
                <a:gd name="T0" fmla="*/ 0 w 16"/>
                <a:gd name="T1" fmla="*/ 0 h 30"/>
                <a:gd name="T2" fmla="*/ 10 w 16"/>
                <a:gd name="T3" fmla="*/ 4 h 30"/>
                <a:gd name="T4" fmla="*/ 16 w 16"/>
                <a:gd name="T5" fmla="*/ 16 h 30"/>
                <a:gd name="T6" fmla="*/ 14 w 16"/>
                <a:gd name="T7" fmla="*/ 24 h 30"/>
                <a:gd name="T8" fmla="*/ 10 w 16"/>
                <a:gd name="T9" fmla="*/ 30 h 30"/>
                <a:gd name="T10" fmla="*/ 4 w 16"/>
                <a:gd name="T11" fmla="*/ 22 h 30"/>
                <a:gd name="T12" fmla="*/ 4 w 16"/>
                <a:gd name="T13" fmla="*/ 16 h 30"/>
                <a:gd name="T14" fmla="*/ 0 w 16"/>
                <a:gd name="T15" fmla="*/ 8 h 30"/>
                <a:gd name="T16" fmla="*/ 0 w 1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lnTo>
                    <a:pt x="10" y="4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608" y="1575"/>
              <a:ext cx="14" cy="20"/>
            </a:xfrm>
            <a:custGeom>
              <a:avLst/>
              <a:gdLst>
                <a:gd name="T0" fmla="*/ 0 w 14"/>
                <a:gd name="T1" fmla="*/ 0 h 20"/>
                <a:gd name="T2" fmla="*/ 6 w 14"/>
                <a:gd name="T3" fmla="*/ 4 h 20"/>
                <a:gd name="T4" fmla="*/ 14 w 14"/>
                <a:gd name="T5" fmla="*/ 6 h 20"/>
                <a:gd name="T6" fmla="*/ 12 w 14"/>
                <a:gd name="T7" fmla="*/ 16 h 20"/>
                <a:gd name="T8" fmla="*/ 6 w 14"/>
                <a:gd name="T9" fmla="*/ 20 h 20"/>
                <a:gd name="T10" fmla="*/ 0 w 14"/>
                <a:gd name="T11" fmla="*/ 12 h 20"/>
                <a:gd name="T12" fmla="*/ 0 w 1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6" y="4"/>
                  </a:lnTo>
                  <a:lnTo>
                    <a:pt x="14" y="6"/>
                  </a:lnTo>
                  <a:lnTo>
                    <a:pt x="12" y="16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576" y="1551"/>
              <a:ext cx="14" cy="14"/>
            </a:xfrm>
            <a:custGeom>
              <a:avLst/>
              <a:gdLst>
                <a:gd name="T0" fmla="*/ 4 w 14"/>
                <a:gd name="T1" fmla="*/ 0 h 14"/>
                <a:gd name="T2" fmla="*/ 8 w 14"/>
                <a:gd name="T3" fmla="*/ 0 h 14"/>
                <a:gd name="T4" fmla="*/ 14 w 14"/>
                <a:gd name="T5" fmla="*/ 6 h 14"/>
                <a:gd name="T6" fmla="*/ 8 w 14"/>
                <a:gd name="T7" fmla="*/ 10 h 14"/>
                <a:gd name="T8" fmla="*/ 2 w 14"/>
                <a:gd name="T9" fmla="*/ 14 h 14"/>
                <a:gd name="T10" fmla="*/ 0 w 14"/>
                <a:gd name="T11" fmla="*/ 6 h 14"/>
                <a:gd name="T12" fmla="*/ 4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4" y="0"/>
                  </a:moveTo>
                  <a:lnTo>
                    <a:pt x="8" y="0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71" name="Freeform 51"/>
          <p:cNvSpPr>
            <a:spLocks/>
          </p:cNvSpPr>
          <p:nvPr/>
        </p:nvSpPr>
        <p:spPr bwMode="auto">
          <a:xfrm>
            <a:off x="1182687" y="3502076"/>
            <a:ext cx="1447800" cy="791110"/>
          </a:xfrm>
          <a:custGeom>
            <a:avLst/>
            <a:gdLst>
              <a:gd name="T0" fmla="*/ 24 w 912"/>
              <a:gd name="T1" fmla="*/ 30 h 448"/>
              <a:gd name="T2" fmla="*/ 30 w 912"/>
              <a:gd name="T3" fmla="*/ 20 h 448"/>
              <a:gd name="T4" fmla="*/ 472 w 912"/>
              <a:gd name="T5" fmla="*/ 8 h 448"/>
              <a:gd name="T6" fmla="*/ 550 w 912"/>
              <a:gd name="T7" fmla="*/ 28 h 448"/>
              <a:gd name="T8" fmla="*/ 516 w 912"/>
              <a:gd name="T9" fmla="*/ 52 h 448"/>
              <a:gd name="T10" fmla="*/ 562 w 912"/>
              <a:gd name="T11" fmla="*/ 48 h 448"/>
              <a:gd name="T12" fmla="*/ 604 w 912"/>
              <a:gd name="T13" fmla="*/ 56 h 448"/>
              <a:gd name="T14" fmla="*/ 636 w 912"/>
              <a:gd name="T15" fmla="*/ 68 h 448"/>
              <a:gd name="T16" fmla="*/ 600 w 912"/>
              <a:gd name="T17" fmla="*/ 68 h 448"/>
              <a:gd name="T18" fmla="*/ 588 w 912"/>
              <a:gd name="T19" fmla="*/ 94 h 448"/>
              <a:gd name="T20" fmla="*/ 584 w 912"/>
              <a:gd name="T21" fmla="*/ 154 h 448"/>
              <a:gd name="T22" fmla="*/ 608 w 912"/>
              <a:gd name="T23" fmla="*/ 112 h 448"/>
              <a:gd name="T24" fmla="*/ 620 w 912"/>
              <a:gd name="T25" fmla="*/ 84 h 448"/>
              <a:gd name="T26" fmla="*/ 654 w 912"/>
              <a:gd name="T27" fmla="*/ 90 h 448"/>
              <a:gd name="T28" fmla="*/ 652 w 912"/>
              <a:gd name="T29" fmla="*/ 112 h 448"/>
              <a:gd name="T30" fmla="*/ 662 w 912"/>
              <a:gd name="T31" fmla="*/ 134 h 448"/>
              <a:gd name="T32" fmla="*/ 690 w 912"/>
              <a:gd name="T33" fmla="*/ 148 h 448"/>
              <a:gd name="T34" fmla="*/ 720 w 912"/>
              <a:gd name="T35" fmla="*/ 124 h 448"/>
              <a:gd name="T36" fmla="*/ 766 w 912"/>
              <a:gd name="T37" fmla="*/ 100 h 448"/>
              <a:gd name="T38" fmla="*/ 858 w 912"/>
              <a:gd name="T39" fmla="*/ 74 h 448"/>
              <a:gd name="T40" fmla="*/ 900 w 912"/>
              <a:gd name="T41" fmla="*/ 44 h 448"/>
              <a:gd name="T42" fmla="*/ 912 w 912"/>
              <a:gd name="T43" fmla="*/ 90 h 448"/>
              <a:gd name="T44" fmla="*/ 864 w 912"/>
              <a:gd name="T45" fmla="*/ 110 h 448"/>
              <a:gd name="T46" fmla="*/ 862 w 912"/>
              <a:gd name="T47" fmla="*/ 148 h 448"/>
              <a:gd name="T48" fmla="*/ 804 w 912"/>
              <a:gd name="T49" fmla="*/ 166 h 448"/>
              <a:gd name="T50" fmla="*/ 782 w 912"/>
              <a:gd name="T51" fmla="*/ 198 h 448"/>
              <a:gd name="T52" fmla="*/ 770 w 912"/>
              <a:gd name="T53" fmla="*/ 220 h 448"/>
              <a:gd name="T54" fmla="*/ 760 w 912"/>
              <a:gd name="T55" fmla="*/ 214 h 448"/>
              <a:gd name="T56" fmla="*/ 762 w 912"/>
              <a:gd name="T57" fmla="*/ 234 h 448"/>
              <a:gd name="T58" fmla="*/ 762 w 912"/>
              <a:gd name="T59" fmla="*/ 270 h 448"/>
              <a:gd name="T60" fmla="*/ 724 w 912"/>
              <a:gd name="T61" fmla="*/ 298 h 448"/>
              <a:gd name="T62" fmla="*/ 682 w 912"/>
              <a:gd name="T63" fmla="*/ 350 h 448"/>
              <a:gd name="T64" fmla="*/ 704 w 912"/>
              <a:gd name="T65" fmla="*/ 424 h 448"/>
              <a:gd name="T66" fmla="*/ 680 w 912"/>
              <a:gd name="T67" fmla="*/ 428 h 448"/>
              <a:gd name="T68" fmla="*/ 664 w 912"/>
              <a:gd name="T69" fmla="*/ 382 h 448"/>
              <a:gd name="T70" fmla="*/ 626 w 912"/>
              <a:gd name="T71" fmla="*/ 372 h 448"/>
              <a:gd name="T72" fmla="*/ 566 w 912"/>
              <a:gd name="T73" fmla="*/ 354 h 448"/>
              <a:gd name="T74" fmla="*/ 560 w 912"/>
              <a:gd name="T75" fmla="*/ 374 h 448"/>
              <a:gd name="T76" fmla="*/ 516 w 912"/>
              <a:gd name="T77" fmla="*/ 368 h 448"/>
              <a:gd name="T78" fmla="*/ 484 w 912"/>
              <a:gd name="T79" fmla="*/ 372 h 448"/>
              <a:gd name="T80" fmla="*/ 454 w 912"/>
              <a:gd name="T81" fmla="*/ 388 h 448"/>
              <a:gd name="T82" fmla="*/ 430 w 912"/>
              <a:gd name="T83" fmla="*/ 420 h 448"/>
              <a:gd name="T84" fmla="*/ 390 w 912"/>
              <a:gd name="T85" fmla="*/ 400 h 448"/>
              <a:gd name="T86" fmla="*/ 344 w 912"/>
              <a:gd name="T87" fmla="*/ 368 h 448"/>
              <a:gd name="T88" fmla="*/ 302 w 912"/>
              <a:gd name="T89" fmla="*/ 346 h 448"/>
              <a:gd name="T90" fmla="*/ 192 w 912"/>
              <a:gd name="T91" fmla="*/ 334 h 448"/>
              <a:gd name="T92" fmla="*/ 104 w 912"/>
              <a:gd name="T93" fmla="*/ 298 h 448"/>
              <a:gd name="T94" fmla="*/ 58 w 912"/>
              <a:gd name="T95" fmla="*/ 272 h 448"/>
              <a:gd name="T96" fmla="*/ 32 w 912"/>
              <a:gd name="T97" fmla="*/ 228 h 448"/>
              <a:gd name="T98" fmla="*/ 10 w 912"/>
              <a:gd name="T99" fmla="*/ 186 h 448"/>
              <a:gd name="T100" fmla="*/ 6 w 912"/>
              <a:gd name="T101" fmla="*/ 112 h 448"/>
              <a:gd name="T102" fmla="*/ 8 w 912"/>
              <a:gd name="T103" fmla="*/ 4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12" h="448">
                <a:moveTo>
                  <a:pt x="4" y="38"/>
                </a:moveTo>
                <a:lnTo>
                  <a:pt x="0" y="28"/>
                </a:lnTo>
                <a:lnTo>
                  <a:pt x="8" y="24"/>
                </a:lnTo>
                <a:lnTo>
                  <a:pt x="18" y="28"/>
                </a:lnTo>
                <a:lnTo>
                  <a:pt x="24" y="30"/>
                </a:lnTo>
                <a:lnTo>
                  <a:pt x="26" y="38"/>
                </a:lnTo>
                <a:lnTo>
                  <a:pt x="28" y="44"/>
                </a:lnTo>
                <a:lnTo>
                  <a:pt x="34" y="38"/>
                </a:lnTo>
                <a:lnTo>
                  <a:pt x="36" y="28"/>
                </a:lnTo>
                <a:lnTo>
                  <a:pt x="30" y="20"/>
                </a:lnTo>
                <a:lnTo>
                  <a:pt x="30" y="8"/>
                </a:lnTo>
                <a:lnTo>
                  <a:pt x="460" y="8"/>
                </a:lnTo>
                <a:lnTo>
                  <a:pt x="462" y="0"/>
                </a:lnTo>
                <a:lnTo>
                  <a:pt x="470" y="0"/>
                </a:lnTo>
                <a:lnTo>
                  <a:pt x="472" y="8"/>
                </a:lnTo>
                <a:lnTo>
                  <a:pt x="476" y="12"/>
                </a:lnTo>
                <a:lnTo>
                  <a:pt x="488" y="16"/>
                </a:lnTo>
                <a:lnTo>
                  <a:pt x="512" y="20"/>
                </a:lnTo>
                <a:lnTo>
                  <a:pt x="526" y="24"/>
                </a:lnTo>
                <a:lnTo>
                  <a:pt x="550" y="28"/>
                </a:lnTo>
                <a:lnTo>
                  <a:pt x="548" y="32"/>
                </a:lnTo>
                <a:lnTo>
                  <a:pt x="536" y="36"/>
                </a:lnTo>
                <a:lnTo>
                  <a:pt x="528" y="40"/>
                </a:lnTo>
                <a:lnTo>
                  <a:pt x="520" y="48"/>
                </a:lnTo>
                <a:lnTo>
                  <a:pt x="516" y="52"/>
                </a:lnTo>
                <a:lnTo>
                  <a:pt x="526" y="56"/>
                </a:lnTo>
                <a:lnTo>
                  <a:pt x="540" y="56"/>
                </a:lnTo>
                <a:lnTo>
                  <a:pt x="552" y="56"/>
                </a:lnTo>
                <a:lnTo>
                  <a:pt x="558" y="52"/>
                </a:lnTo>
                <a:lnTo>
                  <a:pt x="562" y="48"/>
                </a:lnTo>
                <a:lnTo>
                  <a:pt x="570" y="42"/>
                </a:lnTo>
                <a:lnTo>
                  <a:pt x="574" y="48"/>
                </a:lnTo>
                <a:lnTo>
                  <a:pt x="584" y="54"/>
                </a:lnTo>
                <a:lnTo>
                  <a:pt x="594" y="58"/>
                </a:lnTo>
                <a:lnTo>
                  <a:pt x="604" y="56"/>
                </a:lnTo>
                <a:lnTo>
                  <a:pt x="612" y="56"/>
                </a:lnTo>
                <a:lnTo>
                  <a:pt x="622" y="54"/>
                </a:lnTo>
                <a:lnTo>
                  <a:pt x="628" y="58"/>
                </a:lnTo>
                <a:lnTo>
                  <a:pt x="636" y="64"/>
                </a:lnTo>
                <a:lnTo>
                  <a:pt x="636" y="68"/>
                </a:lnTo>
                <a:lnTo>
                  <a:pt x="628" y="64"/>
                </a:lnTo>
                <a:lnTo>
                  <a:pt x="618" y="64"/>
                </a:lnTo>
                <a:lnTo>
                  <a:pt x="610" y="70"/>
                </a:lnTo>
                <a:lnTo>
                  <a:pt x="604" y="72"/>
                </a:lnTo>
                <a:lnTo>
                  <a:pt x="600" y="68"/>
                </a:lnTo>
                <a:lnTo>
                  <a:pt x="596" y="72"/>
                </a:lnTo>
                <a:lnTo>
                  <a:pt x="588" y="80"/>
                </a:lnTo>
                <a:lnTo>
                  <a:pt x="578" y="88"/>
                </a:lnTo>
                <a:lnTo>
                  <a:pt x="580" y="96"/>
                </a:lnTo>
                <a:lnTo>
                  <a:pt x="588" y="94"/>
                </a:lnTo>
                <a:lnTo>
                  <a:pt x="592" y="86"/>
                </a:lnTo>
                <a:lnTo>
                  <a:pt x="584" y="104"/>
                </a:lnTo>
                <a:lnTo>
                  <a:pt x="580" y="128"/>
                </a:lnTo>
                <a:lnTo>
                  <a:pt x="580" y="140"/>
                </a:lnTo>
                <a:lnTo>
                  <a:pt x="584" y="154"/>
                </a:lnTo>
                <a:lnTo>
                  <a:pt x="594" y="152"/>
                </a:lnTo>
                <a:lnTo>
                  <a:pt x="604" y="144"/>
                </a:lnTo>
                <a:lnTo>
                  <a:pt x="608" y="134"/>
                </a:lnTo>
                <a:lnTo>
                  <a:pt x="608" y="122"/>
                </a:lnTo>
                <a:lnTo>
                  <a:pt x="608" y="112"/>
                </a:lnTo>
                <a:lnTo>
                  <a:pt x="608" y="100"/>
                </a:lnTo>
                <a:lnTo>
                  <a:pt x="608" y="92"/>
                </a:lnTo>
                <a:lnTo>
                  <a:pt x="610" y="88"/>
                </a:lnTo>
                <a:lnTo>
                  <a:pt x="616" y="88"/>
                </a:lnTo>
                <a:lnTo>
                  <a:pt x="620" y="84"/>
                </a:lnTo>
                <a:lnTo>
                  <a:pt x="624" y="78"/>
                </a:lnTo>
                <a:lnTo>
                  <a:pt x="632" y="76"/>
                </a:lnTo>
                <a:lnTo>
                  <a:pt x="640" y="80"/>
                </a:lnTo>
                <a:lnTo>
                  <a:pt x="650" y="82"/>
                </a:lnTo>
                <a:lnTo>
                  <a:pt x="654" y="90"/>
                </a:lnTo>
                <a:lnTo>
                  <a:pt x="652" y="100"/>
                </a:lnTo>
                <a:lnTo>
                  <a:pt x="648" y="108"/>
                </a:lnTo>
                <a:lnTo>
                  <a:pt x="644" y="112"/>
                </a:lnTo>
                <a:lnTo>
                  <a:pt x="646" y="116"/>
                </a:lnTo>
                <a:lnTo>
                  <a:pt x="652" y="112"/>
                </a:lnTo>
                <a:lnTo>
                  <a:pt x="658" y="108"/>
                </a:lnTo>
                <a:lnTo>
                  <a:pt x="664" y="110"/>
                </a:lnTo>
                <a:lnTo>
                  <a:pt x="664" y="120"/>
                </a:lnTo>
                <a:lnTo>
                  <a:pt x="662" y="126"/>
                </a:lnTo>
                <a:lnTo>
                  <a:pt x="662" y="134"/>
                </a:lnTo>
                <a:lnTo>
                  <a:pt x="656" y="140"/>
                </a:lnTo>
                <a:lnTo>
                  <a:pt x="652" y="148"/>
                </a:lnTo>
                <a:lnTo>
                  <a:pt x="660" y="154"/>
                </a:lnTo>
                <a:lnTo>
                  <a:pt x="678" y="154"/>
                </a:lnTo>
                <a:lnTo>
                  <a:pt x="690" y="148"/>
                </a:lnTo>
                <a:lnTo>
                  <a:pt x="702" y="144"/>
                </a:lnTo>
                <a:lnTo>
                  <a:pt x="714" y="138"/>
                </a:lnTo>
                <a:lnTo>
                  <a:pt x="720" y="136"/>
                </a:lnTo>
                <a:lnTo>
                  <a:pt x="722" y="130"/>
                </a:lnTo>
                <a:lnTo>
                  <a:pt x="720" y="124"/>
                </a:lnTo>
                <a:lnTo>
                  <a:pt x="722" y="120"/>
                </a:lnTo>
                <a:lnTo>
                  <a:pt x="744" y="122"/>
                </a:lnTo>
                <a:lnTo>
                  <a:pt x="756" y="120"/>
                </a:lnTo>
                <a:lnTo>
                  <a:pt x="766" y="112"/>
                </a:lnTo>
                <a:lnTo>
                  <a:pt x="766" y="100"/>
                </a:lnTo>
                <a:lnTo>
                  <a:pt x="774" y="94"/>
                </a:lnTo>
                <a:lnTo>
                  <a:pt x="782" y="88"/>
                </a:lnTo>
                <a:lnTo>
                  <a:pt x="840" y="88"/>
                </a:lnTo>
                <a:lnTo>
                  <a:pt x="852" y="82"/>
                </a:lnTo>
                <a:lnTo>
                  <a:pt x="858" y="74"/>
                </a:lnTo>
                <a:lnTo>
                  <a:pt x="862" y="58"/>
                </a:lnTo>
                <a:lnTo>
                  <a:pt x="870" y="44"/>
                </a:lnTo>
                <a:lnTo>
                  <a:pt x="878" y="36"/>
                </a:lnTo>
                <a:lnTo>
                  <a:pt x="886" y="40"/>
                </a:lnTo>
                <a:lnTo>
                  <a:pt x="900" y="44"/>
                </a:lnTo>
                <a:lnTo>
                  <a:pt x="902" y="52"/>
                </a:lnTo>
                <a:lnTo>
                  <a:pt x="900" y="68"/>
                </a:lnTo>
                <a:lnTo>
                  <a:pt x="902" y="76"/>
                </a:lnTo>
                <a:lnTo>
                  <a:pt x="908" y="82"/>
                </a:lnTo>
                <a:lnTo>
                  <a:pt x="912" y="90"/>
                </a:lnTo>
                <a:lnTo>
                  <a:pt x="908" y="96"/>
                </a:lnTo>
                <a:lnTo>
                  <a:pt x="896" y="96"/>
                </a:lnTo>
                <a:lnTo>
                  <a:pt x="884" y="98"/>
                </a:lnTo>
                <a:lnTo>
                  <a:pt x="874" y="104"/>
                </a:lnTo>
                <a:lnTo>
                  <a:pt x="864" y="110"/>
                </a:lnTo>
                <a:lnTo>
                  <a:pt x="858" y="124"/>
                </a:lnTo>
                <a:lnTo>
                  <a:pt x="850" y="134"/>
                </a:lnTo>
                <a:lnTo>
                  <a:pt x="850" y="142"/>
                </a:lnTo>
                <a:lnTo>
                  <a:pt x="854" y="146"/>
                </a:lnTo>
                <a:lnTo>
                  <a:pt x="862" y="148"/>
                </a:lnTo>
                <a:lnTo>
                  <a:pt x="854" y="154"/>
                </a:lnTo>
                <a:lnTo>
                  <a:pt x="848" y="154"/>
                </a:lnTo>
                <a:lnTo>
                  <a:pt x="838" y="158"/>
                </a:lnTo>
                <a:lnTo>
                  <a:pt x="822" y="162"/>
                </a:lnTo>
                <a:lnTo>
                  <a:pt x="804" y="166"/>
                </a:lnTo>
                <a:lnTo>
                  <a:pt x="800" y="170"/>
                </a:lnTo>
                <a:lnTo>
                  <a:pt x="802" y="182"/>
                </a:lnTo>
                <a:lnTo>
                  <a:pt x="796" y="190"/>
                </a:lnTo>
                <a:lnTo>
                  <a:pt x="790" y="200"/>
                </a:lnTo>
                <a:lnTo>
                  <a:pt x="782" y="198"/>
                </a:lnTo>
                <a:lnTo>
                  <a:pt x="786" y="210"/>
                </a:lnTo>
                <a:lnTo>
                  <a:pt x="782" y="218"/>
                </a:lnTo>
                <a:lnTo>
                  <a:pt x="774" y="228"/>
                </a:lnTo>
                <a:lnTo>
                  <a:pt x="770" y="234"/>
                </a:lnTo>
                <a:lnTo>
                  <a:pt x="770" y="220"/>
                </a:lnTo>
                <a:lnTo>
                  <a:pt x="766" y="208"/>
                </a:lnTo>
                <a:lnTo>
                  <a:pt x="768" y="198"/>
                </a:lnTo>
                <a:lnTo>
                  <a:pt x="764" y="194"/>
                </a:lnTo>
                <a:lnTo>
                  <a:pt x="762" y="202"/>
                </a:lnTo>
                <a:lnTo>
                  <a:pt x="760" y="214"/>
                </a:lnTo>
                <a:lnTo>
                  <a:pt x="754" y="212"/>
                </a:lnTo>
                <a:lnTo>
                  <a:pt x="750" y="214"/>
                </a:lnTo>
                <a:lnTo>
                  <a:pt x="758" y="222"/>
                </a:lnTo>
                <a:lnTo>
                  <a:pt x="764" y="228"/>
                </a:lnTo>
                <a:lnTo>
                  <a:pt x="762" y="234"/>
                </a:lnTo>
                <a:lnTo>
                  <a:pt x="764" y="244"/>
                </a:lnTo>
                <a:lnTo>
                  <a:pt x="770" y="246"/>
                </a:lnTo>
                <a:lnTo>
                  <a:pt x="774" y="256"/>
                </a:lnTo>
                <a:lnTo>
                  <a:pt x="770" y="264"/>
                </a:lnTo>
                <a:lnTo>
                  <a:pt x="762" y="270"/>
                </a:lnTo>
                <a:lnTo>
                  <a:pt x="762" y="278"/>
                </a:lnTo>
                <a:lnTo>
                  <a:pt x="752" y="280"/>
                </a:lnTo>
                <a:lnTo>
                  <a:pt x="738" y="292"/>
                </a:lnTo>
                <a:lnTo>
                  <a:pt x="734" y="296"/>
                </a:lnTo>
                <a:lnTo>
                  <a:pt x="724" y="298"/>
                </a:lnTo>
                <a:lnTo>
                  <a:pt x="714" y="314"/>
                </a:lnTo>
                <a:lnTo>
                  <a:pt x="702" y="318"/>
                </a:lnTo>
                <a:lnTo>
                  <a:pt x="696" y="326"/>
                </a:lnTo>
                <a:lnTo>
                  <a:pt x="686" y="338"/>
                </a:lnTo>
                <a:lnTo>
                  <a:pt x="682" y="350"/>
                </a:lnTo>
                <a:lnTo>
                  <a:pt x="686" y="364"/>
                </a:lnTo>
                <a:lnTo>
                  <a:pt x="692" y="378"/>
                </a:lnTo>
                <a:lnTo>
                  <a:pt x="696" y="392"/>
                </a:lnTo>
                <a:lnTo>
                  <a:pt x="702" y="406"/>
                </a:lnTo>
                <a:lnTo>
                  <a:pt x="704" y="424"/>
                </a:lnTo>
                <a:lnTo>
                  <a:pt x="704" y="440"/>
                </a:lnTo>
                <a:lnTo>
                  <a:pt x="702" y="448"/>
                </a:lnTo>
                <a:lnTo>
                  <a:pt x="694" y="448"/>
                </a:lnTo>
                <a:lnTo>
                  <a:pt x="686" y="440"/>
                </a:lnTo>
                <a:lnTo>
                  <a:pt x="680" y="428"/>
                </a:lnTo>
                <a:lnTo>
                  <a:pt x="672" y="422"/>
                </a:lnTo>
                <a:lnTo>
                  <a:pt x="664" y="416"/>
                </a:lnTo>
                <a:lnTo>
                  <a:pt x="662" y="404"/>
                </a:lnTo>
                <a:lnTo>
                  <a:pt x="662" y="392"/>
                </a:lnTo>
                <a:lnTo>
                  <a:pt x="664" y="382"/>
                </a:lnTo>
                <a:lnTo>
                  <a:pt x="656" y="374"/>
                </a:lnTo>
                <a:lnTo>
                  <a:pt x="650" y="366"/>
                </a:lnTo>
                <a:lnTo>
                  <a:pt x="640" y="362"/>
                </a:lnTo>
                <a:lnTo>
                  <a:pt x="634" y="364"/>
                </a:lnTo>
                <a:lnTo>
                  <a:pt x="626" y="372"/>
                </a:lnTo>
                <a:lnTo>
                  <a:pt x="618" y="362"/>
                </a:lnTo>
                <a:lnTo>
                  <a:pt x="606" y="360"/>
                </a:lnTo>
                <a:lnTo>
                  <a:pt x="592" y="358"/>
                </a:lnTo>
                <a:lnTo>
                  <a:pt x="582" y="354"/>
                </a:lnTo>
                <a:lnTo>
                  <a:pt x="566" y="354"/>
                </a:lnTo>
                <a:lnTo>
                  <a:pt x="552" y="356"/>
                </a:lnTo>
                <a:lnTo>
                  <a:pt x="542" y="358"/>
                </a:lnTo>
                <a:lnTo>
                  <a:pt x="548" y="364"/>
                </a:lnTo>
                <a:lnTo>
                  <a:pt x="554" y="368"/>
                </a:lnTo>
                <a:lnTo>
                  <a:pt x="560" y="374"/>
                </a:lnTo>
                <a:lnTo>
                  <a:pt x="552" y="376"/>
                </a:lnTo>
                <a:lnTo>
                  <a:pt x="544" y="376"/>
                </a:lnTo>
                <a:lnTo>
                  <a:pt x="534" y="378"/>
                </a:lnTo>
                <a:lnTo>
                  <a:pt x="526" y="372"/>
                </a:lnTo>
                <a:lnTo>
                  <a:pt x="516" y="368"/>
                </a:lnTo>
                <a:lnTo>
                  <a:pt x="512" y="370"/>
                </a:lnTo>
                <a:lnTo>
                  <a:pt x="508" y="372"/>
                </a:lnTo>
                <a:lnTo>
                  <a:pt x="498" y="366"/>
                </a:lnTo>
                <a:lnTo>
                  <a:pt x="488" y="366"/>
                </a:lnTo>
                <a:lnTo>
                  <a:pt x="484" y="372"/>
                </a:lnTo>
                <a:lnTo>
                  <a:pt x="476" y="374"/>
                </a:lnTo>
                <a:lnTo>
                  <a:pt x="470" y="370"/>
                </a:lnTo>
                <a:lnTo>
                  <a:pt x="466" y="378"/>
                </a:lnTo>
                <a:lnTo>
                  <a:pt x="460" y="384"/>
                </a:lnTo>
                <a:lnTo>
                  <a:pt x="454" y="388"/>
                </a:lnTo>
                <a:lnTo>
                  <a:pt x="442" y="388"/>
                </a:lnTo>
                <a:lnTo>
                  <a:pt x="438" y="394"/>
                </a:lnTo>
                <a:lnTo>
                  <a:pt x="432" y="400"/>
                </a:lnTo>
                <a:lnTo>
                  <a:pt x="428" y="408"/>
                </a:lnTo>
                <a:lnTo>
                  <a:pt x="430" y="420"/>
                </a:lnTo>
                <a:lnTo>
                  <a:pt x="434" y="432"/>
                </a:lnTo>
                <a:lnTo>
                  <a:pt x="422" y="430"/>
                </a:lnTo>
                <a:lnTo>
                  <a:pt x="406" y="424"/>
                </a:lnTo>
                <a:lnTo>
                  <a:pt x="398" y="412"/>
                </a:lnTo>
                <a:lnTo>
                  <a:pt x="390" y="400"/>
                </a:lnTo>
                <a:lnTo>
                  <a:pt x="380" y="388"/>
                </a:lnTo>
                <a:lnTo>
                  <a:pt x="374" y="374"/>
                </a:lnTo>
                <a:lnTo>
                  <a:pt x="360" y="368"/>
                </a:lnTo>
                <a:lnTo>
                  <a:pt x="352" y="364"/>
                </a:lnTo>
                <a:lnTo>
                  <a:pt x="344" y="368"/>
                </a:lnTo>
                <a:lnTo>
                  <a:pt x="342" y="378"/>
                </a:lnTo>
                <a:lnTo>
                  <a:pt x="330" y="380"/>
                </a:lnTo>
                <a:lnTo>
                  <a:pt x="314" y="370"/>
                </a:lnTo>
                <a:lnTo>
                  <a:pt x="312" y="354"/>
                </a:lnTo>
                <a:lnTo>
                  <a:pt x="302" y="346"/>
                </a:lnTo>
                <a:lnTo>
                  <a:pt x="282" y="330"/>
                </a:lnTo>
                <a:lnTo>
                  <a:pt x="262" y="334"/>
                </a:lnTo>
                <a:lnTo>
                  <a:pt x="254" y="340"/>
                </a:lnTo>
                <a:lnTo>
                  <a:pt x="208" y="340"/>
                </a:lnTo>
                <a:lnTo>
                  <a:pt x="192" y="334"/>
                </a:lnTo>
                <a:lnTo>
                  <a:pt x="166" y="322"/>
                </a:lnTo>
                <a:lnTo>
                  <a:pt x="148" y="316"/>
                </a:lnTo>
                <a:lnTo>
                  <a:pt x="116" y="318"/>
                </a:lnTo>
                <a:lnTo>
                  <a:pt x="112" y="306"/>
                </a:lnTo>
                <a:lnTo>
                  <a:pt x="104" y="298"/>
                </a:lnTo>
                <a:lnTo>
                  <a:pt x="98" y="294"/>
                </a:lnTo>
                <a:lnTo>
                  <a:pt x="84" y="290"/>
                </a:lnTo>
                <a:lnTo>
                  <a:pt x="74" y="282"/>
                </a:lnTo>
                <a:lnTo>
                  <a:pt x="60" y="286"/>
                </a:lnTo>
                <a:lnTo>
                  <a:pt x="58" y="272"/>
                </a:lnTo>
                <a:lnTo>
                  <a:pt x="48" y="258"/>
                </a:lnTo>
                <a:lnTo>
                  <a:pt x="38" y="248"/>
                </a:lnTo>
                <a:lnTo>
                  <a:pt x="42" y="242"/>
                </a:lnTo>
                <a:lnTo>
                  <a:pt x="36" y="238"/>
                </a:lnTo>
                <a:lnTo>
                  <a:pt x="32" y="228"/>
                </a:lnTo>
                <a:lnTo>
                  <a:pt x="38" y="218"/>
                </a:lnTo>
                <a:lnTo>
                  <a:pt x="26" y="218"/>
                </a:lnTo>
                <a:lnTo>
                  <a:pt x="18" y="210"/>
                </a:lnTo>
                <a:lnTo>
                  <a:pt x="10" y="198"/>
                </a:lnTo>
                <a:lnTo>
                  <a:pt x="10" y="186"/>
                </a:lnTo>
                <a:lnTo>
                  <a:pt x="2" y="178"/>
                </a:lnTo>
                <a:lnTo>
                  <a:pt x="2" y="170"/>
                </a:lnTo>
                <a:lnTo>
                  <a:pt x="6" y="148"/>
                </a:lnTo>
                <a:lnTo>
                  <a:pt x="2" y="122"/>
                </a:lnTo>
                <a:lnTo>
                  <a:pt x="6" y="112"/>
                </a:lnTo>
                <a:lnTo>
                  <a:pt x="10" y="64"/>
                </a:lnTo>
                <a:lnTo>
                  <a:pt x="16" y="64"/>
                </a:lnTo>
                <a:lnTo>
                  <a:pt x="10" y="54"/>
                </a:lnTo>
                <a:lnTo>
                  <a:pt x="6" y="48"/>
                </a:lnTo>
                <a:lnTo>
                  <a:pt x="8" y="42"/>
                </a:lnTo>
                <a:lnTo>
                  <a:pt x="4" y="3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172" name="Group 52"/>
          <p:cNvGrpSpPr>
            <a:grpSpLocks/>
          </p:cNvGrpSpPr>
          <p:nvPr/>
        </p:nvGrpSpPr>
        <p:grpSpPr bwMode="auto">
          <a:xfrm>
            <a:off x="303212" y="4359756"/>
            <a:ext cx="120650" cy="95357"/>
            <a:chOff x="170" y="2211"/>
            <a:chExt cx="76" cy="54"/>
          </a:xfrm>
          <a:solidFill>
            <a:srgbClr val="558ED5"/>
          </a:solidFill>
        </p:grpSpPr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214" y="2231"/>
              <a:ext cx="12" cy="10"/>
            </a:xfrm>
            <a:custGeom>
              <a:avLst/>
              <a:gdLst>
                <a:gd name="T0" fmla="*/ 12 w 12"/>
                <a:gd name="T1" fmla="*/ 6 h 10"/>
                <a:gd name="T2" fmla="*/ 10 w 12"/>
                <a:gd name="T3" fmla="*/ 2 h 10"/>
                <a:gd name="T4" fmla="*/ 4 w 12"/>
                <a:gd name="T5" fmla="*/ 0 h 10"/>
                <a:gd name="T6" fmla="*/ 0 w 12"/>
                <a:gd name="T7" fmla="*/ 4 h 10"/>
                <a:gd name="T8" fmla="*/ 4 w 12"/>
                <a:gd name="T9" fmla="*/ 6 h 10"/>
                <a:gd name="T10" fmla="*/ 10 w 12"/>
                <a:gd name="T11" fmla="*/ 10 h 10"/>
                <a:gd name="T12" fmla="*/ 12 w 12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6"/>
                  </a:moveTo>
                  <a:lnTo>
                    <a:pt x="10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>
              <a:off x="230" y="2245"/>
              <a:ext cx="16" cy="20"/>
            </a:xfrm>
            <a:custGeom>
              <a:avLst/>
              <a:gdLst>
                <a:gd name="T0" fmla="*/ 16 w 16"/>
                <a:gd name="T1" fmla="*/ 14 h 20"/>
                <a:gd name="T2" fmla="*/ 8 w 16"/>
                <a:gd name="T3" fmla="*/ 16 h 20"/>
                <a:gd name="T4" fmla="*/ 4 w 16"/>
                <a:gd name="T5" fmla="*/ 20 h 20"/>
                <a:gd name="T6" fmla="*/ 0 w 16"/>
                <a:gd name="T7" fmla="*/ 12 h 20"/>
                <a:gd name="T8" fmla="*/ 0 w 16"/>
                <a:gd name="T9" fmla="*/ 6 h 20"/>
                <a:gd name="T10" fmla="*/ 4 w 16"/>
                <a:gd name="T11" fmla="*/ 0 h 20"/>
                <a:gd name="T12" fmla="*/ 8 w 16"/>
                <a:gd name="T13" fmla="*/ 2 h 20"/>
                <a:gd name="T14" fmla="*/ 14 w 16"/>
                <a:gd name="T15" fmla="*/ 6 h 20"/>
                <a:gd name="T16" fmla="*/ 16 w 16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0">
                  <a:moveTo>
                    <a:pt x="16" y="14"/>
                  </a:moveTo>
                  <a:lnTo>
                    <a:pt x="8" y="16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6"/>
                  </a:lnTo>
                  <a:lnTo>
                    <a:pt x="16" y="14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194" y="2219"/>
              <a:ext cx="6" cy="8"/>
            </a:xfrm>
            <a:custGeom>
              <a:avLst/>
              <a:gdLst>
                <a:gd name="T0" fmla="*/ 6 w 6"/>
                <a:gd name="T1" fmla="*/ 6 h 8"/>
                <a:gd name="T2" fmla="*/ 4 w 6"/>
                <a:gd name="T3" fmla="*/ 0 h 8"/>
                <a:gd name="T4" fmla="*/ 0 w 6"/>
                <a:gd name="T5" fmla="*/ 0 h 8"/>
                <a:gd name="T6" fmla="*/ 0 w 6"/>
                <a:gd name="T7" fmla="*/ 4 h 8"/>
                <a:gd name="T8" fmla="*/ 2 w 6"/>
                <a:gd name="T9" fmla="*/ 8 h 8"/>
                <a:gd name="T10" fmla="*/ 6 w 6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194" y="2219"/>
              <a:ext cx="6" cy="8"/>
            </a:xfrm>
            <a:custGeom>
              <a:avLst/>
              <a:gdLst>
                <a:gd name="T0" fmla="*/ 6 w 6"/>
                <a:gd name="T1" fmla="*/ 6 h 8"/>
                <a:gd name="T2" fmla="*/ 4 w 6"/>
                <a:gd name="T3" fmla="*/ 0 h 8"/>
                <a:gd name="T4" fmla="*/ 0 w 6"/>
                <a:gd name="T5" fmla="*/ 0 h 8"/>
                <a:gd name="T6" fmla="*/ 0 w 6"/>
                <a:gd name="T7" fmla="*/ 4 h 8"/>
                <a:gd name="T8" fmla="*/ 2 w 6"/>
                <a:gd name="T9" fmla="*/ 8 h 8"/>
                <a:gd name="T10" fmla="*/ 6 w 6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70" y="2211"/>
              <a:ext cx="6" cy="4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4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70" y="2211"/>
              <a:ext cx="6" cy="4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4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80" name="Freeform 60"/>
          <p:cNvSpPr>
            <a:spLocks/>
          </p:cNvSpPr>
          <p:nvPr/>
        </p:nvSpPr>
        <p:spPr bwMode="auto">
          <a:xfrm>
            <a:off x="1998663" y="4472270"/>
            <a:ext cx="92075" cy="113016"/>
          </a:xfrm>
          <a:custGeom>
            <a:avLst/>
            <a:gdLst>
              <a:gd name="T0" fmla="*/ 34 w 58"/>
              <a:gd name="T1" fmla="*/ 64 h 64"/>
              <a:gd name="T2" fmla="*/ 42 w 58"/>
              <a:gd name="T3" fmla="*/ 56 h 64"/>
              <a:gd name="T4" fmla="*/ 48 w 58"/>
              <a:gd name="T5" fmla="*/ 50 h 64"/>
              <a:gd name="T6" fmla="*/ 52 w 58"/>
              <a:gd name="T7" fmla="*/ 46 h 64"/>
              <a:gd name="T8" fmla="*/ 58 w 58"/>
              <a:gd name="T9" fmla="*/ 38 h 64"/>
              <a:gd name="T10" fmla="*/ 54 w 58"/>
              <a:gd name="T11" fmla="*/ 34 h 64"/>
              <a:gd name="T12" fmla="*/ 48 w 58"/>
              <a:gd name="T13" fmla="*/ 34 h 64"/>
              <a:gd name="T14" fmla="*/ 48 w 58"/>
              <a:gd name="T15" fmla="*/ 0 h 64"/>
              <a:gd name="T16" fmla="*/ 18 w 58"/>
              <a:gd name="T17" fmla="*/ 2 h 64"/>
              <a:gd name="T18" fmla="*/ 16 w 58"/>
              <a:gd name="T19" fmla="*/ 6 h 64"/>
              <a:gd name="T20" fmla="*/ 18 w 58"/>
              <a:gd name="T21" fmla="*/ 14 h 64"/>
              <a:gd name="T22" fmla="*/ 26 w 58"/>
              <a:gd name="T23" fmla="*/ 20 h 64"/>
              <a:gd name="T24" fmla="*/ 30 w 58"/>
              <a:gd name="T25" fmla="*/ 26 h 64"/>
              <a:gd name="T26" fmla="*/ 26 w 58"/>
              <a:gd name="T27" fmla="*/ 28 h 64"/>
              <a:gd name="T28" fmla="*/ 14 w 58"/>
              <a:gd name="T29" fmla="*/ 30 h 64"/>
              <a:gd name="T30" fmla="*/ 10 w 58"/>
              <a:gd name="T31" fmla="*/ 28 h 64"/>
              <a:gd name="T32" fmla="*/ 4 w 58"/>
              <a:gd name="T33" fmla="*/ 36 h 64"/>
              <a:gd name="T34" fmla="*/ 2 w 58"/>
              <a:gd name="T35" fmla="*/ 42 h 64"/>
              <a:gd name="T36" fmla="*/ 0 w 58"/>
              <a:gd name="T37" fmla="*/ 54 h 64"/>
              <a:gd name="T38" fmla="*/ 6 w 58"/>
              <a:gd name="T39" fmla="*/ 58 h 64"/>
              <a:gd name="T40" fmla="*/ 12 w 58"/>
              <a:gd name="T41" fmla="*/ 62 h 64"/>
              <a:gd name="T42" fmla="*/ 22 w 58"/>
              <a:gd name="T43" fmla="*/ 64 h 64"/>
              <a:gd name="T44" fmla="*/ 34 w 58"/>
              <a:gd name="T45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8" h="64">
                <a:moveTo>
                  <a:pt x="34" y="64"/>
                </a:moveTo>
                <a:lnTo>
                  <a:pt x="42" y="56"/>
                </a:lnTo>
                <a:lnTo>
                  <a:pt x="48" y="50"/>
                </a:lnTo>
                <a:lnTo>
                  <a:pt x="52" y="46"/>
                </a:lnTo>
                <a:lnTo>
                  <a:pt x="58" y="38"/>
                </a:lnTo>
                <a:lnTo>
                  <a:pt x="54" y="34"/>
                </a:lnTo>
                <a:lnTo>
                  <a:pt x="48" y="34"/>
                </a:lnTo>
                <a:lnTo>
                  <a:pt x="48" y="0"/>
                </a:lnTo>
                <a:lnTo>
                  <a:pt x="18" y="2"/>
                </a:lnTo>
                <a:lnTo>
                  <a:pt x="16" y="6"/>
                </a:lnTo>
                <a:lnTo>
                  <a:pt x="18" y="14"/>
                </a:lnTo>
                <a:lnTo>
                  <a:pt x="26" y="20"/>
                </a:lnTo>
                <a:lnTo>
                  <a:pt x="30" y="26"/>
                </a:lnTo>
                <a:lnTo>
                  <a:pt x="26" y="28"/>
                </a:lnTo>
                <a:lnTo>
                  <a:pt x="14" y="30"/>
                </a:lnTo>
                <a:lnTo>
                  <a:pt x="10" y="28"/>
                </a:lnTo>
                <a:lnTo>
                  <a:pt x="4" y="36"/>
                </a:lnTo>
                <a:lnTo>
                  <a:pt x="2" y="42"/>
                </a:lnTo>
                <a:lnTo>
                  <a:pt x="0" y="54"/>
                </a:lnTo>
                <a:lnTo>
                  <a:pt x="6" y="58"/>
                </a:lnTo>
                <a:lnTo>
                  <a:pt x="12" y="62"/>
                </a:lnTo>
                <a:lnTo>
                  <a:pt x="22" y="64"/>
                </a:lnTo>
                <a:lnTo>
                  <a:pt x="34" y="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81" name="Freeform 61"/>
          <p:cNvSpPr>
            <a:spLocks/>
          </p:cNvSpPr>
          <p:nvPr/>
        </p:nvSpPr>
        <p:spPr bwMode="auto">
          <a:xfrm>
            <a:off x="2074863" y="4459963"/>
            <a:ext cx="19050" cy="77698"/>
          </a:xfrm>
          <a:custGeom>
            <a:avLst/>
            <a:gdLst>
              <a:gd name="T0" fmla="*/ 10 w 12"/>
              <a:gd name="T1" fmla="*/ 0 h 44"/>
              <a:gd name="T2" fmla="*/ 12 w 12"/>
              <a:gd name="T3" fmla="*/ 6 h 44"/>
              <a:gd name="T4" fmla="*/ 10 w 12"/>
              <a:gd name="T5" fmla="*/ 12 h 44"/>
              <a:gd name="T6" fmla="*/ 10 w 12"/>
              <a:gd name="T7" fmla="*/ 26 h 44"/>
              <a:gd name="T8" fmla="*/ 10 w 12"/>
              <a:gd name="T9" fmla="*/ 34 h 44"/>
              <a:gd name="T10" fmla="*/ 6 w 12"/>
              <a:gd name="T11" fmla="*/ 38 h 44"/>
              <a:gd name="T12" fmla="*/ 0 w 12"/>
              <a:gd name="T13" fmla="*/ 44 h 44"/>
              <a:gd name="T14" fmla="*/ 0 w 12"/>
              <a:gd name="T15" fmla="*/ 10 h 44"/>
              <a:gd name="T16" fmla="*/ 6 w 12"/>
              <a:gd name="T17" fmla="*/ 4 h 44"/>
              <a:gd name="T18" fmla="*/ 10 w 12"/>
              <a:gd name="T1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44">
                <a:moveTo>
                  <a:pt x="10" y="0"/>
                </a:moveTo>
                <a:lnTo>
                  <a:pt x="12" y="6"/>
                </a:lnTo>
                <a:lnTo>
                  <a:pt x="10" y="12"/>
                </a:lnTo>
                <a:lnTo>
                  <a:pt x="10" y="26"/>
                </a:lnTo>
                <a:lnTo>
                  <a:pt x="10" y="34"/>
                </a:lnTo>
                <a:lnTo>
                  <a:pt x="6" y="38"/>
                </a:lnTo>
                <a:lnTo>
                  <a:pt x="0" y="44"/>
                </a:lnTo>
                <a:lnTo>
                  <a:pt x="0" y="10"/>
                </a:lnTo>
                <a:lnTo>
                  <a:pt x="6" y="4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82" name="Freeform 62"/>
          <p:cNvSpPr>
            <a:spLocks/>
          </p:cNvSpPr>
          <p:nvPr/>
        </p:nvSpPr>
        <p:spPr bwMode="auto">
          <a:xfrm>
            <a:off x="2052638" y="4558619"/>
            <a:ext cx="53975" cy="45719"/>
          </a:xfrm>
          <a:custGeom>
            <a:avLst/>
            <a:gdLst>
              <a:gd name="T0" fmla="*/ 0 w 34"/>
              <a:gd name="T1" fmla="*/ 10 h 22"/>
              <a:gd name="T2" fmla="*/ 12 w 34"/>
              <a:gd name="T3" fmla="*/ 0 h 22"/>
              <a:gd name="T4" fmla="*/ 18 w 34"/>
              <a:gd name="T5" fmla="*/ 4 h 22"/>
              <a:gd name="T6" fmla="*/ 24 w 34"/>
              <a:gd name="T7" fmla="*/ 8 h 22"/>
              <a:gd name="T8" fmla="*/ 32 w 34"/>
              <a:gd name="T9" fmla="*/ 10 h 22"/>
              <a:gd name="T10" fmla="*/ 34 w 34"/>
              <a:gd name="T11" fmla="*/ 14 h 22"/>
              <a:gd name="T12" fmla="*/ 30 w 34"/>
              <a:gd name="T13" fmla="*/ 20 h 22"/>
              <a:gd name="T14" fmla="*/ 26 w 34"/>
              <a:gd name="T15" fmla="*/ 22 h 22"/>
              <a:gd name="T16" fmla="*/ 16 w 34"/>
              <a:gd name="T17" fmla="*/ 18 h 22"/>
              <a:gd name="T18" fmla="*/ 8 w 34"/>
              <a:gd name="T19" fmla="*/ 14 h 22"/>
              <a:gd name="T20" fmla="*/ 0 w 34"/>
              <a:gd name="T21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" h="22">
                <a:moveTo>
                  <a:pt x="0" y="10"/>
                </a:moveTo>
                <a:lnTo>
                  <a:pt x="12" y="0"/>
                </a:lnTo>
                <a:lnTo>
                  <a:pt x="18" y="4"/>
                </a:lnTo>
                <a:lnTo>
                  <a:pt x="24" y="8"/>
                </a:lnTo>
                <a:lnTo>
                  <a:pt x="32" y="10"/>
                </a:lnTo>
                <a:lnTo>
                  <a:pt x="34" y="14"/>
                </a:lnTo>
                <a:lnTo>
                  <a:pt x="30" y="20"/>
                </a:lnTo>
                <a:lnTo>
                  <a:pt x="26" y="22"/>
                </a:lnTo>
                <a:lnTo>
                  <a:pt x="16" y="18"/>
                </a:lnTo>
                <a:lnTo>
                  <a:pt x="8" y="14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83" name="Freeform 63"/>
          <p:cNvSpPr>
            <a:spLocks/>
          </p:cNvSpPr>
          <p:nvPr/>
        </p:nvSpPr>
        <p:spPr bwMode="auto">
          <a:xfrm>
            <a:off x="2071687" y="4525924"/>
            <a:ext cx="152400" cy="84762"/>
          </a:xfrm>
          <a:custGeom>
            <a:avLst/>
            <a:gdLst>
              <a:gd name="T0" fmla="*/ 12 w 96"/>
              <a:gd name="T1" fmla="*/ 6 h 48"/>
              <a:gd name="T2" fmla="*/ 26 w 96"/>
              <a:gd name="T3" fmla="*/ 2 h 48"/>
              <a:gd name="T4" fmla="*/ 34 w 96"/>
              <a:gd name="T5" fmla="*/ 2 h 48"/>
              <a:gd name="T6" fmla="*/ 42 w 96"/>
              <a:gd name="T7" fmla="*/ 4 h 48"/>
              <a:gd name="T8" fmla="*/ 52 w 96"/>
              <a:gd name="T9" fmla="*/ 2 h 48"/>
              <a:gd name="T10" fmla="*/ 64 w 96"/>
              <a:gd name="T11" fmla="*/ 0 h 48"/>
              <a:gd name="T12" fmla="*/ 74 w 96"/>
              <a:gd name="T13" fmla="*/ 0 h 48"/>
              <a:gd name="T14" fmla="*/ 80 w 96"/>
              <a:gd name="T15" fmla="*/ 0 h 48"/>
              <a:gd name="T16" fmla="*/ 84 w 96"/>
              <a:gd name="T17" fmla="*/ 4 h 48"/>
              <a:gd name="T18" fmla="*/ 96 w 96"/>
              <a:gd name="T19" fmla="*/ 12 h 48"/>
              <a:gd name="T20" fmla="*/ 94 w 96"/>
              <a:gd name="T21" fmla="*/ 16 h 48"/>
              <a:gd name="T22" fmla="*/ 88 w 96"/>
              <a:gd name="T23" fmla="*/ 18 h 48"/>
              <a:gd name="T24" fmla="*/ 80 w 96"/>
              <a:gd name="T25" fmla="*/ 18 h 48"/>
              <a:gd name="T26" fmla="*/ 70 w 96"/>
              <a:gd name="T27" fmla="*/ 18 h 48"/>
              <a:gd name="T28" fmla="*/ 64 w 96"/>
              <a:gd name="T29" fmla="*/ 22 h 48"/>
              <a:gd name="T30" fmla="*/ 56 w 96"/>
              <a:gd name="T31" fmla="*/ 30 h 48"/>
              <a:gd name="T32" fmla="*/ 48 w 96"/>
              <a:gd name="T33" fmla="*/ 32 h 48"/>
              <a:gd name="T34" fmla="*/ 42 w 96"/>
              <a:gd name="T35" fmla="*/ 34 h 48"/>
              <a:gd name="T36" fmla="*/ 40 w 96"/>
              <a:gd name="T37" fmla="*/ 42 h 48"/>
              <a:gd name="T38" fmla="*/ 36 w 96"/>
              <a:gd name="T39" fmla="*/ 46 h 48"/>
              <a:gd name="T40" fmla="*/ 30 w 96"/>
              <a:gd name="T41" fmla="*/ 48 h 48"/>
              <a:gd name="T42" fmla="*/ 30 w 96"/>
              <a:gd name="T43" fmla="*/ 42 h 48"/>
              <a:gd name="T44" fmla="*/ 28 w 96"/>
              <a:gd name="T45" fmla="*/ 36 h 48"/>
              <a:gd name="T46" fmla="*/ 22 w 96"/>
              <a:gd name="T47" fmla="*/ 36 h 48"/>
              <a:gd name="T48" fmla="*/ 20 w 96"/>
              <a:gd name="T49" fmla="*/ 32 h 48"/>
              <a:gd name="T50" fmla="*/ 6 w 96"/>
              <a:gd name="T51" fmla="*/ 26 h 48"/>
              <a:gd name="T52" fmla="*/ 0 w 96"/>
              <a:gd name="T53" fmla="*/ 22 h 48"/>
              <a:gd name="T54" fmla="*/ 12 w 96"/>
              <a:gd name="T55" fmla="*/ 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6" h="48">
                <a:moveTo>
                  <a:pt x="12" y="6"/>
                </a:moveTo>
                <a:lnTo>
                  <a:pt x="26" y="2"/>
                </a:lnTo>
                <a:lnTo>
                  <a:pt x="34" y="2"/>
                </a:lnTo>
                <a:lnTo>
                  <a:pt x="42" y="4"/>
                </a:lnTo>
                <a:lnTo>
                  <a:pt x="52" y="2"/>
                </a:lnTo>
                <a:lnTo>
                  <a:pt x="64" y="0"/>
                </a:lnTo>
                <a:lnTo>
                  <a:pt x="74" y="0"/>
                </a:lnTo>
                <a:lnTo>
                  <a:pt x="80" y="0"/>
                </a:lnTo>
                <a:lnTo>
                  <a:pt x="84" y="4"/>
                </a:lnTo>
                <a:lnTo>
                  <a:pt x="96" y="12"/>
                </a:lnTo>
                <a:lnTo>
                  <a:pt x="94" y="16"/>
                </a:lnTo>
                <a:lnTo>
                  <a:pt x="88" y="18"/>
                </a:lnTo>
                <a:lnTo>
                  <a:pt x="80" y="18"/>
                </a:lnTo>
                <a:lnTo>
                  <a:pt x="70" y="18"/>
                </a:lnTo>
                <a:lnTo>
                  <a:pt x="64" y="22"/>
                </a:lnTo>
                <a:lnTo>
                  <a:pt x="56" y="30"/>
                </a:lnTo>
                <a:lnTo>
                  <a:pt x="48" y="32"/>
                </a:lnTo>
                <a:lnTo>
                  <a:pt x="42" y="34"/>
                </a:lnTo>
                <a:lnTo>
                  <a:pt x="40" y="42"/>
                </a:lnTo>
                <a:lnTo>
                  <a:pt x="36" y="46"/>
                </a:lnTo>
                <a:lnTo>
                  <a:pt x="30" y="48"/>
                </a:lnTo>
                <a:lnTo>
                  <a:pt x="30" y="42"/>
                </a:lnTo>
                <a:lnTo>
                  <a:pt x="28" y="36"/>
                </a:lnTo>
                <a:lnTo>
                  <a:pt x="22" y="36"/>
                </a:lnTo>
                <a:lnTo>
                  <a:pt x="20" y="32"/>
                </a:lnTo>
                <a:lnTo>
                  <a:pt x="6" y="26"/>
                </a:lnTo>
                <a:lnTo>
                  <a:pt x="0" y="22"/>
                </a:lnTo>
                <a:lnTo>
                  <a:pt x="12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84" name="Freeform 64"/>
          <p:cNvSpPr>
            <a:spLocks/>
          </p:cNvSpPr>
          <p:nvPr/>
        </p:nvSpPr>
        <p:spPr bwMode="auto">
          <a:xfrm>
            <a:off x="2119312" y="4548116"/>
            <a:ext cx="101600" cy="116547"/>
          </a:xfrm>
          <a:custGeom>
            <a:avLst/>
            <a:gdLst>
              <a:gd name="T0" fmla="*/ 54 w 64"/>
              <a:gd name="T1" fmla="*/ 66 h 66"/>
              <a:gd name="T2" fmla="*/ 44 w 64"/>
              <a:gd name="T3" fmla="*/ 62 h 66"/>
              <a:gd name="T4" fmla="*/ 26 w 64"/>
              <a:gd name="T5" fmla="*/ 60 h 66"/>
              <a:gd name="T6" fmla="*/ 14 w 64"/>
              <a:gd name="T7" fmla="*/ 50 h 66"/>
              <a:gd name="T8" fmla="*/ 6 w 64"/>
              <a:gd name="T9" fmla="*/ 42 h 66"/>
              <a:gd name="T10" fmla="*/ 0 w 64"/>
              <a:gd name="T11" fmla="*/ 32 h 66"/>
              <a:gd name="T12" fmla="*/ 10 w 64"/>
              <a:gd name="T13" fmla="*/ 26 h 66"/>
              <a:gd name="T14" fmla="*/ 12 w 64"/>
              <a:gd name="T15" fmla="*/ 18 h 66"/>
              <a:gd name="T16" fmla="*/ 26 w 64"/>
              <a:gd name="T17" fmla="*/ 14 h 66"/>
              <a:gd name="T18" fmla="*/ 34 w 64"/>
              <a:gd name="T19" fmla="*/ 6 h 66"/>
              <a:gd name="T20" fmla="*/ 40 w 64"/>
              <a:gd name="T21" fmla="*/ 2 h 66"/>
              <a:gd name="T22" fmla="*/ 50 w 64"/>
              <a:gd name="T23" fmla="*/ 2 h 66"/>
              <a:gd name="T24" fmla="*/ 58 w 64"/>
              <a:gd name="T25" fmla="*/ 2 h 66"/>
              <a:gd name="T26" fmla="*/ 64 w 64"/>
              <a:gd name="T27" fmla="*/ 0 h 66"/>
              <a:gd name="T28" fmla="*/ 64 w 64"/>
              <a:gd name="T29" fmla="*/ 6 h 66"/>
              <a:gd name="T30" fmla="*/ 62 w 64"/>
              <a:gd name="T31" fmla="*/ 18 h 66"/>
              <a:gd name="T32" fmla="*/ 58 w 64"/>
              <a:gd name="T33" fmla="*/ 30 h 66"/>
              <a:gd name="T34" fmla="*/ 56 w 64"/>
              <a:gd name="T35" fmla="*/ 42 h 66"/>
              <a:gd name="T36" fmla="*/ 56 w 64"/>
              <a:gd name="T37" fmla="*/ 52 h 66"/>
              <a:gd name="T38" fmla="*/ 54 w 64"/>
              <a:gd name="T39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" h="66">
                <a:moveTo>
                  <a:pt x="54" y="66"/>
                </a:moveTo>
                <a:lnTo>
                  <a:pt x="44" y="62"/>
                </a:lnTo>
                <a:lnTo>
                  <a:pt x="26" y="60"/>
                </a:lnTo>
                <a:lnTo>
                  <a:pt x="14" y="50"/>
                </a:lnTo>
                <a:lnTo>
                  <a:pt x="6" y="42"/>
                </a:lnTo>
                <a:lnTo>
                  <a:pt x="0" y="32"/>
                </a:lnTo>
                <a:lnTo>
                  <a:pt x="10" y="26"/>
                </a:lnTo>
                <a:lnTo>
                  <a:pt x="12" y="18"/>
                </a:lnTo>
                <a:lnTo>
                  <a:pt x="26" y="14"/>
                </a:lnTo>
                <a:lnTo>
                  <a:pt x="34" y="6"/>
                </a:lnTo>
                <a:lnTo>
                  <a:pt x="40" y="2"/>
                </a:lnTo>
                <a:lnTo>
                  <a:pt x="50" y="2"/>
                </a:lnTo>
                <a:lnTo>
                  <a:pt x="58" y="2"/>
                </a:lnTo>
                <a:lnTo>
                  <a:pt x="64" y="0"/>
                </a:lnTo>
                <a:lnTo>
                  <a:pt x="64" y="6"/>
                </a:lnTo>
                <a:lnTo>
                  <a:pt x="62" y="18"/>
                </a:lnTo>
                <a:lnTo>
                  <a:pt x="58" y="30"/>
                </a:lnTo>
                <a:lnTo>
                  <a:pt x="56" y="42"/>
                </a:lnTo>
                <a:lnTo>
                  <a:pt x="56" y="52"/>
                </a:lnTo>
                <a:lnTo>
                  <a:pt x="54" y="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85" name="Freeform 65"/>
          <p:cNvSpPr>
            <a:spLocks/>
          </p:cNvSpPr>
          <p:nvPr/>
        </p:nvSpPr>
        <p:spPr bwMode="auto">
          <a:xfrm>
            <a:off x="2157412" y="4647288"/>
            <a:ext cx="79375" cy="77698"/>
          </a:xfrm>
          <a:custGeom>
            <a:avLst/>
            <a:gdLst>
              <a:gd name="T0" fmla="*/ 18 w 50"/>
              <a:gd name="T1" fmla="*/ 20 h 44"/>
              <a:gd name="T2" fmla="*/ 12 w 50"/>
              <a:gd name="T3" fmla="*/ 16 h 44"/>
              <a:gd name="T4" fmla="*/ 10 w 50"/>
              <a:gd name="T5" fmla="*/ 22 h 44"/>
              <a:gd name="T6" fmla="*/ 8 w 50"/>
              <a:gd name="T7" fmla="*/ 24 h 44"/>
              <a:gd name="T8" fmla="*/ 2 w 50"/>
              <a:gd name="T9" fmla="*/ 20 h 44"/>
              <a:gd name="T10" fmla="*/ 0 w 50"/>
              <a:gd name="T11" fmla="*/ 16 h 44"/>
              <a:gd name="T12" fmla="*/ 0 w 50"/>
              <a:gd name="T13" fmla="*/ 10 h 44"/>
              <a:gd name="T14" fmla="*/ 2 w 50"/>
              <a:gd name="T15" fmla="*/ 6 h 44"/>
              <a:gd name="T16" fmla="*/ 2 w 50"/>
              <a:gd name="T17" fmla="*/ 0 h 44"/>
              <a:gd name="T18" fmla="*/ 18 w 50"/>
              <a:gd name="T19" fmla="*/ 2 h 44"/>
              <a:gd name="T20" fmla="*/ 30 w 50"/>
              <a:gd name="T21" fmla="*/ 6 h 44"/>
              <a:gd name="T22" fmla="*/ 34 w 50"/>
              <a:gd name="T23" fmla="*/ 10 h 44"/>
              <a:gd name="T24" fmla="*/ 42 w 50"/>
              <a:gd name="T25" fmla="*/ 18 h 44"/>
              <a:gd name="T26" fmla="*/ 48 w 50"/>
              <a:gd name="T27" fmla="*/ 24 h 44"/>
              <a:gd name="T28" fmla="*/ 50 w 50"/>
              <a:gd name="T29" fmla="*/ 28 h 44"/>
              <a:gd name="T30" fmla="*/ 46 w 50"/>
              <a:gd name="T31" fmla="*/ 30 h 44"/>
              <a:gd name="T32" fmla="*/ 44 w 50"/>
              <a:gd name="T33" fmla="*/ 36 h 44"/>
              <a:gd name="T34" fmla="*/ 42 w 50"/>
              <a:gd name="T35" fmla="*/ 42 h 44"/>
              <a:gd name="T36" fmla="*/ 38 w 50"/>
              <a:gd name="T37" fmla="*/ 44 h 44"/>
              <a:gd name="T38" fmla="*/ 34 w 50"/>
              <a:gd name="T39" fmla="*/ 32 h 44"/>
              <a:gd name="T40" fmla="*/ 28 w 50"/>
              <a:gd name="T41" fmla="*/ 26 h 44"/>
              <a:gd name="T42" fmla="*/ 24 w 50"/>
              <a:gd name="T43" fmla="*/ 24 h 44"/>
              <a:gd name="T44" fmla="*/ 18 w 50"/>
              <a:gd name="T45" fmla="*/ 2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0" h="44">
                <a:moveTo>
                  <a:pt x="18" y="20"/>
                </a:moveTo>
                <a:lnTo>
                  <a:pt x="12" y="16"/>
                </a:lnTo>
                <a:lnTo>
                  <a:pt x="10" y="22"/>
                </a:lnTo>
                <a:lnTo>
                  <a:pt x="8" y="24"/>
                </a:lnTo>
                <a:lnTo>
                  <a:pt x="2" y="20"/>
                </a:lnTo>
                <a:lnTo>
                  <a:pt x="0" y="16"/>
                </a:lnTo>
                <a:lnTo>
                  <a:pt x="0" y="10"/>
                </a:lnTo>
                <a:lnTo>
                  <a:pt x="2" y="6"/>
                </a:lnTo>
                <a:lnTo>
                  <a:pt x="2" y="0"/>
                </a:lnTo>
                <a:lnTo>
                  <a:pt x="18" y="2"/>
                </a:lnTo>
                <a:lnTo>
                  <a:pt x="30" y="6"/>
                </a:lnTo>
                <a:lnTo>
                  <a:pt x="34" y="10"/>
                </a:lnTo>
                <a:lnTo>
                  <a:pt x="42" y="18"/>
                </a:lnTo>
                <a:lnTo>
                  <a:pt x="48" y="24"/>
                </a:lnTo>
                <a:lnTo>
                  <a:pt x="50" y="28"/>
                </a:lnTo>
                <a:lnTo>
                  <a:pt x="46" y="30"/>
                </a:lnTo>
                <a:lnTo>
                  <a:pt x="44" y="36"/>
                </a:lnTo>
                <a:lnTo>
                  <a:pt x="42" y="42"/>
                </a:lnTo>
                <a:lnTo>
                  <a:pt x="38" y="44"/>
                </a:lnTo>
                <a:lnTo>
                  <a:pt x="34" y="32"/>
                </a:lnTo>
                <a:lnTo>
                  <a:pt x="28" y="26"/>
                </a:lnTo>
                <a:lnTo>
                  <a:pt x="24" y="24"/>
                </a:lnTo>
                <a:lnTo>
                  <a:pt x="18" y="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86" name="Freeform 66"/>
          <p:cNvSpPr>
            <a:spLocks/>
          </p:cNvSpPr>
          <p:nvPr/>
        </p:nvSpPr>
        <p:spPr bwMode="auto">
          <a:xfrm>
            <a:off x="2217738" y="4689635"/>
            <a:ext cx="161925" cy="67103"/>
          </a:xfrm>
          <a:custGeom>
            <a:avLst/>
            <a:gdLst>
              <a:gd name="T0" fmla="*/ 88 w 102"/>
              <a:gd name="T1" fmla="*/ 34 h 38"/>
              <a:gd name="T2" fmla="*/ 82 w 102"/>
              <a:gd name="T3" fmla="*/ 32 h 38"/>
              <a:gd name="T4" fmla="*/ 80 w 102"/>
              <a:gd name="T5" fmla="*/ 28 h 38"/>
              <a:gd name="T6" fmla="*/ 80 w 102"/>
              <a:gd name="T7" fmla="*/ 22 h 38"/>
              <a:gd name="T8" fmla="*/ 80 w 102"/>
              <a:gd name="T9" fmla="*/ 16 h 38"/>
              <a:gd name="T10" fmla="*/ 78 w 102"/>
              <a:gd name="T11" fmla="*/ 12 h 38"/>
              <a:gd name="T12" fmla="*/ 72 w 102"/>
              <a:gd name="T13" fmla="*/ 10 h 38"/>
              <a:gd name="T14" fmla="*/ 66 w 102"/>
              <a:gd name="T15" fmla="*/ 10 h 38"/>
              <a:gd name="T16" fmla="*/ 62 w 102"/>
              <a:gd name="T17" fmla="*/ 12 h 38"/>
              <a:gd name="T18" fmla="*/ 60 w 102"/>
              <a:gd name="T19" fmla="*/ 16 h 38"/>
              <a:gd name="T20" fmla="*/ 52 w 102"/>
              <a:gd name="T21" fmla="*/ 18 h 38"/>
              <a:gd name="T22" fmla="*/ 48 w 102"/>
              <a:gd name="T23" fmla="*/ 22 h 38"/>
              <a:gd name="T24" fmla="*/ 50 w 102"/>
              <a:gd name="T25" fmla="*/ 26 h 38"/>
              <a:gd name="T26" fmla="*/ 52 w 102"/>
              <a:gd name="T27" fmla="*/ 30 h 38"/>
              <a:gd name="T28" fmla="*/ 52 w 102"/>
              <a:gd name="T29" fmla="*/ 36 h 38"/>
              <a:gd name="T30" fmla="*/ 44 w 102"/>
              <a:gd name="T31" fmla="*/ 38 h 38"/>
              <a:gd name="T32" fmla="*/ 38 w 102"/>
              <a:gd name="T33" fmla="*/ 32 h 38"/>
              <a:gd name="T34" fmla="*/ 32 w 102"/>
              <a:gd name="T35" fmla="*/ 26 h 38"/>
              <a:gd name="T36" fmla="*/ 26 w 102"/>
              <a:gd name="T37" fmla="*/ 22 h 38"/>
              <a:gd name="T38" fmla="*/ 18 w 102"/>
              <a:gd name="T39" fmla="*/ 20 h 38"/>
              <a:gd name="T40" fmla="*/ 14 w 102"/>
              <a:gd name="T41" fmla="*/ 18 h 38"/>
              <a:gd name="T42" fmla="*/ 8 w 102"/>
              <a:gd name="T43" fmla="*/ 20 h 38"/>
              <a:gd name="T44" fmla="*/ 0 w 102"/>
              <a:gd name="T45" fmla="*/ 18 h 38"/>
              <a:gd name="T46" fmla="*/ 4 w 102"/>
              <a:gd name="T47" fmla="*/ 14 h 38"/>
              <a:gd name="T48" fmla="*/ 6 w 102"/>
              <a:gd name="T49" fmla="*/ 8 h 38"/>
              <a:gd name="T50" fmla="*/ 12 w 102"/>
              <a:gd name="T51" fmla="*/ 2 h 38"/>
              <a:gd name="T52" fmla="*/ 18 w 102"/>
              <a:gd name="T53" fmla="*/ 4 h 38"/>
              <a:gd name="T54" fmla="*/ 22 w 102"/>
              <a:gd name="T55" fmla="*/ 8 h 38"/>
              <a:gd name="T56" fmla="*/ 30 w 102"/>
              <a:gd name="T57" fmla="*/ 12 h 38"/>
              <a:gd name="T58" fmla="*/ 38 w 102"/>
              <a:gd name="T59" fmla="*/ 12 h 38"/>
              <a:gd name="T60" fmla="*/ 44 w 102"/>
              <a:gd name="T61" fmla="*/ 10 h 38"/>
              <a:gd name="T62" fmla="*/ 52 w 102"/>
              <a:gd name="T63" fmla="*/ 6 h 38"/>
              <a:gd name="T64" fmla="*/ 62 w 102"/>
              <a:gd name="T65" fmla="*/ 2 h 38"/>
              <a:gd name="T66" fmla="*/ 72 w 102"/>
              <a:gd name="T67" fmla="*/ 0 h 38"/>
              <a:gd name="T68" fmla="*/ 82 w 102"/>
              <a:gd name="T69" fmla="*/ 2 h 38"/>
              <a:gd name="T70" fmla="*/ 88 w 102"/>
              <a:gd name="T71" fmla="*/ 6 h 38"/>
              <a:gd name="T72" fmla="*/ 94 w 102"/>
              <a:gd name="T73" fmla="*/ 10 h 38"/>
              <a:gd name="T74" fmla="*/ 98 w 102"/>
              <a:gd name="T75" fmla="*/ 16 h 38"/>
              <a:gd name="T76" fmla="*/ 102 w 102"/>
              <a:gd name="T77" fmla="*/ 20 h 38"/>
              <a:gd name="T78" fmla="*/ 100 w 102"/>
              <a:gd name="T79" fmla="*/ 26 h 38"/>
              <a:gd name="T80" fmla="*/ 94 w 102"/>
              <a:gd name="T81" fmla="*/ 30 h 38"/>
              <a:gd name="T82" fmla="*/ 88 w 102"/>
              <a:gd name="T83" fmla="*/ 3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2" h="38">
                <a:moveTo>
                  <a:pt x="88" y="34"/>
                </a:moveTo>
                <a:lnTo>
                  <a:pt x="82" y="32"/>
                </a:lnTo>
                <a:lnTo>
                  <a:pt x="80" y="28"/>
                </a:lnTo>
                <a:lnTo>
                  <a:pt x="80" y="22"/>
                </a:lnTo>
                <a:lnTo>
                  <a:pt x="80" y="16"/>
                </a:lnTo>
                <a:lnTo>
                  <a:pt x="78" y="12"/>
                </a:lnTo>
                <a:lnTo>
                  <a:pt x="72" y="10"/>
                </a:lnTo>
                <a:lnTo>
                  <a:pt x="66" y="10"/>
                </a:lnTo>
                <a:lnTo>
                  <a:pt x="62" y="12"/>
                </a:lnTo>
                <a:lnTo>
                  <a:pt x="60" y="16"/>
                </a:lnTo>
                <a:lnTo>
                  <a:pt x="52" y="18"/>
                </a:lnTo>
                <a:lnTo>
                  <a:pt x="48" y="22"/>
                </a:lnTo>
                <a:lnTo>
                  <a:pt x="50" y="26"/>
                </a:lnTo>
                <a:lnTo>
                  <a:pt x="52" y="30"/>
                </a:lnTo>
                <a:lnTo>
                  <a:pt x="52" y="36"/>
                </a:lnTo>
                <a:lnTo>
                  <a:pt x="44" y="38"/>
                </a:lnTo>
                <a:lnTo>
                  <a:pt x="38" y="32"/>
                </a:lnTo>
                <a:lnTo>
                  <a:pt x="32" y="26"/>
                </a:lnTo>
                <a:lnTo>
                  <a:pt x="26" y="22"/>
                </a:lnTo>
                <a:lnTo>
                  <a:pt x="18" y="20"/>
                </a:lnTo>
                <a:lnTo>
                  <a:pt x="14" y="18"/>
                </a:lnTo>
                <a:lnTo>
                  <a:pt x="8" y="20"/>
                </a:lnTo>
                <a:lnTo>
                  <a:pt x="0" y="18"/>
                </a:lnTo>
                <a:lnTo>
                  <a:pt x="4" y="14"/>
                </a:lnTo>
                <a:lnTo>
                  <a:pt x="6" y="8"/>
                </a:lnTo>
                <a:lnTo>
                  <a:pt x="12" y="2"/>
                </a:lnTo>
                <a:lnTo>
                  <a:pt x="18" y="4"/>
                </a:lnTo>
                <a:lnTo>
                  <a:pt x="22" y="8"/>
                </a:lnTo>
                <a:lnTo>
                  <a:pt x="30" y="12"/>
                </a:lnTo>
                <a:lnTo>
                  <a:pt x="38" y="12"/>
                </a:lnTo>
                <a:lnTo>
                  <a:pt x="44" y="10"/>
                </a:lnTo>
                <a:lnTo>
                  <a:pt x="52" y="6"/>
                </a:lnTo>
                <a:lnTo>
                  <a:pt x="62" y="2"/>
                </a:lnTo>
                <a:lnTo>
                  <a:pt x="72" y="0"/>
                </a:lnTo>
                <a:lnTo>
                  <a:pt x="82" y="2"/>
                </a:lnTo>
                <a:lnTo>
                  <a:pt x="88" y="6"/>
                </a:lnTo>
                <a:lnTo>
                  <a:pt x="94" y="10"/>
                </a:lnTo>
                <a:lnTo>
                  <a:pt x="98" y="16"/>
                </a:lnTo>
                <a:lnTo>
                  <a:pt x="102" y="20"/>
                </a:lnTo>
                <a:lnTo>
                  <a:pt x="100" y="26"/>
                </a:lnTo>
                <a:lnTo>
                  <a:pt x="94" y="30"/>
                </a:lnTo>
                <a:lnTo>
                  <a:pt x="88" y="3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87" name="Freeform 67"/>
          <p:cNvSpPr>
            <a:spLocks/>
          </p:cNvSpPr>
          <p:nvPr/>
        </p:nvSpPr>
        <p:spPr bwMode="auto">
          <a:xfrm>
            <a:off x="2182813" y="4333999"/>
            <a:ext cx="263525" cy="98889"/>
          </a:xfrm>
          <a:custGeom>
            <a:avLst/>
            <a:gdLst>
              <a:gd name="T0" fmla="*/ 148 w 166"/>
              <a:gd name="T1" fmla="*/ 56 h 56"/>
              <a:gd name="T2" fmla="*/ 140 w 166"/>
              <a:gd name="T3" fmla="*/ 52 h 56"/>
              <a:gd name="T4" fmla="*/ 130 w 166"/>
              <a:gd name="T5" fmla="*/ 52 h 56"/>
              <a:gd name="T6" fmla="*/ 124 w 166"/>
              <a:gd name="T7" fmla="*/ 56 h 56"/>
              <a:gd name="T8" fmla="*/ 116 w 166"/>
              <a:gd name="T9" fmla="*/ 54 h 56"/>
              <a:gd name="T10" fmla="*/ 118 w 166"/>
              <a:gd name="T11" fmla="*/ 46 h 56"/>
              <a:gd name="T12" fmla="*/ 116 w 166"/>
              <a:gd name="T13" fmla="*/ 40 h 56"/>
              <a:gd name="T14" fmla="*/ 104 w 166"/>
              <a:gd name="T15" fmla="*/ 40 h 56"/>
              <a:gd name="T16" fmla="*/ 100 w 166"/>
              <a:gd name="T17" fmla="*/ 32 h 56"/>
              <a:gd name="T18" fmla="*/ 94 w 166"/>
              <a:gd name="T19" fmla="*/ 30 h 56"/>
              <a:gd name="T20" fmla="*/ 80 w 166"/>
              <a:gd name="T21" fmla="*/ 26 h 56"/>
              <a:gd name="T22" fmla="*/ 76 w 166"/>
              <a:gd name="T23" fmla="*/ 22 h 56"/>
              <a:gd name="T24" fmla="*/ 62 w 166"/>
              <a:gd name="T25" fmla="*/ 18 h 56"/>
              <a:gd name="T26" fmla="*/ 48 w 166"/>
              <a:gd name="T27" fmla="*/ 16 h 56"/>
              <a:gd name="T28" fmla="*/ 44 w 166"/>
              <a:gd name="T29" fmla="*/ 12 h 56"/>
              <a:gd name="T30" fmla="*/ 34 w 166"/>
              <a:gd name="T31" fmla="*/ 10 h 56"/>
              <a:gd name="T32" fmla="*/ 28 w 166"/>
              <a:gd name="T33" fmla="*/ 14 h 56"/>
              <a:gd name="T34" fmla="*/ 20 w 166"/>
              <a:gd name="T35" fmla="*/ 18 h 56"/>
              <a:gd name="T36" fmla="*/ 12 w 166"/>
              <a:gd name="T37" fmla="*/ 22 h 56"/>
              <a:gd name="T38" fmla="*/ 0 w 166"/>
              <a:gd name="T39" fmla="*/ 22 h 56"/>
              <a:gd name="T40" fmla="*/ 2 w 166"/>
              <a:gd name="T41" fmla="*/ 16 h 56"/>
              <a:gd name="T42" fmla="*/ 10 w 166"/>
              <a:gd name="T43" fmla="*/ 6 h 56"/>
              <a:gd name="T44" fmla="*/ 26 w 166"/>
              <a:gd name="T45" fmla="*/ 2 h 56"/>
              <a:gd name="T46" fmla="*/ 40 w 166"/>
              <a:gd name="T47" fmla="*/ 0 h 56"/>
              <a:gd name="T48" fmla="*/ 58 w 166"/>
              <a:gd name="T49" fmla="*/ 0 h 56"/>
              <a:gd name="T50" fmla="*/ 74 w 166"/>
              <a:gd name="T51" fmla="*/ 4 h 56"/>
              <a:gd name="T52" fmla="*/ 88 w 166"/>
              <a:gd name="T53" fmla="*/ 10 h 56"/>
              <a:gd name="T54" fmla="*/ 104 w 166"/>
              <a:gd name="T55" fmla="*/ 14 h 56"/>
              <a:gd name="T56" fmla="*/ 110 w 166"/>
              <a:gd name="T57" fmla="*/ 20 h 56"/>
              <a:gd name="T58" fmla="*/ 116 w 166"/>
              <a:gd name="T59" fmla="*/ 24 h 56"/>
              <a:gd name="T60" fmla="*/ 130 w 166"/>
              <a:gd name="T61" fmla="*/ 30 h 56"/>
              <a:gd name="T62" fmla="*/ 142 w 166"/>
              <a:gd name="T63" fmla="*/ 34 h 56"/>
              <a:gd name="T64" fmla="*/ 154 w 166"/>
              <a:gd name="T65" fmla="*/ 40 h 56"/>
              <a:gd name="T66" fmla="*/ 166 w 166"/>
              <a:gd name="T67" fmla="*/ 46 h 56"/>
              <a:gd name="T68" fmla="*/ 160 w 166"/>
              <a:gd name="T69" fmla="*/ 50 h 56"/>
              <a:gd name="T70" fmla="*/ 152 w 166"/>
              <a:gd name="T71" fmla="*/ 52 h 56"/>
              <a:gd name="T72" fmla="*/ 150 w 166"/>
              <a:gd name="T73" fmla="*/ 56 h 56"/>
              <a:gd name="T74" fmla="*/ 148 w 166"/>
              <a:gd name="T7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56">
                <a:moveTo>
                  <a:pt x="148" y="56"/>
                </a:moveTo>
                <a:lnTo>
                  <a:pt x="140" y="52"/>
                </a:lnTo>
                <a:lnTo>
                  <a:pt x="130" y="52"/>
                </a:lnTo>
                <a:lnTo>
                  <a:pt x="124" y="56"/>
                </a:lnTo>
                <a:lnTo>
                  <a:pt x="116" y="54"/>
                </a:lnTo>
                <a:lnTo>
                  <a:pt x="118" y="46"/>
                </a:lnTo>
                <a:lnTo>
                  <a:pt x="116" y="40"/>
                </a:lnTo>
                <a:lnTo>
                  <a:pt x="104" y="40"/>
                </a:lnTo>
                <a:lnTo>
                  <a:pt x="100" y="32"/>
                </a:lnTo>
                <a:lnTo>
                  <a:pt x="94" y="30"/>
                </a:lnTo>
                <a:lnTo>
                  <a:pt x="80" y="26"/>
                </a:lnTo>
                <a:lnTo>
                  <a:pt x="76" y="22"/>
                </a:lnTo>
                <a:lnTo>
                  <a:pt x="62" y="18"/>
                </a:lnTo>
                <a:lnTo>
                  <a:pt x="48" y="16"/>
                </a:lnTo>
                <a:lnTo>
                  <a:pt x="44" y="12"/>
                </a:lnTo>
                <a:lnTo>
                  <a:pt x="34" y="10"/>
                </a:lnTo>
                <a:lnTo>
                  <a:pt x="28" y="14"/>
                </a:lnTo>
                <a:lnTo>
                  <a:pt x="20" y="18"/>
                </a:lnTo>
                <a:lnTo>
                  <a:pt x="12" y="22"/>
                </a:lnTo>
                <a:lnTo>
                  <a:pt x="0" y="22"/>
                </a:lnTo>
                <a:lnTo>
                  <a:pt x="2" y="16"/>
                </a:lnTo>
                <a:lnTo>
                  <a:pt x="10" y="6"/>
                </a:lnTo>
                <a:lnTo>
                  <a:pt x="26" y="2"/>
                </a:lnTo>
                <a:lnTo>
                  <a:pt x="40" y="0"/>
                </a:lnTo>
                <a:lnTo>
                  <a:pt x="58" y="0"/>
                </a:lnTo>
                <a:lnTo>
                  <a:pt x="74" y="4"/>
                </a:lnTo>
                <a:lnTo>
                  <a:pt x="88" y="10"/>
                </a:lnTo>
                <a:lnTo>
                  <a:pt x="104" y="14"/>
                </a:lnTo>
                <a:lnTo>
                  <a:pt x="110" y="20"/>
                </a:lnTo>
                <a:lnTo>
                  <a:pt x="116" y="24"/>
                </a:lnTo>
                <a:lnTo>
                  <a:pt x="130" y="30"/>
                </a:lnTo>
                <a:lnTo>
                  <a:pt x="142" y="34"/>
                </a:lnTo>
                <a:lnTo>
                  <a:pt x="154" y="40"/>
                </a:lnTo>
                <a:lnTo>
                  <a:pt x="166" y="46"/>
                </a:lnTo>
                <a:lnTo>
                  <a:pt x="160" y="50"/>
                </a:lnTo>
                <a:lnTo>
                  <a:pt x="152" y="52"/>
                </a:lnTo>
                <a:lnTo>
                  <a:pt x="150" y="56"/>
                </a:lnTo>
                <a:lnTo>
                  <a:pt x="148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88" name="Freeform 68"/>
          <p:cNvSpPr>
            <a:spLocks/>
          </p:cNvSpPr>
          <p:nvPr/>
        </p:nvSpPr>
        <p:spPr bwMode="auto">
          <a:xfrm>
            <a:off x="2446337" y="4421186"/>
            <a:ext cx="69850" cy="52976"/>
          </a:xfrm>
          <a:custGeom>
            <a:avLst/>
            <a:gdLst>
              <a:gd name="T0" fmla="*/ 0 w 44"/>
              <a:gd name="T1" fmla="*/ 28 h 30"/>
              <a:gd name="T2" fmla="*/ 16 w 44"/>
              <a:gd name="T3" fmla="*/ 30 h 30"/>
              <a:gd name="T4" fmla="*/ 32 w 44"/>
              <a:gd name="T5" fmla="*/ 30 h 30"/>
              <a:gd name="T6" fmla="*/ 40 w 44"/>
              <a:gd name="T7" fmla="*/ 30 h 30"/>
              <a:gd name="T8" fmla="*/ 40 w 44"/>
              <a:gd name="T9" fmla="*/ 24 h 30"/>
              <a:gd name="T10" fmla="*/ 36 w 44"/>
              <a:gd name="T11" fmla="*/ 20 h 30"/>
              <a:gd name="T12" fmla="*/ 42 w 44"/>
              <a:gd name="T13" fmla="*/ 18 h 30"/>
              <a:gd name="T14" fmla="*/ 44 w 44"/>
              <a:gd name="T15" fmla="*/ 14 h 30"/>
              <a:gd name="T16" fmla="*/ 42 w 44"/>
              <a:gd name="T17" fmla="*/ 4 h 30"/>
              <a:gd name="T18" fmla="*/ 32 w 44"/>
              <a:gd name="T19" fmla="*/ 2 h 30"/>
              <a:gd name="T20" fmla="*/ 24 w 44"/>
              <a:gd name="T21" fmla="*/ 0 h 30"/>
              <a:gd name="T22" fmla="*/ 16 w 44"/>
              <a:gd name="T23" fmla="*/ 2 h 30"/>
              <a:gd name="T24" fmla="*/ 22 w 44"/>
              <a:gd name="T25" fmla="*/ 6 h 30"/>
              <a:gd name="T26" fmla="*/ 28 w 44"/>
              <a:gd name="T27" fmla="*/ 14 h 30"/>
              <a:gd name="T28" fmla="*/ 28 w 44"/>
              <a:gd name="T29" fmla="*/ 20 h 30"/>
              <a:gd name="T30" fmla="*/ 20 w 44"/>
              <a:gd name="T31" fmla="*/ 20 h 30"/>
              <a:gd name="T32" fmla="*/ 14 w 44"/>
              <a:gd name="T33" fmla="*/ 18 h 30"/>
              <a:gd name="T34" fmla="*/ 6 w 44"/>
              <a:gd name="T35" fmla="*/ 20 h 30"/>
              <a:gd name="T36" fmla="*/ 0 w 44"/>
              <a:gd name="T37" fmla="*/ 20 h 30"/>
              <a:gd name="T38" fmla="*/ 0 w 44"/>
              <a:gd name="T39" fmla="*/ 2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" h="30">
                <a:moveTo>
                  <a:pt x="0" y="28"/>
                </a:moveTo>
                <a:lnTo>
                  <a:pt x="16" y="30"/>
                </a:lnTo>
                <a:lnTo>
                  <a:pt x="32" y="30"/>
                </a:lnTo>
                <a:lnTo>
                  <a:pt x="40" y="30"/>
                </a:lnTo>
                <a:lnTo>
                  <a:pt x="40" y="24"/>
                </a:lnTo>
                <a:lnTo>
                  <a:pt x="36" y="20"/>
                </a:lnTo>
                <a:lnTo>
                  <a:pt x="42" y="18"/>
                </a:lnTo>
                <a:lnTo>
                  <a:pt x="44" y="14"/>
                </a:lnTo>
                <a:lnTo>
                  <a:pt x="42" y="4"/>
                </a:lnTo>
                <a:lnTo>
                  <a:pt x="32" y="2"/>
                </a:lnTo>
                <a:lnTo>
                  <a:pt x="24" y="0"/>
                </a:lnTo>
                <a:lnTo>
                  <a:pt x="16" y="2"/>
                </a:lnTo>
                <a:lnTo>
                  <a:pt x="22" y="6"/>
                </a:lnTo>
                <a:lnTo>
                  <a:pt x="28" y="14"/>
                </a:lnTo>
                <a:lnTo>
                  <a:pt x="28" y="20"/>
                </a:lnTo>
                <a:lnTo>
                  <a:pt x="20" y="20"/>
                </a:lnTo>
                <a:lnTo>
                  <a:pt x="14" y="18"/>
                </a:lnTo>
                <a:lnTo>
                  <a:pt x="6" y="20"/>
                </a:lnTo>
                <a:lnTo>
                  <a:pt x="0" y="20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89" name="Freeform 69"/>
          <p:cNvSpPr>
            <a:spLocks/>
          </p:cNvSpPr>
          <p:nvPr/>
        </p:nvSpPr>
        <p:spPr bwMode="auto">
          <a:xfrm>
            <a:off x="2347912" y="4444319"/>
            <a:ext cx="50800" cy="45719"/>
          </a:xfrm>
          <a:custGeom>
            <a:avLst/>
            <a:gdLst>
              <a:gd name="T0" fmla="*/ 0 w 32"/>
              <a:gd name="T1" fmla="*/ 6 h 18"/>
              <a:gd name="T2" fmla="*/ 6 w 32"/>
              <a:gd name="T3" fmla="*/ 0 h 18"/>
              <a:gd name="T4" fmla="*/ 14 w 32"/>
              <a:gd name="T5" fmla="*/ 0 h 18"/>
              <a:gd name="T6" fmla="*/ 20 w 32"/>
              <a:gd name="T7" fmla="*/ 2 h 18"/>
              <a:gd name="T8" fmla="*/ 28 w 32"/>
              <a:gd name="T9" fmla="*/ 6 h 18"/>
              <a:gd name="T10" fmla="*/ 32 w 32"/>
              <a:gd name="T11" fmla="*/ 10 h 18"/>
              <a:gd name="T12" fmla="*/ 24 w 32"/>
              <a:gd name="T13" fmla="*/ 14 h 18"/>
              <a:gd name="T14" fmla="*/ 18 w 32"/>
              <a:gd name="T15" fmla="*/ 14 h 18"/>
              <a:gd name="T16" fmla="*/ 14 w 32"/>
              <a:gd name="T17" fmla="*/ 18 h 18"/>
              <a:gd name="T18" fmla="*/ 10 w 32"/>
              <a:gd name="T19" fmla="*/ 12 h 18"/>
              <a:gd name="T20" fmla="*/ 6 w 32"/>
              <a:gd name="T21" fmla="*/ 8 h 18"/>
              <a:gd name="T22" fmla="*/ 0 w 32"/>
              <a:gd name="T23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" h="18">
                <a:moveTo>
                  <a:pt x="0" y="6"/>
                </a:moveTo>
                <a:lnTo>
                  <a:pt x="6" y="0"/>
                </a:lnTo>
                <a:lnTo>
                  <a:pt x="14" y="0"/>
                </a:lnTo>
                <a:lnTo>
                  <a:pt x="20" y="2"/>
                </a:lnTo>
                <a:lnTo>
                  <a:pt x="28" y="6"/>
                </a:lnTo>
                <a:lnTo>
                  <a:pt x="32" y="10"/>
                </a:lnTo>
                <a:lnTo>
                  <a:pt x="24" y="14"/>
                </a:lnTo>
                <a:lnTo>
                  <a:pt x="18" y="14"/>
                </a:lnTo>
                <a:lnTo>
                  <a:pt x="14" y="18"/>
                </a:lnTo>
                <a:lnTo>
                  <a:pt x="10" y="12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90" name="Freeform 70"/>
          <p:cNvSpPr>
            <a:spLocks/>
          </p:cNvSpPr>
          <p:nvPr/>
        </p:nvSpPr>
        <p:spPr bwMode="auto">
          <a:xfrm>
            <a:off x="2503488" y="4426467"/>
            <a:ext cx="92075" cy="63571"/>
          </a:xfrm>
          <a:custGeom>
            <a:avLst/>
            <a:gdLst>
              <a:gd name="T0" fmla="*/ 6 w 58"/>
              <a:gd name="T1" fmla="*/ 0 h 36"/>
              <a:gd name="T2" fmla="*/ 16 w 58"/>
              <a:gd name="T3" fmla="*/ 2 h 36"/>
              <a:gd name="T4" fmla="*/ 24 w 58"/>
              <a:gd name="T5" fmla="*/ 2 h 36"/>
              <a:gd name="T6" fmla="*/ 34 w 58"/>
              <a:gd name="T7" fmla="*/ 4 h 36"/>
              <a:gd name="T8" fmla="*/ 40 w 58"/>
              <a:gd name="T9" fmla="*/ 6 h 36"/>
              <a:gd name="T10" fmla="*/ 46 w 58"/>
              <a:gd name="T11" fmla="*/ 10 h 36"/>
              <a:gd name="T12" fmla="*/ 56 w 58"/>
              <a:gd name="T13" fmla="*/ 16 h 36"/>
              <a:gd name="T14" fmla="*/ 58 w 58"/>
              <a:gd name="T15" fmla="*/ 20 h 36"/>
              <a:gd name="T16" fmla="*/ 54 w 58"/>
              <a:gd name="T17" fmla="*/ 24 h 36"/>
              <a:gd name="T18" fmla="*/ 44 w 58"/>
              <a:gd name="T19" fmla="*/ 22 h 36"/>
              <a:gd name="T20" fmla="*/ 38 w 58"/>
              <a:gd name="T21" fmla="*/ 22 h 36"/>
              <a:gd name="T22" fmla="*/ 30 w 58"/>
              <a:gd name="T23" fmla="*/ 24 h 36"/>
              <a:gd name="T24" fmla="*/ 24 w 58"/>
              <a:gd name="T25" fmla="*/ 24 h 36"/>
              <a:gd name="T26" fmla="*/ 20 w 58"/>
              <a:gd name="T27" fmla="*/ 20 h 36"/>
              <a:gd name="T28" fmla="*/ 14 w 58"/>
              <a:gd name="T29" fmla="*/ 22 h 36"/>
              <a:gd name="T30" fmla="*/ 12 w 58"/>
              <a:gd name="T31" fmla="*/ 28 h 36"/>
              <a:gd name="T32" fmla="*/ 12 w 58"/>
              <a:gd name="T33" fmla="*/ 34 h 36"/>
              <a:gd name="T34" fmla="*/ 8 w 58"/>
              <a:gd name="T35" fmla="*/ 36 h 36"/>
              <a:gd name="T36" fmla="*/ 4 w 58"/>
              <a:gd name="T37" fmla="*/ 30 h 36"/>
              <a:gd name="T38" fmla="*/ 4 w 58"/>
              <a:gd name="T39" fmla="*/ 26 h 36"/>
              <a:gd name="T40" fmla="*/ 4 w 58"/>
              <a:gd name="T41" fmla="*/ 20 h 36"/>
              <a:gd name="T42" fmla="*/ 0 w 58"/>
              <a:gd name="T43" fmla="*/ 16 h 36"/>
              <a:gd name="T44" fmla="*/ 6 w 58"/>
              <a:gd name="T45" fmla="*/ 14 h 36"/>
              <a:gd name="T46" fmla="*/ 8 w 58"/>
              <a:gd name="T47" fmla="*/ 10 h 36"/>
              <a:gd name="T48" fmla="*/ 6 w 5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8" h="36">
                <a:moveTo>
                  <a:pt x="6" y="0"/>
                </a:moveTo>
                <a:lnTo>
                  <a:pt x="16" y="2"/>
                </a:lnTo>
                <a:lnTo>
                  <a:pt x="24" y="2"/>
                </a:lnTo>
                <a:lnTo>
                  <a:pt x="34" y="4"/>
                </a:lnTo>
                <a:lnTo>
                  <a:pt x="40" y="6"/>
                </a:lnTo>
                <a:lnTo>
                  <a:pt x="46" y="10"/>
                </a:lnTo>
                <a:lnTo>
                  <a:pt x="56" y="16"/>
                </a:lnTo>
                <a:lnTo>
                  <a:pt x="58" y="20"/>
                </a:lnTo>
                <a:lnTo>
                  <a:pt x="54" y="24"/>
                </a:lnTo>
                <a:lnTo>
                  <a:pt x="44" y="22"/>
                </a:lnTo>
                <a:lnTo>
                  <a:pt x="38" y="22"/>
                </a:lnTo>
                <a:lnTo>
                  <a:pt x="30" y="24"/>
                </a:lnTo>
                <a:lnTo>
                  <a:pt x="24" y="24"/>
                </a:lnTo>
                <a:lnTo>
                  <a:pt x="20" y="20"/>
                </a:lnTo>
                <a:lnTo>
                  <a:pt x="14" y="22"/>
                </a:lnTo>
                <a:lnTo>
                  <a:pt x="12" y="28"/>
                </a:lnTo>
                <a:lnTo>
                  <a:pt x="12" y="34"/>
                </a:lnTo>
                <a:lnTo>
                  <a:pt x="8" y="36"/>
                </a:lnTo>
                <a:lnTo>
                  <a:pt x="4" y="30"/>
                </a:lnTo>
                <a:lnTo>
                  <a:pt x="4" y="26"/>
                </a:lnTo>
                <a:lnTo>
                  <a:pt x="4" y="20"/>
                </a:lnTo>
                <a:lnTo>
                  <a:pt x="0" y="16"/>
                </a:lnTo>
                <a:lnTo>
                  <a:pt x="6" y="14"/>
                </a:lnTo>
                <a:lnTo>
                  <a:pt x="8" y="10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91" name="Freeform 71"/>
          <p:cNvSpPr>
            <a:spLocks/>
          </p:cNvSpPr>
          <p:nvPr/>
        </p:nvSpPr>
        <p:spPr bwMode="auto">
          <a:xfrm>
            <a:off x="2624138" y="4434794"/>
            <a:ext cx="41275" cy="45719"/>
          </a:xfrm>
          <a:custGeom>
            <a:avLst/>
            <a:gdLst>
              <a:gd name="T0" fmla="*/ 18 w 26"/>
              <a:gd name="T1" fmla="*/ 0 h 10"/>
              <a:gd name="T2" fmla="*/ 8 w 26"/>
              <a:gd name="T3" fmla="*/ 0 h 10"/>
              <a:gd name="T4" fmla="*/ 0 w 26"/>
              <a:gd name="T5" fmla="*/ 4 h 10"/>
              <a:gd name="T6" fmla="*/ 4 w 26"/>
              <a:gd name="T7" fmla="*/ 10 h 10"/>
              <a:gd name="T8" fmla="*/ 12 w 26"/>
              <a:gd name="T9" fmla="*/ 10 h 10"/>
              <a:gd name="T10" fmla="*/ 22 w 26"/>
              <a:gd name="T11" fmla="*/ 10 h 10"/>
              <a:gd name="T12" fmla="*/ 26 w 26"/>
              <a:gd name="T13" fmla="*/ 8 h 10"/>
              <a:gd name="T14" fmla="*/ 26 w 26"/>
              <a:gd name="T15" fmla="*/ 4 h 10"/>
              <a:gd name="T16" fmla="*/ 22 w 26"/>
              <a:gd name="T17" fmla="*/ 0 h 10"/>
              <a:gd name="T18" fmla="*/ 18 w 26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10">
                <a:moveTo>
                  <a:pt x="18" y="0"/>
                </a:moveTo>
                <a:lnTo>
                  <a:pt x="8" y="0"/>
                </a:lnTo>
                <a:lnTo>
                  <a:pt x="0" y="4"/>
                </a:lnTo>
                <a:lnTo>
                  <a:pt x="4" y="10"/>
                </a:lnTo>
                <a:lnTo>
                  <a:pt x="12" y="10"/>
                </a:lnTo>
                <a:lnTo>
                  <a:pt x="22" y="10"/>
                </a:lnTo>
                <a:lnTo>
                  <a:pt x="26" y="8"/>
                </a:lnTo>
                <a:lnTo>
                  <a:pt x="26" y="4"/>
                </a:lnTo>
                <a:lnTo>
                  <a:pt x="22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92" name="Freeform 72"/>
          <p:cNvSpPr>
            <a:spLocks/>
          </p:cNvSpPr>
          <p:nvPr/>
        </p:nvSpPr>
        <p:spPr bwMode="auto">
          <a:xfrm>
            <a:off x="2344738" y="4269694"/>
            <a:ext cx="19050" cy="45719"/>
          </a:xfrm>
          <a:custGeom>
            <a:avLst/>
            <a:gdLst>
              <a:gd name="T0" fmla="*/ 8 w 12"/>
              <a:gd name="T1" fmla="*/ 4 h 16"/>
              <a:gd name="T2" fmla="*/ 2 w 12"/>
              <a:gd name="T3" fmla="*/ 0 h 16"/>
              <a:gd name="T4" fmla="*/ 0 w 12"/>
              <a:gd name="T5" fmla="*/ 8 h 16"/>
              <a:gd name="T6" fmla="*/ 6 w 12"/>
              <a:gd name="T7" fmla="*/ 12 h 16"/>
              <a:gd name="T8" fmla="*/ 10 w 12"/>
              <a:gd name="T9" fmla="*/ 16 h 16"/>
              <a:gd name="T10" fmla="*/ 12 w 12"/>
              <a:gd name="T11" fmla="*/ 10 h 16"/>
              <a:gd name="T12" fmla="*/ 8 w 12"/>
              <a:gd name="T13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93" name="Freeform 73"/>
          <p:cNvSpPr>
            <a:spLocks/>
          </p:cNvSpPr>
          <p:nvPr/>
        </p:nvSpPr>
        <p:spPr bwMode="auto">
          <a:xfrm>
            <a:off x="2681287" y="4053794"/>
            <a:ext cx="19050" cy="45719"/>
          </a:xfrm>
          <a:custGeom>
            <a:avLst/>
            <a:gdLst>
              <a:gd name="T0" fmla="*/ 6 w 12"/>
              <a:gd name="T1" fmla="*/ 0 h 8"/>
              <a:gd name="T2" fmla="*/ 2 w 12"/>
              <a:gd name="T3" fmla="*/ 2 h 8"/>
              <a:gd name="T4" fmla="*/ 0 w 12"/>
              <a:gd name="T5" fmla="*/ 8 h 8"/>
              <a:gd name="T6" fmla="*/ 8 w 12"/>
              <a:gd name="T7" fmla="*/ 8 h 8"/>
              <a:gd name="T8" fmla="*/ 12 w 12"/>
              <a:gd name="T9" fmla="*/ 8 h 8"/>
              <a:gd name="T10" fmla="*/ 6 w 12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8">
                <a:moveTo>
                  <a:pt x="6" y="0"/>
                </a:moveTo>
                <a:lnTo>
                  <a:pt x="2" y="2"/>
                </a:lnTo>
                <a:lnTo>
                  <a:pt x="0" y="8"/>
                </a:lnTo>
                <a:lnTo>
                  <a:pt x="8" y="8"/>
                </a:lnTo>
                <a:lnTo>
                  <a:pt x="12" y="8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95" name="Freeform 75"/>
          <p:cNvSpPr>
            <a:spLocks/>
          </p:cNvSpPr>
          <p:nvPr/>
        </p:nvSpPr>
        <p:spPr bwMode="auto">
          <a:xfrm>
            <a:off x="2335213" y="4575940"/>
            <a:ext cx="295275" cy="469722"/>
          </a:xfrm>
          <a:custGeom>
            <a:avLst/>
            <a:gdLst>
              <a:gd name="T0" fmla="*/ 30 w 186"/>
              <a:gd name="T1" fmla="*/ 72 h 266"/>
              <a:gd name="T2" fmla="*/ 34 w 186"/>
              <a:gd name="T3" fmla="*/ 58 h 266"/>
              <a:gd name="T4" fmla="*/ 50 w 186"/>
              <a:gd name="T5" fmla="*/ 42 h 266"/>
              <a:gd name="T6" fmla="*/ 54 w 186"/>
              <a:gd name="T7" fmla="*/ 28 h 266"/>
              <a:gd name="T8" fmla="*/ 74 w 186"/>
              <a:gd name="T9" fmla="*/ 20 h 266"/>
              <a:gd name="T10" fmla="*/ 88 w 186"/>
              <a:gd name="T11" fmla="*/ 16 h 266"/>
              <a:gd name="T12" fmla="*/ 104 w 186"/>
              <a:gd name="T13" fmla="*/ 6 h 266"/>
              <a:gd name="T14" fmla="*/ 116 w 186"/>
              <a:gd name="T15" fmla="*/ 0 h 266"/>
              <a:gd name="T16" fmla="*/ 118 w 186"/>
              <a:gd name="T17" fmla="*/ 10 h 266"/>
              <a:gd name="T18" fmla="*/ 106 w 186"/>
              <a:gd name="T19" fmla="*/ 18 h 266"/>
              <a:gd name="T20" fmla="*/ 92 w 186"/>
              <a:gd name="T21" fmla="*/ 34 h 266"/>
              <a:gd name="T22" fmla="*/ 92 w 186"/>
              <a:gd name="T23" fmla="*/ 54 h 266"/>
              <a:gd name="T24" fmla="*/ 100 w 186"/>
              <a:gd name="T25" fmla="*/ 64 h 266"/>
              <a:gd name="T26" fmla="*/ 102 w 186"/>
              <a:gd name="T27" fmla="*/ 82 h 266"/>
              <a:gd name="T28" fmla="*/ 136 w 186"/>
              <a:gd name="T29" fmla="*/ 84 h 266"/>
              <a:gd name="T30" fmla="*/ 176 w 186"/>
              <a:gd name="T31" fmla="*/ 96 h 266"/>
              <a:gd name="T32" fmla="*/ 176 w 186"/>
              <a:gd name="T33" fmla="*/ 110 h 266"/>
              <a:gd name="T34" fmla="*/ 176 w 186"/>
              <a:gd name="T35" fmla="*/ 128 h 266"/>
              <a:gd name="T36" fmla="*/ 178 w 186"/>
              <a:gd name="T37" fmla="*/ 136 h 266"/>
              <a:gd name="T38" fmla="*/ 180 w 186"/>
              <a:gd name="T39" fmla="*/ 150 h 266"/>
              <a:gd name="T40" fmla="*/ 184 w 186"/>
              <a:gd name="T41" fmla="*/ 162 h 266"/>
              <a:gd name="T42" fmla="*/ 178 w 186"/>
              <a:gd name="T43" fmla="*/ 168 h 266"/>
              <a:gd name="T44" fmla="*/ 168 w 186"/>
              <a:gd name="T45" fmla="*/ 170 h 266"/>
              <a:gd name="T46" fmla="*/ 140 w 186"/>
              <a:gd name="T47" fmla="*/ 172 h 266"/>
              <a:gd name="T48" fmla="*/ 138 w 186"/>
              <a:gd name="T49" fmla="*/ 176 h 266"/>
              <a:gd name="T50" fmla="*/ 146 w 186"/>
              <a:gd name="T51" fmla="*/ 180 h 266"/>
              <a:gd name="T52" fmla="*/ 152 w 186"/>
              <a:gd name="T53" fmla="*/ 188 h 266"/>
              <a:gd name="T54" fmla="*/ 142 w 186"/>
              <a:gd name="T55" fmla="*/ 186 h 266"/>
              <a:gd name="T56" fmla="*/ 140 w 186"/>
              <a:gd name="T57" fmla="*/ 200 h 266"/>
              <a:gd name="T58" fmla="*/ 148 w 186"/>
              <a:gd name="T59" fmla="*/ 220 h 266"/>
              <a:gd name="T60" fmla="*/ 144 w 186"/>
              <a:gd name="T61" fmla="*/ 252 h 266"/>
              <a:gd name="T62" fmla="*/ 132 w 186"/>
              <a:gd name="T63" fmla="*/ 262 h 266"/>
              <a:gd name="T64" fmla="*/ 136 w 186"/>
              <a:gd name="T65" fmla="*/ 246 h 266"/>
              <a:gd name="T66" fmla="*/ 132 w 186"/>
              <a:gd name="T67" fmla="*/ 234 h 266"/>
              <a:gd name="T68" fmla="*/ 86 w 186"/>
              <a:gd name="T69" fmla="*/ 224 h 266"/>
              <a:gd name="T70" fmla="*/ 64 w 186"/>
              <a:gd name="T71" fmla="*/ 200 h 266"/>
              <a:gd name="T72" fmla="*/ 38 w 186"/>
              <a:gd name="T73" fmla="*/ 192 h 266"/>
              <a:gd name="T74" fmla="*/ 16 w 186"/>
              <a:gd name="T75" fmla="*/ 186 h 266"/>
              <a:gd name="T76" fmla="*/ 4 w 186"/>
              <a:gd name="T77" fmla="*/ 168 h 266"/>
              <a:gd name="T78" fmla="*/ 12 w 186"/>
              <a:gd name="T79" fmla="*/ 158 h 266"/>
              <a:gd name="T80" fmla="*/ 24 w 186"/>
              <a:gd name="T81" fmla="*/ 138 h 266"/>
              <a:gd name="T82" fmla="*/ 24 w 186"/>
              <a:gd name="T83" fmla="*/ 110 h 266"/>
              <a:gd name="T84" fmla="*/ 20 w 186"/>
              <a:gd name="T85" fmla="*/ 90 h 266"/>
              <a:gd name="T86" fmla="*/ 26 w 186"/>
              <a:gd name="T87" fmla="*/ 72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6" h="266">
                <a:moveTo>
                  <a:pt x="28" y="66"/>
                </a:moveTo>
                <a:lnTo>
                  <a:pt x="30" y="72"/>
                </a:lnTo>
                <a:lnTo>
                  <a:pt x="34" y="68"/>
                </a:lnTo>
                <a:lnTo>
                  <a:pt x="34" y="58"/>
                </a:lnTo>
                <a:lnTo>
                  <a:pt x="44" y="50"/>
                </a:lnTo>
                <a:lnTo>
                  <a:pt x="50" y="42"/>
                </a:lnTo>
                <a:lnTo>
                  <a:pt x="52" y="36"/>
                </a:lnTo>
                <a:lnTo>
                  <a:pt x="54" y="28"/>
                </a:lnTo>
                <a:lnTo>
                  <a:pt x="68" y="20"/>
                </a:lnTo>
                <a:lnTo>
                  <a:pt x="74" y="20"/>
                </a:lnTo>
                <a:lnTo>
                  <a:pt x="78" y="16"/>
                </a:lnTo>
                <a:lnTo>
                  <a:pt x="88" y="16"/>
                </a:lnTo>
                <a:lnTo>
                  <a:pt x="96" y="12"/>
                </a:lnTo>
                <a:lnTo>
                  <a:pt x="104" y="6"/>
                </a:lnTo>
                <a:lnTo>
                  <a:pt x="110" y="0"/>
                </a:lnTo>
                <a:lnTo>
                  <a:pt x="116" y="0"/>
                </a:lnTo>
                <a:lnTo>
                  <a:pt x="120" y="2"/>
                </a:lnTo>
                <a:lnTo>
                  <a:pt x="118" y="10"/>
                </a:lnTo>
                <a:lnTo>
                  <a:pt x="112" y="14"/>
                </a:lnTo>
                <a:lnTo>
                  <a:pt x="106" y="18"/>
                </a:lnTo>
                <a:lnTo>
                  <a:pt x="96" y="26"/>
                </a:lnTo>
                <a:lnTo>
                  <a:pt x="92" y="34"/>
                </a:lnTo>
                <a:lnTo>
                  <a:pt x="90" y="48"/>
                </a:lnTo>
                <a:lnTo>
                  <a:pt x="92" y="54"/>
                </a:lnTo>
                <a:lnTo>
                  <a:pt x="96" y="60"/>
                </a:lnTo>
                <a:lnTo>
                  <a:pt x="100" y="64"/>
                </a:lnTo>
                <a:lnTo>
                  <a:pt x="102" y="68"/>
                </a:lnTo>
                <a:lnTo>
                  <a:pt x="102" y="82"/>
                </a:lnTo>
                <a:lnTo>
                  <a:pt x="108" y="86"/>
                </a:lnTo>
                <a:lnTo>
                  <a:pt x="136" y="84"/>
                </a:lnTo>
                <a:lnTo>
                  <a:pt x="148" y="98"/>
                </a:lnTo>
                <a:lnTo>
                  <a:pt x="176" y="96"/>
                </a:lnTo>
                <a:lnTo>
                  <a:pt x="182" y="102"/>
                </a:lnTo>
                <a:lnTo>
                  <a:pt x="176" y="110"/>
                </a:lnTo>
                <a:lnTo>
                  <a:pt x="176" y="120"/>
                </a:lnTo>
                <a:lnTo>
                  <a:pt x="176" y="128"/>
                </a:lnTo>
                <a:lnTo>
                  <a:pt x="176" y="136"/>
                </a:lnTo>
                <a:lnTo>
                  <a:pt x="178" y="136"/>
                </a:lnTo>
                <a:lnTo>
                  <a:pt x="180" y="138"/>
                </a:lnTo>
                <a:lnTo>
                  <a:pt x="180" y="150"/>
                </a:lnTo>
                <a:lnTo>
                  <a:pt x="180" y="160"/>
                </a:lnTo>
                <a:lnTo>
                  <a:pt x="184" y="162"/>
                </a:lnTo>
                <a:lnTo>
                  <a:pt x="186" y="172"/>
                </a:lnTo>
                <a:lnTo>
                  <a:pt x="178" y="168"/>
                </a:lnTo>
                <a:lnTo>
                  <a:pt x="174" y="168"/>
                </a:lnTo>
                <a:lnTo>
                  <a:pt x="168" y="170"/>
                </a:lnTo>
                <a:lnTo>
                  <a:pt x="150" y="170"/>
                </a:lnTo>
                <a:lnTo>
                  <a:pt x="140" y="172"/>
                </a:lnTo>
                <a:lnTo>
                  <a:pt x="140" y="174"/>
                </a:lnTo>
                <a:lnTo>
                  <a:pt x="138" y="176"/>
                </a:lnTo>
                <a:lnTo>
                  <a:pt x="140" y="178"/>
                </a:lnTo>
                <a:lnTo>
                  <a:pt x="146" y="180"/>
                </a:lnTo>
                <a:lnTo>
                  <a:pt x="152" y="182"/>
                </a:lnTo>
                <a:lnTo>
                  <a:pt x="152" y="188"/>
                </a:lnTo>
                <a:lnTo>
                  <a:pt x="146" y="186"/>
                </a:lnTo>
                <a:lnTo>
                  <a:pt x="142" y="186"/>
                </a:lnTo>
                <a:lnTo>
                  <a:pt x="140" y="188"/>
                </a:lnTo>
                <a:lnTo>
                  <a:pt x="140" y="200"/>
                </a:lnTo>
                <a:lnTo>
                  <a:pt x="146" y="208"/>
                </a:lnTo>
                <a:lnTo>
                  <a:pt x="148" y="220"/>
                </a:lnTo>
                <a:lnTo>
                  <a:pt x="146" y="234"/>
                </a:lnTo>
                <a:lnTo>
                  <a:pt x="144" y="252"/>
                </a:lnTo>
                <a:lnTo>
                  <a:pt x="138" y="266"/>
                </a:lnTo>
                <a:lnTo>
                  <a:pt x="132" y="262"/>
                </a:lnTo>
                <a:lnTo>
                  <a:pt x="132" y="252"/>
                </a:lnTo>
                <a:lnTo>
                  <a:pt x="136" y="246"/>
                </a:lnTo>
                <a:lnTo>
                  <a:pt x="134" y="240"/>
                </a:lnTo>
                <a:lnTo>
                  <a:pt x="132" y="234"/>
                </a:lnTo>
                <a:lnTo>
                  <a:pt x="90" y="232"/>
                </a:lnTo>
                <a:lnTo>
                  <a:pt x="86" y="224"/>
                </a:lnTo>
                <a:lnTo>
                  <a:pt x="74" y="212"/>
                </a:lnTo>
                <a:lnTo>
                  <a:pt x="64" y="200"/>
                </a:lnTo>
                <a:lnTo>
                  <a:pt x="50" y="196"/>
                </a:lnTo>
                <a:lnTo>
                  <a:pt x="38" y="192"/>
                </a:lnTo>
                <a:lnTo>
                  <a:pt x="26" y="192"/>
                </a:lnTo>
                <a:lnTo>
                  <a:pt x="16" y="186"/>
                </a:lnTo>
                <a:lnTo>
                  <a:pt x="0" y="176"/>
                </a:lnTo>
                <a:lnTo>
                  <a:pt x="4" y="168"/>
                </a:lnTo>
                <a:lnTo>
                  <a:pt x="4" y="158"/>
                </a:lnTo>
                <a:lnTo>
                  <a:pt x="12" y="158"/>
                </a:lnTo>
                <a:lnTo>
                  <a:pt x="20" y="152"/>
                </a:lnTo>
                <a:lnTo>
                  <a:pt x="24" y="138"/>
                </a:lnTo>
                <a:lnTo>
                  <a:pt x="24" y="124"/>
                </a:lnTo>
                <a:lnTo>
                  <a:pt x="24" y="110"/>
                </a:lnTo>
                <a:lnTo>
                  <a:pt x="22" y="96"/>
                </a:lnTo>
                <a:lnTo>
                  <a:pt x="20" y="90"/>
                </a:lnTo>
                <a:lnTo>
                  <a:pt x="14" y="80"/>
                </a:lnTo>
                <a:lnTo>
                  <a:pt x="26" y="72"/>
                </a:lnTo>
                <a:lnTo>
                  <a:pt x="28" y="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96" name="Freeform 76"/>
          <p:cNvSpPr>
            <a:spLocks/>
          </p:cNvSpPr>
          <p:nvPr/>
        </p:nvSpPr>
        <p:spPr bwMode="auto">
          <a:xfrm>
            <a:off x="2284412" y="4884951"/>
            <a:ext cx="139700" cy="176587"/>
          </a:xfrm>
          <a:custGeom>
            <a:avLst/>
            <a:gdLst>
              <a:gd name="T0" fmla="*/ 26 w 88"/>
              <a:gd name="T1" fmla="*/ 100 h 100"/>
              <a:gd name="T2" fmla="*/ 20 w 88"/>
              <a:gd name="T3" fmla="*/ 94 h 100"/>
              <a:gd name="T4" fmla="*/ 8 w 88"/>
              <a:gd name="T5" fmla="*/ 88 h 100"/>
              <a:gd name="T6" fmla="*/ 8 w 88"/>
              <a:gd name="T7" fmla="*/ 76 h 100"/>
              <a:gd name="T8" fmla="*/ 14 w 88"/>
              <a:gd name="T9" fmla="*/ 72 h 100"/>
              <a:gd name="T10" fmla="*/ 18 w 88"/>
              <a:gd name="T11" fmla="*/ 64 h 100"/>
              <a:gd name="T12" fmla="*/ 18 w 88"/>
              <a:gd name="T13" fmla="*/ 58 h 100"/>
              <a:gd name="T14" fmla="*/ 14 w 88"/>
              <a:gd name="T15" fmla="*/ 58 h 100"/>
              <a:gd name="T16" fmla="*/ 10 w 88"/>
              <a:gd name="T17" fmla="*/ 62 h 100"/>
              <a:gd name="T18" fmla="*/ 6 w 88"/>
              <a:gd name="T19" fmla="*/ 62 h 100"/>
              <a:gd name="T20" fmla="*/ 0 w 88"/>
              <a:gd name="T21" fmla="*/ 58 h 100"/>
              <a:gd name="T22" fmla="*/ 0 w 88"/>
              <a:gd name="T23" fmla="*/ 48 h 100"/>
              <a:gd name="T24" fmla="*/ 2 w 88"/>
              <a:gd name="T25" fmla="*/ 38 h 100"/>
              <a:gd name="T26" fmla="*/ 6 w 88"/>
              <a:gd name="T27" fmla="*/ 26 h 100"/>
              <a:gd name="T28" fmla="*/ 10 w 88"/>
              <a:gd name="T29" fmla="*/ 18 h 100"/>
              <a:gd name="T30" fmla="*/ 14 w 88"/>
              <a:gd name="T31" fmla="*/ 12 h 100"/>
              <a:gd name="T32" fmla="*/ 22 w 88"/>
              <a:gd name="T33" fmla="*/ 6 h 100"/>
              <a:gd name="T34" fmla="*/ 32 w 88"/>
              <a:gd name="T35" fmla="*/ 0 h 100"/>
              <a:gd name="T36" fmla="*/ 58 w 88"/>
              <a:gd name="T37" fmla="*/ 16 h 100"/>
              <a:gd name="T38" fmla="*/ 70 w 88"/>
              <a:gd name="T39" fmla="*/ 16 h 100"/>
              <a:gd name="T40" fmla="*/ 88 w 88"/>
              <a:gd name="T41" fmla="*/ 22 h 100"/>
              <a:gd name="T42" fmla="*/ 86 w 88"/>
              <a:gd name="T43" fmla="*/ 30 h 100"/>
              <a:gd name="T44" fmla="*/ 86 w 88"/>
              <a:gd name="T45" fmla="*/ 40 h 100"/>
              <a:gd name="T46" fmla="*/ 82 w 88"/>
              <a:gd name="T47" fmla="*/ 48 h 100"/>
              <a:gd name="T48" fmla="*/ 76 w 88"/>
              <a:gd name="T49" fmla="*/ 56 h 100"/>
              <a:gd name="T50" fmla="*/ 68 w 88"/>
              <a:gd name="T51" fmla="*/ 62 h 100"/>
              <a:gd name="T52" fmla="*/ 52 w 88"/>
              <a:gd name="T53" fmla="*/ 68 h 100"/>
              <a:gd name="T54" fmla="*/ 46 w 88"/>
              <a:gd name="T55" fmla="*/ 74 h 100"/>
              <a:gd name="T56" fmla="*/ 40 w 88"/>
              <a:gd name="T57" fmla="*/ 82 h 100"/>
              <a:gd name="T58" fmla="*/ 36 w 88"/>
              <a:gd name="T59" fmla="*/ 92 h 100"/>
              <a:gd name="T60" fmla="*/ 26 w 88"/>
              <a:gd name="T6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8" h="100">
                <a:moveTo>
                  <a:pt x="26" y="100"/>
                </a:moveTo>
                <a:lnTo>
                  <a:pt x="20" y="94"/>
                </a:lnTo>
                <a:lnTo>
                  <a:pt x="8" y="88"/>
                </a:lnTo>
                <a:lnTo>
                  <a:pt x="8" y="76"/>
                </a:lnTo>
                <a:lnTo>
                  <a:pt x="14" y="72"/>
                </a:lnTo>
                <a:lnTo>
                  <a:pt x="18" y="64"/>
                </a:lnTo>
                <a:lnTo>
                  <a:pt x="18" y="58"/>
                </a:lnTo>
                <a:lnTo>
                  <a:pt x="14" y="58"/>
                </a:lnTo>
                <a:lnTo>
                  <a:pt x="10" y="62"/>
                </a:lnTo>
                <a:lnTo>
                  <a:pt x="6" y="62"/>
                </a:lnTo>
                <a:lnTo>
                  <a:pt x="0" y="58"/>
                </a:lnTo>
                <a:lnTo>
                  <a:pt x="0" y="48"/>
                </a:lnTo>
                <a:lnTo>
                  <a:pt x="2" y="38"/>
                </a:lnTo>
                <a:lnTo>
                  <a:pt x="6" y="26"/>
                </a:lnTo>
                <a:lnTo>
                  <a:pt x="10" y="18"/>
                </a:lnTo>
                <a:lnTo>
                  <a:pt x="14" y="12"/>
                </a:lnTo>
                <a:lnTo>
                  <a:pt x="22" y="6"/>
                </a:lnTo>
                <a:lnTo>
                  <a:pt x="32" y="0"/>
                </a:lnTo>
                <a:lnTo>
                  <a:pt x="58" y="16"/>
                </a:lnTo>
                <a:lnTo>
                  <a:pt x="70" y="16"/>
                </a:lnTo>
                <a:lnTo>
                  <a:pt x="88" y="22"/>
                </a:lnTo>
                <a:lnTo>
                  <a:pt x="86" y="30"/>
                </a:lnTo>
                <a:lnTo>
                  <a:pt x="86" y="40"/>
                </a:lnTo>
                <a:lnTo>
                  <a:pt x="82" y="48"/>
                </a:lnTo>
                <a:lnTo>
                  <a:pt x="76" y="56"/>
                </a:lnTo>
                <a:lnTo>
                  <a:pt x="68" y="62"/>
                </a:lnTo>
                <a:lnTo>
                  <a:pt x="52" y="68"/>
                </a:lnTo>
                <a:lnTo>
                  <a:pt x="46" y="74"/>
                </a:lnTo>
                <a:lnTo>
                  <a:pt x="40" y="82"/>
                </a:lnTo>
                <a:lnTo>
                  <a:pt x="36" y="92"/>
                </a:lnTo>
                <a:lnTo>
                  <a:pt x="26" y="1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97" name="Freeform 77"/>
          <p:cNvSpPr>
            <a:spLocks/>
          </p:cNvSpPr>
          <p:nvPr/>
        </p:nvSpPr>
        <p:spPr bwMode="auto">
          <a:xfrm>
            <a:off x="2757487" y="4641169"/>
            <a:ext cx="31750" cy="45719"/>
          </a:xfrm>
          <a:custGeom>
            <a:avLst/>
            <a:gdLst>
              <a:gd name="T0" fmla="*/ 12 w 20"/>
              <a:gd name="T1" fmla="*/ 0 h 16"/>
              <a:gd name="T2" fmla="*/ 20 w 20"/>
              <a:gd name="T3" fmla="*/ 0 h 16"/>
              <a:gd name="T4" fmla="*/ 18 w 20"/>
              <a:gd name="T5" fmla="*/ 10 h 16"/>
              <a:gd name="T6" fmla="*/ 14 w 20"/>
              <a:gd name="T7" fmla="*/ 16 h 16"/>
              <a:gd name="T8" fmla="*/ 0 w 20"/>
              <a:gd name="T9" fmla="*/ 14 h 16"/>
              <a:gd name="T10" fmla="*/ 6 w 20"/>
              <a:gd name="T11" fmla="*/ 6 h 16"/>
              <a:gd name="T12" fmla="*/ 10 w 20"/>
              <a:gd name="T13" fmla="*/ 6 h 16"/>
              <a:gd name="T14" fmla="*/ 12 w 20"/>
              <a:gd name="T1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6">
                <a:moveTo>
                  <a:pt x="12" y="0"/>
                </a:moveTo>
                <a:lnTo>
                  <a:pt x="20" y="0"/>
                </a:lnTo>
                <a:lnTo>
                  <a:pt x="18" y="10"/>
                </a:lnTo>
                <a:lnTo>
                  <a:pt x="14" y="16"/>
                </a:lnTo>
                <a:lnTo>
                  <a:pt x="0" y="14"/>
                </a:lnTo>
                <a:lnTo>
                  <a:pt x="6" y="6"/>
                </a:lnTo>
                <a:lnTo>
                  <a:pt x="10" y="6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98" name="Freeform 78"/>
          <p:cNvSpPr>
            <a:spLocks/>
          </p:cNvSpPr>
          <p:nvPr/>
        </p:nvSpPr>
        <p:spPr bwMode="auto">
          <a:xfrm>
            <a:off x="2478088" y="4593741"/>
            <a:ext cx="333375" cy="324920"/>
          </a:xfrm>
          <a:custGeom>
            <a:avLst/>
            <a:gdLst>
              <a:gd name="T0" fmla="*/ 46 w 210"/>
              <a:gd name="T1" fmla="*/ 8 h 184"/>
              <a:gd name="T2" fmla="*/ 50 w 210"/>
              <a:gd name="T3" fmla="*/ 0 h 184"/>
              <a:gd name="T4" fmla="*/ 52 w 210"/>
              <a:gd name="T5" fmla="*/ 12 h 184"/>
              <a:gd name="T6" fmla="*/ 70 w 210"/>
              <a:gd name="T7" fmla="*/ 16 h 184"/>
              <a:gd name="T8" fmla="*/ 80 w 210"/>
              <a:gd name="T9" fmla="*/ 24 h 184"/>
              <a:gd name="T10" fmla="*/ 108 w 210"/>
              <a:gd name="T11" fmla="*/ 28 h 184"/>
              <a:gd name="T12" fmla="*/ 138 w 210"/>
              <a:gd name="T13" fmla="*/ 32 h 184"/>
              <a:gd name="T14" fmla="*/ 156 w 210"/>
              <a:gd name="T15" fmla="*/ 26 h 184"/>
              <a:gd name="T16" fmla="*/ 174 w 210"/>
              <a:gd name="T17" fmla="*/ 28 h 184"/>
              <a:gd name="T18" fmla="*/ 162 w 210"/>
              <a:gd name="T19" fmla="*/ 32 h 184"/>
              <a:gd name="T20" fmla="*/ 176 w 210"/>
              <a:gd name="T21" fmla="*/ 40 h 184"/>
              <a:gd name="T22" fmla="*/ 192 w 210"/>
              <a:gd name="T23" fmla="*/ 46 h 184"/>
              <a:gd name="T24" fmla="*/ 188 w 210"/>
              <a:gd name="T25" fmla="*/ 56 h 184"/>
              <a:gd name="T26" fmla="*/ 196 w 210"/>
              <a:gd name="T27" fmla="*/ 60 h 184"/>
              <a:gd name="T28" fmla="*/ 210 w 210"/>
              <a:gd name="T29" fmla="*/ 62 h 184"/>
              <a:gd name="T30" fmla="*/ 200 w 210"/>
              <a:gd name="T31" fmla="*/ 76 h 184"/>
              <a:gd name="T32" fmla="*/ 192 w 210"/>
              <a:gd name="T33" fmla="*/ 90 h 184"/>
              <a:gd name="T34" fmla="*/ 190 w 210"/>
              <a:gd name="T35" fmla="*/ 104 h 184"/>
              <a:gd name="T36" fmla="*/ 196 w 210"/>
              <a:gd name="T37" fmla="*/ 116 h 184"/>
              <a:gd name="T38" fmla="*/ 180 w 210"/>
              <a:gd name="T39" fmla="*/ 130 h 184"/>
              <a:gd name="T40" fmla="*/ 164 w 210"/>
              <a:gd name="T41" fmla="*/ 136 h 184"/>
              <a:gd name="T42" fmla="*/ 148 w 210"/>
              <a:gd name="T43" fmla="*/ 134 h 184"/>
              <a:gd name="T44" fmla="*/ 134 w 210"/>
              <a:gd name="T45" fmla="*/ 132 h 184"/>
              <a:gd name="T46" fmla="*/ 142 w 210"/>
              <a:gd name="T47" fmla="*/ 148 h 184"/>
              <a:gd name="T48" fmla="*/ 154 w 210"/>
              <a:gd name="T49" fmla="*/ 156 h 184"/>
              <a:gd name="T50" fmla="*/ 152 w 210"/>
              <a:gd name="T51" fmla="*/ 166 h 184"/>
              <a:gd name="T52" fmla="*/ 140 w 210"/>
              <a:gd name="T53" fmla="*/ 168 h 184"/>
              <a:gd name="T54" fmla="*/ 116 w 210"/>
              <a:gd name="T55" fmla="*/ 184 h 184"/>
              <a:gd name="T56" fmla="*/ 98 w 210"/>
              <a:gd name="T57" fmla="*/ 174 h 184"/>
              <a:gd name="T58" fmla="*/ 94 w 210"/>
              <a:gd name="T59" fmla="*/ 160 h 184"/>
              <a:gd name="T60" fmla="*/ 90 w 210"/>
              <a:gd name="T61" fmla="*/ 136 h 184"/>
              <a:gd name="T62" fmla="*/ 86 w 210"/>
              <a:gd name="T63" fmla="*/ 108 h 184"/>
              <a:gd name="T64" fmla="*/ 86 w 210"/>
              <a:gd name="T65" fmla="*/ 94 h 184"/>
              <a:gd name="T66" fmla="*/ 46 w 210"/>
              <a:gd name="T67" fmla="*/ 82 h 184"/>
              <a:gd name="T68" fmla="*/ 12 w 210"/>
              <a:gd name="T69" fmla="*/ 80 h 184"/>
              <a:gd name="T70" fmla="*/ 0 w 210"/>
              <a:gd name="T71" fmla="*/ 46 h 184"/>
              <a:gd name="T72" fmla="*/ 8 w 210"/>
              <a:gd name="T73" fmla="*/ 22 h 184"/>
              <a:gd name="T74" fmla="*/ 22 w 210"/>
              <a:gd name="T75" fmla="*/ 16 h 184"/>
              <a:gd name="T76" fmla="*/ 22 w 210"/>
              <a:gd name="T77" fmla="*/ 30 h 184"/>
              <a:gd name="T78" fmla="*/ 18 w 210"/>
              <a:gd name="T79" fmla="*/ 46 h 184"/>
              <a:gd name="T80" fmla="*/ 30 w 210"/>
              <a:gd name="T81" fmla="*/ 48 h 184"/>
              <a:gd name="T82" fmla="*/ 30 w 210"/>
              <a:gd name="T83" fmla="*/ 32 h 184"/>
              <a:gd name="T84" fmla="*/ 32 w 210"/>
              <a:gd name="T85" fmla="*/ 20 h 184"/>
              <a:gd name="T86" fmla="*/ 44 w 210"/>
              <a:gd name="T87" fmla="*/ 1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0" h="184">
                <a:moveTo>
                  <a:pt x="44" y="14"/>
                </a:moveTo>
                <a:lnTo>
                  <a:pt x="46" y="8"/>
                </a:lnTo>
                <a:lnTo>
                  <a:pt x="46" y="2"/>
                </a:lnTo>
                <a:lnTo>
                  <a:pt x="50" y="0"/>
                </a:lnTo>
                <a:lnTo>
                  <a:pt x="52" y="4"/>
                </a:lnTo>
                <a:lnTo>
                  <a:pt x="52" y="12"/>
                </a:lnTo>
                <a:lnTo>
                  <a:pt x="60" y="14"/>
                </a:lnTo>
                <a:lnTo>
                  <a:pt x="70" y="16"/>
                </a:lnTo>
                <a:lnTo>
                  <a:pt x="76" y="22"/>
                </a:lnTo>
                <a:lnTo>
                  <a:pt x="80" y="24"/>
                </a:lnTo>
                <a:lnTo>
                  <a:pt x="98" y="28"/>
                </a:lnTo>
                <a:lnTo>
                  <a:pt x="108" y="28"/>
                </a:lnTo>
                <a:lnTo>
                  <a:pt x="126" y="36"/>
                </a:lnTo>
                <a:lnTo>
                  <a:pt x="138" y="32"/>
                </a:lnTo>
                <a:lnTo>
                  <a:pt x="146" y="28"/>
                </a:lnTo>
                <a:lnTo>
                  <a:pt x="156" y="26"/>
                </a:lnTo>
                <a:lnTo>
                  <a:pt x="164" y="28"/>
                </a:lnTo>
                <a:lnTo>
                  <a:pt x="174" y="28"/>
                </a:lnTo>
                <a:lnTo>
                  <a:pt x="170" y="30"/>
                </a:lnTo>
                <a:lnTo>
                  <a:pt x="162" y="32"/>
                </a:lnTo>
                <a:lnTo>
                  <a:pt x="164" y="40"/>
                </a:lnTo>
                <a:lnTo>
                  <a:pt x="176" y="40"/>
                </a:lnTo>
                <a:lnTo>
                  <a:pt x="188" y="42"/>
                </a:lnTo>
                <a:lnTo>
                  <a:pt x="192" y="46"/>
                </a:lnTo>
                <a:lnTo>
                  <a:pt x="192" y="52"/>
                </a:lnTo>
                <a:lnTo>
                  <a:pt x="188" y="56"/>
                </a:lnTo>
                <a:lnTo>
                  <a:pt x="188" y="62"/>
                </a:lnTo>
                <a:lnTo>
                  <a:pt x="196" y="60"/>
                </a:lnTo>
                <a:lnTo>
                  <a:pt x="202" y="58"/>
                </a:lnTo>
                <a:lnTo>
                  <a:pt x="210" y="62"/>
                </a:lnTo>
                <a:lnTo>
                  <a:pt x="204" y="70"/>
                </a:lnTo>
                <a:lnTo>
                  <a:pt x="200" y="76"/>
                </a:lnTo>
                <a:lnTo>
                  <a:pt x="202" y="84"/>
                </a:lnTo>
                <a:lnTo>
                  <a:pt x="192" y="90"/>
                </a:lnTo>
                <a:lnTo>
                  <a:pt x="188" y="96"/>
                </a:lnTo>
                <a:lnTo>
                  <a:pt x="190" y="104"/>
                </a:lnTo>
                <a:lnTo>
                  <a:pt x="194" y="110"/>
                </a:lnTo>
                <a:lnTo>
                  <a:pt x="196" y="116"/>
                </a:lnTo>
                <a:lnTo>
                  <a:pt x="192" y="126"/>
                </a:lnTo>
                <a:lnTo>
                  <a:pt x="180" y="130"/>
                </a:lnTo>
                <a:lnTo>
                  <a:pt x="170" y="132"/>
                </a:lnTo>
                <a:lnTo>
                  <a:pt x="164" y="136"/>
                </a:lnTo>
                <a:lnTo>
                  <a:pt x="158" y="136"/>
                </a:lnTo>
                <a:lnTo>
                  <a:pt x="148" y="134"/>
                </a:lnTo>
                <a:lnTo>
                  <a:pt x="140" y="130"/>
                </a:lnTo>
                <a:lnTo>
                  <a:pt x="134" y="132"/>
                </a:lnTo>
                <a:lnTo>
                  <a:pt x="140" y="138"/>
                </a:lnTo>
                <a:lnTo>
                  <a:pt x="142" y="148"/>
                </a:lnTo>
                <a:lnTo>
                  <a:pt x="148" y="156"/>
                </a:lnTo>
                <a:lnTo>
                  <a:pt x="154" y="156"/>
                </a:lnTo>
                <a:lnTo>
                  <a:pt x="154" y="160"/>
                </a:lnTo>
                <a:lnTo>
                  <a:pt x="152" y="166"/>
                </a:lnTo>
                <a:lnTo>
                  <a:pt x="146" y="166"/>
                </a:lnTo>
                <a:lnTo>
                  <a:pt x="140" y="168"/>
                </a:lnTo>
                <a:lnTo>
                  <a:pt x="130" y="180"/>
                </a:lnTo>
                <a:lnTo>
                  <a:pt x="116" y="184"/>
                </a:lnTo>
                <a:lnTo>
                  <a:pt x="106" y="182"/>
                </a:lnTo>
                <a:lnTo>
                  <a:pt x="98" y="174"/>
                </a:lnTo>
                <a:lnTo>
                  <a:pt x="96" y="170"/>
                </a:lnTo>
                <a:lnTo>
                  <a:pt x="94" y="160"/>
                </a:lnTo>
                <a:lnTo>
                  <a:pt x="90" y="158"/>
                </a:lnTo>
                <a:lnTo>
                  <a:pt x="90" y="136"/>
                </a:lnTo>
                <a:lnTo>
                  <a:pt x="86" y="134"/>
                </a:lnTo>
                <a:lnTo>
                  <a:pt x="86" y="108"/>
                </a:lnTo>
                <a:lnTo>
                  <a:pt x="92" y="100"/>
                </a:lnTo>
                <a:lnTo>
                  <a:pt x="86" y="94"/>
                </a:lnTo>
                <a:lnTo>
                  <a:pt x="58" y="96"/>
                </a:lnTo>
                <a:lnTo>
                  <a:pt x="46" y="82"/>
                </a:lnTo>
                <a:lnTo>
                  <a:pt x="18" y="84"/>
                </a:lnTo>
                <a:lnTo>
                  <a:pt x="12" y="80"/>
                </a:lnTo>
                <a:lnTo>
                  <a:pt x="12" y="66"/>
                </a:lnTo>
                <a:lnTo>
                  <a:pt x="0" y="46"/>
                </a:lnTo>
                <a:lnTo>
                  <a:pt x="2" y="32"/>
                </a:lnTo>
                <a:lnTo>
                  <a:pt x="8" y="22"/>
                </a:lnTo>
                <a:lnTo>
                  <a:pt x="18" y="14"/>
                </a:lnTo>
                <a:lnTo>
                  <a:pt x="22" y="16"/>
                </a:lnTo>
                <a:lnTo>
                  <a:pt x="22" y="20"/>
                </a:lnTo>
                <a:lnTo>
                  <a:pt x="22" y="30"/>
                </a:lnTo>
                <a:lnTo>
                  <a:pt x="16" y="34"/>
                </a:lnTo>
                <a:lnTo>
                  <a:pt x="18" y="46"/>
                </a:lnTo>
                <a:lnTo>
                  <a:pt x="22" y="52"/>
                </a:lnTo>
                <a:lnTo>
                  <a:pt x="30" y="48"/>
                </a:lnTo>
                <a:lnTo>
                  <a:pt x="34" y="40"/>
                </a:lnTo>
                <a:lnTo>
                  <a:pt x="30" y="32"/>
                </a:lnTo>
                <a:lnTo>
                  <a:pt x="28" y="26"/>
                </a:lnTo>
                <a:lnTo>
                  <a:pt x="32" y="20"/>
                </a:lnTo>
                <a:lnTo>
                  <a:pt x="38" y="18"/>
                </a:lnTo>
                <a:lnTo>
                  <a:pt x="44" y="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99" name="Freeform 79"/>
          <p:cNvSpPr>
            <a:spLocks/>
          </p:cNvSpPr>
          <p:nvPr/>
        </p:nvSpPr>
        <p:spPr bwMode="auto">
          <a:xfrm>
            <a:off x="2776537" y="4704654"/>
            <a:ext cx="111125" cy="201309"/>
          </a:xfrm>
          <a:custGeom>
            <a:avLst/>
            <a:gdLst>
              <a:gd name="T0" fmla="*/ 42 w 70"/>
              <a:gd name="T1" fmla="*/ 30 h 114"/>
              <a:gd name="T2" fmla="*/ 50 w 70"/>
              <a:gd name="T3" fmla="*/ 24 h 114"/>
              <a:gd name="T4" fmla="*/ 58 w 70"/>
              <a:gd name="T5" fmla="*/ 30 h 114"/>
              <a:gd name="T6" fmla="*/ 66 w 70"/>
              <a:gd name="T7" fmla="*/ 40 h 114"/>
              <a:gd name="T8" fmla="*/ 64 w 70"/>
              <a:gd name="T9" fmla="*/ 48 h 114"/>
              <a:gd name="T10" fmla="*/ 60 w 70"/>
              <a:gd name="T11" fmla="*/ 54 h 114"/>
              <a:gd name="T12" fmla="*/ 54 w 70"/>
              <a:gd name="T13" fmla="*/ 62 h 114"/>
              <a:gd name="T14" fmla="*/ 52 w 70"/>
              <a:gd name="T15" fmla="*/ 72 h 114"/>
              <a:gd name="T16" fmla="*/ 56 w 70"/>
              <a:gd name="T17" fmla="*/ 76 h 114"/>
              <a:gd name="T18" fmla="*/ 60 w 70"/>
              <a:gd name="T19" fmla="*/ 82 h 114"/>
              <a:gd name="T20" fmla="*/ 64 w 70"/>
              <a:gd name="T21" fmla="*/ 86 h 114"/>
              <a:gd name="T22" fmla="*/ 66 w 70"/>
              <a:gd name="T23" fmla="*/ 90 h 114"/>
              <a:gd name="T24" fmla="*/ 70 w 70"/>
              <a:gd name="T25" fmla="*/ 100 h 114"/>
              <a:gd name="T26" fmla="*/ 66 w 70"/>
              <a:gd name="T27" fmla="*/ 104 h 114"/>
              <a:gd name="T28" fmla="*/ 58 w 70"/>
              <a:gd name="T29" fmla="*/ 108 h 114"/>
              <a:gd name="T30" fmla="*/ 52 w 70"/>
              <a:gd name="T31" fmla="*/ 112 h 114"/>
              <a:gd name="T32" fmla="*/ 42 w 70"/>
              <a:gd name="T33" fmla="*/ 114 h 114"/>
              <a:gd name="T34" fmla="*/ 34 w 70"/>
              <a:gd name="T35" fmla="*/ 114 h 114"/>
              <a:gd name="T36" fmla="*/ 26 w 70"/>
              <a:gd name="T37" fmla="*/ 106 h 114"/>
              <a:gd name="T38" fmla="*/ 20 w 70"/>
              <a:gd name="T39" fmla="*/ 98 h 114"/>
              <a:gd name="T40" fmla="*/ 20 w 70"/>
              <a:gd name="T41" fmla="*/ 90 h 114"/>
              <a:gd name="T42" fmla="*/ 20 w 70"/>
              <a:gd name="T43" fmla="*/ 78 h 114"/>
              <a:gd name="T44" fmla="*/ 26 w 70"/>
              <a:gd name="T45" fmla="*/ 72 h 114"/>
              <a:gd name="T46" fmla="*/ 22 w 70"/>
              <a:gd name="T47" fmla="*/ 62 h 114"/>
              <a:gd name="T48" fmla="*/ 18 w 70"/>
              <a:gd name="T49" fmla="*/ 50 h 114"/>
              <a:gd name="T50" fmla="*/ 6 w 70"/>
              <a:gd name="T51" fmla="*/ 50 h 114"/>
              <a:gd name="T52" fmla="*/ 2 w 70"/>
              <a:gd name="T53" fmla="*/ 42 h 114"/>
              <a:gd name="T54" fmla="*/ 0 w 70"/>
              <a:gd name="T55" fmla="*/ 34 h 114"/>
              <a:gd name="T56" fmla="*/ 4 w 70"/>
              <a:gd name="T57" fmla="*/ 28 h 114"/>
              <a:gd name="T58" fmla="*/ 14 w 70"/>
              <a:gd name="T59" fmla="*/ 22 h 114"/>
              <a:gd name="T60" fmla="*/ 12 w 70"/>
              <a:gd name="T61" fmla="*/ 14 h 114"/>
              <a:gd name="T62" fmla="*/ 16 w 70"/>
              <a:gd name="T63" fmla="*/ 8 h 114"/>
              <a:gd name="T64" fmla="*/ 22 w 70"/>
              <a:gd name="T65" fmla="*/ 0 h 114"/>
              <a:gd name="T66" fmla="*/ 28 w 70"/>
              <a:gd name="T67" fmla="*/ 2 h 114"/>
              <a:gd name="T68" fmla="*/ 34 w 70"/>
              <a:gd name="T69" fmla="*/ 6 h 114"/>
              <a:gd name="T70" fmla="*/ 42 w 70"/>
              <a:gd name="T71" fmla="*/ 12 h 114"/>
              <a:gd name="T72" fmla="*/ 44 w 70"/>
              <a:gd name="T73" fmla="*/ 16 h 114"/>
              <a:gd name="T74" fmla="*/ 44 w 70"/>
              <a:gd name="T75" fmla="*/ 22 h 114"/>
              <a:gd name="T76" fmla="*/ 42 w 70"/>
              <a:gd name="T77" fmla="*/ 3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0" h="114">
                <a:moveTo>
                  <a:pt x="42" y="30"/>
                </a:moveTo>
                <a:lnTo>
                  <a:pt x="50" y="24"/>
                </a:lnTo>
                <a:lnTo>
                  <a:pt x="58" y="30"/>
                </a:lnTo>
                <a:lnTo>
                  <a:pt x="66" y="40"/>
                </a:lnTo>
                <a:lnTo>
                  <a:pt x="64" y="48"/>
                </a:lnTo>
                <a:lnTo>
                  <a:pt x="60" y="54"/>
                </a:lnTo>
                <a:lnTo>
                  <a:pt x="54" y="62"/>
                </a:lnTo>
                <a:lnTo>
                  <a:pt x="52" y="72"/>
                </a:lnTo>
                <a:lnTo>
                  <a:pt x="56" y="76"/>
                </a:lnTo>
                <a:lnTo>
                  <a:pt x="60" y="82"/>
                </a:lnTo>
                <a:lnTo>
                  <a:pt x="64" y="86"/>
                </a:lnTo>
                <a:lnTo>
                  <a:pt x="66" y="90"/>
                </a:lnTo>
                <a:lnTo>
                  <a:pt x="70" y="100"/>
                </a:lnTo>
                <a:lnTo>
                  <a:pt x="66" y="104"/>
                </a:lnTo>
                <a:lnTo>
                  <a:pt x="58" y="108"/>
                </a:lnTo>
                <a:lnTo>
                  <a:pt x="52" y="112"/>
                </a:lnTo>
                <a:lnTo>
                  <a:pt x="42" y="114"/>
                </a:lnTo>
                <a:lnTo>
                  <a:pt x="34" y="114"/>
                </a:lnTo>
                <a:lnTo>
                  <a:pt x="26" y="106"/>
                </a:lnTo>
                <a:lnTo>
                  <a:pt x="20" y="98"/>
                </a:lnTo>
                <a:lnTo>
                  <a:pt x="20" y="90"/>
                </a:lnTo>
                <a:lnTo>
                  <a:pt x="20" y="78"/>
                </a:lnTo>
                <a:lnTo>
                  <a:pt x="26" y="72"/>
                </a:lnTo>
                <a:lnTo>
                  <a:pt x="22" y="62"/>
                </a:lnTo>
                <a:lnTo>
                  <a:pt x="18" y="50"/>
                </a:lnTo>
                <a:lnTo>
                  <a:pt x="6" y="50"/>
                </a:lnTo>
                <a:lnTo>
                  <a:pt x="2" y="42"/>
                </a:lnTo>
                <a:lnTo>
                  <a:pt x="0" y="34"/>
                </a:lnTo>
                <a:lnTo>
                  <a:pt x="4" y="28"/>
                </a:lnTo>
                <a:lnTo>
                  <a:pt x="14" y="22"/>
                </a:lnTo>
                <a:lnTo>
                  <a:pt x="12" y="14"/>
                </a:lnTo>
                <a:lnTo>
                  <a:pt x="16" y="8"/>
                </a:lnTo>
                <a:lnTo>
                  <a:pt x="22" y="0"/>
                </a:lnTo>
                <a:lnTo>
                  <a:pt x="28" y="2"/>
                </a:lnTo>
                <a:lnTo>
                  <a:pt x="34" y="6"/>
                </a:lnTo>
                <a:lnTo>
                  <a:pt x="42" y="12"/>
                </a:lnTo>
                <a:lnTo>
                  <a:pt x="44" y="16"/>
                </a:lnTo>
                <a:lnTo>
                  <a:pt x="44" y="22"/>
                </a:lnTo>
                <a:lnTo>
                  <a:pt x="42" y="3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00" name="Freeform 80"/>
          <p:cNvSpPr>
            <a:spLocks/>
          </p:cNvSpPr>
          <p:nvPr/>
        </p:nvSpPr>
        <p:spPr bwMode="auto">
          <a:xfrm>
            <a:off x="2944812" y="4780959"/>
            <a:ext cx="76200" cy="105952"/>
          </a:xfrm>
          <a:custGeom>
            <a:avLst/>
            <a:gdLst>
              <a:gd name="T0" fmla="*/ 6 w 48"/>
              <a:gd name="T1" fmla="*/ 0 h 60"/>
              <a:gd name="T2" fmla="*/ 16 w 48"/>
              <a:gd name="T3" fmla="*/ 2 h 60"/>
              <a:gd name="T4" fmla="*/ 28 w 48"/>
              <a:gd name="T5" fmla="*/ 6 h 60"/>
              <a:gd name="T6" fmla="*/ 38 w 48"/>
              <a:gd name="T7" fmla="*/ 12 h 60"/>
              <a:gd name="T8" fmla="*/ 44 w 48"/>
              <a:gd name="T9" fmla="*/ 20 h 60"/>
              <a:gd name="T10" fmla="*/ 48 w 48"/>
              <a:gd name="T11" fmla="*/ 26 h 60"/>
              <a:gd name="T12" fmla="*/ 42 w 48"/>
              <a:gd name="T13" fmla="*/ 34 h 60"/>
              <a:gd name="T14" fmla="*/ 36 w 48"/>
              <a:gd name="T15" fmla="*/ 46 h 60"/>
              <a:gd name="T16" fmla="*/ 30 w 48"/>
              <a:gd name="T17" fmla="*/ 60 h 60"/>
              <a:gd name="T18" fmla="*/ 24 w 48"/>
              <a:gd name="T19" fmla="*/ 56 h 60"/>
              <a:gd name="T20" fmla="*/ 14 w 48"/>
              <a:gd name="T21" fmla="*/ 54 h 60"/>
              <a:gd name="T22" fmla="*/ 8 w 48"/>
              <a:gd name="T23" fmla="*/ 58 h 60"/>
              <a:gd name="T24" fmla="*/ 2 w 48"/>
              <a:gd name="T25" fmla="*/ 58 h 60"/>
              <a:gd name="T26" fmla="*/ 2 w 48"/>
              <a:gd name="T27" fmla="*/ 50 h 60"/>
              <a:gd name="T28" fmla="*/ 6 w 48"/>
              <a:gd name="T29" fmla="*/ 36 h 60"/>
              <a:gd name="T30" fmla="*/ 10 w 48"/>
              <a:gd name="T31" fmla="*/ 28 h 60"/>
              <a:gd name="T32" fmla="*/ 4 w 48"/>
              <a:gd name="T33" fmla="*/ 24 h 60"/>
              <a:gd name="T34" fmla="*/ 0 w 48"/>
              <a:gd name="T35" fmla="*/ 18 h 60"/>
              <a:gd name="T36" fmla="*/ 0 w 48"/>
              <a:gd name="T37" fmla="*/ 12 h 60"/>
              <a:gd name="T38" fmla="*/ 2 w 48"/>
              <a:gd name="T39" fmla="*/ 6 h 60"/>
              <a:gd name="T40" fmla="*/ 6 w 48"/>
              <a:gd name="T41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60">
                <a:moveTo>
                  <a:pt x="6" y="0"/>
                </a:moveTo>
                <a:lnTo>
                  <a:pt x="16" y="2"/>
                </a:lnTo>
                <a:lnTo>
                  <a:pt x="28" y="6"/>
                </a:lnTo>
                <a:lnTo>
                  <a:pt x="38" y="12"/>
                </a:lnTo>
                <a:lnTo>
                  <a:pt x="44" y="20"/>
                </a:lnTo>
                <a:lnTo>
                  <a:pt x="48" y="26"/>
                </a:lnTo>
                <a:lnTo>
                  <a:pt x="42" y="34"/>
                </a:lnTo>
                <a:lnTo>
                  <a:pt x="36" y="46"/>
                </a:lnTo>
                <a:lnTo>
                  <a:pt x="30" y="60"/>
                </a:lnTo>
                <a:lnTo>
                  <a:pt x="24" y="56"/>
                </a:lnTo>
                <a:lnTo>
                  <a:pt x="14" y="54"/>
                </a:lnTo>
                <a:lnTo>
                  <a:pt x="8" y="58"/>
                </a:lnTo>
                <a:lnTo>
                  <a:pt x="2" y="58"/>
                </a:lnTo>
                <a:lnTo>
                  <a:pt x="2" y="50"/>
                </a:lnTo>
                <a:lnTo>
                  <a:pt x="6" y="36"/>
                </a:lnTo>
                <a:lnTo>
                  <a:pt x="10" y="28"/>
                </a:lnTo>
                <a:lnTo>
                  <a:pt x="4" y="24"/>
                </a:lnTo>
                <a:lnTo>
                  <a:pt x="0" y="18"/>
                </a:lnTo>
                <a:lnTo>
                  <a:pt x="0" y="12"/>
                </a:lnTo>
                <a:lnTo>
                  <a:pt x="2" y="6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01" name="Freeform 81"/>
          <p:cNvSpPr>
            <a:spLocks/>
          </p:cNvSpPr>
          <p:nvPr/>
        </p:nvSpPr>
        <p:spPr bwMode="auto">
          <a:xfrm>
            <a:off x="2859087" y="4777070"/>
            <a:ext cx="101600" cy="113016"/>
          </a:xfrm>
          <a:custGeom>
            <a:avLst/>
            <a:gdLst>
              <a:gd name="T0" fmla="*/ 14 w 64"/>
              <a:gd name="T1" fmla="*/ 0 h 64"/>
              <a:gd name="T2" fmla="*/ 22 w 64"/>
              <a:gd name="T3" fmla="*/ 0 h 64"/>
              <a:gd name="T4" fmla="*/ 32 w 64"/>
              <a:gd name="T5" fmla="*/ 2 h 64"/>
              <a:gd name="T6" fmla="*/ 36 w 64"/>
              <a:gd name="T7" fmla="*/ 2 h 64"/>
              <a:gd name="T8" fmla="*/ 42 w 64"/>
              <a:gd name="T9" fmla="*/ 2 h 64"/>
              <a:gd name="T10" fmla="*/ 48 w 64"/>
              <a:gd name="T11" fmla="*/ 2 h 64"/>
              <a:gd name="T12" fmla="*/ 54 w 64"/>
              <a:gd name="T13" fmla="*/ 2 h 64"/>
              <a:gd name="T14" fmla="*/ 60 w 64"/>
              <a:gd name="T15" fmla="*/ 2 h 64"/>
              <a:gd name="T16" fmla="*/ 54 w 64"/>
              <a:gd name="T17" fmla="*/ 14 h 64"/>
              <a:gd name="T18" fmla="*/ 54 w 64"/>
              <a:gd name="T19" fmla="*/ 20 h 64"/>
              <a:gd name="T20" fmla="*/ 58 w 64"/>
              <a:gd name="T21" fmla="*/ 26 h 64"/>
              <a:gd name="T22" fmla="*/ 64 w 64"/>
              <a:gd name="T23" fmla="*/ 30 h 64"/>
              <a:gd name="T24" fmla="*/ 56 w 64"/>
              <a:gd name="T25" fmla="*/ 52 h 64"/>
              <a:gd name="T26" fmla="*/ 56 w 64"/>
              <a:gd name="T27" fmla="*/ 60 h 64"/>
              <a:gd name="T28" fmla="*/ 50 w 64"/>
              <a:gd name="T29" fmla="*/ 58 h 64"/>
              <a:gd name="T30" fmla="*/ 42 w 64"/>
              <a:gd name="T31" fmla="*/ 56 h 64"/>
              <a:gd name="T32" fmla="*/ 36 w 64"/>
              <a:gd name="T33" fmla="*/ 54 h 64"/>
              <a:gd name="T34" fmla="*/ 32 w 64"/>
              <a:gd name="T35" fmla="*/ 54 h 64"/>
              <a:gd name="T36" fmla="*/ 32 w 64"/>
              <a:gd name="T37" fmla="*/ 60 h 64"/>
              <a:gd name="T38" fmla="*/ 30 w 64"/>
              <a:gd name="T39" fmla="*/ 64 h 64"/>
              <a:gd name="T40" fmla="*/ 28 w 64"/>
              <a:gd name="T41" fmla="*/ 64 h 64"/>
              <a:gd name="T42" fmla="*/ 22 w 64"/>
              <a:gd name="T43" fmla="*/ 64 h 64"/>
              <a:gd name="T44" fmla="*/ 18 w 64"/>
              <a:gd name="T45" fmla="*/ 60 h 64"/>
              <a:gd name="T46" fmla="*/ 12 w 64"/>
              <a:gd name="T47" fmla="*/ 46 h 64"/>
              <a:gd name="T48" fmla="*/ 0 w 64"/>
              <a:gd name="T49" fmla="*/ 32 h 64"/>
              <a:gd name="T50" fmla="*/ 2 w 64"/>
              <a:gd name="T51" fmla="*/ 22 h 64"/>
              <a:gd name="T52" fmla="*/ 8 w 64"/>
              <a:gd name="T53" fmla="*/ 14 h 64"/>
              <a:gd name="T54" fmla="*/ 12 w 64"/>
              <a:gd name="T55" fmla="*/ 8 h 64"/>
              <a:gd name="T56" fmla="*/ 14 w 64"/>
              <a:gd name="T5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4" h="64">
                <a:moveTo>
                  <a:pt x="14" y="0"/>
                </a:moveTo>
                <a:lnTo>
                  <a:pt x="22" y="0"/>
                </a:lnTo>
                <a:lnTo>
                  <a:pt x="32" y="2"/>
                </a:lnTo>
                <a:lnTo>
                  <a:pt x="36" y="2"/>
                </a:lnTo>
                <a:lnTo>
                  <a:pt x="42" y="2"/>
                </a:lnTo>
                <a:lnTo>
                  <a:pt x="48" y="2"/>
                </a:lnTo>
                <a:lnTo>
                  <a:pt x="54" y="2"/>
                </a:lnTo>
                <a:lnTo>
                  <a:pt x="60" y="2"/>
                </a:lnTo>
                <a:lnTo>
                  <a:pt x="54" y="14"/>
                </a:lnTo>
                <a:lnTo>
                  <a:pt x="54" y="20"/>
                </a:lnTo>
                <a:lnTo>
                  <a:pt x="58" y="26"/>
                </a:lnTo>
                <a:lnTo>
                  <a:pt x="64" y="30"/>
                </a:lnTo>
                <a:lnTo>
                  <a:pt x="56" y="52"/>
                </a:lnTo>
                <a:lnTo>
                  <a:pt x="56" y="60"/>
                </a:lnTo>
                <a:lnTo>
                  <a:pt x="50" y="58"/>
                </a:lnTo>
                <a:lnTo>
                  <a:pt x="42" y="56"/>
                </a:lnTo>
                <a:lnTo>
                  <a:pt x="36" y="54"/>
                </a:lnTo>
                <a:lnTo>
                  <a:pt x="32" y="54"/>
                </a:lnTo>
                <a:lnTo>
                  <a:pt x="32" y="60"/>
                </a:lnTo>
                <a:lnTo>
                  <a:pt x="30" y="64"/>
                </a:lnTo>
                <a:lnTo>
                  <a:pt x="28" y="64"/>
                </a:lnTo>
                <a:lnTo>
                  <a:pt x="22" y="64"/>
                </a:lnTo>
                <a:lnTo>
                  <a:pt x="18" y="60"/>
                </a:lnTo>
                <a:lnTo>
                  <a:pt x="12" y="46"/>
                </a:lnTo>
                <a:lnTo>
                  <a:pt x="0" y="32"/>
                </a:lnTo>
                <a:lnTo>
                  <a:pt x="2" y="22"/>
                </a:lnTo>
                <a:lnTo>
                  <a:pt x="8" y="14"/>
                </a:lnTo>
                <a:lnTo>
                  <a:pt x="12" y="8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02" name="Freeform 82"/>
          <p:cNvSpPr>
            <a:spLocks/>
          </p:cNvSpPr>
          <p:nvPr/>
        </p:nvSpPr>
        <p:spPr bwMode="auto">
          <a:xfrm>
            <a:off x="2271713" y="4885627"/>
            <a:ext cx="314325" cy="515634"/>
          </a:xfrm>
          <a:custGeom>
            <a:avLst/>
            <a:gdLst>
              <a:gd name="T0" fmla="*/ 6 w 198"/>
              <a:gd name="T1" fmla="*/ 60 h 292"/>
              <a:gd name="T2" fmla="*/ 16 w 198"/>
              <a:gd name="T3" fmla="*/ 54 h 292"/>
              <a:gd name="T4" fmla="*/ 24 w 198"/>
              <a:gd name="T5" fmla="*/ 68 h 292"/>
              <a:gd name="T6" fmla="*/ 44 w 198"/>
              <a:gd name="T7" fmla="*/ 70 h 292"/>
              <a:gd name="T8" fmla="*/ 54 w 198"/>
              <a:gd name="T9" fmla="*/ 52 h 292"/>
              <a:gd name="T10" fmla="*/ 72 w 198"/>
              <a:gd name="T11" fmla="*/ 40 h 292"/>
              <a:gd name="T12" fmla="*/ 84 w 198"/>
              <a:gd name="T13" fmla="*/ 34 h 292"/>
              <a:gd name="T14" fmla="*/ 94 w 198"/>
              <a:gd name="T15" fmla="*/ 18 h 292"/>
              <a:gd name="T16" fmla="*/ 104 w 198"/>
              <a:gd name="T17" fmla="*/ 2 h 292"/>
              <a:gd name="T18" fmla="*/ 114 w 198"/>
              <a:gd name="T19" fmla="*/ 14 h 292"/>
              <a:gd name="T20" fmla="*/ 126 w 198"/>
              <a:gd name="T21" fmla="*/ 26 h 292"/>
              <a:gd name="T22" fmla="*/ 172 w 198"/>
              <a:gd name="T23" fmla="*/ 36 h 292"/>
              <a:gd name="T24" fmla="*/ 176 w 198"/>
              <a:gd name="T25" fmla="*/ 48 h 292"/>
              <a:gd name="T26" fmla="*/ 172 w 198"/>
              <a:gd name="T27" fmla="*/ 64 h 292"/>
              <a:gd name="T28" fmla="*/ 172 w 198"/>
              <a:gd name="T29" fmla="*/ 68 h 292"/>
              <a:gd name="T30" fmla="*/ 142 w 198"/>
              <a:gd name="T31" fmla="*/ 76 h 292"/>
              <a:gd name="T32" fmla="*/ 130 w 198"/>
              <a:gd name="T33" fmla="*/ 98 h 292"/>
              <a:gd name="T34" fmla="*/ 116 w 198"/>
              <a:gd name="T35" fmla="*/ 116 h 292"/>
              <a:gd name="T36" fmla="*/ 124 w 198"/>
              <a:gd name="T37" fmla="*/ 138 h 292"/>
              <a:gd name="T38" fmla="*/ 144 w 198"/>
              <a:gd name="T39" fmla="*/ 158 h 292"/>
              <a:gd name="T40" fmla="*/ 162 w 198"/>
              <a:gd name="T41" fmla="*/ 156 h 292"/>
              <a:gd name="T42" fmla="*/ 172 w 198"/>
              <a:gd name="T43" fmla="*/ 154 h 292"/>
              <a:gd name="T44" fmla="*/ 170 w 198"/>
              <a:gd name="T45" fmla="*/ 172 h 292"/>
              <a:gd name="T46" fmla="*/ 188 w 198"/>
              <a:gd name="T47" fmla="*/ 174 h 292"/>
              <a:gd name="T48" fmla="*/ 198 w 198"/>
              <a:gd name="T49" fmla="*/ 208 h 292"/>
              <a:gd name="T50" fmla="*/ 196 w 198"/>
              <a:gd name="T51" fmla="*/ 228 h 292"/>
              <a:gd name="T52" fmla="*/ 190 w 198"/>
              <a:gd name="T53" fmla="*/ 240 h 292"/>
              <a:gd name="T54" fmla="*/ 192 w 198"/>
              <a:gd name="T55" fmla="*/ 256 h 292"/>
              <a:gd name="T56" fmla="*/ 194 w 198"/>
              <a:gd name="T57" fmla="*/ 268 h 292"/>
              <a:gd name="T58" fmla="*/ 184 w 198"/>
              <a:gd name="T59" fmla="*/ 282 h 292"/>
              <a:gd name="T60" fmla="*/ 174 w 198"/>
              <a:gd name="T61" fmla="*/ 292 h 292"/>
              <a:gd name="T62" fmla="*/ 140 w 198"/>
              <a:gd name="T63" fmla="*/ 268 h 292"/>
              <a:gd name="T64" fmla="*/ 100 w 198"/>
              <a:gd name="T65" fmla="*/ 248 h 292"/>
              <a:gd name="T66" fmla="*/ 76 w 198"/>
              <a:gd name="T67" fmla="*/ 222 h 292"/>
              <a:gd name="T68" fmla="*/ 72 w 198"/>
              <a:gd name="T69" fmla="*/ 198 h 292"/>
              <a:gd name="T70" fmla="*/ 56 w 198"/>
              <a:gd name="T71" fmla="*/ 172 h 292"/>
              <a:gd name="T72" fmla="*/ 36 w 198"/>
              <a:gd name="T73" fmla="*/ 132 h 292"/>
              <a:gd name="T74" fmla="*/ 16 w 198"/>
              <a:gd name="T75" fmla="*/ 102 h 292"/>
              <a:gd name="T76" fmla="*/ 6 w 198"/>
              <a:gd name="T77" fmla="*/ 84 h 292"/>
              <a:gd name="T78" fmla="*/ 2 w 198"/>
              <a:gd name="T79" fmla="*/ 68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8" h="292">
                <a:moveTo>
                  <a:pt x="2" y="68"/>
                </a:moveTo>
                <a:lnTo>
                  <a:pt x="6" y="60"/>
                </a:lnTo>
                <a:lnTo>
                  <a:pt x="10" y="54"/>
                </a:lnTo>
                <a:lnTo>
                  <a:pt x="16" y="54"/>
                </a:lnTo>
                <a:lnTo>
                  <a:pt x="16" y="66"/>
                </a:lnTo>
                <a:lnTo>
                  <a:pt x="24" y="68"/>
                </a:lnTo>
                <a:lnTo>
                  <a:pt x="34" y="78"/>
                </a:lnTo>
                <a:lnTo>
                  <a:pt x="44" y="70"/>
                </a:lnTo>
                <a:lnTo>
                  <a:pt x="48" y="60"/>
                </a:lnTo>
                <a:lnTo>
                  <a:pt x="54" y="52"/>
                </a:lnTo>
                <a:lnTo>
                  <a:pt x="60" y="46"/>
                </a:lnTo>
                <a:lnTo>
                  <a:pt x="72" y="40"/>
                </a:lnTo>
                <a:lnTo>
                  <a:pt x="80" y="36"/>
                </a:lnTo>
                <a:lnTo>
                  <a:pt x="84" y="34"/>
                </a:lnTo>
                <a:lnTo>
                  <a:pt x="90" y="26"/>
                </a:lnTo>
                <a:lnTo>
                  <a:pt x="94" y="18"/>
                </a:lnTo>
                <a:lnTo>
                  <a:pt x="96" y="0"/>
                </a:lnTo>
                <a:lnTo>
                  <a:pt x="104" y="2"/>
                </a:lnTo>
                <a:lnTo>
                  <a:pt x="110" y="10"/>
                </a:lnTo>
                <a:lnTo>
                  <a:pt x="114" y="14"/>
                </a:lnTo>
                <a:lnTo>
                  <a:pt x="120" y="20"/>
                </a:lnTo>
                <a:lnTo>
                  <a:pt x="126" y="26"/>
                </a:lnTo>
                <a:lnTo>
                  <a:pt x="130" y="34"/>
                </a:lnTo>
                <a:lnTo>
                  <a:pt x="172" y="36"/>
                </a:lnTo>
                <a:lnTo>
                  <a:pt x="174" y="42"/>
                </a:lnTo>
                <a:lnTo>
                  <a:pt x="176" y="48"/>
                </a:lnTo>
                <a:lnTo>
                  <a:pt x="172" y="54"/>
                </a:lnTo>
                <a:lnTo>
                  <a:pt x="172" y="64"/>
                </a:lnTo>
                <a:lnTo>
                  <a:pt x="178" y="68"/>
                </a:lnTo>
                <a:lnTo>
                  <a:pt x="172" y="68"/>
                </a:lnTo>
                <a:lnTo>
                  <a:pt x="156" y="70"/>
                </a:lnTo>
                <a:lnTo>
                  <a:pt x="142" y="76"/>
                </a:lnTo>
                <a:lnTo>
                  <a:pt x="132" y="88"/>
                </a:lnTo>
                <a:lnTo>
                  <a:pt x="130" y="98"/>
                </a:lnTo>
                <a:lnTo>
                  <a:pt x="124" y="104"/>
                </a:lnTo>
                <a:lnTo>
                  <a:pt x="116" y="116"/>
                </a:lnTo>
                <a:lnTo>
                  <a:pt x="120" y="126"/>
                </a:lnTo>
                <a:lnTo>
                  <a:pt x="124" y="138"/>
                </a:lnTo>
                <a:lnTo>
                  <a:pt x="134" y="148"/>
                </a:lnTo>
                <a:lnTo>
                  <a:pt x="144" y="158"/>
                </a:lnTo>
                <a:lnTo>
                  <a:pt x="152" y="160"/>
                </a:lnTo>
                <a:lnTo>
                  <a:pt x="162" y="156"/>
                </a:lnTo>
                <a:lnTo>
                  <a:pt x="170" y="148"/>
                </a:lnTo>
                <a:lnTo>
                  <a:pt x="172" y="154"/>
                </a:lnTo>
                <a:lnTo>
                  <a:pt x="168" y="166"/>
                </a:lnTo>
                <a:lnTo>
                  <a:pt x="170" y="172"/>
                </a:lnTo>
                <a:lnTo>
                  <a:pt x="176" y="172"/>
                </a:lnTo>
                <a:lnTo>
                  <a:pt x="188" y="174"/>
                </a:lnTo>
                <a:lnTo>
                  <a:pt x="198" y="200"/>
                </a:lnTo>
                <a:lnTo>
                  <a:pt x="198" y="208"/>
                </a:lnTo>
                <a:lnTo>
                  <a:pt x="196" y="222"/>
                </a:lnTo>
                <a:lnTo>
                  <a:pt x="196" y="228"/>
                </a:lnTo>
                <a:lnTo>
                  <a:pt x="194" y="230"/>
                </a:lnTo>
                <a:lnTo>
                  <a:pt x="190" y="240"/>
                </a:lnTo>
                <a:lnTo>
                  <a:pt x="188" y="250"/>
                </a:lnTo>
                <a:lnTo>
                  <a:pt x="192" y="256"/>
                </a:lnTo>
                <a:lnTo>
                  <a:pt x="198" y="262"/>
                </a:lnTo>
                <a:lnTo>
                  <a:pt x="194" y="268"/>
                </a:lnTo>
                <a:lnTo>
                  <a:pt x="186" y="276"/>
                </a:lnTo>
                <a:lnTo>
                  <a:pt x="184" y="282"/>
                </a:lnTo>
                <a:lnTo>
                  <a:pt x="180" y="290"/>
                </a:lnTo>
                <a:lnTo>
                  <a:pt x="174" y="292"/>
                </a:lnTo>
                <a:lnTo>
                  <a:pt x="158" y="278"/>
                </a:lnTo>
                <a:lnTo>
                  <a:pt x="140" y="268"/>
                </a:lnTo>
                <a:lnTo>
                  <a:pt x="118" y="258"/>
                </a:lnTo>
                <a:lnTo>
                  <a:pt x="100" y="248"/>
                </a:lnTo>
                <a:lnTo>
                  <a:pt x="90" y="236"/>
                </a:lnTo>
                <a:lnTo>
                  <a:pt x="76" y="222"/>
                </a:lnTo>
                <a:lnTo>
                  <a:pt x="82" y="214"/>
                </a:lnTo>
                <a:lnTo>
                  <a:pt x="72" y="198"/>
                </a:lnTo>
                <a:lnTo>
                  <a:pt x="64" y="186"/>
                </a:lnTo>
                <a:lnTo>
                  <a:pt x="56" y="172"/>
                </a:lnTo>
                <a:lnTo>
                  <a:pt x="48" y="152"/>
                </a:lnTo>
                <a:lnTo>
                  <a:pt x="36" y="132"/>
                </a:lnTo>
                <a:lnTo>
                  <a:pt x="26" y="112"/>
                </a:lnTo>
                <a:lnTo>
                  <a:pt x="16" y="102"/>
                </a:lnTo>
                <a:lnTo>
                  <a:pt x="4" y="96"/>
                </a:lnTo>
                <a:lnTo>
                  <a:pt x="6" y="84"/>
                </a:lnTo>
                <a:lnTo>
                  <a:pt x="0" y="78"/>
                </a:lnTo>
                <a:lnTo>
                  <a:pt x="2" y="6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03" name="Freeform 83"/>
          <p:cNvSpPr>
            <a:spLocks/>
          </p:cNvSpPr>
          <p:nvPr/>
        </p:nvSpPr>
        <p:spPr bwMode="auto">
          <a:xfrm>
            <a:off x="2570163" y="5147191"/>
            <a:ext cx="298450" cy="377896"/>
          </a:xfrm>
          <a:custGeom>
            <a:avLst/>
            <a:gdLst>
              <a:gd name="T0" fmla="*/ 54 w 188"/>
              <a:gd name="T1" fmla="*/ 0 h 214"/>
              <a:gd name="T2" fmla="*/ 68 w 188"/>
              <a:gd name="T3" fmla="*/ 28 h 214"/>
              <a:gd name="T4" fmla="*/ 100 w 188"/>
              <a:gd name="T5" fmla="*/ 44 h 214"/>
              <a:gd name="T6" fmla="*/ 122 w 188"/>
              <a:gd name="T7" fmla="*/ 56 h 214"/>
              <a:gd name="T8" fmla="*/ 146 w 188"/>
              <a:gd name="T9" fmla="*/ 74 h 214"/>
              <a:gd name="T10" fmla="*/ 146 w 188"/>
              <a:gd name="T11" fmla="*/ 90 h 214"/>
              <a:gd name="T12" fmla="*/ 160 w 188"/>
              <a:gd name="T13" fmla="*/ 102 h 214"/>
              <a:gd name="T14" fmla="*/ 174 w 188"/>
              <a:gd name="T15" fmla="*/ 110 h 214"/>
              <a:gd name="T16" fmla="*/ 186 w 188"/>
              <a:gd name="T17" fmla="*/ 126 h 214"/>
              <a:gd name="T18" fmla="*/ 188 w 188"/>
              <a:gd name="T19" fmla="*/ 142 h 214"/>
              <a:gd name="T20" fmla="*/ 184 w 188"/>
              <a:gd name="T21" fmla="*/ 162 h 214"/>
              <a:gd name="T22" fmla="*/ 174 w 188"/>
              <a:gd name="T23" fmla="*/ 160 h 214"/>
              <a:gd name="T24" fmla="*/ 152 w 188"/>
              <a:gd name="T25" fmla="*/ 152 h 214"/>
              <a:gd name="T26" fmla="*/ 126 w 188"/>
              <a:gd name="T27" fmla="*/ 158 h 214"/>
              <a:gd name="T28" fmla="*/ 114 w 188"/>
              <a:gd name="T29" fmla="*/ 174 h 214"/>
              <a:gd name="T30" fmla="*/ 112 w 188"/>
              <a:gd name="T31" fmla="*/ 194 h 214"/>
              <a:gd name="T32" fmla="*/ 90 w 188"/>
              <a:gd name="T33" fmla="*/ 198 h 214"/>
              <a:gd name="T34" fmla="*/ 74 w 188"/>
              <a:gd name="T35" fmla="*/ 200 h 214"/>
              <a:gd name="T36" fmla="*/ 52 w 188"/>
              <a:gd name="T37" fmla="*/ 196 h 214"/>
              <a:gd name="T38" fmla="*/ 40 w 188"/>
              <a:gd name="T39" fmla="*/ 210 h 214"/>
              <a:gd name="T40" fmla="*/ 32 w 188"/>
              <a:gd name="T41" fmla="*/ 214 h 214"/>
              <a:gd name="T42" fmla="*/ 28 w 188"/>
              <a:gd name="T43" fmla="*/ 214 h 214"/>
              <a:gd name="T44" fmla="*/ 22 w 188"/>
              <a:gd name="T45" fmla="*/ 186 h 214"/>
              <a:gd name="T46" fmla="*/ 14 w 188"/>
              <a:gd name="T47" fmla="*/ 156 h 214"/>
              <a:gd name="T48" fmla="*/ 2 w 188"/>
              <a:gd name="T49" fmla="*/ 126 h 214"/>
              <a:gd name="T50" fmla="*/ 6 w 188"/>
              <a:gd name="T51" fmla="*/ 112 h 214"/>
              <a:gd name="T52" fmla="*/ 4 w 188"/>
              <a:gd name="T53" fmla="*/ 100 h 214"/>
              <a:gd name="T54" fmla="*/ 2 w 188"/>
              <a:gd name="T55" fmla="*/ 84 h 214"/>
              <a:gd name="T56" fmla="*/ 8 w 188"/>
              <a:gd name="T57" fmla="*/ 72 h 214"/>
              <a:gd name="T58" fmla="*/ 10 w 188"/>
              <a:gd name="T59" fmla="*/ 44 h 214"/>
              <a:gd name="T60" fmla="*/ 10 w 188"/>
              <a:gd name="T61" fmla="*/ 18 h 214"/>
              <a:gd name="T62" fmla="*/ 34 w 188"/>
              <a:gd name="T63" fmla="*/ 1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" h="214">
                <a:moveTo>
                  <a:pt x="42" y="4"/>
                </a:moveTo>
                <a:lnTo>
                  <a:pt x="54" y="0"/>
                </a:lnTo>
                <a:lnTo>
                  <a:pt x="66" y="0"/>
                </a:lnTo>
                <a:lnTo>
                  <a:pt x="68" y="28"/>
                </a:lnTo>
                <a:lnTo>
                  <a:pt x="80" y="40"/>
                </a:lnTo>
                <a:lnTo>
                  <a:pt x="100" y="44"/>
                </a:lnTo>
                <a:lnTo>
                  <a:pt x="104" y="50"/>
                </a:lnTo>
                <a:lnTo>
                  <a:pt x="122" y="56"/>
                </a:lnTo>
                <a:lnTo>
                  <a:pt x="142" y="62"/>
                </a:lnTo>
                <a:lnTo>
                  <a:pt x="146" y="74"/>
                </a:lnTo>
                <a:lnTo>
                  <a:pt x="148" y="82"/>
                </a:lnTo>
                <a:lnTo>
                  <a:pt x="146" y="90"/>
                </a:lnTo>
                <a:lnTo>
                  <a:pt x="148" y="102"/>
                </a:lnTo>
                <a:lnTo>
                  <a:pt x="160" y="102"/>
                </a:lnTo>
                <a:lnTo>
                  <a:pt x="176" y="102"/>
                </a:lnTo>
                <a:lnTo>
                  <a:pt x="174" y="110"/>
                </a:lnTo>
                <a:lnTo>
                  <a:pt x="176" y="122"/>
                </a:lnTo>
                <a:lnTo>
                  <a:pt x="186" y="126"/>
                </a:lnTo>
                <a:lnTo>
                  <a:pt x="188" y="136"/>
                </a:lnTo>
                <a:lnTo>
                  <a:pt x="188" y="142"/>
                </a:lnTo>
                <a:lnTo>
                  <a:pt x="180" y="156"/>
                </a:lnTo>
                <a:lnTo>
                  <a:pt x="184" y="162"/>
                </a:lnTo>
                <a:lnTo>
                  <a:pt x="180" y="166"/>
                </a:lnTo>
                <a:lnTo>
                  <a:pt x="174" y="160"/>
                </a:lnTo>
                <a:lnTo>
                  <a:pt x="164" y="154"/>
                </a:lnTo>
                <a:lnTo>
                  <a:pt x="152" y="152"/>
                </a:lnTo>
                <a:lnTo>
                  <a:pt x="136" y="154"/>
                </a:lnTo>
                <a:lnTo>
                  <a:pt x="126" y="158"/>
                </a:lnTo>
                <a:lnTo>
                  <a:pt x="120" y="160"/>
                </a:lnTo>
                <a:lnTo>
                  <a:pt x="114" y="174"/>
                </a:lnTo>
                <a:lnTo>
                  <a:pt x="114" y="184"/>
                </a:lnTo>
                <a:lnTo>
                  <a:pt x="112" y="194"/>
                </a:lnTo>
                <a:lnTo>
                  <a:pt x="108" y="198"/>
                </a:lnTo>
                <a:lnTo>
                  <a:pt x="90" y="198"/>
                </a:lnTo>
                <a:lnTo>
                  <a:pt x="84" y="212"/>
                </a:lnTo>
                <a:lnTo>
                  <a:pt x="74" y="200"/>
                </a:lnTo>
                <a:lnTo>
                  <a:pt x="60" y="202"/>
                </a:lnTo>
                <a:lnTo>
                  <a:pt x="52" y="196"/>
                </a:lnTo>
                <a:lnTo>
                  <a:pt x="44" y="202"/>
                </a:lnTo>
                <a:lnTo>
                  <a:pt x="40" y="210"/>
                </a:lnTo>
                <a:lnTo>
                  <a:pt x="38" y="214"/>
                </a:lnTo>
                <a:lnTo>
                  <a:pt x="32" y="214"/>
                </a:lnTo>
                <a:lnTo>
                  <a:pt x="30" y="214"/>
                </a:lnTo>
                <a:lnTo>
                  <a:pt x="28" y="214"/>
                </a:lnTo>
                <a:lnTo>
                  <a:pt x="26" y="200"/>
                </a:lnTo>
                <a:lnTo>
                  <a:pt x="22" y="186"/>
                </a:lnTo>
                <a:lnTo>
                  <a:pt x="14" y="174"/>
                </a:lnTo>
                <a:lnTo>
                  <a:pt x="14" y="156"/>
                </a:lnTo>
                <a:lnTo>
                  <a:pt x="8" y="144"/>
                </a:lnTo>
                <a:lnTo>
                  <a:pt x="2" y="126"/>
                </a:lnTo>
                <a:lnTo>
                  <a:pt x="0" y="118"/>
                </a:lnTo>
                <a:lnTo>
                  <a:pt x="6" y="112"/>
                </a:lnTo>
                <a:lnTo>
                  <a:pt x="10" y="106"/>
                </a:lnTo>
                <a:lnTo>
                  <a:pt x="4" y="100"/>
                </a:lnTo>
                <a:lnTo>
                  <a:pt x="0" y="94"/>
                </a:lnTo>
                <a:lnTo>
                  <a:pt x="2" y="84"/>
                </a:lnTo>
                <a:lnTo>
                  <a:pt x="6" y="74"/>
                </a:lnTo>
                <a:lnTo>
                  <a:pt x="8" y="72"/>
                </a:lnTo>
                <a:lnTo>
                  <a:pt x="8" y="66"/>
                </a:lnTo>
                <a:lnTo>
                  <a:pt x="10" y="44"/>
                </a:lnTo>
                <a:lnTo>
                  <a:pt x="0" y="18"/>
                </a:lnTo>
                <a:lnTo>
                  <a:pt x="10" y="18"/>
                </a:lnTo>
                <a:lnTo>
                  <a:pt x="20" y="16"/>
                </a:lnTo>
                <a:lnTo>
                  <a:pt x="34" y="10"/>
                </a:lnTo>
                <a:lnTo>
                  <a:pt x="42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04" name="Freeform 84"/>
          <p:cNvSpPr>
            <a:spLocks/>
          </p:cNvSpPr>
          <p:nvPr/>
        </p:nvSpPr>
        <p:spPr bwMode="auto">
          <a:xfrm>
            <a:off x="2741613" y="5401689"/>
            <a:ext cx="212725" cy="247222"/>
          </a:xfrm>
          <a:custGeom>
            <a:avLst/>
            <a:gdLst>
              <a:gd name="T0" fmla="*/ 108 w 134"/>
              <a:gd name="T1" fmla="*/ 136 h 140"/>
              <a:gd name="T2" fmla="*/ 94 w 134"/>
              <a:gd name="T3" fmla="*/ 140 h 140"/>
              <a:gd name="T4" fmla="*/ 72 w 134"/>
              <a:gd name="T5" fmla="*/ 140 h 140"/>
              <a:gd name="T6" fmla="*/ 66 w 134"/>
              <a:gd name="T7" fmla="*/ 132 h 140"/>
              <a:gd name="T8" fmla="*/ 72 w 134"/>
              <a:gd name="T9" fmla="*/ 118 h 140"/>
              <a:gd name="T10" fmla="*/ 80 w 134"/>
              <a:gd name="T11" fmla="*/ 106 h 140"/>
              <a:gd name="T12" fmla="*/ 74 w 134"/>
              <a:gd name="T13" fmla="*/ 98 h 140"/>
              <a:gd name="T14" fmla="*/ 54 w 134"/>
              <a:gd name="T15" fmla="*/ 90 h 140"/>
              <a:gd name="T16" fmla="*/ 38 w 134"/>
              <a:gd name="T17" fmla="*/ 78 h 140"/>
              <a:gd name="T18" fmla="*/ 30 w 134"/>
              <a:gd name="T19" fmla="*/ 78 h 140"/>
              <a:gd name="T20" fmla="*/ 20 w 134"/>
              <a:gd name="T21" fmla="*/ 72 h 140"/>
              <a:gd name="T22" fmla="*/ 8 w 134"/>
              <a:gd name="T23" fmla="*/ 60 h 140"/>
              <a:gd name="T24" fmla="*/ 2 w 134"/>
              <a:gd name="T25" fmla="*/ 52 h 140"/>
              <a:gd name="T26" fmla="*/ 0 w 134"/>
              <a:gd name="T27" fmla="*/ 46 h 140"/>
              <a:gd name="T28" fmla="*/ 4 w 134"/>
              <a:gd name="T29" fmla="*/ 42 h 140"/>
              <a:gd name="T30" fmla="*/ 6 w 134"/>
              <a:gd name="T31" fmla="*/ 32 h 140"/>
              <a:gd name="T32" fmla="*/ 6 w 134"/>
              <a:gd name="T33" fmla="*/ 22 h 140"/>
              <a:gd name="T34" fmla="*/ 12 w 134"/>
              <a:gd name="T35" fmla="*/ 8 h 140"/>
              <a:gd name="T36" fmla="*/ 28 w 134"/>
              <a:gd name="T37" fmla="*/ 2 h 140"/>
              <a:gd name="T38" fmla="*/ 44 w 134"/>
              <a:gd name="T39" fmla="*/ 0 h 140"/>
              <a:gd name="T40" fmla="*/ 56 w 134"/>
              <a:gd name="T41" fmla="*/ 2 h 140"/>
              <a:gd name="T42" fmla="*/ 66 w 134"/>
              <a:gd name="T43" fmla="*/ 8 h 140"/>
              <a:gd name="T44" fmla="*/ 72 w 134"/>
              <a:gd name="T45" fmla="*/ 14 h 140"/>
              <a:gd name="T46" fmla="*/ 76 w 134"/>
              <a:gd name="T47" fmla="*/ 22 h 140"/>
              <a:gd name="T48" fmla="*/ 76 w 134"/>
              <a:gd name="T49" fmla="*/ 34 h 140"/>
              <a:gd name="T50" fmla="*/ 76 w 134"/>
              <a:gd name="T51" fmla="*/ 50 h 140"/>
              <a:gd name="T52" fmla="*/ 86 w 134"/>
              <a:gd name="T53" fmla="*/ 50 h 140"/>
              <a:gd name="T54" fmla="*/ 94 w 134"/>
              <a:gd name="T55" fmla="*/ 48 h 140"/>
              <a:gd name="T56" fmla="*/ 104 w 134"/>
              <a:gd name="T57" fmla="*/ 50 h 140"/>
              <a:gd name="T58" fmla="*/ 110 w 134"/>
              <a:gd name="T59" fmla="*/ 54 h 140"/>
              <a:gd name="T60" fmla="*/ 108 w 134"/>
              <a:gd name="T61" fmla="*/ 64 h 140"/>
              <a:gd name="T62" fmla="*/ 112 w 134"/>
              <a:gd name="T63" fmla="*/ 74 h 140"/>
              <a:gd name="T64" fmla="*/ 120 w 134"/>
              <a:gd name="T65" fmla="*/ 82 h 140"/>
              <a:gd name="T66" fmla="*/ 128 w 134"/>
              <a:gd name="T67" fmla="*/ 80 h 140"/>
              <a:gd name="T68" fmla="*/ 134 w 134"/>
              <a:gd name="T69" fmla="*/ 82 h 140"/>
              <a:gd name="T70" fmla="*/ 132 w 134"/>
              <a:gd name="T71" fmla="*/ 90 h 140"/>
              <a:gd name="T72" fmla="*/ 128 w 134"/>
              <a:gd name="T73" fmla="*/ 100 h 140"/>
              <a:gd name="T74" fmla="*/ 128 w 134"/>
              <a:gd name="T75" fmla="*/ 114 h 140"/>
              <a:gd name="T76" fmla="*/ 126 w 134"/>
              <a:gd name="T77" fmla="*/ 120 h 140"/>
              <a:gd name="T78" fmla="*/ 122 w 134"/>
              <a:gd name="T79" fmla="*/ 128 h 140"/>
              <a:gd name="T80" fmla="*/ 112 w 134"/>
              <a:gd name="T81" fmla="*/ 134 h 140"/>
              <a:gd name="T82" fmla="*/ 108 w 134"/>
              <a:gd name="T83" fmla="*/ 1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4" h="140">
                <a:moveTo>
                  <a:pt x="108" y="136"/>
                </a:moveTo>
                <a:lnTo>
                  <a:pt x="94" y="140"/>
                </a:lnTo>
                <a:lnTo>
                  <a:pt x="72" y="140"/>
                </a:lnTo>
                <a:lnTo>
                  <a:pt x="66" y="132"/>
                </a:lnTo>
                <a:lnTo>
                  <a:pt x="72" y="118"/>
                </a:lnTo>
                <a:lnTo>
                  <a:pt x="80" y="106"/>
                </a:lnTo>
                <a:lnTo>
                  <a:pt x="74" y="98"/>
                </a:lnTo>
                <a:lnTo>
                  <a:pt x="54" y="90"/>
                </a:lnTo>
                <a:lnTo>
                  <a:pt x="38" y="78"/>
                </a:lnTo>
                <a:lnTo>
                  <a:pt x="30" y="78"/>
                </a:lnTo>
                <a:lnTo>
                  <a:pt x="20" y="72"/>
                </a:lnTo>
                <a:lnTo>
                  <a:pt x="8" y="60"/>
                </a:lnTo>
                <a:lnTo>
                  <a:pt x="2" y="52"/>
                </a:lnTo>
                <a:lnTo>
                  <a:pt x="0" y="46"/>
                </a:lnTo>
                <a:lnTo>
                  <a:pt x="4" y="42"/>
                </a:lnTo>
                <a:lnTo>
                  <a:pt x="6" y="32"/>
                </a:lnTo>
                <a:lnTo>
                  <a:pt x="6" y="22"/>
                </a:lnTo>
                <a:lnTo>
                  <a:pt x="12" y="8"/>
                </a:lnTo>
                <a:lnTo>
                  <a:pt x="28" y="2"/>
                </a:lnTo>
                <a:lnTo>
                  <a:pt x="44" y="0"/>
                </a:lnTo>
                <a:lnTo>
                  <a:pt x="56" y="2"/>
                </a:lnTo>
                <a:lnTo>
                  <a:pt x="66" y="8"/>
                </a:lnTo>
                <a:lnTo>
                  <a:pt x="72" y="14"/>
                </a:lnTo>
                <a:lnTo>
                  <a:pt x="76" y="22"/>
                </a:lnTo>
                <a:lnTo>
                  <a:pt x="76" y="34"/>
                </a:lnTo>
                <a:lnTo>
                  <a:pt x="76" y="50"/>
                </a:lnTo>
                <a:lnTo>
                  <a:pt x="86" y="50"/>
                </a:lnTo>
                <a:lnTo>
                  <a:pt x="94" y="48"/>
                </a:lnTo>
                <a:lnTo>
                  <a:pt x="104" y="50"/>
                </a:lnTo>
                <a:lnTo>
                  <a:pt x="110" y="54"/>
                </a:lnTo>
                <a:lnTo>
                  <a:pt x="108" y="64"/>
                </a:lnTo>
                <a:lnTo>
                  <a:pt x="112" y="74"/>
                </a:lnTo>
                <a:lnTo>
                  <a:pt x="120" y="82"/>
                </a:lnTo>
                <a:lnTo>
                  <a:pt x="128" y="80"/>
                </a:lnTo>
                <a:lnTo>
                  <a:pt x="134" y="82"/>
                </a:lnTo>
                <a:lnTo>
                  <a:pt x="132" y="90"/>
                </a:lnTo>
                <a:lnTo>
                  <a:pt x="128" y="100"/>
                </a:lnTo>
                <a:lnTo>
                  <a:pt x="128" y="114"/>
                </a:lnTo>
                <a:lnTo>
                  <a:pt x="126" y="120"/>
                </a:lnTo>
                <a:lnTo>
                  <a:pt x="122" y="128"/>
                </a:lnTo>
                <a:lnTo>
                  <a:pt x="112" y="134"/>
                </a:lnTo>
                <a:lnTo>
                  <a:pt x="108" y="13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05" name="Freeform 85"/>
          <p:cNvSpPr>
            <a:spLocks/>
          </p:cNvSpPr>
          <p:nvPr/>
        </p:nvSpPr>
        <p:spPr bwMode="auto">
          <a:xfrm>
            <a:off x="2849562" y="5696359"/>
            <a:ext cx="133350" cy="158928"/>
          </a:xfrm>
          <a:custGeom>
            <a:avLst/>
            <a:gdLst>
              <a:gd name="T0" fmla="*/ 20 w 84"/>
              <a:gd name="T1" fmla="*/ 0 h 90"/>
              <a:gd name="T2" fmla="*/ 30 w 84"/>
              <a:gd name="T3" fmla="*/ 8 h 90"/>
              <a:gd name="T4" fmla="*/ 38 w 84"/>
              <a:gd name="T5" fmla="*/ 18 h 90"/>
              <a:gd name="T6" fmla="*/ 46 w 84"/>
              <a:gd name="T7" fmla="*/ 20 h 90"/>
              <a:gd name="T8" fmla="*/ 60 w 84"/>
              <a:gd name="T9" fmla="*/ 28 h 90"/>
              <a:gd name="T10" fmla="*/ 72 w 84"/>
              <a:gd name="T11" fmla="*/ 38 h 90"/>
              <a:gd name="T12" fmla="*/ 78 w 84"/>
              <a:gd name="T13" fmla="*/ 44 h 90"/>
              <a:gd name="T14" fmla="*/ 82 w 84"/>
              <a:gd name="T15" fmla="*/ 50 h 90"/>
              <a:gd name="T16" fmla="*/ 80 w 84"/>
              <a:gd name="T17" fmla="*/ 56 h 90"/>
              <a:gd name="T18" fmla="*/ 80 w 84"/>
              <a:gd name="T19" fmla="*/ 62 h 90"/>
              <a:gd name="T20" fmla="*/ 84 w 84"/>
              <a:gd name="T21" fmla="*/ 66 h 90"/>
              <a:gd name="T22" fmla="*/ 80 w 84"/>
              <a:gd name="T23" fmla="*/ 70 h 90"/>
              <a:gd name="T24" fmla="*/ 72 w 84"/>
              <a:gd name="T25" fmla="*/ 80 h 90"/>
              <a:gd name="T26" fmla="*/ 66 w 84"/>
              <a:gd name="T27" fmla="*/ 86 h 90"/>
              <a:gd name="T28" fmla="*/ 62 w 84"/>
              <a:gd name="T29" fmla="*/ 88 h 90"/>
              <a:gd name="T30" fmla="*/ 60 w 84"/>
              <a:gd name="T31" fmla="*/ 90 h 90"/>
              <a:gd name="T32" fmla="*/ 42 w 84"/>
              <a:gd name="T33" fmla="*/ 88 h 90"/>
              <a:gd name="T34" fmla="*/ 28 w 84"/>
              <a:gd name="T35" fmla="*/ 86 h 90"/>
              <a:gd name="T36" fmla="*/ 18 w 84"/>
              <a:gd name="T37" fmla="*/ 82 h 90"/>
              <a:gd name="T38" fmla="*/ 6 w 84"/>
              <a:gd name="T39" fmla="*/ 80 h 90"/>
              <a:gd name="T40" fmla="*/ 0 w 84"/>
              <a:gd name="T41" fmla="*/ 76 h 90"/>
              <a:gd name="T42" fmla="*/ 0 w 84"/>
              <a:gd name="T43" fmla="*/ 60 h 90"/>
              <a:gd name="T44" fmla="*/ 4 w 84"/>
              <a:gd name="T45" fmla="*/ 40 h 90"/>
              <a:gd name="T46" fmla="*/ 6 w 84"/>
              <a:gd name="T47" fmla="*/ 24 h 90"/>
              <a:gd name="T48" fmla="*/ 10 w 84"/>
              <a:gd name="T49" fmla="*/ 8 h 90"/>
              <a:gd name="T50" fmla="*/ 12 w 84"/>
              <a:gd name="T51" fmla="*/ 2 h 90"/>
              <a:gd name="T52" fmla="*/ 20 w 84"/>
              <a:gd name="T53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4" h="90">
                <a:moveTo>
                  <a:pt x="20" y="0"/>
                </a:moveTo>
                <a:lnTo>
                  <a:pt x="30" y="8"/>
                </a:lnTo>
                <a:lnTo>
                  <a:pt x="38" y="18"/>
                </a:lnTo>
                <a:lnTo>
                  <a:pt x="46" y="20"/>
                </a:lnTo>
                <a:lnTo>
                  <a:pt x="60" y="28"/>
                </a:lnTo>
                <a:lnTo>
                  <a:pt x="72" y="38"/>
                </a:lnTo>
                <a:lnTo>
                  <a:pt x="78" y="44"/>
                </a:lnTo>
                <a:lnTo>
                  <a:pt x="82" y="50"/>
                </a:lnTo>
                <a:lnTo>
                  <a:pt x="80" y="56"/>
                </a:lnTo>
                <a:lnTo>
                  <a:pt x="80" y="62"/>
                </a:lnTo>
                <a:lnTo>
                  <a:pt x="84" y="66"/>
                </a:lnTo>
                <a:lnTo>
                  <a:pt x="80" y="70"/>
                </a:lnTo>
                <a:lnTo>
                  <a:pt x="72" y="80"/>
                </a:lnTo>
                <a:lnTo>
                  <a:pt x="66" y="86"/>
                </a:lnTo>
                <a:lnTo>
                  <a:pt x="62" y="88"/>
                </a:lnTo>
                <a:lnTo>
                  <a:pt x="60" y="90"/>
                </a:lnTo>
                <a:lnTo>
                  <a:pt x="42" y="88"/>
                </a:lnTo>
                <a:lnTo>
                  <a:pt x="28" y="86"/>
                </a:lnTo>
                <a:lnTo>
                  <a:pt x="18" y="82"/>
                </a:lnTo>
                <a:lnTo>
                  <a:pt x="6" y="80"/>
                </a:lnTo>
                <a:lnTo>
                  <a:pt x="0" y="76"/>
                </a:lnTo>
                <a:lnTo>
                  <a:pt x="0" y="60"/>
                </a:lnTo>
                <a:lnTo>
                  <a:pt x="4" y="40"/>
                </a:lnTo>
                <a:lnTo>
                  <a:pt x="6" y="24"/>
                </a:lnTo>
                <a:lnTo>
                  <a:pt x="10" y="8"/>
                </a:lnTo>
                <a:lnTo>
                  <a:pt x="12" y="2"/>
                </a:lnTo>
                <a:lnTo>
                  <a:pt x="2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06" name="Freeform 86"/>
          <p:cNvSpPr>
            <a:spLocks/>
          </p:cNvSpPr>
          <p:nvPr/>
        </p:nvSpPr>
        <p:spPr bwMode="auto">
          <a:xfrm>
            <a:off x="2468562" y="5396269"/>
            <a:ext cx="501650" cy="992419"/>
          </a:xfrm>
          <a:custGeom>
            <a:avLst/>
            <a:gdLst>
              <a:gd name="T0" fmla="*/ 108 w 316"/>
              <a:gd name="T1" fmla="*/ 6 h 562"/>
              <a:gd name="T2" fmla="*/ 138 w 316"/>
              <a:gd name="T3" fmla="*/ 4 h 562"/>
              <a:gd name="T4" fmla="*/ 172 w 316"/>
              <a:gd name="T5" fmla="*/ 2 h 562"/>
              <a:gd name="T6" fmla="*/ 190 w 316"/>
              <a:gd name="T7" fmla="*/ 26 h 562"/>
              <a:gd name="T8" fmla="*/ 210 w 316"/>
              <a:gd name="T9" fmla="*/ 34 h 562"/>
              <a:gd name="T10" fmla="*/ 236 w 316"/>
              <a:gd name="T11" fmla="*/ 50 h 562"/>
              <a:gd name="T12" fmla="*/ 246 w 316"/>
              <a:gd name="T13" fmla="*/ 72 h 562"/>
              <a:gd name="T14" fmla="*/ 266 w 316"/>
              <a:gd name="T15" fmla="*/ 96 h 562"/>
              <a:gd name="T16" fmla="*/ 294 w 316"/>
              <a:gd name="T17" fmla="*/ 84 h 562"/>
              <a:gd name="T18" fmla="*/ 310 w 316"/>
              <a:gd name="T19" fmla="*/ 62 h 562"/>
              <a:gd name="T20" fmla="*/ 312 w 316"/>
              <a:gd name="T21" fmla="*/ 88 h 562"/>
              <a:gd name="T22" fmla="*/ 292 w 316"/>
              <a:gd name="T23" fmla="*/ 104 h 562"/>
              <a:gd name="T24" fmla="*/ 268 w 316"/>
              <a:gd name="T25" fmla="*/ 128 h 562"/>
              <a:gd name="T26" fmla="*/ 252 w 316"/>
              <a:gd name="T27" fmla="*/ 138 h 562"/>
              <a:gd name="T28" fmla="*/ 240 w 316"/>
              <a:gd name="T29" fmla="*/ 192 h 562"/>
              <a:gd name="T30" fmla="*/ 234 w 316"/>
              <a:gd name="T31" fmla="*/ 222 h 562"/>
              <a:gd name="T32" fmla="*/ 258 w 316"/>
              <a:gd name="T33" fmla="*/ 236 h 562"/>
              <a:gd name="T34" fmla="*/ 266 w 316"/>
              <a:gd name="T35" fmla="*/ 254 h 562"/>
              <a:gd name="T36" fmla="*/ 240 w 316"/>
              <a:gd name="T37" fmla="*/ 294 h 562"/>
              <a:gd name="T38" fmla="*/ 190 w 316"/>
              <a:gd name="T39" fmla="*/ 300 h 562"/>
              <a:gd name="T40" fmla="*/ 180 w 316"/>
              <a:gd name="T41" fmla="*/ 314 h 562"/>
              <a:gd name="T42" fmla="*/ 162 w 316"/>
              <a:gd name="T43" fmla="*/ 342 h 562"/>
              <a:gd name="T44" fmla="*/ 136 w 316"/>
              <a:gd name="T45" fmla="*/ 332 h 562"/>
              <a:gd name="T46" fmla="*/ 136 w 316"/>
              <a:gd name="T47" fmla="*/ 362 h 562"/>
              <a:gd name="T48" fmla="*/ 150 w 316"/>
              <a:gd name="T49" fmla="*/ 362 h 562"/>
              <a:gd name="T50" fmla="*/ 158 w 316"/>
              <a:gd name="T51" fmla="*/ 370 h 562"/>
              <a:gd name="T52" fmla="*/ 146 w 316"/>
              <a:gd name="T53" fmla="*/ 368 h 562"/>
              <a:gd name="T54" fmla="*/ 140 w 316"/>
              <a:gd name="T55" fmla="*/ 376 h 562"/>
              <a:gd name="T56" fmla="*/ 132 w 316"/>
              <a:gd name="T57" fmla="*/ 396 h 562"/>
              <a:gd name="T58" fmla="*/ 118 w 316"/>
              <a:gd name="T59" fmla="*/ 414 h 562"/>
              <a:gd name="T60" fmla="*/ 96 w 316"/>
              <a:gd name="T61" fmla="*/ 444 h 562"/>
              <a:gd name="T62" fmla="*/ 112 w 316"/>
              <a:gd name="T63" fmla="*/ 456 h 562"/>
              <a:gd name="T64" fmla="*/ 118 w 316"/>
              <a:gd name="T65" fmla="*/ 474 h 562"/>
              <a:gd name="T66" fmla="*/ 90 w 316"/>
              <a:gd name="T67" fmla="*/ 510 h 562"/>
              <a:gd name="T68" fmla="*/ 70 w 316"/>
              <a:gd name="T69" fmla="*/ 524 h 562"/>
              <a:gd name="T70" fmla="*/ 72 w 316"/>
              <a:gd name="T71" fmla="*/ 552 h 562"/>
              <a:gd name="T72" fmla="*/ 60 w 316"/>
              <a:gd name="T73" fmla="*/ 558 h 562"/>
              <a:gd name="T74" fmla="*/ 18 w 316"/>
              <a:gd name="T75" fmla="*/ 544 h 562"/>
              <a:gd name="T76" fmla="*/ 2 w 316"/>
              <a:gd name="T77" fmla="*/ 520 h 562"/>
              <a:gd name="T78" fmla="*/ 10 w 316"/>
              <a:gd name="T79" fmla="*/ 492 h 562"/>
              <a:gd name="T80" fmla="*/ 28 w 316"/>
              <a:gd name="T81" fmla="*/ 450 h 562"/>
              <a:gd name="T82" fmla="*/ 26 w 316"/>
              <a:gd name="T83" fmla="*/ 400 h 562"/>
              <a:gd name="T84" fmla="*/ 24 w 316"/>
              <a:gd name="T85" fmla="*/ 360 h 562"/>
              <a:gd name="T86" fmla="*/ 36 w 316"/>
              <a:gd name="T87" fmla="*/ 302 h 562"/>
              <a:gd name="T88" fmla="*/ 40 w 316"/>
              <a:gd name="T89" fmla="*/ 278 h 562"/>
              <a:gd name="T90" fmla="*/ 48 w 316"/>
              <a:gd name="T91" fmla="*/ 244 h 562"/>
              <a:gd name="T92" fmla="*/ 56 w 316"/>
              <a:gd name="T93" fmla="*/ 196 h 562"/>
              <a:gd name="T94" fmla="*/ 48 w 316"/>
              <a:gd name="T95" fmla="*/ 156 h 562"/>
              <a:gd name="T96" fmla="*/ 64 w 316"/>
              <a:gd name="T97" fmla="*/ 106 h 562"/>
              <a:gd name="T98" fmla="*/ 76 w 316"/>
              <a:gd name="T99" fmla="*/ 52 h 562"/>
              <a:gd name="T100" fmla="*/ 100 w 316"/>
              <a:gd name="T101" fmla="*/ 30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6" h="562">
                <a:moveTo>
                  <a:pt x="102" y="18"/>
                </a:moveTo>
                <a:lnTo>
                  <a:pt x="104" y="10"/>
                </a:lnTo>
                <a:lnTo>
                  <a:pt x="108" y="6"/>
                </a:lnTo>
                <a:lnTo>
                  <a:pt x="116" y="0"/>
                </a:lnTo>
                <a:lnTo>
                  <a:pt x="124" y="6"/>
                </a:lnTo>
                <a:lnTo>
                  <a:pt x="138" y="4"/>
                </a:lnTo>
                <a:lnTo>
                  <a:pt x="148" y="16"/>
                </a:lnTo>
                <a:lnTo>
                  <a:pt x="154" y="2"/>
                </a:lnTo>
                <a:lnTo>
                  <a:pt x="172" y="2"/>
                </a:lnTo>
                <a:lnTo>
                  <a:pt x="174" y="8"/>
                </a:lnTo>
                <a:lnTo>
                  <a:pt x="180" y="16"/>
                </a:lnTo>
                <a:lnTo>
                  <a:pt x="190" y="26"/>
                </a:lnTo>
                <a:lnTo>
                  <a:pt x="192" y="28"/>
                </a:lnTo>
                <a:lnTo>
                  <a:pt x="202" y="34"/>
                </a:lnTo>
                <a:lnTo>
                  <a:pt x="210" y="34"/>
                </a:lnTo>
                <a:lnTo>
                  <a:pt x="220" y="40"/>
                </a:lnTo>
                <a:lnTo>
                  <a:pt x="226" y="46"/>
                </a:lnTo>
                <a:lnTo>
                  <a:pt x="236" y="50"/>
                </a:lnTo>
                <a:lnTo>
                  <a:pt x="246" y="54"/>
                </a:lnTo>
                <a:lnTo>
                  <a:pt x="252" y="62"/>
                </a:lnTo>
                <a:lnTo>
                  <a:pt x="246" y="72"/>
                </a:lnTo>
                <a:lnTo>
                  <a:pt x="238" y="88"/>
                </a:lnTo>
                <a:lnTo>
                  <a:pt x="244" y="96"/>
                </a:lnTo>
                <a:lnTo>
                  <a:pt x="266" y="96"/>
                </a:lnTo>
                <a:lnTo>
                  <a:pt x="280" y="92"/>
                </a:lnTo>
                <a:lnTo>
                  <a:pt x="288" y="86"/>
                </a:lnTo>
                <a:lnTo>
                  <a:pt x="294" y="84"/>
                </a:lnTo>
                <a:lnTo>
                  <a:pt x="300" y="70"/>
                </a:lnTo>
                <a:lnTo>
                  <a:pt x="300" y="60"/>
                </a:lnTo>
                <a:lnTo>
                  <a:pt x="310" y="62"/>
                </a:lnTo>
                <a:lnTo>
                  <a:pt x="314" y="66"/>
                </a:lnTo>
                <a:lnTo>
                  <a:pt x="316" y="76"/>
                </a:lnTo>
                <a:lnTo>
                  <a:pt x="312" y="88"/>
                </a:lnTo>
                <a:lnTo>
                  <a:pt x="308" y="94"/>
                </a:lnTo>
                <a:lnTo>
                  <a:pt x="300" y="98"/>
                </a:lnTo>
                <a:lnTo>
                  <a:pt x="292" y="104"/>
                </a:lnTo>
                <a:lnTo>
                  <a:pt x="282" y="112"/>
                </a:lnTo>
                <a:lnTo>
                  <a:pt x="274" y="118"/>
                </a:lnTo>
                <a:lnTo>
                  <a:pt x="268" y="128"/>
                </a:lnTo>
                <a:lnTo>
                  <a:pt x="262" y="132"/>
                </a:lnTo>
                <a:lnTo>
                  <a:pt x="260" y="136"/>
                </a:lnTo>
                <a:lnTo>
                  <a:pt x="252" y="138"/>
                </a:lnTo>
                <a:lnTo>
                  <a:pt x="246" y="160"/>
                </a:lnTo>
                <a:lnTo>
                  <a:pt x="244" y="174"/>
                </a:lnTo>
                <a:lnTo>
                  <a:pt x="240" y="192"/>
                </a:lnTo>
                <a:lnTo>
                  <a:pt x="240" y="212"/>
                </a:lnTo>
                <a:lnTo>
                  <a:pt x="236" y="216"/>
                </a:lnTo>
                <a:lnTo>
                  <a:pt x="234" y="222"/>
                </a:lnTo>
                <a:lnTo>
                  <a:pt x="244" y="224"/>
                </a:lnTo>
                <a:lnTo>
                  <a:pt x="254" y="228"/>
                </a:lnTo>
                <a:lnTo>
                  <a:pt x="258" y="236"/>
                </a:lnTo>
                <a:lnTo>
                  <a:pt x="256" y="244"/>
                </a:lnTo>
                <a:lnTo>
                  <a:pt x="258" y="248"/>
                </a:lnTo>
                <a:lnTo>
                  <a:pt x="266" y="254"/>
                </a:lnTo>
                <a:lnTo>
                  <a:pt x="266" y="268"/>
                </a:lnTo>
                <a:lnTo>
                  <a:pt x="254" y="284"/>
                </a:lnTo>
                <a:lnTo>
                  <a:pt x="240" y="294"/>
                </a:lnTo>
                <a:lnTo>
                  <a:pt x="220" y="296"/>
                </a:lnTo>
                <a:lnTo>
                  <a:pt x="206" y="298"/>
                </a:lnTo>
                <a:lnTo>
                  <a:pt x="190" y="300"/>
                </a:lnTo>
                <a:lnTo>
                  <a:pt x="180" y="298"/>
                </a:lnTo>
                <a:lnTo>
                  <a:pt x="178" y="304"/>
                </a:lnTo>
                <a:lnTo>
                  <a:pt x="180" y="314"/>
                </a:lnTo>
                <a:lnTo>
                  <a:pt x="178" y="330"/>
                </a:lnTo>
                <a:lnTo>
                  <a:pt x="170" y="338"/>
                </a:lnTo>
                <a:lnTo>
                  <a:pt x="162" y="342"/>
                </a:lnTo>
                <a:lnTo>
                  <a:pt x="148" y="336"/>
                </a:lnTo>
                <a:lnTo>
                  <a:pt x="142" y="334"/>
                </a:lnTo>
                <a:lnTo>
                  <a:pt x="136" y="332"/>
                </a:lnTo>
                <a:lnTo>
                  <a:pt x="134" y="338"/>
                </a:lnTo>
                <a:lnTo>
                  <a:pt x="136" y="354"/>
                </a:lnTo>
                <a:lnTo>
                  <a:pt x="136" y="362"/>
                </a:lnTo>
                <a:lnTo>
                  <a:pt x="142" y="364"/>
                </a:lnTo>
                <a:lnTo>
                  <a:pt x="150" y="364"/>
                </a:lnTo>
                <a:lnTo>
                  <a:pt x="150" y="362"/>
                </a:lnTo>
                <a:lnTo>
                  <a:pt x="154" y="360"/>
                </a:lnTo>
                <a:lnTo>
                  <a:pt x="158" y="364"/>
                </a:lnTo>
                <a:lnTo>
                  <a:pt x="158" y="370"/>
                </a:lnTo>
                <a:lnTo>
                  <a:pt x="152" y="374"/>
                </a:lnTo>
                <a:lnTo>
                  <a:pt x="148" y="372"/>
                </a:lnTo>
                <a:lnTo>
                  <a:pt x="146" y="368"/>
                </a:lnTo>
                <a:lnTo>
                  <a:pt x="142" y="368"/>
                </a:lnTo>
                <a:lnTo>
                  <a:pt x="138" y="370"/>
                </a:lnTo>
                <a:lnTo>
                  <a:pt x="140" y="376"/>
                </a:lnTo>
                <a:lnTo>
                  <a:pt x="136" y="382"/>
                </a:lnTo>
                <a:lnTo>
                  <a:pt x="130" y="384"/>
                </a:lnTo>
                <a:lnTo>
                  <a:pt x="132" y="396"/>
                </a:lnTo>
                <a:lnTo>
                  <a:pt x="126" y="408"/>
                </a:lnTo>
                <a:lnTo>
                  <a:pt x="124" y="410"/>
                </a:lnTo>
                <a:lnTo>
                  <a:pt x="118" y="414"/>
                </a:lnTo>
                <a:lnTo>
                  <a:pt x="106" y="420"/>
                </a:lnTo>
                <a:lnTo>
                  <a:pt x="94" y="432"/>
                </a:lnTo>
                <a:lnTo>
                  <a:pt x="96" y="444"/>
                </a:lnTo>
                <a:lnTo>
                  <a:pt x="106" y="454"/>
                </a:lnTo>
                <a:lnTo>
                  <a:pt x="106" y="456"/>
                </a:lnTo>
                <a:lnTo>
                  <a:pt x="112" y="456"/>
                </a:lnTo>
                <a:lnTo>
                  <a:pt x="122" y="458"/>
                </a:lnTo>
                <a:lnTo>
                  <a:pt x="122" y="466"/>
                </a:lnTo>
                <a:lnTo>
                  <a:pt x="118" y="474"/>
                </a:lnTo>
                <a:lnTo>
                  <a:pt x="104" y="486"/>
                </a:lnTo>
                <a:lnTo>
                  <a:pt x="94" y="496"/>
                </a:lnTo>
                <a:lnTo>
                  <a:pt x="90" y="510"/>
                </a:lnTo>
                <a:lnTo>
                  <a:pt x="88" y="516"/>
                </a:lnTo>
                <a:lnTo>
                  <a:pt x="76" y="518"/>
                </a:lnTo>
                <a:lnTo>
                  <a:pt x="70" y="524"/>
                </a:lnTo>
                <a:lnTo>
                  <a:pt x="66" y="538"/>
                </a:lnTo>
                <a:lnTo>
                  <a:pt x="68" y="546"/>
                </a:lnTo>
                <a:lnTo>
                  <a:pt x="72" y="552"/>
                </a:lnTo>
                <a:lnTo>
                  <a:pt x="78" y="560"/>
                </a:lnTo>
                <a:lnTo>
                  <a:pt x="76" y="562"/>
                </a:lnTo>
                <a:lnTo>
                  <a:pt x="60" y="558"/>
                </a:lnTo>
                <a:lnTo>
                  <a:pt x="34" y="558"/>
                </a:lnTo>
                <a:lnTo>
                  <a:pt x="24" y="556"/>
                </a:lnTo>
                <a:lnTo>
                  <a:pt x="18" y="544"/>
                </a:lnTo>
                <a:lnTo>
                  <a:pt x="18" y="528"/>
                </a:lnTo>
                <a:lnTo>
                  <a:pt x="6" y="526"/>
                </a:lnTo>
                <a:lnTo>
                  <a:pt x="2" y="520"/>
                </a:lnTo>
                <a:lnTo>
                  <a:pt x="0" y="510"/>
                </a:lnTo>
                <a:lnTo>
                  <a:pt x="2" y="500"/>
                </a:lnTo>
                <a:lnTo>
                  <a:pt x="10" y="492"/>
                </a:lnTo>
                <a:lnTo>
                  <a:pt x="18" y="480"/>
                </a:lnTo>
                <a:lnTo>
                  <a:pt x="20" y="462"/>
                </a:lnTo>
                <a:lnTo>
                  <a:pt x="28" y="450"/>
                </a:lnTo>
                <a:lnTo>
                  <a:pt x="28" y="424"/>
                </a:lnTo>
                <a:lnTo>
                  <a:pt x="30" y="412"/>
                </a:lnTo>
                <a:lnTo>
                  <a:pt x="26" y="400"/>
                </a:lnTo>
                <a:lnTo>
                  <a:pt x="26" y="380"/>
                </a:lnTo>
                <a:lnTo>
                  <a:pt x="22" y="376"/>
                </a:lnTo>
                <a:lnTo>
                  <a:pt x="24" y="360"/>
                </a:lnTo>
                <a:lnTo>
                  <a:pt x="26" y="348"/>
                </a:lnTo>
                <a:lnTo>
                  <a:pt x="28" y="318"/>
                </a:lnTo>
                <a:lnTo>
                  <a:pt x="36" y="302"/>
                </a:lnTo>
                <a:lnTo>
                  <a:pt x="38" y="296"/>
                </a:lnTo>
                <a:lnTo>
                  <a:pt x="40" y="292"/>
                </a:lnTo>
                <a:lnTo>
                  <a:pt x="40" y="278"/>
                </a:lnTo>
                <a:lnTo>
                  <a:pt x="38" y="254"/>
                </a:lnTo>
                <a:lnTo>
                  <a:pt x="44" y="248"/>
                </a:lnTo>
                <a:lnTo>
                  <a:pt x="48" y="244"/>
                </a:lnTo>
                <a:lnTo>
                  <a:pt x="50" y="224"/>
                </a:lnTo>
                <a:lnTo>
                  <a:pt x="54" y="216"/>
                </a:lnTo>
                <a:lnTo>
                  <a:pt x="56" y="196"/>
                </a:lnTo>
                <a:lnTo>
                  <a:pt x="52" y="180"/>
                </a:lnTo>
                <a:lnTo>
                  <a:pt x="48" y="172"/>
                </a:lnTo>
                <a:lnTo>
                  <a:pt x="48" y="156"/>
                </a:lnTo>
                <a:lnTo>
                  <a:pt x="52" y="148"/>
                </a:lnTo>
                <a:lnTo>
                  <a:pt x="56" y="120"/>
                </a:lnTo>
                <a:lnTo>
                  <a:pt x="64" y="106"/>
                </a:lnTo>
                <a:lnTo>
                  <a:pt x="74" y="92"/>
                </a:lnTo>
                <a:lnTo>
                  <a:pt x="80" y="82"/>
                </a:lnTo>
                <a:lnTo>
                  <a:pt x="76" y="52"/>
                </a:lnTo>
                <a:lnTo>
                  <a:pt x="82" y="46"/>
                </a:lnTo>
                <a:lnTo>
                  <a:pt x="90" y="42"/>
                </a:lnTo>
                <a:lnTo>
                  <a:pt x="100" y="30"/>
                </a:lnTo>
                <a:lnTo>
                  <a:pt x="102" y="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07" name="Freeform 87"/>
          <p:cNvSpPr>
            <a:spLocks/>
          </p:cNvSpPr>
          <p:nvPr/>
        </p:nvSpPr>
        <p:spPr bwMode="auto">
          <a:xfrm>
            <a:off x="2414587" y="5252823"/>
            <a:ext cx="215900" cy="1186665"/>
          </a:xfrm>
          <a:custGeom>
            <a:avLst/>
            <a:gdLst>
              <a:gd name="T0" fmla="*/ 96 w 136"/>
              <a:gd name="T1" fmla="*/ 2 h 672"/>
              <a:gd name="T2" fmla="*/ 112 w 136"/>
              <a:gd name="T3" fmla="*/ 38 h 672"/>
              <a:gd name="T4" fmla="*/ 124 w 136"/>
              <a:gd name="T5" fmla="*/ 82 h 672"/>
              <a:gd name="T6" fmla="*/ 134 w 136"/>
              <a:gd name="T7" fmla="*/ 108 h 672"/>
              <a:gd name="T8" fmla="*/ 110 w 136"/>
              <a:gd name="T9" fmla="*/ 130 h 672"/>
              <a:gd name="T10" fmla="*/ 90 w 136"/>
              <a:gd name="T11" fmla="*/ 198 h 672"/>
              <a:gd name="T12" fmla="*/ 82 w 136"/>
              <a:gd name="T13" fmla="*/ 250 h 672"/>
              <a:gd name="T14" fmla="*/ 84 w 136"/>
              <a:gd name="T15" fmla="*/ 302 h 672"/>
              <a:gd name="T16" fmla="*/ 74 w 136"/>
              <a:gd name="T17" fmla="*/ 354 h 672"/>
              <a:gd name="T18" fmla="*/ 60 w 136"/>
              <a:gd name="T19" fmla="*/ 426 h 672"/>
              <a:gd name="T20" fmla="*/ 60 w 136"/>
              <a:gd name="T21" fmla="*/ 458 h 672"/>
              <a:gd name="T22" fmla="*/ 62 w 136"/>
              <a:gd name="T23" fmla="*/ 502 h 672"/>
              <a:gd name="T24" fmla="*/ 52 w 136"/>
              <a:gd name="T25" fmla="*/ 558 h 672"/>
              <a:gd name="T26" fmla="*/ 34 w 136"/>
              <a:gd name="T27" fmla="*/ 588 h 672"/>
              <a:gd name="T28" fmla="*/ 52 w 136"/>
              <a:gd name="T29" fmla="*/ 606 h 672"/>
              <a:gd name="T30" fmla="*/ 68 w 136"/>
              <a:gd name="T31" fmla="*/ 636 h 672"/>
              <a:gd name="T32" fmla="*/ 88 w 136"/>
              <a:gd name="T33" fmla="*/ 648 h 672"/>
              <a:gd name="T34" fmla="*/ 74 w 136"/>
              <a:gd name="T35" fmla="*/ 666 h 672"/>
              <a:gd name="T36" fmla="*/ 58 w 136"/>
              <a:gd name="T37" fmla="*/ 668 h 672"/>
              <a:gd name="T38" fmla="*/ 70 w 136"/>
              <a:gd name="T39" fmla="*/ 652 h 672"/>
              <a:gd name="T40" fmla="*/ 52 w 136"/>
              <a:gd name="T41" fmla="*/ 662 h 672"/>
              <a:gd name="T42" fmla="*/ 46 w 136"/>
              <a:gd name="T43" fmla="*/ 648 h 672"/>
              <a:gd name="T44" fmla="*/ 38 w 136"/>
              <a:gd name="T45" fmla="*/ 646 h 672"/>
              <a:gd name="T46" fmla="*/ 42 w 136"/>
              <a:gd name="T47" fmla="*/ 632 h 672"/>
              <a:gd name="T48" fmla="*/ 26 w 136"/>
              <a:gd name="T49" fmla="*/ 630 h 672"/>
              <a:gd name="T50" fmla="*/ 20 w 136"/>
              <a:gd name="T51" fmla="*/ 606 h 672"/>
              <a:gd name="T52" fmla="*/ 16 w 136"/>
              <a:gd name="T53" fmla="*/ 590 h 672"/>
              <a:gd name="T54" fmla="*/ 8 w 136"/>
              <a:gd name="T55" fmla="*/ 558 h 672"/>
              <a:gd name="T56" fmla="*/ 18 w 136"/>
              <a:gd name="T57" fmla="*/ 568 h 672"/>
              <a:gd name="T58" fmla="*/ 28 w 136"/>
              <a:gd name="T59" fmla="*/ 556 h 672"/>
              <a:gd name="T60" fmla="*/ 28 w 136"/>
              <a:gd name="T61" fmla="*/ 548 h 672"/>
              <a:gd name="T62" fmla="*/ 18 w 136"/>
              <a:gd name="T63" fmla="*/ 536 h 672"/>
              <a:gd name="T64" fmla="*/ 16 w 136"/>
              <a:gd name="T65" fmla="*/ 530 h 672"/>
              <a:gd name="T66" fmla="*/ 10 w 136"/>
              <a:gd name="T67" fmla="*/ 514 h 672"/>
              <a:gd name="T68" fmla="*/ 24 w 136"/>
              <a:gd name="T69" fmla="*/ 506 h 672"/>
              <a:gd name="T70" fmla="*/ 42 w 136"/>
              <a:gd name="T71" fmla="*/ 494 h 672"/>
              <a:gd name="T72" fmla="*/ 44 w 136"/>
              <a:gd name="T73" fmla="*/ 462 h 672"/>
              <a:gd name="T74" fmla="*/ 46 w 136"/>
              <a:gd name="T75" fmla="*/ 440 h 672"/>
              <a:gd name="T76" fmla="*/ 36 w 136"/>
              <a:gd name="T77" fmla="*/ 428 h 672"/>
              <a:gd name="T78" fmla="*/ 32 w 136"/>
              <a:gd name="T79" fmla="*/ 456 h 672"/>
              <a:gd name="T80" fmla="*/ 22 w 136"/>
              <a:gd name="T81" fmla="*/ 450 h 672"/>
              <a:gd name="T82" fmla="*/ 28 w 136"/>
              <a:gd name="T83" fmla="*/ 426 h 672"/>
              <a:gd name="T84" fmla="*/ 32 w 136"/>
              <a:gd name="T85" fmla="*/ 394 h 672"/>
              <a:gd name="T86" fmla="*/ 34 w 136"/>
              <a:gd name="T87" fmla="*/ 366 h 672"/>
              <a:gd name="T88" fmla="*/ 38 w 136"/>
              <a:gd name="T89" fmla="*/ 346 h 672"/>
              <a:gd name="T90" fmla="*/ 52 w 136"/>
              <a:gd name="T91" fmla="*/ 308 h 672"/>
              <a:gd name="T92" fmla="*/ 64 w 136"/>
              <a:gd name="T93" fmla="*/ 270 h 672"/>
              <a:gd name="T94" fmla="*/ 70 w 136"/>
              <a:gd name="T95" fmla="*/ 214 h 672"/>
              <a:gd name="T96" fmla="*/ 70 w 136"/>
              <a:gd name="T97" fmla="*/ 194 h 672"/>
              <a:gd name="T98" fmla="*/ 82 w 136"/>
              <a:gd name="T99" fmla="*/ 98 h 672"/>
              <a:gd name="T100" fmla="*/ 84 w 136"/>
              <a:gd name="T101" fmla="*/ 18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" h="672">
                <a:moveTo>
                  <a:pt x="84" y="18"/>
                </a:moveTo>
                <a:lnTo>
                  <a:pt x="90" y="16"/>
                </a:lnTo>
                <a:lnTo>
                  <a:pt x="96" y="2"/>
                </a:lnTo>
                <a:lnTo>
                  <a:pt x="98" y="0"/>
                </a:lnTo>
                <a:lnTo>
                  <a:pt x="102" y="12"/>
                </a:lnTo>
                <a:lnTo>
                  <a:pt x="112" y="38"/>
                </a:lnTo>
                <a:lnTo>
                  <a:pt x="112" y="56"/>
                </a:lnTo>
                <a:lnTo>
                  <a:pt x="120" y="68"/>
                </a:lnTo>
                <a:lnTo>
                  <a:pt x="124" y="82"/>
                </a:lnTo>
                <a:lnTo>
                  <a:pt x="126" y="96"/>
                </a:lnTo>
                <a:lnTo>
                  <a:pt x="136" y="96"/>
                </a:lnTo>
                <a:lnTo>
                  <a:pt x="134" y="108"/>
                </a:lnTo>
                <a:lnTo>
                  <a:pt x="124" y="120"/>
                </a:lnTo>
                <a:lnTo>
                  <a:pt x="116" y="124"/>
                </a:lnTo>
                <a:lnTo>
                  <a:pt x="110" y="130"/>
                </a:lnTo>
                <a:lnTo>
                  <a:pt x="114" y="160"/>
                </a:lnTo>
                <a:lnTo>
                  <a:pt x="96" y="186"/>
                </a:lnTo>
                <a:lnTo>
                  <a:pt x="90" y="198"/>
                </a:lnTo>
                <a:lnTo>
                  <a:pt x="86" y="222"/>
                </a:lnTo>
                <a:lnTo>
                  <a:pt x="82" y="234"/>
                </a:lnTo>
                <a:lnTo>
                  <a:pt x="82" y="250"/>
                </a:lnTo>
                <a:lnTo>
                  <a:pt x="90" y="274"/>
                </a:lnTo>
                <a:lnTo>
                  <a:pt x="88" y="292"/>
                </a:lnTo>
                <a:lnTo>
                  <a:pt x="84" y="302"/>
                </a:lnTo>
                <a:lnTo>
                  <a:pt x="82" y="322"/>
                </a:lnTo>
                <a:lnTo>
                  <a:pt x="72" y="332"/>
                </a:lnTo>
                <a:lnTo>
                  <a:pt x="74" y="354"/>
                </a:lnTo>
                <a:lnTo>
                  <a:pt x="74" y="370"/>
                </a:lnTo>
                <a:lnTo>
                  <a:pt x="62" y="396"/>
                </a:lnTo>
                <a:lnTo>
                  <a:pt x="60" y="426"/>
                </a:lnTo>
                <a:lnTo>
                  <a:pt x="58" y="438"/>
                </a:lnTo>
                <a:lnTo>
                  <a:pt x="56" y="454"/>
                </a:lnTo>
                <a:lnTo>
                  <a:pt x="60" y="458"/>
                </a:lnTo>
                <a:lnTo>
                  <a:pt x="60" y="478"/>
                </a:lnTo>
                <a:lnTo>
                  <a:pt x="64" y="490"/>
                </a:lnTo>
                <a:lnTo>
                  <a:pt x="62" y="502"/>
                </a:lnTo>
                <a:lnTo>
                  <a:pt x="62" y="528"/>
                </a:lnTo>
                <a:lnTo>
                  <a:pt x="54" y="540"/>
                </a:lnTo>
                <a:lnTo>
                  <a:pt x="52" y="558"/>
                </a:lnTo>
                <a:lnTo>
                  <a:pt x="44" y="570"/>
                </a:lnTo>
                <a:lnTo>
                  <a:pt x="36" y="578"/>
                </a:lnTo>
                <a:lnTo>
                  <a:pt x="34" y="588"/>
                </a:lnTo>
                <a:lnTo>
                  <a:pt x="36" y="596"/>
                </a:lnTo>
                <a:lnTo>
                  <a:pt x="40" y="604"/>
                </a:lnTo>
                <a:lnTo>
                  <a:pt x="52" y="606"/>
                </a:lnTo>
                <a:lnTo>
                  <a:pt x="52" y="622"/>
                </a:lnTo>
                <a:lnTo>
                  <a:pt x="58" y="634"/>
                </a:lnTo>
                <a:lnTo>
                  <a:pt x="68" y="636"/>
                </a:lnTo>
                <a:lnTo>
                  <a:pt x="94" y="636"/>
                </a:lnTo>
                <a:lnTo>
                  <a:pt x="96" y="644"/>
                </a:lnTo>
                <a:lnTo>
                  <a:pt x="88" y="648"/>
                </a:lnTo>
                <a:lnTo>
                  <a:pt x="80" y="650"/>
                </a:lnTo>
                <a:lnTo>
                  <a:pt x="74" y="656"/>
                </a:lnTo>
                <a:lnTo>
                  <a:pt x="74" y="666"/>
                </a:lnTo>
                <a:lnTo>
                  <a:pt x="72" y="672"/>
                </a:lnTo>
                <a:lnTo>
                  <a:pt x="64" y="672"/>
                </a:lnTo>
                <a:lnTo>
                  <a:pt x="58" y="668"/>
                </a:lnTo>
                <a:lnTo>
                  <a:pt x="60" y="664"/>
                </a:lnTo>
                <a:lnTo>
                  <a:pt x="66" y="660"/>
                </a:lnTo>
                <a:lnTo>
                  <a:pt x="70" y="652"/>
                </a:lnTo>
                <a:lnTo>
                  <a:pt x="64" y="648"/>
                </a:lnTo>
                <a:lnTo>
                  <a:pt x="56" y="654"/>
                </a:lnTo>
                <a:lnTo>
                  <a:pt x="52" y="662"/>
                </a:lnTo>
                <a:lnTo>
                  <a:pt x="44" y="660"/>
                </a:lnTo>
                <a:lnTo>
                  <a:pt x="38" y="654"/>
                </a:lnTo>
                <a:lnTo>
                  <a:pt x="46" y="648"/>
                </a:lnTo>
                <a:lnTo>
                  <a:pt x="48" y="644"/>
                </a:lnTo>
                <a:lnTo>
                  <a:pt x="46" y="640"/>
                </a:lnTo>
                <a:lnTo>
                  <a:pt x="38" y="646"/>
                </a:lnTo>
                <a:lnTo>
                  <a:pt x="28" y="646"/>
                </a:lnTo>
                <a:lnTo>
                  <a:pt x="30" y="638"/>
                </a:lnTo>
                <a:lnTo>
                  <a:pt x="42" y="632"/>
                </a:lnTo>
                <a:lnTo>
                  <a:pt x="42" y="628"/>
                </a:lnTo>
                <a:lnTo>
                  <a:pt x="34" y="630"/>
                </a:lnTo>
                <a:lnTo>
                  <a:pt x="26" y="630"/>
                </a:lnTo>
                <a:lnTo>
                  <a:pt x="28" y="622"/>
                </a:lnTo>
                <a:lnTo>
                  <a:pt x="22" y="618"/>
                </a:lnTo>
                <a:lnTo>
                  <a:pt x="20" y="606"/>
                </a:lnTo>
                <a:lnTo>
                  <a:pt x="20" y="602"/>
                </a:lnTo>
                <a:lnTo>
                  <a:pt x="20" y="594"/>
                </a:lnTo>
                <a:lnTo>
                  <a:pt x="16" y="590"/>
                </a:lnTo>
                <a:lnTo>
                  <a:pt x="10" y="582"/>
                </a:lnTo>
                <a:lnTo>
                  <a:pt x="6" y="574"/>
                </a:lnTo>
                <a:lnTo>
                  <a:pt x="8" y="558"/>
                </a:lnTo>
                <a:lnTo>
                  <a:pt x="14" y="558"/>
                </a:lnTo>
                <a:lnTo>
                  <a:pt x="16" y="560"/>
                </a:lnTo>
                <a:lnTo>
                  <a:pt x="18" y="568"/>
                </a:lnTo>
                <a:lnTo>
                  <a:pt x="24" y="566"/>
                </a:lnTo>
                <a:lnTo>
                  <a:pt x="24" y="556"/>
                </a:lnTo>
                <a:lnTo>
                  <a:pt x="28" y="556"/>
                </a:lnTo>
                <a:lnTo>
                  <a:pt x="32" y="554"/>
                </a:lnTo>
                <a:lnTo>
                  <a:pt x="32" y="546"/>
                </a:lnTo>
                <a:lnTo>
                  <a:pt x="28" y="548"/>
                </a:lnTo>
                <a:lnTo>
                  <a:pt x="20" y="550"/>
                </a:lnTo>
                <a:lnTo>
                  <a:pt x="18" y="544"/>
                </a:lnTo>
                <a:lnTo>
                  <a:pt x="18" y="536"/>
                </a:lnTo>
                <a:lnTo>
                  <a:pt x="24" y="534"/>
                </a:lnTo>
                <a:lnTo>
                  <a:pt x="24" y="530"/>
                </a:lnTo>
                <a:lnTo>
                  <a:pt x="16" y="530"/>
                </a:lnTo>
                <a:lnTo>
                  <a:pt x="0" y="530"/>
                </a:lnTo>
                <a:lnTo>
                  <a:pt x="6" y="522"/>
                </a:lnTo>
                <a:lnTo>
                  <a:pt x="10" y="514"/>
                </a:lnTo>
                <a:lnTo>
                  <a:pt x="16" y="506"/>
                </a:lnTo>
                <a:lnTo>
                  <a:pt x="22" y="502"/>
                </a:lnTo>
                <a:lnTo>
                  <a:pt x="24" y="506"/>
                </a:lnTo>
                <a:lnTo>
                  <a:pt x="28" y="518"/>
                </a:lnTo>
                <a:lnTo>
                  <a:pt x="36" y="508"/>
                </a:lnTo>
                <a:lnTo>
                  <a:pt x="42" y="494"/>
                </a:lnTo>
                <a:lnTo>
                  <a:pt x="40" y="484"/>
                </a:lnTo>
                <a:lnTo>
                  <a:pt x="38" y="472"/>
                </a:lnTo>
                <a:lnTo>
                  <a:pt x="44" y="462"/>
                </a:lnTo>
                <a:lnTo>
                  <a:pt x="42" y="452"/>
                </a:lnTo>
                <a:lnTo>
                  <a:pt x="44" y="446"/>
                </a:lnTo>
                <a:lnTo>
                  <a:pt x="46" y="440"/>
                </a:lnTo>
                <a:lnTo>
                  <a:pt x="46" y="428"/>
                </a:lnTo>
                <a:lnTo>
                  <a:pt x="40" y="426"/>
                </a:lnTo>
                <a:lnTo>
                  <a:pt x="36" y="428"/>
                </a:lnTo>
                <a:lnTo>
                  <a:pt x="34" y="438"/>
                </a:lnTo>
                <a:lnTo>
                  <a:pt x="32" y="444"/>
                </a:lnTo>
                <a:lnTo>
                  <a:pt x="32" y="456"/>
                </a:lnTo>
                <a:lnTo>
                  <a:pt x="28" y="462"/>
                </a:lnTo>
                <a:lnTo>
                  <a:pt x="22" y="458"/>
                </a:lnTo>
                <a:lnTo>
                  <a:pt x="22" y="450"/>
                </a:lnTo>
                <a:lnTo>
                  <a:pt x="22" y="438"/>
                </a:lnTo>
                <a:lnTo>
                  <a:pt x="26" y="430"/>
                </a:lnTo>
                <a:lnTo>
                  <a:pt x="28" y="426"/>
                </a:lnTo>
                <a:lnTo>
                  <a:pt x="28" y="416"/>
                </a:lnTo>
                <a:lnTo>
                  <a:pt x="30" y="402"/>
                </a:lnTo>
                <a:lnTo>
                  <a:pt x="32" y="394"/>
                </a:lnTo>
                <a:lnTo>
                  <a:pt x="40" y="386"/>
                </a:lnTo>
                <a:lnTo>
                  <a:pt x="36" y="376"/>
                </a:lnTo>
                <a:lnTo>
                  <a:pt x="34" y="366"/>
                </a:lnTo>
                <a:lnTo>
                  <a:pt x="34" y="358"/>
                </a:lnTo>
                <a:lnTo>
                  <a:pt x="32" y="346"/>
                </a:lnTo>
                <a:lnTo>
                  <a:pt x="38" y="346"/>
                </a:lnTo>
                <a:lnTo>
                  <a:pt x="42" y="332"/>
                </a:lnTo>
                <a:lnTo>
                  <a:pt x="48" y="320"/>
                </a:lnTo>
                <a:lnTo>
                  <a:pt x="52" y="308"/>
                </a:lnTo>
                <a:lnTo>
                  <a:pt x="58" y="292"/>
                </a:lnTo>
                <a:lnTo>
                  <a:pt x="60" y="278"/>
                </a:lnTo>
                <a:lnTo>
                  <a:pt x="64" y="270"/>
                </a:lnTo>
                <a:lnTo>
                  <a:pt x="62" y="232"/>
                </a:lnTo>
                <a:lnTo>
                  <a:pt x="62" y="220"/>
                </a:lnTo>
                <a:lnTo>
                  <a:pt x="70" y="214"/>
                </a:lnTo>
                <a:lnTo>
                  <a:pt x="70" y="206"/>
                </a:lnTo>
                <a:lnTo>
                  <a:pt x="66" y="200"/>
                </a:lnTo>
                <a:lnTo>
                  <a:pt x="70" y="194"/>
                </a:lnTo>
                <a:lnTo>
                  <a:pt x="74" y="174"/>
                </a:lnTo>
                <a:lnTo>
                  <a:pt x="80" y="144"/>
                </a:lnTo>
                <a:lnTo>
                  <a:pt x="82" y="98"/>
                </a:lnTo>
                <a:lnTo>
                  <a:pt x="88" y="52"/>
                </a:lnTo>
                <a:lnTo>
                  <a:pt x="86" y="28"/>
                </a:lnTo>
                <a:lnTo>
                  <a:pt x="84" y="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08" name="Freeform 88"/>
          <p:cNvSpPr>
            <a:spLocks/>
          </p:cNvSpPr>
          <p:nvPr/>
        </p:nvSpPr>
        <p:spPr bwMode="auto">
          <a:xfrm>
            <a:off x="2592387" y="6402707"/>
            <a:ext cx="88900" cy="81230"/>
          </a:xfrm>
          <a:custGeom>
            <a:avLst/>
            <a:gdLst>
              <a:gd name="T0" fmla="*/ 0 w 56"/>
              <a:gd name="T1" fmla="*/ 0 h 46"/>
              <a:gd name="T2" fmla="*/ 0 w 56"/>
              <a:gd name="T3" fmla="*/ 42 h 46"/>
              <a:gd name="T4" fmla="*/ 12 w 56"/>
              <a:gd name="T5" fmla="*/ 42 h 46"/>
              <a:gd name="T6" fmla="*/ 22 w 56"/>
              <a:gd name="T7" fmla="*/ 42 h 46"/>
              <a:gd name="T8" fmla="*/ 36 w 56"/>
              <a:gd name="T9" fmla="*/ 46 h 46"/>
              <a:gd name="T10" fmla="*/ 50 w 56"/>
              <a:gd name="T11" fmla="*/ 44 h 46"/>
              <a:gd name="T12" fmla="*/ 56 w 56"/>
              <a:gd name="T13" fmla="*/ 42 h 46"/>
              <a:gd name="T14" fmla="*/ 48 w 56"/>
              <a:gd name="T15" fmla="*/ 40 h 46"/>
              <a:gd name="T16" fmla="*/ 32 w 56"/>
              <a:gd name="T17" fmla="*/ 36 h 46"/>
              <a:gd name="T18" fmla="*/ 20 w 56"/>
              <a:gd name="T19" fmla="*/ 28 h 46"/>
              <a:gd name="T20" fmla="*/ 8 w 56"/>
              <a:gd name="T21" fmla="*/ 16 h 46"/>
              <a:gd name="T22" fmla="*/ 6 w 56"/>
              <a:gd name="T23" fmla="*/ 8 h 46"/>
              <a:gd name="T24" fmla="*/ 4 w 56"/>
              <a:gd name="T25" fmla="*/ 2 h 46"/>
              <a:gd name="T26" fmla="*/ 0 w 56"/>
              <a:gd name="T2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6" h="46">
                <a:moveTo>
                  <a:pt x="0" y="0"/>
                </a:moveTo>
                <a:lnTo>
                  <a:pt x="0" y="42"/>
                </a:lnTo>
                <a:lnTo>
                  <a:pt x="12" y="42"/>
                </a:lnTo>
                <a:lnTo>
                  <a:pt x="22" y="42"/>
                </a:lnTo>
                <a:lnTo>
                  <a:pt x="36" y="46"/>
                </a:lnTo>
                <a:lnTo>
                  <a:pt x="50" y="44"/>
                </a:lnTo>
                <a:lnTo>
                  <a:pt x="56" y="42"/>
                </a:lnTo>
                <a:lnTo>
                  <a:pt x="48" y="40"/>
                </a:lnTo>
                <a:lnTo>
                  <a:pt x="32" y="36"/>
                </a:lnTo>
                <a:lnTo>
                  <a:pt x="20" y="28"/>
                </a:lnTo>
                <a:lnTo>
                  <a:pt x="8" y="16"/>
                </a:lnTo>
                <a:lnTo>
                  <a:pt x="6" y="8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09" name="Freeform 89"/>
          <p:cNvSpPr>
            <a:spLocks/>
          </p:cNvSpPr>
          <p:nvPr/>
        </p:nvSpPr>
        <p:spPr bwMode="auto">
          <a:xfrm>
            <a:off x="2525712" y="6389970"/>
            <a:ext cx="107950" cy="113016"/>
          </a:xfrm>
          <a:custGeom>
            <a:avLst/>
            <a:gdLst>
              <a:gd name="T0" fmla="*/ 2 w 68"/>
              <a:gd name="T1" fmla="*/ 46 h 64"/>
              <a:gd name="T2" fmla="*/ 0 w 68"/>
              <a:gd name="T3" fmla="*/ 40 h 64"/>
              <a:gd name="T4" fmla="*/ 6 w 68"/>
              <a:gd name="T5" fmla="*/ 38 h 64"/>
              <a:gd name="T6" fmla="*/ 10 w 68"/>
              <a:gd name="T7" fmla="*/ 38 h 64"/>
              <a:gd name="T8" fmla="*/ 20 w 68"/>
              <a:gd name="T9" fmla="*/ 38 h 64"/>
              <a:gd name="T10" fmla="*/ 26 w 68"/>
              <a:gd name="T11" fmla="*/ 40 h 64"/>
              <a:gd name="T12" fmla="*/ 30 w 68"/>
              <a:gd name="T13" fmla="*/ 38 h 64"/>
              <a:gd name="T14" fmla="*/ 22 w 68"/>
              <a:gd name="T15" fmla="*/ 32 h 64"/>
              <a:gd name="T16" fmla="*/ 16 w 68"/>
              <a:gd name="T17" fmla="*/ 28 h 64"/>
              <a:gd name="T18" fmla="*/ 18 w 68"/>
              <a:gd name="T19" fmla="*/ 22 h 64"/>
              <a:gd name="T20" fmla="*/ 22 w 68"/>
              <a:gd name="T21" fmla="*/ 22 h 64"/>
              <a:gd name="T22" fmla="*/ 28 w 68"/>
              <a:gd name="T23" fmla="*/ 20 h 64"/>
              <a:gd name="T24" fmla="*/ 26 w 68"/>
              <a:gd name="T25" fmla="*/ 14 h 64"/>
              <a:gd name="T26" fmla="*/ 20 w 68"/>
              <a:gd name="T27" fmla="*/ 16 h 64"/>
              <a:gd name="T28" fmla="*/ 14 w 68"/>
              <a:gd name="T29" fmla="*/ 18 h 64"/>
              <a:gd name="T30" fmla="*/ 12 w 68"/>
              <a:gd name="T31" fmla="*/ 12 h 64"/>
              <a:gd name="T32" fmla="*/ 14 w 68"/>
              <a:gd name="T33" fmla="*/ 8 h 64"/>
              <a:gd name="T34" fmla="*/ 20 w 68"/>
              <a:gd name="T35" fmla="*/ 6 h 64"/>
              <a:gd name="T36" fmla="*/ 24 w 68"/>
              <a:gd name="T37" fmla="*/ 2 h 64"/>
              <a:gd name="T38" fmla="*/ 32 w 68"/>
              <a:gd name="T39" fmla="*/ 0 h 64"/>
              <a:gd name="T40" fmla="*/ 38 w 68"/>
              <a:gd name="T41" fmla="*/ 0 h 64"/>
              <a:gd name="T42" fmla="*/ 42 w 68"/>
              <a:gd name="T43" fmla="*/ 6 h 64"/>
              <a:gd name="T44" fmla="*/ 42 w 68"/>
              <a:gd name="T45" fmla="*/ 48 h 64"/>
              <a:gd name="T46" fmla="*/ 64 w 68"/>
              <a:gd name="T47" fmla="*/ 48 h 64"/>
              <a:gd name="T48" fmla="*/ 68 w 68"/>
              <a:gd name="T49" fmla="*/ 52 h 64"/>
              <a:gd name="T50" fmla="*/ 68 w 68"/>
              <a:gd name="T51" fmla="*/ 56 h 64"/>
              <a:gd name="T52" fmla="*/ 60 w 68"/>
              <a:gd name="T53" fmla="*/ 58 h 64"/>
              <a:gd name="T54" fmla="*/ 52 w 68"/>
              <a:gd name="T55" fmla="*/ 58 h 64"/>
              <a:gd name="T56" fmla="*/ 44 w 68"/>
              <a:gd name="T57" fmla="*/ 60 h 64"/>
              <a:gd name="T58" fmla="*/ 42 w 68"/>
              <a:gd name="T59" fmla="*/ 64 h 64"/>
              <a:gd name="T60" fmla="*/ 34 w 68"/>
              <a:gd name="T61" fmla="*/ 62 h 64"/>
              <a:gd name="T62" fmla="*/ 24 w 68"/>
              <a:gd name="T63" fmla="*/ 60 h 64"/>
              <a:gd name="T64" fmla="*/ 20 w 68"/>
              <a:gd name="T65" fmla="*/ 56 h 64"/>
              <a:gd name="T66" fmla="*/ 20 w 68"/>
              <a:gd name="T67" fmla="*/ 50 h 64"/>
              <a:gd name="T68" fmla="*/ 16 w 68"/>
              <a:gd name="T69" fmla="*/ 50 h 64"/>
              <a:gd name="T70" fmla="*/ 12 w 68"/>
              <a:gd name="T71" fmla="*/ 50 h 64"/>
              <a:gd name="T72" fmla="*/ 12 w 68"/>
              <a:gd name="T73" fmla="*/ 56 h 64"/>
              <a:gd name="T74" fmla="*/ 2 w 68"/>
              <a:gd name="T75" fmla="*/ 52 h 64"/>
              <a:gd name="T76" fmla="*/ 2 w 68"/>
              <a:gd name="T77" fmla="*/ 4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8" h="64">
                <a:moveTo>
                  <a:pt x="2" y="46"/>
                </a:moveTo>
                <a:lnTo>
                  <a:pt x="0" y="40"/>
                </a:lnTo>
                <a:lnTo>
                  <a:pt x="6" y="38"/>
                </a:lnTo>
                <a:lnTo>
                  <a:pt x="10" y="38"/>
                </a:lnTo>
                <a:lnTo>
                  <a:pt x="20" y="38"/>
                </a:lnTo>
                <a:lnTo>
                  <a:pt x="26" y="40"/>
                </a:lnTo>
                <a:lnTo>
                  <a:pt x="30" y="38"/>
                </a:lnTo>
                <a:lnTo>
                  <a:pt x="22" y="32"/>
                </a:lnTo>
                <a:lnTo>
                  <a:pt x="16" y="28"/>
                </a:lnTo>
                <a:lnTo>
                  <a:pt x="18" y="22"/>
                </a:lnTo>
                <a:lnTo>
                  <a:pt x="22" y="22"/>
                </a:lnTo>
                <a:lnTo>
                  <a:pt x="28" y="20"/>
                </a:lnTo>
                <a:lnTo>
                  <a:pt x="26" y="14"/>
                </a:lnTo>
                <a:lnTo>
                  <a:pt x="20" y="16"/>
                </a:lnTo>
                <a:lnTo>
                  <a:pt x="14" y="18"/>
                </a:lnTo>
                <a:lnTo>
                  <a:pt x="12" y="12"/>
                </a:lnTo>
                <a:lnTo>
                  <a:pt x="14" y="8"/>
                </a:lnTo>
                <a:lnTo>
                  <a:pt x="20" y="6"/>
                </a:lnTo>
                <a:lnTo>
                  <a:pt x="24" y="2"/>
                </a:lnTo>
                <a:lnTo>
                  <a:pt x="32" y="0"/>
                </a:lnTo>
                <a:lnTo>
                  <a:pt x="38" y="0"/>
                </a:lnTo>
                <a:lnTo>
                  <a:pt x="42" y="6"/>
                </a:lnTo>
                <a:lnTo>
                  <a:pt x="42" y="48"/>
                </a:lnTo>
                <a:lnTo>
                  <a:pt x="64" y="48"/>
                </a:lnTo>
                <a:lnTo>
                  <a:pt x="68" y="52"/>
                </a:lnTo>
                <a:lnTo>
                  <a:pt x="68" y="56"/>
                </a:lnTo>
                <a:lnTo>
                  <a:pt x="60" y="58"/>
                </a:lnTo>
                <a:lnTo>
                  <a:pt x="52" y="58"/>
                </a:lnTo>
                <a:lnTo>
                  <a:pt x="44" y="60"/>
                </a:lnTo>
                <a:lnTo>
                  <a:pt x="42" y="64"/>
                </a:lnTo>
                <a:lnTo>
                  <a:pt x="34" y="62"/>
                </a:lnTo>
                <a:lnTo>
                  <a:pt x="24" y="60"/>
                </a:lnTo>
                <a:lnTo>
                  <a:pt x="20" y="56"/>
                </a:lnTo>
                <a:lnTo>
                  <a:pt x="20" y="50"/>
                </a:lnTo>
                <a:lnTo>
                  <a:pt x="16" y="50"/>
                </a:lnTo>
                <a:lnTo>
                  <a:pt x="12" y="50"/>
                </a:lnTo>
                <a:lnTo>
                  <a:pt x="12" y="56"/>
                </a:lnTo>
                <a:lnTo>
                  <a:pt x="2" y="52"/>
                </a:lnTo>
                <a:lnTo>
                  <a:pt x="2" y="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10" name="Freeform 90"/>
          <p:cNvSpPr>
            <a:spLocks/>
          </p:cNvSpPr>
          <p:nvPr/>
        </p:nvSpPr>
        <p:spPr bwMode="auto">
          <a:xfrm>
            <a:off x="2792413" y="6339794"/>
            <a:ext cx="28575" cy="45719"/>
          </a:xfrm>
          <a:custGeom>
            <a:avLst/>
            <a:gdLst>
              <a:gd name="T0" fmla="*/ 6 w 18"/>
              <a:gd name="T1" fmla="*/ 4 h 18"/>
              <a:gd name="T2" fmla="*/ 12 w 18"/>
              <a:gd name="T3" fmla="*/ 0 h 18"/>
              <a:gd name="T4" fmla="*/ 18 w 18"/>
              <a:gd name="T5" fmla="*/ 2 h 18"/>
              <a:gd name="T6" fmla="*/ 18 w 18"/>
              <a:gd name="T7" fmla="*/ 6 h 18"/>
              <a:gd name="T8" fmla="*/ 14 w 18"/>
              <a:gd name="T9" fmla="*/ 10 h 18"/>
              <a:gd name="T10" fmla="*/ 8 w 18"/>
              <a:gd name="T11" fmla="*/ 16 h 18"/>
              <a:gd name="T12" fmla="*/ 4 w 18"/>
              <a:gd name="T13" fmla="*/ 18 h 18"/>
              <a:gd name="T14" fmla="*/ 0 w 18"/>
              <a:gd name="T15" fmla="*/ 16 h 18"/>
              <a:gd name="T16" fmla="*/ 0 w 18"/>
              <a:gd name="T17" fmla="*/ 12 h 18"/>
              <a:gd name="T18" fmla="*/ 4 w 18"/>
              <a:gd name="T19" fmla="*/ 8 h 18"/>
              <a:gd name="T20" fmla="*/ 6 w 18"/>
              <a:gd name="T21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18">
                <a:moveTo>
                  <a:pt x="6" y="4"/>
                </a:moveTo>
                <a:lnTo>
                  <a:pt x="12" y="0"/>
                </a:lnTo>
                <a:lnTo>
                  <a:pt x="18" y="2"/>
                </a:lnTo>
                <a:lnTo>
                  <a:pt x="18" y="6"/>
                </a:lnTo>
                <a:lnTo>
                  <a:pt x="14" y="10"/>
                </a:lnTo>
                <a:lnTo>
                  <a:pt x="8" y="16"/>
                </a:lnTo>
                <a:lnTo>
                  <a:pt x="4" y="18"/>
                </a:lnTo>
                <a:lnTo>
                  <a:pt x="0" y="16"/>
                </a:lnTo>
                <a:lnTo>
                  <a:pt x="0" y="12"/>
                </a:lnTo>
                <a:lnTo>
                  <a:pt x="4" y="8"/>
                </a:lnTo>
                <a:lnTo>
                  <a:pt x="6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11" name="Freeform 91"/>
          <p:cNvSpPr>
            <a:spLocks/>
          </p:cNvSpPr>
          <p:nvPr/>
        </p:nvSpPr>
        <p:spPr bwMode="auto">
          <a:xfrm>
            <a:off x="2817812" y="6346144"/>
            <a:ext cx="44450" cy="45719"/>
          </a:xfrm>
          <a:custGeom>
            <a:avLst/>
            <a:gdLst>
              <a:gd name="T0" fmla="*/ 6 w 28"/>
              <a:gd name="T1" fmla="*/ 8 h 20"/>
              <a:gd name="T2" fmla="*/ 10 w 28"/>
              <a:gd name="T3" fmla="*/ 0 h 20"/>
              <a:gd name="T4" fmla="*/ 16 w 28"/>
              <a:gd name="T5" fmla="*/ 0 h 20"/>
              <a:gd name="T6" fmla="*/ 22 w 28"/>
              <a:gd name="T7" fmla="*/ 0 h 20"/>
              <a:gd name="T8" fmla="*/ 28 w 28"/>
              <a:gd name="T9" fmla="*/ 2 h 20"/>
              <a:gd name="T10" fmla="*/ 28 w 28"/>
              <a:gd name="T11" fmla="*/ 6 h 20"/>
              <a:gd name="T12" fmla="*/ 22 w 28"/>
              <a:gd name="T13" fmla="*/ 8 h 20"/>
              <a:gd name="T14" fmla="*/ 18 w 28"/>
              <a:gd name="T15" fmla="*/ 10 h 20"/>
              <a:gd name="T16" fmla="*/ 16 w 28"/>
              <a:gd name="T17" fmla="*/ 10 h 20"/>
              <a:gd name="T18" fmla="*/ 12 w 28"/>
              <a:gd name="T19" fmla="*/ 14 h 20"/>
              <a:gd name="T20" fmla="*/ 8 w 28"/>
              <a:gd name="T21" fmla="*/ 16 h 20"/>
              <a:gd name="T22" fmla="*/ 6 w 28"/>
              <a:gd name="T23" fmla="*/ 20 h 20"/>
              <a:gd name="T24" fmla="*/ 0 w 28"/>
              <a:gd name="T25" fmla="*/ 18 h 20"/>
              <a:gd name="T26" fmla="*/ 0 w 28"/>
              <a:gd name="T27" fmla="*/ 12 h 20"/>
              <a:gd name="T28" fmla="*/ 2 w 28"/>
              <a:gd name="T29" fmla="*/ 10 h 20"/>
              <a:gd name="T30" fmla="*/ 6 w 28"/>
              <a:gd name="T31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" h="20">
                <a:moveTo>
                  <a:pt x="6" y="8"/>
                </a:moveTo>
                <a:lnTo>
                  <a:pt x="10" y="0"/>
                </a:lnTo>
                <a:lnTo>
                  <a:pt x="16" y="0"/>
                </a:lnTo>
                <a:lnTo>
                  <a:pt x="22" y="0"/>
                </a:lnTo>
                <a:lnTo>
                  <a:pt x="28" y="2"/>
                </a:lnTo>
                <a:lnTo>
                  <a:pt x="28" y="6"/>
                </a:lnTo>
                <a:lnTo>
                  <a:pt x="22" y="8"/>
                </a:lnTo>
                <a:lnTo>
                  <a:pt x="18" y="10"/>
                </a:lnTo>
                <a:lnTo>
                  <a:pt x="16" y="10"/>
                </a:lnTo>
                <a:lnTo>
                  <a:pt x="12" y="14"/>
                </a:lnTo>
                <a:lnTo>
                  <a:pt x="8" y="16"/>
                </a:lnTo>
                <a:lnTo>
                  <a:pt x="6" y="20"/>
                </a:lnTo>
                <a:lnTo>
                  <a:pt x="0" y="18"/>
                </a:lnTo>
                <a:lnTo>
                  <a:pt x="0" y="12"/>
                </a:lnTo>
                <a:lnTo>
                  <a:pt x="2" y="10"/>
                </a:lnTo>
                <a:lnTo>
                  <a:pt x="6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12" name="Freeform 92"/>
          <p:cNvSpPr>
            <a:spLocks/>
          </p:cNvSpPr>
          <p:nvPr/>
        </p:nvSpPr>
        <p:spPr bwMode="auto">
          <a:xfrm>
            <a:off x="2455863" y="4737124"/>
            <a:ext cx="984250" cy="1126626"/>
          </a:xfrm>
          <a:custGeom>
            <a:avLst/>
            <a:gdLst>
              <a:gd name="T0" fmla="*/ 366 w 620"/>
              <a:gd name="T1" fmla="*/ 36 h 638"/>
              <a:gd name="T2" fmla="*/ 378 w 620"/>
              <a:gd name="T3" fmla="*/ 70 h 638"/>
              <a:gd name="T4" fmla="*/ 362 w 620"/>
              <a:gd name="T5" fmla="*/ 100 h 638"/>
              <a:gd name="T6" fmla="*/ 388 w 620"/>
              <a:gd name="T7" fmla="*/ 78 h 638"/>
              <a:gd name="T8" fmla="*/ 402 w 620"/>
              <a:gd name="T9" fmla="*/ 98 h 638"/>
              <a:gd name="T10" fmla="*/ 404 w 620"/>
              <a:gd name="T11" fmla="*/ 108 h 638"/>
              <a:gd name="T12" fmla="*/ 420 w 620"/>
              <a:gd name="T13" fmla="*/ 92 h 638"/>
              <a:gd name="T14" fmla="*/ 472 w 620"/>
              <a:gd name="T15" fmla="*/ 114 h 638"/>
              <a:gd name="T16" fmla="*/ 476 w 620"/>
              <a:gd name="T17" fmla="*/ 126 h 638"/>
              <a:gd name="T18" fmla="*/ 516 w 620"/>
              <a:gd name="T19" fmla="*/ 130 h 638"/>
              <a:gd name="T20" fmla="*/ 572 w 620"/>
              <a:gd name="T21" fmla="*/ 152 h 638"/>
              <a:gd name="T22" fmla="*/ 614 w 620"/>
              <a:gd name="T23" fmla="*/ 174 h 638"/>
              <a:gd name="T24" fmla="*/ 600 w 620"/>
              <a:gd name="T25" fmla="*/ 246 h 638"/>
              <a:gd name="T26" fmla="*/ 570 w 620"/>
              <a:gd name="T27" fmla="*/ 286 h 638"/>
              <a:gd name="T28" fmla="*/ 556 w 620"/>
              <a:gd name="T29" fmla="*/ 322 h 638"/>
              <a:gd name="T30" fmla="*/ 544 w 620"/>
              <a:gd name="T31" fmla="*/ 392 h 638"/>
              <a:gd name="T32" fmla="*/ 512 w 620"/>
              <a:gd name="T33" fmla="*/ 446 h 638"/>
              <a:gd name="T34" fmla="*/ 454 w 620"/>
              <a:gd name="T35" fmla="*/ 468 h 638"/>
              <a:gd name="T36" fmla="*/ 408 w 620"/>
              <a:gd name="T37" fmla="*/ 494 h 638"/>
              <a:gd name="T38" fmla="*/ 398 w 620"/>
              <a:gd name="T39" fmla="*/ 550 h 638"/>
              <a:gd name="T40" fmla="*/ 374 w 620"/>
              <a:gd name="T41" fmla="*/ 588 h 638"/>
              <a:gd name="T42" fmla="*/ 352 w 620"/>
              <a:gd name="T43" fmla="*/ 606 h 638"/>
              <a:gd name="T44" fmla="*/ 370 w 620"/>
              <a:gd name="T45" fmla="*/ 584 h 638"/>
              <a:gd name="T46" fmla="*/ 352 w 620"/>
              <a:gd name="T47" fmla="*/ 596 h 638"/>
              <a:gd name="T48" fmla="*/ 342 w 620"/>
              <a:gd name="T49" fmla="*/ 622 h 638"/>
              <a:gd name="T50" fmla="*/ 330 w 620"/>
              <a:gd name="T51" fmla="*/ 622 h 638"/>
              <a:gd name="T52" fmla="*/ 286 w 620"/>
              <a:gd name="T53" fmla="*/ 590 h 638"/>
              <a:gd name="T54" fmla="*/ 300 w 620"/>
              <a:gd name="T55" fmla="*/ 540 h 638"/>
              <a:gd name="T56" fmla="*/ 322 w 620"/>
              <a:gd name="T57" fmla="*/ 502 h 638"/>
              <a:gd name="T58" fmla="*/ 314 w 620"/>
              <a:gd name="T59" fmla="*/ 474 h 638"/>
              <a:gd name="T60" fmla="*/ 290 w 620"/>
              <a:gd name="T61" fmla="*/ 446 h 638"/>
              <a:gd name="T62" fmla="*/ 256 w 620"/>
              <a:gd name="T63" fmla="*/ 414 h 638"/>
              <a:gd name="T64" fmla="*/ 260 w 620"/>
              <a:gd name="T65" fmla="*/ 376 h 638"/>
              <a:gd name="T66" fmla="*/ 220 w 620"/>
              <a:gd name="T67" fmla="*/ 342 h 638"/>
              <a:gd name="T68" fmla="*/ 214 w 620"/>
              <a:gd name="T69" fmla="*/ 302 h 638"/>
              <a:gd name="T70" fmla="*/ 162 w 620"/>
              <a:gd name="T71" fmla="*/ 282 h 638"/>
              <a:gd name="T72" fmla="*/ 116 w 620"/>
              <a:gd name="T73" fmla="*/ 244 h 638"/>
              <a:gd name="T74" fmla="*/ 60 w 620"/>
              <a:gd name="T75" fmla="*/ 256 h 638"/>
              <a:gd name="T76" fmla="*/ 48 w 620"/>
              <a:gd name="T77" fmla="*/ 238 h 638"/>
              <a:gd name="T78" fmla="*/ 8 w 620"/>
              <a:gd name="T79" fmla="*/ 222 h 638"/>
              <a:gd name="T80" fmla="*/ 26 w 620"/>
              <a:gd name="T81" fmla="*/ 160 h 638"/>
              <a:gd name="T82" fmla="*/ 70 w 620"/>
              <a:gd name="T83" fmla="*/ 120 h 638"/>
              <a:gd name="T84" fmla="*/ 66 w 620"/>
              <a:gd name="T85" fmla="*/ 72 h 638"/>
              <a:gd name="T86" fmla="*/ 92 w 620"/>
              <a:gd name="T87" fmla="*/ 56 h 638"/>
              <a:gd name="T88" fmla="*/ 130 w 620"/>
              <a:gd name="T89" fmla="*/ 72 h 638"/>
              <a:gd name="T90" fmla="*/ 168 w 620"/>
              <a:gd name="T91" fmla="*/ 44 h 638"/>
              <a:gd name="T92" fmla="*/ 154 w 620"/>
              <a:gd name="T93" fmla="*/ 18 h 638"/>
              <a:gd name="T94" fmla="*/ 194 w 620"/>
              <a:gd name="T95" fmla="*/ 18 h 638"/>
              <a:gd name="T96" fmla="*/ 228 w 620"/>
              <a:gd name="T97" fmla="*/ 22 h 638"/>
              <a:gd name="T98" fmla="*/ 244 w 620"/>
              <a:gd name="T99" fmla="*/ 64 h 638"/>
              <a:gd name="T100" fmla="*/ 276 w 620"/>
              <a:gd name="T101" fmla="*/ 54 h 638"/>
              <a:gd name="T102" fmla="*/ 290 w 620"/>
              <a:gd name="T103" fmla="*/ 44 h 638"/>
              <a:gd name="T104" fmla="*/ 332 w 620"/>
              <a:gd name="T105" fmla="*/ 48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0" h="638">
                <a:moveTo>
                  <a:pt x="356" y="18"/>
                </a:moveTo>
                <a:lnTo>
                  <a:pt x="362" y="20"/>
                </a:lnTo>
                <a:lnTo>
                  <a:pt x="366" y="24"/>
                </a:lnTo>
                <a:lnTo>
                  <a:pt x="364" y="28"/>
                </a:lnTo>
                <a:lnTo>
                  <a:pt x="366" y="36"/>
                </a:lnTo>
                <a:lnTo>
                  <a:pt x="368" y="44"/>
                </a:lnTo>
                <a:lnTo>
                  <a:pt x="376" y="54"/>
                </a:lnTo>
                <a:lnTo>
                  <a:pt x="382" y="60"/>
                </a:lnTo>
                <a:lnTo>
                  <a:pt x="382" y="68"/>
                </a:lnTo>
                <a:lnTo>
                  <a:pt x="378" y="70"/>
                </a:lnTo>
                <a:lnTo>
                  <a:pt x="370" y="76"/>
                </a:lnTo>
                <a:lnTo>
                  <a:pt x="362" y="84"/>
                </a:lnTo>
                <a:lnTo>
                  <a:pt x="360" y="88"/>
                </a:lnTo>
                <a:lnTo>
                  <a:pt x="360" y="96"/>
                </a:lnTo>
                <a:lnTo>
                  <a:pt x="362" y="100"/>
                </a:lnTo>
                <a:lnTo>
                  <a:pt x="368" y="98"/>
                </a:lnTo>
                <a:lnTo>
                  <a:pt x="372" y="92"/>
                </a:lnTo>
                <a:lnTo>
                  <a:pt x="372" y="82"/>
                </a:lnTo>
                <a:lnTo>
                  <a:pt x="380" y="78"/>
                </a:lnTo>
                <a:lnTo>
                  <a:pt x="388" y="78"/>
                </a:lnTo>
                <a:lnTo>
                  <a:pt x="392" y="82"/>
                </a:lnTo>
                <a:lnTo>
                  <a:pt x="400" y="84"/>
                </a:lnTo>
                <a:lnTo>
                  <a:pt x="404" y="88"/>
                </a:lnTo>
                <a:lnTo>
                  <a:pt x="404" y="92"/>
                </a:lnTo>
                <a:lnTo>
                  <a:pt x="402" y="98"/>
                </a:lnTo>
                <a:lnTo>
                  <a:pt x="398" y="102"/>
                </a:lnTo>
                <a:lnTo>
                  <a:pt x="392" y="108"/>
                </a:lnTo>
                <a:lnTo>
                  <a:pt x="392" y="116"/>
                </a:lnTo>
                <a:lnTo>
                  <a:pt x="396" y="116"/>
                </a:lnTo>
                <a:lnTo>
                  <a:pt x="404" y="108"/>
                </a:lnTo>
                <a:lnTo>
                  <a:pt x="406" y="108"/>
                </a:lnTo>
                <a:lnTo>
                  <a:pt x="408" y="104"/>
                </a:lnTo>
                <a:lnTo>
                  <a:pt x="410" y="98"/>
                </a:lnTo>
                <a:lnTo>
                  <a:pt x="414" y="94"/>
                </a:lnTo>
                <a:lnTo>
                  <a:pt x="420" y="92"/>
                </a:lnTo>
                <a:lnTo>
                  <a:pt x="426" y="94"/>
                </a:lnTo>
                <a:lnTo>
                  <a:pt x="440" y="98"/>
                </a:lnTo>
                <a:lnTo>
                  <a:pt x="448" y="104"/>
                </a:lnTo>
                <a:lnTo>
                  <a:pt x="462" y="110"/>
                </a:lnTo>
                <a:lnTo>
                  <a:pt x="472" y="114"/>
                </a:lnTo>
                <a:lnTo>
                  <a:pt x="472" y="120"/>
                </a:lnTo>
                <a:lnTo>
                  <a:pt x="468" y="126"/>
                </a:lnTo>
                <a:lnTo>
                  <a:pt x="466" y="134"/>
                </a:lnTo>
                <a:lnTo>
                  <a:pt x="468" y="134"/>
                </a:lnTo>
                <a:lnTo>
                  <a:pt x="476" y="126"/>
                </a:lnTo>
                <a:lnTo>
                  <a:pt x="482" y="124"/>
                </a:lnTo>
                <a:lnTo>
                  <a:pt x="488" y="122"/>
                </a:lnTo>
                <a:lnTo>
                  <a:pt x="496" y="124"/>
                </a:lnTo>
                <a:lnTo>
                  <a:pt x="506" y="128"/>
                </a:lnTo>
                <a:lnTo>
                  <a:pt x="516" y="130"/>
                </a:lnTo>
                <a:lnTo>
                  <a:pt x="528" y="130"/>
                </a:lnTo>
                <a:lnTo>
                  <a:pt x="538" y="132"/>
                </a:lnTo>
                <a:lnTo>
                  <a:pt x="548" y="134"/>
                </a:lnTo>
                <a:lnTo>
                  <a:pt x="560" y="142"/>
                </a:lnTo>
                <a:lnTo>
                  <a:pt x="572" y="152"/>
                </a:lnTo>
                <a:lnTo>
                  <a:pt x="582" y="160"/>
                </a:lnTo>
                <a:lnTo>
                  <a:pt x="592" y="166"/>
                </a:lnTo>
                <a:lnTo>
                  <a:pt x="602" y="164"/>
                </a:lnTo>
                <a:lnTo>
                  <a:pt x="610" y="164"/>
                </a:lnTo>
                <a:lnTo>
                  <a:pt x="614" y="174"/>
                </a:lnTo>
                <a:lnTo>
                  <a:pt x="620" y="190"/>
                </a:lnTo>
                <a:lnTo>
                  <a:pt x="620" y="206"/>
                </a:lnTo>
                <a:lnTo>
                  <a:pt x="618" y="224"/>
                </a:lnTo>
                <a:lnTo>
                  <a:pt x="608" y="236"/>
                </a:lnTo>
                <a:lnTo>
                  <a:pt x="600" y="246"/>
                </a:lnTo>
                <a:lnTo>
                  <a:pt x="580" y="264"/>
                </a:lnTo>
                <a:lnTo>
                  <a:pt x="580" y="272"/>
                </a:lnTo>
                <a:lnTo>
                  <a:pt x="578" y="278"/>
                </a:lnTo>
                <a:lnTo>
                  <a:pt x="574" y="282"/>
                </a:lnTo>
                <a:lnTo>
                  <a:pt x="570" y="286"/>
                </a:lnTo>
                <a:lnTo>
                  <a:pt x="562" y="290"/>
                </a:lnTo>
                <a:lnTo>
                  <a:pt x="556" y="294"/>
                </a:lnTo>
                <a:lnTo>
                  <a:pt x="554" y="302"/>
                </a:lnTo>
                <a:lnTo>
                  <a:pt x="554" y="310"/>
                </a:lnTo>
                <a:lnTo>
                  <a:pt x="556" y="322"/>
                </a:lnTo>
                <a:lnTo>
                  <a:pt x="556" y="338"/>
                </a:lnTo>
                <a:lnTo>
                  <a:pt x="554" y="350"/>
                </a:lnTo>
                <a:lnTo>
                  <a:pt x="552" y="366"/>
                </a:lnTo>
                <a:lnTo>
                  <a:pt x="548" y="376"/>
                </a:lnTo>
                <a:lnTo>
                  <a:pt x="544" y="392"/>
                </a:lnTo>
                <a:lnTo>
                  <a:pt x="536" y="408"/>
                </a:lnTo>
                <a:lnTo>
                  <a:pt x="528" y="420"/>
                </a:lnTo>
                <a:lnTo>
                  <a:pt x="524" y="434"/>
                </a:lnTo>
                <a:lnTo>
                  <a:pt x="518" y="440"/>
                </a:lnTo>
                <a:lnTo>
                  <a:pt x="512" y="446"/>
                </a:lnTo>
                <a:lnTo>
                  <a:pt x="508" y="452"/>
                </a:lnTo>
                <a:lnTo>
                  <a:pt x="494" y="456"/>
                </a:lnTo>
                <a:lnTo>
                  <a:pt x="482" y="456"/>
                </a:lnTo>
                <a:lnTo>
                  <a:pt x="464" y="458"/>
                </a:lnTo>
                <a:lnTo>
                  <a:pt x="454" y="468"/>
                </a:lnTo>
                <a:lnTo>
                  <a:pt x="446" y="472"/>
                </a:lnTo>
                <a:lnTo>
                  <a:pt x="438" y="472"/>
                </a:lnTo>
                <a:lnTo>
                  <a:pt x="430" y="480"/>
                </a:lnTo>
                <a:lnTo>
                  <a:pt x="418" y="484"/>
                </a:lnTo>
                <a:lnTo>
                  <a:pt x="408" y="494"/>
                </a:lnTo>
                <a:lnTo>
                  <a:pt x="404" y="502"/>
                </a:lnTo>
                <a:lnTo>
                  <a:pt x="402" y="516"/>
                </a:lnTo>
                <a:lnTo>
                  <a:pt x="402" y="526"/>
                </a:lnTo>
                <a:lnTo>
                  <a:pt x="404" y="542"/>
                </a:lnTo>
                <a:lnTo>
                  <a:pt x="398" y="550"/>
                </a:lnTo>
                <a:lnTo>
                  <a:pt x="390" y="560"/>
                </a:lnTo>
                <a:lnTo>
                  <a:pt x="384" y="566"/>
                </a:lnTo>
                <a:lnTo>
                  <a:pt x="380" y="574"/>
                </a:lnTo>
                <a:lnTo>
                  <a:pt x="376" y="584"/>
                </a:lnTo>
                <a:lnTo>
                  <a:pt x="374" y="588"/>
                </a:lnTo>
                <a:lnTo>
                  <a:pt x="370" y="592"/>
                </a:lnTo>
                <a:lnTo>
                  <a:pt x="366" y="600"/>
                </a:lnTo>
                <a:lnTo>
                  <a:pt x="360" y="604"/>
                </a:lnTo>
                <a:lnTo>
                  <a:pt x="352" y="610"/>
                </a:lnTo>
                <a:lnTo>
                  <a:pt x="352" y="606"/>
                </a:lnTo>
                <a:lnTo>
                  <a:pt x="352" y="604"/>
                </a:lnTo>
                <a:lnTo>
                  <a:pt x="356" y="600"/>
                </a:lnTo>
                <a:lnTo>
                  <a:pt x="360" y="596"/>
                </a:lnTo>
                <a:lnTo>
                  <a:pt x="366" y="590"/>
                </a:lnTo>
                <a:lnTo>
                  <a:pt x="370" y="584"/>
                </a:lnTo>
                <a:lnTo>
                  <a:pt x="368" y="580"/>
                </a:lnTo>
                <a:lnTo>
                  <a:pt x="364" y="582"/>
                </a:lnTo>
                <a:lnTo>
                  <a:pt x="360" y="586"/>
                </a:lnTo>
                <a:lnTo>
                  <a:pt x="356" y="592"/>
                </a:lnTo>
                <a:lnTo>
                  <a:pt x="352" y="596"/>
                </a:lnTo>
                <a:lnTo>
                  <a:pt x="348" y="600"/>
                </a:lnTo>
                <a:lnTo>
                  <a:pt x="348" y="606"/>
                </a:lnTo>
                <a:lnTo>
                  <a:pt x="346" y="612"/>
                </a:lnTo>
                <a:lnTo>
                  <a:pt x="344" y="618"/>
                </a:lnTo>
                <a:lnTo>
                  <a:pt x="342" y="622"/>
                </a:lnTo>
                <a:lnTo>
                  <a:pt x="336" y="630"/>
                </a:lnTo>
                <a:lnTo>
                  <a:pt x="332" y="638"/>
                </a:lnTo>
                <a:lnTo>
                  <a:pt x="328" y="634"/>
                </a:lnTo>
                <a:lnTo>
                  <a:pt x="328" y="628"/>
                </a:lnTo>
                <a:lnTo>
                  <a:pt x="330" y="622"/>
                </a:lnTo>
                <a:lnTo>
                  <a:pt x="326" y="614"/>
                </a:lnTo>
                <a:lnTo>
                  <a:pt x="320" y="610"/>
                </a:lnTo>
                <a:lnTo>
                  <a:pt x="308" y="600"/>
                </a:lnTo>
                <a:lnTo>
                  <a:pt x="294" y="592"/>
                </a:lnTo>
                <a:lnTo>
                  <a:pt x="286" y="590"/>
                </a:lnTo>
                <a:lnTo>
                  <a:pt x="278" y="580"/>
                </a:lnTo>
                <a:lnTo>
                  <a:pt x="268" y="572"/>
                </a:lnTo>
                <a:lnTo>
                  <a:pt x="270" y="568"/>
                </a:lnTo>
                <a:lnTo>
                  <a:pt x="276" y="564"/>
                </a:lnTo>
                <a:lnTo>
                  <a:pt x="300" y="540"/>
                </a:lnTo>
                <a:lnTo>
                  <a:pt x="308" y="534"/>
                </a:lnTo>
                <a:lnTo>
                  <a:pt x="316" y="530"/>
                </a:lnTo>
                <a:lnTo>
                  <a:pt x="320" y="524"/>
                </a:lnTo>
                <a:lnTo>
                  <a:pt x="324" y="512"/>
                </a:lnTo>
                <a:lnTo>
                  <a:pt x="322" y="502"/>
                </a:lnTo>
                <a:lnTo>
                  <a:pt x="318" y="498"/>
                </a:lnTo>
                <a:lnTo>
                  <a:pt x="308" y="496"/>
                </a:lnTo>
                <a:lnTo>
                  <a:pt x="308" y="490"/>
                </a:lnTo>
                <a:lnTo>
                  <a:pt x="312" y="482"/>
                </a:lnTo>
                <a:lnTo>
                  <a:pt x="314" y="474"/>
                </a:lnTo>
                <a:lnTo>
                  <a:pt x="308" y="472"/>
                </a:lnTo>
                <a:lnTo>
                  <a:pt x="300" y="474"/>
                </a:lnTo>
                <a:lnTo>
                  <a:pt x="292" y="466"/>
                </a:lnTo>
                <a:lnTo>
                  <a:pt x="288" y="456"/>
                </a:lnTo>
                <a:lnTo>
                  <a:pt x="290" y="446"/>
                </a:lnTo>
                <a:lnTo>
                  <a:pt x="284" y="442"/>
                </a:lnTo>
                <a:lnTo>
                  <a:pt x="274" y="440"/>
                </a:lnTo>
                <a:lnTo>
                  <a:pt x="266" y="442"/>
                </a:lnTo>
                <a:lnTo>
                  <a:pt x="256" y="442"/>
                </a:lnTo>
                <a:lnTo>
                  <a:pt x="256" y="414"/>
                </a:lnTo>
                <a:lnTo>
                  <a:pt x="252" y="406"/>
                </a:lnTo>
                <a:lnTo>
                  <a:pt x="256" y="402"/>
                </a:lnTo>
                <a:lnTo>
                  <a:pt x="252" y="396"/>
                </a:lnTo>
                <a:lnTo>
                  <a:pt x="260" y="382"/>
                </a:lnTo>
                <a:lnTo>
                  <a:pt x="260" y="376"/>
                </a:lnTo>
                <a:lnTo>
                  <a:pt x="258" y="366"/>
                </a:lnTo>
                <a:lnTo>
                  <a:pt x="248" y="362"/>
                </a:lnTo>
                <a:lnTo>
                  <a:pt x="246" y="350"/>
                </a:lnTo>
                <a:lnTo>
                  <a:pt x="248" y="342"/>
                </a:lnTo>
                <a:lnTo>
                  <a:pt x="220" y="342"/>
                </a:lnTo>
                <a:lnTo>
                  <a:pt x="218" y="330"/>
                </a:lnTo>
                <a:lnTo>
                  <a:pt x="218" y="326"/>
                </a:lnTo>
                <a:lnTo>
                  <a:pt x="220" y="322"/>
                </a:lnTo>
                <a:lnTo>
                  <a:pt x="218" y="314"/>
                </a:lnTo>
                <a:lnTo>
                  <a:pt x="214" y="302"/>
                </a:lnTo>
                <a:lnTo>
                  <a:pt x="196" y="298"/>
                </a:lnTo>
                <a:lnTo>
                  <a:pt x="184" y="292"/>
                </a:lnTo>
                <a:lnTo>
                  <a:pt x="176" y="290"/>
                </a:lnTo>
                <a:lnTo>
                  <a:pt x="172" y="284"/>
                </a:lnTo>
                <a:lnTo>
                  <a:pt x="162" y="282"/>
                </a:lnTo>
                <a:lnTo>
                  <a:pt x="152" y="280"/>
                </a:lnTo>
                <a:lnTo>
                  <a:pt x="140" y="268"/>
                </a:lnTo>
                <a:lnTo>
                  <a:pt x="138" y="240"/>
                </a:lnTo>
                <a:lnTo>
                  <a:pt x="126" y="240"/>
                </a:lnTo>
                <a:lnTo>
                  <a:pt x="116" y="244"/>
                </a:lnTo>
                <a:lnTo>
                  <a:pt x="114" y="244"/>
                </a:lnTo>
                <a:lnTo>
                  <a:pt x="106" y="250"/>
                </a:lnTo>
                <a:lnTo>
                  <a:pt x="92" y="256"/>
                </a:lnTo>
                <a:lnTo>
                  <a:pt x="72" y="258"/>
                </a:lnTo>
                <a:lnTo>
                  <a:pt x="60" y="256"/>
                </a:lnTo>
                <a:lnTo>
                  <a:pt x="54" y="256"/>
                </a:lnTo>
                <a:lnTo>
                  <a:pt x="52" y="250"/>
                </a:lnTo>
                <a:lnTo>
                  <a:pt x="56" y="238"/>
                </a:lnTo>
                <a:lnTo>
                  <a:pt x="54" y="232"/>
                </a:lnTo>
                <a:lnTo>
                  <a:pt x="48" y="238"/>
                </a:lnTo>
                <a:lnTo>
                  <a:pt x="38" y="242"/>
                </a:lnTo>
                <a:lnTo>
                  <a:pt x="36" y="244"/>
                </a:lnTo>
                <a:lnTo>
                  <a:pt x="28" y="242"/>
                </a:lnTo>
                <a:lnTo>
                  <a:pt x="18" y="232"/>
                </a:lnTo>
                <a:lnTo>
                  <a:pt x="8" y="222"/>
                </a:lnTo>
                <a:lnTo>
                  <a:pt x="0" y="200"/>
                </a:lnTo>
                <a:lnTo>
                  <a:pt x="8" y="188"/>
                </a:lnTo>
                <a:lnTo>
                  <a:pt x="14" y="182"/>
                </a:lnTo>
                <a:lnTo>
                  <a:pt x="16" y="172"/>
                </a:lnTo>
                <a:lnTo>
                  <a:pt x="26" y="160"/>
                </a:lnTo>
                <a:lnTo>
                  <a:pt x="40" y="154"/>
                </a:lnTo>
                <a:lnTo>
                  <a:pt x="62" y="152"/>
                </a:lnTo>
                <a:lnTo>
                  <a:pt x="68" y="138"/>
                </a:lnTo>
                <a:lnTo>
                  <a:pt x="68" y="126"/>
                </a:lnTo>
                <a:lnTo>
                  <a:pt x="70" y="120"/>
                </a:lnTo>
                <a:lnTo>
                  <a:pt x="72" y="106"/>
                </a:lnTo>
                <a:lnTo>
                  <a:pt x="70" y="94"/>
                </a:lnTo>
                <a:lnTo>
                  <a:pt x="64" y="86"/>
                </a:lnTo>
                <a:lnTo>
                  <a:pt x="64" y="74"/>
                </a:lnTo>
                <a:lnTo>
                  <a:pt x="66" y="72"/>
                </a:lnTo>
                <a:lnTo>
                  <a:pt x="76" y="74"/>
                </a:lnTo>
                <a:lnTo>
                  <a:pt x="76" y="68"/>
                </a:lnTo>
                <a:lnTo>
                  <a:pt x="64" y="64"/>
                </a:lnTo>
                <a:lnTo>
                  <a:pt x="64" y="58"/>
                </a:lnTo>
                <a:lnTo>
                  <a:pt x="92" y="56"/>
                </a:lnTo>
                <a:lnTo>
                  <a:pt x="102" y="54"/>
                </a:lnTo>
                <a:lnTo>
                  <a:pt x="108" y="56"/>
                </a:lnTo>
                <a:lnTo>
                  <a:pt x="112" y="62"/>
                </a:lnTo>
                <a:lnTo>
                  <a:pt x="120" y="70"/>
                </a:lnTo>
                <a:lnTo>
                  <a:pt x="130" y="72"/>
                </a:lnTo>
                <a:lnTo>
                  <a:pt x="144" y="68"/>
                </a:lnTo>
                <a:lnTo>
                  <a:pt x="150" y="62"/>
                </a:lnTo>
                <a:lnTo>
                  <a:pt x="156" y="56"/>
                </a:lnTo>
                <a:lnTo>
                  <a:pt x="168" y="52"/>
                </a:lnTo>
                <a:lnTo>
                  <a:pt x="168" y="44"/>
                </a:lnTo>
                <a:lnTo>
                  <a:pt x="162" y="44"/>
                </a:lnTo>
                <a:lnTo>
                  <a:pt x="156" y="36"/>
                </a:lnTo>
                <a:lnTo>
                  <a:pt x="154" y="26"/>
                </a:lnTo>
                <a:lnTo>
                  <a:pt x="148" y="20"/>
                </a:lnTo>
                <a:lnTo>
                  <a:pt x="154" y="18"/>
                </a:lnTo>
                <a:lnTo>
                  <a:pt x="162" y="22"/>
                </a:lnTo>
                <a:lnTo>
                  <a:pt x="174" y="22"/>
                </a:lnTo>
                <a:lnTo>
                  <a:pt x="178" y="24"/>
                </a:lnTo>
                <a:lnTo>
                  <a:pt x="184" y="20"/>
                </a:lnTo>
                <a:lnTo>
                  <a:pt x="194" y="18"/>
                </a:lnTo>
                <a:lnTo>
                  <a:pt x="206" y="14"/>
                </a:lnTo>
                <a:lnTo>
                  <a:pt x="210" y="4"/>
                </a:lnTo>
                <a:lnTo>
                  <a:pt x="208" y="0"/>
                </a:lnTo>
                <a:lnTo>
                  <a:pt x="220" y="0"/>
                </a:lnTo>
                <a:lnTo>
                  <a:pt x="228" y="22"/>
                </a:lnTo>
                <a:lnTo>
                  <a:pt x="222" y="28"/>
                </a:lnTo>
                <a:lnTo>
                  <a:pt x="222" y="48"/>
                </a:lnTo>
                <a:lnTo>
                  <a:pt x="228" y="56"/>
                </a:lnTo>
                <a:lnTo>
                  <a:pt x="236" y="64"/>
                </a:lnTo>
                <a:lnTo>
                  <a:pt x="244" y="64"/>
                </a:lnTo>
                <a:lnTo>
                  <a:pt x="254" y="62"/>
                </a:lnTo>
                <a:lnTo>
                  <a:pt x="260" y="58"/>
                </a:lnTo>
                <a:lnTo>
                  <a:pt x="268" y="54"/>
                </a:lnTo>
                <a:lnTo>
                  <a:pt x="272" y="50"/>
                </a:lnTo>
                <a:lnTo>
                  <a:pt x="276" y="54"/>
                </a:lnTo>
                <a:lnTo>
                  <a:pt x="282" y="54"/>
                </a:lnTo>
                <a:lnTo>
                  <a:pt x="284" y="54"/>
                </a:lnTo>
                <a:lnTo>
                  <a:pt x="286" y="48"/>
                </a:lnTo>
                <a:lnTo>
                  <a:pt x="286" y="44"/>
                </a:lnTo>
                <a:lnTo>
                  <a:pt x="290" y="44"/>
                </a:lnTo>
                <a:lnTo>
                  <a:pt x="300" y="46"/>
                </a:lnTo>
                <a:lnTo>
                  <a:pt x="310" y="50"/>
                </a:lnTo>
                <a:lnTo>
                  <a:pt x="316" y="50"/>
                </a:lnTo>
                <a:lnTo>
                  <a:pt x="322" y="46"/>
                </a:lnTo>
                <a:lnTo>
                  <a:pt x="332" y="48"/>
                </a:lnTo>
                <a:lnTo>
                  <a:pt x="338" y="52"/>
                </a:lnTo>
                <a:lnTo>
                  <a:pt x="350" y="24"/>
                </a:lnTo>
                <a:lnTo>
                  <a:pt x="356" y="18"/>
                </a:lnTo>
                <a:close/>
              </a:path>
            </a:pathLst>
          </a:custGeom>
          <a:solidFill>
            <a:srgbClr val="F9E53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14" name="Freeform 94"/>
          <p:cNvSpPr>
            <a:spLocks/>
          </p:cNvSpPr>
          <p:nvPr/>
        </p:nvSpPr>
        <p:spPr bwMode="auto">
          <a:xfrm>
            <a:off x="4943475" y="4078356"/>
            <a:ext cx="273050" cy="303730"/>
          </a:xfrm>
          <a:custGeom>
            <a:avLst/>
            <a:gdLst>
              <a:gd name="T0" fmla="*/ 6 w 172"/>
              <a:gd name="T1" fmla="*/ 0 h 172"/>
              <a:gd name="T2" fmla="*/ 16 w 172"/>
              <a:gd name="T3" fmla="*/ 4 h 172"/>
              <a:gd name="T4" fmla="*/ 24 w 172"/>
              <a:gd name="T5" fmla="*/ 2 h 172"/>
              <a:gd name="T6" fmla="*/ 48 w 172"/>
              <a:gd name="T7" fmla="*/ 12 h 172"/>
              <a:gd name="T8" fmla="*/ 66 w 172"/>
              <a:gd name="T9" fmla="*/ 16 h 172"/>
              <a:gd name="T10" fmla="*/ 80 w 172"/>
              <a:gd name="T11" fmla="*/ 14 h 172"/>
              <a:gd name="T12" fmla="*/ 90 w 172"/>
              <a:gd name="T13" fmla="*/ 8 h 172"/>
              <a:gd name="T14" fmla="*/ 112 w 172"/>
              <a:gd name="T15" fmla="*/ 6 h 172"/>
              <a:gd name="T16" fmla="*/ 122 w 172"/>
              <a:gd name="T17" fmla="*/ 12 h 172"/>
              <a:gd name="T18" fmla="*/ 134 w 172"/>
              <a:gd name="T19" fmla="*/ 10 h 172"/>
              <a:gd name="T20" fmla="*/ 150 w 172"/>
              <a:gd name="T21" fmla="*/ 12 h 172"/>
              <a:gd name="T22" fmla="*/ 154 w 172"/>
              <a:gd name="T23" fmla="*/ 20 h 172"/>
              <a:gd name="T24" fmla="*/ 162 w 172"/>
              <a:gd name="T25" fmla="*/ 40 h 172"/>
              <a:gd name="T26" fmla="*/ 158 w 172"/>
              <a:gd name="T27" fmla="*/ 44 h 172"/>
              <a:gd name="T28" fmla="*/ 152 w 172"/>
              <a:gd name="T29" fmla="*/ 56 h 172"/>
              <a:gd name="T30" fmla="*/ 150 w 172"/>
              <a:gd name="T31" fmla="*/ 66 h 172"/>
              <a:gd name="T32" fmla="*/ 146 w 172"/>
              <a:gd name="T33" fmla="*/ 70 h 172"/>
              <a:gd name="T34" fmla="*/ 140 w 172"/>
              <a:gd name="T35" fmla="*/ 60 h 172"/>
              <a:gd name="T36" fmla="*/ 136 w 172"/>
              <a:gd name="T37" fmla="*/ 48 h 172"/>
              <a:gd name="T38" fmla="*/ 130 w 172"/>
              <a:gd name="T39" fmla="*/ 40 h 172"/>
              <a:gd name="T40" fmla="*/ 126 w 172"/>
              <a:gd name="T41" fmla="*/ 28 h 172"/>
              <a:gd name="T42" fmla="*/ 122 w 172"/>
              <a:gd name="T43" fmla="*/ 16 h 172"/>
              <a:gd name="T44" fmla="*/ 122 w 172"/>
              <a:gd name="T45" fmla="*/ 24 h 172"/>
              <a:gd name="T46" fmla="*/ 124 w 172"/>
              <a:gd name="T47" fmla="*/ 42 h 172"/>
              <a:gd name="T48" fmla="*/ 128 w 172"/>
              <a:gd name="T49" fmla="*/ 54 h 172"/>
              <a:gd name="T50" fmla="*/ 136 w 172"/>
              <a:gd name="T51" fmla="*/ 64 h 172"/>
              <a:gd name="T52" fmla="*/ 142 w 172"/>
              <a:gd name="T53" fmla="*/ 72 h 172"/>
              <a:gd name="T54" fmla="*/ 150 w 172"/>
              <a:gd name="T55" fmla="*/ 96 h 172"/>
              <a:gd name="T56" fmla="*/ 170 w 172"/>
              <a:gd name="T57" fmla="*/ 130 h 172"/>
              <a:gd name="T58" fmla="*/ 172 w 172"/>
              <a:gd name="T59" fmla="*/ 136 h 172"/>
              <a:gd name="T60" fmla="*/ 172 w 172"/>
              <a:gd name="T61" fmla="*/ 152 h 172"/>
              <a:gd name="T62" fmla="*/ 164 w 172"/>
              <a:gd name="T63" fmla="*/ 152 h 172"/>
              <a:gd name="T64" fmla="*/ 144 w 172"/>
              <a:gd name="T65" fmla="*/ 172 h 172"/>
              <a:gd name="T66" fmla="*/ 134 w 172"/>
              <a:gd name="T67" fmla="*/ 166 h 172"/>
              <a:gd name="T68" fmla="*/ 6 w 172"/>
              <a:gd name="T69" fmla="*/ 164 h 172"/>
              <a:gd name="T70" fmla="*/ 6 w 172"/>
              <a:gd name="T71" fmla="*/ 38 h 172"/>
              <a:gd name="T72" fmla="*/ 2 w 172"/>
              <a:gd name="T73" fmla="*/ 36 h 172"/>
              <a:gd name="T74" fmla="*/ 0 w 172"/>
              <a:gd name="T75" fmla="*/ 24 h 172"/>
              <a:gd name="T76" fmla="*/ 6 w 172"/>
              <a:gd name="T77" fmla="*/ 20 h 172"/>
              <a:gd name="T78" fmla="*/ 6 w 172"/>
              <a:gd name="T7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2" h="172">
                <a:moveTo>
                  <a:pt x="6" y="0"/>
                </a:moveTo>
                <a:lnTo>
                  <a:pt x="16" y="4"/>
                </a:lnTo>
                <a:lnTo>
                  <a:pt x="24" y="2"/>
                </a:lnTo>
                <a:lnTo>
                  <a:pt x="48" y="12"/>
                </a:lnTo>
                <a:lnTo>
                  <a:pt x="66" y="16"/>
                </a:lnTo>
                <a:lnTo>
                  <a:pt x="80" y="14"/>
                </a:lnTo>
                <a:lnTo>
                  <a:pt x="90" y="8"/>
                </a:lnTo>
                <a:lnTo>
                  <a:pt x="112" y="6"/>
                </a:lnTo>
                <a:lnTo>
                  <a:pt x="122" y="12"/>
                </a:lnTo>
                <a:lnTo>
                  <a:pt x="134" y="10"/>
                </a:lnTo>
                <a:lnTo>
                  <a:pt x="150" y="12"/>
                </a:lnTo>
                <a:lnTo>
                  <a:pt x="154" y="20"/>
                </a:lnTo>
                <a:lnTo>
                  <a:pt x="162" y="40"/>
                </a:lnTo>
                <a:lnTo>
                  <a:pt x="158" y="44"/>
                </a:lnTo>
                <a:lnTo>
                  <a:pt x="152" y="56"/>
                </a:lnTo>
                <a:lnTo>
                  <a:pt x="150" y="66"/>
                </a:lnTo>
                <a:lnTo>
                  <a:pt x="146" y="70"/>
                </a:lnTo>
                <a:lnTo>
                  <a:pt x="140" y="60"/>
                </a:lnTo>
                <a:lnTo>
                  <a:pt x="136" y="48"/>
                </a:lnTo>
                <a:lnTo>
                  <a:pt x="130" y="40"/>
                </a:lnTo>
                <a:lnTo>
                  <a:pt x="126" y="28"/>
                </a:lnTo>
                <a:lnTo>
                  <a:pt x="122" y="16"/>
                </a:lnTo>
                <a:lnTo>
                  <a:pt x="122" y="24"/>
                </a:lnTo>
                <a:lnTo>
                  <a:pt x="124" y="42"/>
                </a:lnTo>
                <a:lnTo>
                  <a:pt x="128" y="54"/>
                </a:lnTo>
                <a:lnTo>
                  <a:pt x="136" y="64"/>
                </a:lnTo>
                <a:lnTo>
                  <a:pt x="142" y="72"/>
                </a:lnTo>
                <a:lnTo>
                  <a:pt x="150" y="96"/>
                </a:lnTo>
                <a:lnTo>
                  <a:pt x="170" y="130"/>
                </a:lnTo>
                <a:lnTo>
                  <a:pt x="172" y="136"/>
                </a:lnTo>
                <a:lnTo>
                  <a:pt x="172" y="152"/>
                </a:lnTo>
                <a:lnTo>
                  <a:pt x="164" y="152"/>
                </a:lnTo>
                <a:lnTo>
                  <a:pt x="144" y="172"/>
                </a:lnTo>
                <a:lnTo>
                  <a:pt x="134" y="166"/>
                </a:lnTo>
                <a:lnTo>
                  <a:pt x="6" y="164"/>
                </a:lnTo>
                <a:lnTo>
                  <a:pt x="6" y="38"/>
                </a:lnTo>
                <a:lnTo>
                  <a:pt x="2" y="36"/>
                </a:lnTo>
                <a:lnTo>
                  <a:pt x="0" y="24"/>
                </a:lnTo>
                <a:lnTo>
                  <a:pt x="6" y="20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15" name="Freeform 95"/>
          <p:cNvSpPr>
            <a:spLocks/>
          </p:cNvSpPr>
          <p:nvPr/>
        </p:nvSpPr>
        <p:spPr bwMode="auto">
          <a:xfrm>
            <a:off x="4557712" y="4031340"/>
            <a:ext cx="395288" cy="392023"/>
          </a:xfrm>
          <a:custGeom>
            <a:avLst/>
            <a:gdLst>
              <a:gd name="T0" fmla="*/ 35 w 249"/>
              <a:gd name="T1" fmla="*/ 0 h 222"/>
              <a:gd name="T2" fmla="*/ 51 w 249"/>
              <a:gd name="T3" fmla="*/ 4 h 222"/>
              <a:gd name="T4" fmla="*/ 79 w 249"/>
              <a:gd name="T5" fmla="*/ 8 h 222"/>
              <a:gd name="T6" fmla="*/ 93 w 249"/>
              <a:gd name="T7" fmla="*/ 16 h 222"/>
              <a:gd name="T8" fmla="*/ 99 w 249"/>
              <a:gd name="T9" fmla="*/ 28 h 222"/>
              <a:gd name="T10" fmla="*/ 107 w 249"/>
              <a:gd name="T11" fmla="*/ 34 h 222"/>
              <a:gd name="T12" fmla="*/ 125 w 249"/>
              <a:gd name="T13" fmla="*/ 34 h 222"/>
              <a:gd name="T14" fmla="*/ 137 w 249"/>
              <a:gd name="T15" fmla="*/ 42 h 222"/>
              <a:gd name="T16" fmla="*/ 157 w 249"/>
              <a:gd name="T17" fmla="*/ 54 h 222"/>
              <a:gd name="T18" fmla="*/ 171 w 249"/>
              <a:gd name="T19" fmla="*/ 40 h 222"/>
              <a:gd name="T20" fmla="*/ 173 w 249"/>
              <a:gd name="T21" fmla="*/ 30 h 222"/>
              <a:gd name="T22" fmla="*/ 167 w 249"/>
              <a:gd name="T23" fmla="*/ 22 h 222"/>
              <a:gd name="T24" fmla="*/ 177 w 249"/>
              <a:gd name="T25" fmla="*/ 12 h 222"/>
              <a:gd name="T26" fmla="*/ 191 w 249"/>
              <a:gd name="T27" fmla="*/ 6 h 222"/>
              <a:gd name="T28" fmla="*/ 209 w 249"/>
              <a:gd name="T29" fmla="*/ 8 h 222"/>
              <a:gd name="T30" fmla="*/ 223 w 249"/>
              <a:gd name="T31" fmla="*/ 16 h 222"/>
              <a:gd name="T32" fmla="*/ 237 w 249"/>
              <a:gd name="T33" fmla="*/ 22 h 222"/>
              <a:gd name="T34" fmla="*/ 249 w 249"/>
              <a:gd name="T35" fmla="*/ 24 h 222"/>
              <a:gd name="T36" fmla="*/ 249 w 249"/>
              <a:gd name="T37" fmla="*/ 44 h 222"/>
              <a:gd name="T38" fmla="*/ 243 w 249"/>
              <a:gd name="T39" fmla="*/ 48 h 222"/>
              <a:gd name="T40" fmla="*/ 245 w 249"/>
              <a:gd name="T41" fmla="*/ 60 h 222"/>
              <a:gd name="T42" fmla="*/ 249 w 249"/>
              <a:gd name="T43" fmla="*/ 62 h 222"/>
              <a:gd name="T44" fmla="*/ 249 w 249"/>
              <a:gd name="T45" fmla="*/ 188 h 222"/>
              <a:gd name="T46" fmla="*/ 249 w 249"/>
              <a:gd name="T47" fmla="*/ 222 h 222"/>
              <a:gd name="T48" fmla="*/ 231 w 249"/>
              <a:gd name="T49" fmla="*/ 222 h 222"/>
              <a:gd name="T50" fmla="*/ 97 w 249"/>
              <a:gd name="T51" fmla="*/ 168 h 222"/>
              <a:gd name="T52" fmla="*/ 91 w 249"/>
              <a:gd name="T53" fmla="*/ 174 h 222"/>
              <a:gd name="T54" fmla="*/ 79 w 249"/>
              <a:gd name="T55" fmla="*/ 180 h 222"/>
              <a:gd name="T56" fmla="*/ 69 w 249"/>
              <a:gd name="T57" fmla="*/ 172 h 222"/>
              <a:gd name="T58" fmla="*/ 59 w 249"/>
              <a:gd name="T59" fmla="*/ 168 h 222"/>
              <a:gd name="T60" fmla="*/ 43 w 249"/>
              <a:gd name="T61" fmla="*/ 164 h 222"/>
              <a:gd name="T62" fmla="*/ 37 w 249"/>
              <a:gd name="T63" fmla="*/ 158 h 222"/>
              <a:gd name="T64" fmla="*/ 33 w 249"/>
              <a:gd name="T65" fmla="*/ 150 h 222"/>
              <a:gd name="T66" fmla="*/ 14 w 249"/>
              <a:gd name="T67" fmla="*/ 148 h 222"/>
              <a:gd name="T68" fmla="*/ 8 w 249"/>
              <a:gd name="T69" fmla="*/ 136 h 222"/>
              <a:gd name="T70" fmla="*/ 4 w 249"/>
              <a:gd name="T71" fmla="*/ 126 h 222"/>
              <a:gd name="T72" fmla="*/ 0 w 249"/>
              <a:gd name="T73" fmla="*/ 116 h 222"/>
              <a:gd name="T74" fmla="*/ 8 w 249"/>
              <a:gd name="T75" fmla="*/ 112 h 222"/>
              <a:gd name="T76" fmla="*/ 8 w 249"/>
              <a:gd name="T77" fmla="*/ 66 h 222"/>
              <a:gd name="T78" fmla="*/ 4 w 249"/>
              <a:gd name="T79" fmla="*/ 48 h 222"/>
              <a:gd name="T80" fmla="*/ 12 w 249"/>
              <a:gd name="T81" fmla="*/ 42 h 222"/>
              <a:gd name="T82" fmla="*/ 12 w 249"/>
              <a:gd name="T83" fmla="*/ 26 h 222"/>
              <a:gd name="T84" fmla="*/ 33 w 249"/>
              <a:gd name="T85" fmla="*/ 12 h 222"/>
              <a:gd name="T86" fmla="*/ 35 w 249"/>
              <a:gd name="T87" fmla="*/ 10 h 222"/>
              <a:gd name="T88" fmla="*/ 35 w 249"/>
              <a:gd name="T89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9" h="222">
                <a:moveTo>
                  <a:pt x="35" y="0"/>
                </a:moveTo>
                <a:lnTo>
                  <a:pt x="51" y="4"/>
                </a:lnTo>
                <a:lnTo>
                  <a:pt x="79" y="8"/>
                </a:lnTo>
                <a:lnTo>
                  <a:pt x="93" y="16"/>
                </a:lnTo>
                <a:lnTo>
                  <a:pt x="99" y="28"/>
                </a:lnTo>
                <a:lnTo>
                  <a:pt x="107" y="34"/>
                </a:lnTo>
                <a:lnTo>
                  <a:pt x="125" y="34"/>
                </a:lnTo>
                <a:lnTo>
                  <a:pt x="137" y="42"/>
                </a:lnTo>
                <a:lnTo>
                  <a:pt x="157" y="54"/>
                </a:lnTo>
                <a:lnTo>
                  <a:pt x="171" y="40"/>
                </a:lnTo>
                <a:lnTo>
                  <a:pt x="173" y="30"/>
                </a:lnTo>
                <a:lnTo>
                  <a:pt x="167" y="22"/>
                </a:lnTo>
                <a:lnTo>
                  <a:pt x="177" y="12"/>
                </a:lnTo>
                <a:lnTo>
                  <a:pt x="191" y="6"/>
                </a:lnTo>
                <a:lnTo>
                  <a:pt x="209" y="8"/>
                </a:lnTo>
                <a:lnTo>
                  <a:pt x="223" y="16"/>
                </a:lnTo>
                <a:lnTo>
                  <a:pt x="237" y="22"/>
                </a:lnTo>
                <a:lnTo>
                  <a:pt x="249" y="24"/>
                </a:lnTo>
                <a:lnTo>
                  <a:pt x="249" y="44"/>
                </a:lnTo>
                <a:lnTo>
                  <a:pt x="243" y="48"/>
                </a:lnTo>
                <a:lnTo>
                  <a:pt x="245" y="60"/>
                </a:lnTo>
                <a:lnTo>
                  <a:pt x="249" y="62"/>
                </a:lnTo>
                <a:lnTo>
                  <a:pt x="249" y="188"/>
                </a:lnTo>
                <a:lnTo>
                  <a:pt x="249" y="222"/>
                </a:lnTo>
                <a:lnTo>
                  <a:pt x="231" y="222"/>
                </a:lnTo>
                <a:lnTo>
                  <a:pt x="97" y="168"/>
                </a:lnTo>
                <a:lnTo>
                  <a:pt x="91" y="174"/>
                </a:lnTo>
                <a:lnTo>
                  <a:pt x="79" y="180"/>
                </a:lnTo>
                <a:lnTo>
                  <a:pt x="69" y="172"/>
                </a:lnTo>
                <a:lnTo>
                  <a:pt x="59" y="168"/>
                </a:lnTo>
                <a:lnTo>
                  <a:pt x="43" y="164"/>
                </a:lnTo>
                <a:lnTo>
                  <a:pt x="37" y="158"/>
                </a:lnTo>
                <a:lnTo>
                  <a:pt x="33" y="150"/>
                </a:lnTo>
                <a:lnTo>
                  <a:pt x="14" y="148"/>
                </a:lnTo>
                <a:lnTo>
                  <a:pt x="8" y="136"/>
                </a:lnTo>
                <a:lnTo>
                  <a:pt x="4" y="126"/>
                </a:lnTo>
                <a:lnTo>
                  <a:pt x="0" y="116"/>
                </a:lnTo>
                <a:lnTo>
                  <a:pt x="8" y="112"/>
                </a:lnTo>
                <a:lnTo>
                  <a:pt x="8" y="66"/>
                </a:lnTo>
                <a:lnTo>
                  <a:pt x="4" y="48"/>
                </a:lnTo>
                <a:lnTo>
                  <a:pt x="12" y="42"/>
                </a:lnTo>
                <a:lnTo>
                  <a:pt x="12" y="26"/>
                </a:lnTo>
                <a:lnTo>
                  <a:pt x="33" y="12"/>
                </a:lnTo>
                <a:lnTo>
                  <a:pt x="35" y="10"/>
                </a:lnTo>
                <a:lnTo>
                  <a:pt x="35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16" name="Freeform 96"/>
          <p:cNvSpPr>
            <a:spLocks/>
          </p:cNvSpPr>
          <p:nvPr/>
        </p:nvSpPr>
        <p:spPr bwMode="auto">
          <a:xfrm>
            <a:off x="4510087" y="3931701"/>
            <a:ext cx="103188" cy="215436"/>
          </a:xfrm>
          <a:custGeom>
            <a:avLst/>
            <a:gdLst>
              <a:gd name="T0" fmla="*/ 16 w 65"/>
              <a:gd name="T1" fmla="*/ 6 h 122"/>
              <a:gd name="T2" fmla="*/ 30 w 65"/>
              <a:gd name="T3" fmla="*/ 0 h 122"/>
              <a:gd name="T4" fmla="*/ 38 w 65"/>
              <a:gd name="T5" fmla="*/ 0 h 122"/>
              <a:gd name="T6" fmla="*/ 42 w 65"/>
              <a:gd name="T7" fmla="*/ 8 h 122"/>
              <a:gd name="T8" fmla="*/ 48 w 65"/>
              <a:gd name="T9" fmla="*/ 10 h 122"/>
              <a:gd name="T10" fmla="*/ 54 w 65"/>
              <a:gd name="T11" fmla="*/ 6 h 122"/>
              <a:gd name="T12" fmla="*/ 58 w 65"/>
              <a:gd name="T13" fmla="*/ 8 h 122"/>
              <a:gd name="T14" fmla="*/ 56 w 65"/>
              <a:gd name="T15" fmla="*/ 14 h 122"/>
              <a:gd name="T16" fmla="*/ 50 w 65"/>
              <a:gd name="T17" fmla="*/ 16 h 122"/>
              <a:gd name="T18" fmla="*/ 46 w 65"/>
              <a:gd name="T19" fmla="*/ 24 h 122"/>
              <a:gd name="T20" fmla="*/ 50 w 65"/>
              <a:gd name="T21" fmla="*/ 28 h 122"/>
              <a:gd name="T22" fmla="*/ 58 w 65"/>
              <a:gd name="T23" fmla="*/ 32 h 122"/>
              <a:gd name="T24" fmla="*/ 58 w 65"/>
              <a:gd name="T25" fmla="*/ 38 h 122"/>
              <a:gd name="T26" fmla="*/ 52 w 65"/>
              <a:gd name="T27" fmla="*/ 44 h 122"/>
              <a:gd name="T28" fmla="*/ 46 w 65"/>
              <a:gd name="T29" fmla="*/ 46 h 122"/>
              <a:gd name="T30" fmla="*/ 40 w 65"/>
              <a:gd name="T31" fmla="*/ 54 h 122"/>
              <a:gd name="T32" fmla="*/ 44 w 65"/>
              <a:gd name="T33" fmla="*/ 64 h 122"/>
              <a:gd name="T34" fmla="*/ 54 w 65"/>
              <a:gd name="T35" fmla="*/ 64 h 122"/>
              <a:gd name="T36" fmla="*/ 58 w 65"/>
              <a:gd name="T37" fmla="*/ 70 h 122"/>
              <a:gd name="T38" fmla="*/ 65 w 65"/>
              <a:gd name="T39" fmla="*/ 74 h 122"/>
              <a:gd name="T40" fmla="*/ 65 w 65"/>
              <a:gd name="T41" fmla="*/ 84 h 122"/>
              <a:gd name="T42" fmla="*/ 42 w 65"/>
              <a:gd name="T43" fmla="*/ 100 h 122"/>
              <a:gd name="T44" fmla="*/ 42 w 65"/>
              <a:gd name="T45" fmla="*/ 116 h 122"/>
              <a:gd name="T46" fmla="*/ 34 w 65"/>
              <a:gd name="T47" fmla="*/ 122 h 122"/>
              <a:gd name="T48" fmla="*/ 28 w 65"/>
              <a:gd name="T49" fmla="*/ 120 h 122"/>
              <a:gd name="T50" fmla="*/ 26 w 65"/>
              <a:gd name="T51" fmla="*/ 108 h 122"/>
              <a:gd name="T52" fmla="*/ 24 w 65"/>
              <a:gd name="T53" fmla="*/ 92 h 122"/>
              <a:gd name="T54" fmla="*/ 10 w 65"/>
              <a:gd name="T55" fmla="*/ 76 h 122"/>
              <a:gd name="T56" fmla="*/ 0 w 65"/>
              <a:gd name="T57" fmla="*/ 64 h 122"/>
              <a:gd name="T58" fmla="*/ 0 w 65"/>
              <a:gd name="T59" fmla="*/ 56 h 122"/>
              <a:gd name="T60" fmla="*/ 12 w 65"/>
              <a:gd name="T61" fmla="*/ 46 h 122"/>
              <a:gd name="T62" fmla="*/ 12 w 65"/>
              <a:gd name="T63" fmla="*/ 10 h 122"/>
              <a:gd name="T64" fmla="*/ 16 w 65"/>
              <a:gd name="T65" fmla="*/ 6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" h="122">
                <a:moveTo>
                  <a:pt x="16" y="6"/>
                </a:moveTo>
                <a:lnTo>
                  <a:pt x="30" y="0"/>
                </a:lnTo>
                <a:lnTo>
                  <a:pt x="38" y="0"/>
                </a:lnTo>
                <a:lnTo>
                  <a:pt x="42" y="8"/>
                </a:lnTo>
                <a:lnTo>
                  <a:pt x="48" y="10"/>
                </a:lnTo>
                <a:lnTo>
                  <a:pt x="54" y="6"/>
                </a:lnTo>
                <a:lnTo>
                  <a:pt x="58" y="8"/>
                </a:lnTo>
                <a:lnTo>
                  <a:pt x="56" y="14"/>
                </a:lnTo>
                <a:lnTo>
                  <a:pt x="50" y="16"/>
                </a:lnTo>
                <a:lnTo>
                  <a:pt x="46" y="24"/>
                </a:lnTo>
                <a:lnTo>
                  <a:pt x="50" y="28"/>
                </a:lnTo>
                <a:lnTo>
                  <a:pt x="58" y="32"/>
                </a:lnTo>
                <a:lnTo>
                  <a:pt x="58" y="38"/>
                </a:lnTo>
                <a:lnTo>
                  <a:pt x="52" y="44"/>
                </a:lnTo>
                <a:lnTo>
                  <a:pt x="46" y="46"/>
                </a:lnTo>
                <a:lnTo>
                  <a:pt x="40" y="54"/>
                </a:lnTo>
                <a:lnTo>
                  <a:pt x="44" y="64"/>
                </a:lnTo>
                <a:lnTo>
                  <a:pt x="54" y="64"/>
                </a:lnTo>
                <a:lnTo>
                  <a:pt x="58" y="70"/>
                </a:lnTo>
                <a:lnTo>
                  <a:pt x="65" y="74"/>
                </a:lnTo>
                <a:lnTo>
                  <a:pt x="65" y="84"/>
                </a:lnTo>
                <a:lnTo>
                  <a:pt x="42" y="100"/>
                </a:lnTo>
                <a:lnTo>
                  <a:pt x="42" y="116"/>
                </a:lnTo>
                <a:lnTo>
                  <a:pt x="34" y="122"/>
                </a:lnTo>
                <a:lnTo>
                  <a:pt x="28" y="120"/>
                </a:lnTo>
                <a:lnTo>
                  <a:pt x="26" y="108"/>
                </a:lnTo>
                <a:lnTo>
                  <a:pt x="24" y="92"/>
                </a:lnTo>
                <a:lnTo>
                  <a:pt x="10" y="76"/>
                </a:lnTo>
                <a:lnTo>
                  <a:pt x="0" y="64"/>
                </a:lnTo>
                <a:lnTo>
                  <a:pt x="0" y="56"/>
                </a:lnTo>
                <a:lnTo>
                  <a:pt x="12" y="46"/>
                </a:lnTo>
                <a:lnTo>
                  <a:pt x="12" y="10"/>
                </a:lnTo>
                <a:lnTo>
                  <a:pt x="16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17" name="Freeform 97"/>
          <p:cNvSpPr>
            <a:spLocks/>
          </p:cNvSpPr>
          <p:nvPr/>
        </p:nvSpPr>
        <p:spPr bwMode="auto">
          <a:xfrm>
            <a:off x="4100512" y="3907692"/>
            <a:ext cx="525463" cy="547420"/>
          </a:xfrm>
          <a:custGeom>
            <a:avLst/>
            <a:gdLst>
              <a:gd name="T0" fmla="*/ 0 w 331"/>
              <a:gd name="T1" fmla="*/ 164 h 310"/>
              <a:gd name="T2" fmla="*/ 0 w 331"/>
              <a:gd name="T3" fmla="*/ 146 h 310"/>
              <a:gd name="T4" fmla="*/ 32 w 331"/>
              <a:gd name="T5" fmla="*/ 126 h 310"/>
              <a:gd name="T6" fmla="*/ 54 w 331"/>
              <a:gd name="T7" fmla="*/ 124 h 310"/>
              <a:gd name="T8" fmla="*/ 78 w 331"/>
              <a:gd name="T9" fmla="*/ 104 h 310"/>
              <a:gd name="T10" fmla="*/ 80 w 331"/>
              <a:gd name="T11" fmla="*/ 96 h 310"/>
              <a:gd name="T12" fmla="*/ 96 w 331"/>
              <a:gd name="T13" fmla="*/ 86 h 310"/>
              <a:gd name="T14" fmla="*/ 120 w 331"/>
              <a:gd name="T15" fmla="*/ 84 h 310"/>
              <a:gd name="T16" fmla="*/ 120 w 331"/>
              <a:gd name="T17" fmla="*/ 76 h 310"/>
              <a:gd name="T18" fmla="*/ 112 w 331"/>
              <a:gd name="T19" fmla="*/ 66 h 310"/>
              <a:gd name="T20" fmla="*/ 112 w 331"/>
              <a:gd name="T21" fmla="*/ 40 h 310"/>
              <a:gd name="T22" fmla="*/ 110 w 331"/>
              <a:gd name="T23" fmla="*/ 34 h 310"/>
              <a:gd name="T24" fmla="*/ 126 w 331"/>
              <a:gd name="T25" fmla="*/ 22 h 310"/>
              <a:gd name="T26" fmla="*/ 138 w 331"/>
              <a:gd name="T27" fmla="*/ 20 h 310"/>
              <a:gd name="T28" fmla="*/ 154 w 331"/>
              <a:gd name="T29" fmla="*/ 10 h 310"/>
              <a:gd name="T30" fmla="*/ 180 w 331"/>
              <a:gd name="T31" fmla="*/ 6 h 310"/>
              <a:gd name="T32" fmla="*/ 204 w 331"/>
              <a:gd name="T33" fmla="*/ 2 h 310"/>
              <a:gd name="T34" fmla="*/ 218 w 331"/>
              <a:gd name="T35" fmla="*/ 4 h 310"/>
              <a:gd name="T36" fmla="*/ 226 w 331"/>
              <a:gd name="T37" fmla="*/ 6 h 310"/>
              <a:gd name="T38" fmla="*/ 238 w 331"/>
              <a:gd name="T39" fmla="*/ 0 h 310"/>
              <a:gd name="T40" fmla="*/ 254 w 331"/>
              <a:gd name="T41" fmla="*/ 0 h 310"/>
              <a:gd name="T42" fmla="*/ 262 w 331"/>
              <a:gd name="T43" fmla="*/ 0 h 310"/>
              <a:gd name="T44" fmla="*/ 270 w 331"/>
              <a:gd name="T45" fmla="*/ 4 h 310"/>
              <a:gd name="T46" fmla="*/ 270 w 331"/>
              <a:gd name="T47" fmla="*/ 40 h 310"/>
              <a:gd name="T48" fmla="*/ 258 w 331"/>
              <a:gd name="T49" fmla="*/ 50 h 310"/>
              <a:gd name="T50" fmla="*/ 258 w 331"/>
              <a:gd name="T51" fmla="*/ 58 h 310"/>
              <a:gd name="T52" fmla="*/ 282 w 331"/>
              <a:gd name="T53" fmla="*/ 86 h 310"/>
              <a:gd name="T54" fmla="*/ 286 w 331"/>
              <a:gd name="T55" fmla="*/ 114 h 310"/>
              <a:gd name="T56" fmla="*/ 292 w 331"/>
              <a:gd name="T57" fmla="*/ 116 h 310"/>
              <a:gd name="T58" fmla="*/ 294 w 331"/>
              <a:gd name="T59" fmla="*/ 132 h 310"/>
              <a:gd name="T60" fmla="*/ 296 w 331"/>
              <a:gd name="T61" fmla="*/ 180 h 310"/>
              <a:gd name="T62" fmla="*/ 288 w 331"/>
              <a:gd name="T63" fmla="*/ 184 h 310"/>
              <a:gd name="T64" fmla="*/ 292 w 331"/>
              <a:gd name="T65" fmla="*/ 194 h 310"/>
              <a:gd name="T66" fmla="*/ 302 w 331"/>
              <a:gd name="T67" fmla="*/ 216 h 310"/>
              <a:gd name="T68" fmla="*/ 321 w 331"/>
              <a:gd name="T69" fmla="*/ 218 h 310"/>
              <a:gd name="T70" fmla="*/ 325 w 331"/>
              <a:gd name="T71" fmla="*/ 226 h 310"/>
              <a:gd name="T72" fmla="*/ 331 w 331"/>
              <a:gd name="T73" fmla="*/ 232 h 310"/>
              <a:gd name="T74" fmla="*/ 264 w 331"/>
              <a:gd name="T75" fmla="*/ 272 h 310"/>
              <a:gd name="T76" fmla="*/ 226 w 331"/>
              <a:gd name="T77" fmla="*/ 304 h 310"/>
              <a:gd name="T78" fmla="*/ 206 w 331"/>
              <a:gd name="T79" fmla="*/ 308 h 310"/>
              <a:gd name="T80" fmla="*/ 188 w 331"/>
              <a:gd name="T81" fmla="*/ 310 h 310"/>
              <a:gd name="T82" fmla="*/ 190 w 331"/>
              <a:gd name="T83" fmla="*/ 294 h 310"/>
              <a:gd name="T84" fmla="*/ 170 w 331"/>
              <a:gd name="T85" fmla="*/ 286 h 310"/>
              <a:gd name="T86" fmla="*/ 160 w 331"/>
              <a:gd name="T87" fmla="*/ 276 h 310"/>
              <a:gd name="T88" fmla="*/ 0 w 331"/>
              <a:gd name="T89" fmla="*/ 16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31" h="310">
                <a:moveTo>
                  <a:pt x="0" y="164"/>
                </a:moveTo>
                <a:lnTo>
                  <a:pt x="0" y="146"/>
                </a:lnTo>
                <a:lnTo>
                  <a:pt x="32" y="126"/>
                </a:lnTo>
                <a:lnTo>
                  <a:pt x="54" y="124"/>
                </a:lnTo>
                <a:lnTo>
                  <a:pt x="78" y="104"/>
                </a:lnTo>
                <a:lnTo>
                  <a:pt x="80" y="96"/>
                </a:lnTo>
                <a:lnTo>
                  <a:pt x="96" y="86"/>
                </a:lnTo>
                <a:lnTo>
                  <a:pt x="120" y="84"/>
                </a:lnTo>
                <a:lnTo>
                  <a:pt x="120" y="76"/>
                </a:lnTo>
                <a:lnTo>
                  <a:pt x="112" y="66"/>
                </a:lnTo>
                <a:lnTo>
                  <a:pt x="112" y="40"/>
                </a:lnTo>
                <a:lnTo>
                  <a:pt x="110" y="34"/>
                </a:lnTo>
                <a:lnTo>
                  <a:pt x="126" y="22"/>
                </a:lnTo>
                <a:lnTo>
                  <a:pt x="138" y="20"/>
                </a:lnTo>
                <a:lnTo>
                  <a:pt x="154" y="10"/>
                </a:lnTo>
                <a:lnTo>
                  <a:pt x="180" y="6"/>
                </a:lnTo>
                <a:lnTo>
                  <a:pt x="204" y="2"/>
                </a:lnTo>
                <a:lnTo>
                  <a:pt x="218" y="4"/>
                </a:lnTo>
                <a:lnTo>
                  <a:pt x="226" y="6"/>
                </a:lnTo>
                <a:lnTo>
                  <a:pt x="238" y="0"/>
                </a:lnTo>
                <a:lnTo>
                  <a:pt x="254" y="0"/>
                </a:lnTo>
                <a:lnTo>
                  <a:pt x="262" y="0"/>
                </a:lnTo>
                <a:lnTo>
                  <a:pt x="270" y="4"/>
                </a:lnTo>
                <a:lnTo>
                  <a:pt x="270" y="40"/>
                </a:lnTo>
                <a:lnTo>
                  <a:pt x="258" y="50"/>
                </a:lnTo>
                <a:lnTo>
                  <a:pt x="258" y="58"/>
                </a:lnTo>
                <a:lnTo>
                  <a:pt x="282" y="86"/>
                </a:lnTo>
                <a:lnTo>
                  <a:pt x="286" y="114"/>
                </a:lnTo>
                <a:lnTo>
                  <a:pt x="292" y="116"/>
                </a:lnTo>
                <a:lnTo>
                  <a:pt x="294" y="132"/>
                </a:lnTo>
                <a:lnTo>
                  <a:pt x="296" y="180"/>
                </a:lnTo>
                <a:lnTo>
                  <a:pt x="288" y="184"/>
                </a:lnTo>
                <a:lnTo>
                  <a:pt x="292" y="194"/>
                </a:lnTo>
                <a:lnTo>
                  <a:pt x="302" y="216"/>
                </a:lnTo>
                <a:lnTo>
                  <a:pt x="321" y="218"/>
                </a:lnTo>
                <a:lnTo>
                  <a:pt x="325" y="226"/>
                </a:lnTo>
                <a:lnTo>
                  <a:pt x="331" y="232"/>
                </a:lnTo>
                <a:lnTo>
                  <a:pt x="264" y="272"/>
                </a:lnTo>
                <a:lnTo>
                  <a:pt x="226" y="304"/>
                </a:lnTo>
                <a:lnTo>
                  <a:pt x="206" y="308"/>
                </a:lnTo>
                <a:lnTo>
                  <a:pt x="188" y="310"/>
                </a:lnTo>
                <a:lnTo>
                  <a:pt x="190" y="294"/>
                </a:lnTo>
                <a:lnTo>
                  <a:pt x="170" y="286"/>
                </a:lnTo>
                <a:lnTo>
                  <a:pt x="160" y="276"/>
                </a:lnTo>
                <a:lnTo>
                  <a:pt x="0" y="1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18" name="Freeform 98"/>
          <p:cNvSpPr>
            <a:spLocks/>
          </p:cNvSpPr>
          <p:nvPr/>
        </p:nvSpPr>
        <p:spPr bwMode="auto">
          <a:xfrm>
            <a:off x="3992562" y="3969052"/>
            <a:ext cx="298450" cy="254285"/>
          </a:xfrm>
          <a:custGeom>
            <a:avLst/>
            <a:gdLst>
              <a:gd name="T0" fmla="*/ 68 w 188"/>
              <a:gd name="T1" fmla="*/ 144 h 144"/>
              <a:gd name="T2" fmla="*/ 0 w 188"/>
              <a:gd name="T3" fmla="*/ 144 h 144"/>
              <a:gd name="T4" fmla="*/ 10 w 188"/>
              <a:gd name="T5" fmla="*/ 138 h 144"/>
              <a:gd name="T6" fmla="*/ 28 w 188"/>
              <a:gd name="T7" fmla="*/ 128 h 144"/>
              <a:gd name="T8" fmla="*/ 50 w 188"/>
              <a:gd name="T9" fmla="*/ 110 h 144"/>
              <a:gd name="T10" fmla="*/ 52 w 188"/>
              <a:gd name="T11" fmla="*/ 104 h 144"/>
              <a:gd name="T12" fmla="*/ 52 w 188"/>
              <a:gd name="T13" fmla="*/ 68 h 144"/>
              <a:gd name="T14" fmla="*/ 62 w 188"/>
              <a:gd name="T15" fmla="*/ 56 h 144"/>
              <a:gd name="T16" fmla="*/ 74 w 188"/>
              <a:gd name="T17" fmla="*/ 44 h 144"/>
              <a:gd name="T18" fmla="*/ 88 w 188"/>
              <a:gd name="T19" fmla="*/ 40 h 144"/>
              <a:gd name="T20" fmla="*/ 102 w 188"/>
              <a:gd name="T21" fmla="*/ 30 h 144"/>
              <a:gd name="T22" fmla="*/ 108 w 188"/>
              <a:gd name="T23" fmla="*/ 14 h 144"/>
              <a:gd name="T24" fmla="*/ 112 w 188"/>
              <a:gd name="T25" fmla="*/ 4 h 144"/>
              <a:gd name="T26" fmla="*/ 116 w 188"/>
              <a:gd name="T27" fmla="*/ 0 h 144"/>
              <a:gd name="T28" fmla="*/ 122 w 188"/>
              <a:gd name="T29" fmla="*/ 0 h 144"/>
              <a:gd name="T30" fmla="*/ 126 w 188"/>
              <a:gd name="T31" fmla="*/ 8 h 144"/>
              <a:gd name="T32" fmla="*/ 132 w 188"/>
              <a:gd name="T33" fmla="*/ 12 h 144"/>
              <a:gd name="T34" fmla="*/ 154 w 188"/>
              <a:gd name="T35" fmla="*/ 10 h 144"/>
              <a:gd name="T36" fmla="*/ 164 w 188"/>
              <a:gd name="T37" fmla="*/ 10 h 144"/>
              <a:gd name="T38" fmla="*/ 168 w 188"/>
              <a:gd name="T39" fmla="*/ 14 h 144"/>
              <a:gd name="T40" fmla="*/ 178 w 188"/>
              <a:gd name="T41" fmla="*/ 14 h 144"/>
              <a:gd name="T42" fmla="*/ 180 w 188"/>
              <a:gd name="T43" fmla="*/ 20 h 144"/>
              <a:gd name="T44" fmla="*/ 180 w 188"/>
              <a:gd name="T45" fmla="*/ 46 h 144"/>
              <a:gd name="T46" fmla="*/ 188 w 188"/>
              <a:gd name="T47" fmla="*/ 56 h 144"/>
              <a:gd name="T48" fmla="*/ 188 w 188"/>
              <a:gd name="T49" fmla="*/ 64 h 144"/>
              <a:gd name="T50" fmla="*/ 164 w 188"/>
              <a:gd name="T51" fmla="*/ 66 h 144"/>
              <a:gd name="T52" fmla="*/ 148 w 188"/>
              <a:gd name="T53" fmla="*/ 76 h 144"/>
              <a:gd name="T54" fmla="*/ 146 w 188"/>
              <a:gd name="T55" fmla="*/ 84 h 144"/>
              <a:gd name="T56" fmla="*/ 122 w 188"/>
              <a:gd name="T57" fmla="*/ 104 h 144"/>
              <a:gd name="T58" fmla="*/ 100 w 188"/>
              <a:gd name="T59" fmla="*/ 106 h 144"/>
              <a:gd name="T60" fmla="*/ 68 w 188"/>
              <a:gd name="T61" fmla="*/ 126 h 144"/>
              <a:gd name="T62" fmla="*/ 68 w 188"/>
              <a:gd name="T6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" h="144">
                <a:moveTo>
                  <a:pt x="68" y="144"/>
                </a:moveTo>
                <a:lnTo>
                  <a:pt x="0" y="144"/>
                </a:lnTo>
                <a:lnTo>
                  <a:pt x="10" y="138"/>
                </a:lnTo>
                <a:lnTo>
                  <a:pt x="28" y="128"/>
                </a:lnTo>
                <a:lnTo>
                  <a:pt x="50" y="110"/>
                </a:lnTo>
                <a:lnTo>
                  <a:pt x="52" y="104"/>
                </a:lnTo>
                <a:lnTo>
                  <a:pt x="52" y="68"/>
                </a:lnTo>
                <a:lnTo>
                  <a:pt x="62" y="56"/>
                </a:lnTo>
                <a:lnTo>
                  <a:pt x="74" y="44"/>
                </a:lnTo>
                <a:lnTo>
                  <a:pt x="88" y="40"/>
                </a:lnTo>
                <a:lnTo>
                  <a:pt x="102" y="30"/>
                </a:lnTo>
                <a:lnTo>
                  <a:pt x="108" y="14"/>
                </a:lnTo>
                <a:lnTo>
                  <a:pt x="112" y="4"/>
                </a:lnTo>
                <a:lnTo>
                  <a:pt x="116" y="0"/>
                </a:lnTo>
                <a:lnTo>
                  <a:pt x="122" y="0"/>
                </a:lnTo>
                <a:lnTo>
                  <a:pt x="126" y="8"/>
                </a:lnTo>
                <a:lnTo>
                  <a:pt x="132" y="12"/>
                </a:lnTo>
                <a:lnTo>
                  <a:pt x="154" y="10"/>
                </a:lnTo>
                <a:lnTo>
                  <a:pt x="164" y="10"/>
                </a:lnTo>
                <a:lnTo>
                  <a:pt x="168" y="14"/>
                </a:lnTo>
                <a:lnTo>
                  <a:pt x="178" y="14"/>
                </a:lnTo>
                <a:lnTo>
                  <a:pt x="180" y="20"/>
                </a:lnTo>
                <a:lnTo>
                  <a:pt x="180" y="46"/>
                </a:lnTo>
                <a:lnTo>
                  <a:pt x="188" y="56"/>
                </a:lnTo>
                <a:lnTo>
                  <a:pt x="188" y="64"/>
                </a:lnTo>
                <a:lnTo>
                  <a:pt x="164" y="66"/>
                </a:lnTo>
                <a:lnTo>
                  <a:pt x="148" y="76"/>
                </a:lnTo>
                <a:lnTo>
                  <a:pt x="146" y="84"/>
                </a:lnTo>
                <a:lnTo>
                  <a:pt x="122" y="104"/>
                </a:lnTo>
                <a:lnTo>
                  <a:pt x="100" y="106"/>
                </a:lnTo>
                <a:lnTo>
                  <a:pt x="68" y="126"/>
                </a:lnTo>
                <a:lnTo>
                  <a:pt x="68" y="14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19" name="Freeform 99"/>
          <p:cNvSpPr>
            <a:spLocks/>
          </p:cNvSpPr>
          <p:nvPr/>
        </p:nvSpPr>
        <p:spPr bwMode="auto">
          <a:xfrm>
            <a:off x="3890963" y="4204430"/>
            <a:ext cx="209550" cy="187182"/>
          </a:xfrm>
          <a:custGeom>
            <a:avLst/>
            <a:gdLst>
              <a:gd name="T0" fmla="*/ 0 w 132"/>
              <a:gd name="T1" fmla="*/ 106 h 106"/>
              <a:gd name="T2" fmla="*/ 4 w 132"/>
              <a:gd name="T3" fmla="*/ 94 h 106"/>
              <a:gd name="T4" fmla="*/ 14 w 132"/>
              <a:gd name="T5" fmla="*/ 78 h 106"/>
              <a:gd name="T6" fmla="*/ 20 w 132"/>
              <a:gd name="T7" fmla="*/ 62 h 106"/>
              <a:gd name="T8" fmla="*/ 30 w 132"/>
              <a:gd name="T9" fmla="*/ 54 h 106"/>
              <a:gd name="T10" fmla="*/ 36 w 132"/>
              <a:gd name="T11" fmla="*/ 38 h 106"/>
              <a:gd name="T12" fmla="*/ 46 w 132"/>
              <a:gd name="T13" fmla="*/ 24 h 106"/>
              <a:gd name="T14" fmla="*/ 52 w 132"/>
              <a:gd name="T15" fmla="*/ 18 h 106"/>
              <a:gd name="T16" fmla="*/ 60 w 132"/>
              <a:gd name="T17" fmla="*/ 8 h 106"/>
              <a:gd name="T18" fmla="*/ 64 w 132"/>
              <a:gd name="T19" fmla="*/ 0 h 106"/>
              <a:gd name="T20" fmla="*/ 132 w 132"/>
              <a:gd name="T21" fmla="*/ 0 h 106"/>
              <a:gd name="T22" fmla="*/ 132 w 132"/>
              <a:gd name="T23" fmla="*/ 28 h 106"/>
              <a:gd name="T24" fmla="*/ 82 w 132"/>
              <a:gd name="T25" fmla="*/ 28 h 106"/>
              <a:gd name="T26" fmla="*/ 82 w 132"/>
              <a:gd name="T27" fmla="*/ 70 h 106"/>
              <a:gd name="T28" fmla="*/ 72 w 132"/>
              <a:gd name="T29" fmla="*/ 70 h 106"/>
              <a:gd name="T30" fmla="*/ 64 w 132"/>
              <a:gd name="T31" fmla="*/ 74 h 106"/>
              <a:gd name="T32" fmla="*/ 64 w 132"/>
              <a:gd name="T33" fmla="*/ 82 h 106"/>
              <a:gd name="T34" fmla="*/ 64 w 132"/>
              <a:gd name="T35" fmla="*/ 106 h 106"/>
              <a:gd name="T36" fmla="*/ 0 w 132"/>
              <a:gd name="T3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2" h="106">
                <a:moveTo>
                  <a:pt x="0" y="106"/>
                </a:moveTo>
                <a:lnTo>
                  <a:pt x="4" y="94"/>
                </a:lnTo>
                <a:lnTo>
                  <a:pt x="14" y="78"/>
                </a:lnTo>
                <a:lnTo>
                  <a:pt x="20" y="62"/>
                </a:lnTo>
                <a:lnTo>
                  <a:pt x="30" y="54"/>
                </a:lnTo>
                <a:lnTo>
                  <a:pt x="36" y="38"/>
                </a:lnTo>
                <a:lnTo>
                  <a:pt x="46" y="24"/>
                </a:lnTo>
                <a:lnTo>
                  <a:pt x="52" y="18"/>
                </a:lnTo>
                <a:lnTo>
                  <a:pt x="60" y="8"/>
                </a:lnTo>
                <a:lnTo>
                  <a:pt x="64" y="0"/>
                </a:lnTo>
                <a:lnTo>
                  <a:pt x="132" y="0"/>
                </a:lnTo>
                <a:lnTo>
                  <a:pt x="132" y="28"/>
                </a:lnTo>
                <a:lnTo>
                  <a:pt x="82" y="28"/>
                </a:lnTo>
                <a:lnTo>
                  <a:pt x="82" y="70"/>
                </a:lnTo>
                <a:lnTo>
                  <a:pt x="72" y="70"/>
                </a:lnTo>
                <a:lnTo>
                  <a:pt x="64" y="74"/>
                </a:lnTo>
                <a:lnTo>
                  <a:pt x="64" y="82"/>
                </a:lnTo>
                <a:lnTo>
                  <a:pt x="64" y="106"/>
                </a:lnTo>
                <a:lnTo>
                  <a:pt x="0" y="1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0" name="Freeform 100"/>
          <p:cNvSpPr>
            <a:spLocks/>
          </p:cNvSpPr>
          <p:nvPr/>
        </p:nvSpPr>
        <p:spPr bwMode="auto">
          <a:xfrm>
            <a:off x="3903662" y="4608867"/>
            <a:ext cx="76200" cy="49444"/>
          </a:xfrm>
          <a:custGeom>
            <a:avLst/>
            <a:gdLst>
              <a:gd name="T0" fmla="*/ 0 w 48"/>
              <a:gd name="T1" fmla="*/ 6 h 28"/>
              <a:gd name="T2" fmla="*/ 18 w 48"/>
              <a:gd name="T3" fmla="*/ 4 h 28"/>
              <a:gd name="T4" fmla="*/ 22 w 48"/>
              <a:gd name="T5" fmla="*/ 0 h 28"/>
              <a:gd name="T6" fmla="*/ 48 w 48"/>
              <a:gd name="T7" fmla="*/ 0 h 28"/>
              <a:gd name="T8" fmla="*/ 44 w 48"/>
              <a:gd name="T9" fmla="*/ 10 h 28"/>
              <a:gd name="T10" fmla="*/ 42 w 48"/>
              <a:gd name="T11" fmla="*/ 16 h 28"/>
              <a:gd name="T12" fmla="*/ 30 w 48"/>
              <a:gd name="T13" fmla="*/ 20 h 28"/>
              <a:gd name="T14" fmla="*/ 22 w 48"/>
              <a:gd name="T15" fmla="*/ 28 h 28"/>
              <a:gd name="T16" fmla="*/ 16 w 48"/>
              <a:gd name="T17" fmla="*/ 22 h 28"/>
              <a:gd name="T18" fmla="*/ 8 w 48"/>
              <a:gd name="T19" fmla="*/ 14 h 28"/>
              <a:gd name="T20" fmla="*/ 6 w 48"/>
              <a:gd name="T21" fmla="*/ 12 h 28"/>
              <a:gd name="T22" fmla="*/ 0 w 48"/>
              <a:gd name="T23" fmla="*/ 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" h="28">
                <a:moveTo>
                  <a:pt x="0" y="6"/>
                </a:moveTo>
                <a:lnTo>
                  <a:pt x="18" y="4"/>
                </a:lnTo>
                <a:lnTo>
                  <a:pt x="22" y="0"/>
                </a:lnTo>
                <a:lnTo>
                  <a:pt x="48" y="0"/>
                </a:lnTo>
                <a:lnTo>
                  <a:pt x="44" y="10"/>
                </a:lnTo>
                <a:lnTo>
                  <a:pt x="42" y="16"/>
                </a:lnTo>
                <a:lnTo>
                  <a:pt x="30" y="20"/>
                </a:lnTo>
                <a:lnTo>
                  <a:pt x="22" y="28"/>
                </a:lnTo>
                <a:lnTo>
                  <a:pt x="16" y="22"/>
                </a:lnTo>
                <a:lnTo>
                  <a:pt x="8" y="14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1" name="Freeform 101"/>
          <p:cNvSpPr>
            <a:spLocks/>
          </p:cNvSpPr>
          <p:nvPr/>
        </p:nvSpPr>
        <p:spPr bwMode="auto">
          <a:xfrm>
            <a:off x="3989387" y="4675149"/>
            <a:ext cx="69850" cy="84762"/>
          </a:xfrm>
          <a:custGeom>
            <a:avLst/>
            <a:gdLst>
              <a:gd name="T0" fmla="*/ 0 w 44"/>
              <a:gd name="T1" fmla="*/ 16 h 48"/>
              <a:gd name="T2" fmla="*/ 8 w 44"/>
              <a:gd name="T3" fmla="*/ 8 h 48"/>
              <a:gd name="T4" fmla="*/ 16 w 44"/>
              <a:gd name="T5" fmla="*/ 2 h 48"/>
              <a:gd name="T6" fmla="*/ 30 w 44"/>
              <a:gd name="T7" fmla="*/ 0 h 48"/>
              <a:gd name="T8" fmla="*/ 38 w 44"/>
              <a:gd name="T9" fmla="*/ 8 h 48"/>
              <a:gd name="T10" fmla="*/ 44 w 44"/>
              <a:gd name="T11" fmla="*/ 16 h 48"/>
              <a:gd name="T12" fmla="*/ 42 w 44"/>
              <a:gd name="T13" fmla="*/ 24 h 48"/>
              <a:gd name="T14" fmla="*/ 40 w 44"/>
              <a:gd name="T15" fmla="*/ 32 h 48"/>
              <a:gd name="T16" fmla="*/ 34 w 44"/>
              <a:gd name="T17" fmla="*/ 40 h 48"/>
              <a:gd name="T18" fmla="*/ 24 w 44"/>
              <a:gd name="T19" fmla="*/ 48 h 48"/>
              <a:gd name="T20" fmla="*/ 16 w 44"/>
              <a:gd name="T21" fmla="*/ 44 h 48"/>
              <a:gd name="T22" fmla="*/ 4 w 44"/>
              <a:gd name="T23" fmla="*/ 32 h 48"/>
              <a:gd name="T24" fmla="*/ 0 w 44"/>
              <a:gd name="T25" fmla="*/ 24 h 48"/>
              <a:gd name="T26" fmla="*/ 0 w 44"/>
              <a:gd name="T2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48">
                <a:moveTo>
                  <a:pt x="0" y="16"/>
                </a:moveTo>
                <a:lnTo>
                  <a:pt x="8" y="8"/>
                </a:lnTo>
                <a:lnTo>
                  <a:pt x="16" y="2"/>
                </a:lnTo>
                <a:lnTo>
                  <a:pt x="30" y="0"/>
                </a:lnTo>
                <a:lnTo>
                  <a:pt x="38" y="8"/>
                </a:lnTo>
                <a:lnTo>
                  <a:pt x="44" y="16"/>
                </a:lnTo>
                <a:lnTo>
                  <a:pt x="42" y="24"/>
                </a:lnTo>
                <a:lnTo>
                  <a:pt x="40" y="32"/>
                </a:lnTo>
                <a:lnTo>
                  <a:pt x="34" y="40"/>
                </a:lnTo>
                <a:lnTo>
                  <a:pt x="24" y="48"/>
                </a:lnTo>
                <a:lnTo>
                  <a:pt x="16" y="44"/>
                </a:lnTo>
                <a:lnTo>
                  <a:pt x="4" y="32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2" name="Freeform 102"/>
          <p:cNvSpPr>
            <a:spLocks/>
          </p:cNvSpPr>
          <p:nvPr/>
        </p:nvSpPr>
        <p:spPr bwMode="auto">
          <a:xfrm>
            <a:off x="3890963" y="4185166"/>
            <a:ext cx="314325" cy="377896"/>
          </a:xfrm>
          <a:custGeom>
            <a:avLst/>
            <a:gdLst>
              <a:gd name="T0" fmla="*/ 0 w 198"/>
              <a:gd name="T1" fmla="*/ 106 h 214"/>
              <a:gd name="T2" fmla="*/ 64 w 198"/>
              <a:gd name="T3" fmla="*/ 106 h 214"/>
              <a:gd name="T4" fmla="*/ 64 w 198"/>
              <a:gd name="T5" fmla="*/ 82 h 214"/>
              <a:gd name="T6" fmla="*/ 64 w 198"/>
              <a:gd name="T7" fmla="*/ 74 h 214"/>
              <a:gd name="T8" fmla="*/ 68 w 198"/>
              <a:gd name="T9" fmla="*/ 72 h 214"/>
              <a:gd name="T10" fmla="*/ 72 w 198"/>
              <a:gd name="T11" fmla="*/ 70 h 214"/>
              <a:gd name="T12" fmla="*/ 82 w 198"/>
              <a:gd name="T13" fmla="*/ 70 h 214"/>
              <a:gd name="T14" fmla="*/ 82 w 198"/>
              <a:gd name="T15" fmla="*/ 28 h 214"/>
              <a:gd name="T16" fmla="*/ 132 w 198"/>
              <a:gd name="T17" fmla="*/ 28 h 214"/>
              <a:gd name="T18" fmla="*/ 132 w 198"/>
              <a:gd name="T19" fmla="*/ 0 h 214"/>
              <a:gd name="T20" fmla="*/ 198 w 198"/>
              <a:gd name="T21" fmla="*/ 48 h 214"/>
              <a:gd name="T22" fmla="*/ 168 w 198"/>
              <a:gd name="T23" fmla="*/ 48 h 214"/>
              <a:gd name="T24" fmla="*/ 180 w 198"/>
              <a:gd name="T25" fmla="*/ 184 h 214"/>
              <a:gd name="T26" fmla="*/ 186 w 198"/>
              <a:gd name="T27" fmla="*/ 192 h 214"/>
              <a:gd name="T28" fmla="*/ 184 w 198"/>
              <a:gd name="T29" fmla="*/ 202 h 214"/>
              <a:gd name="T30" fmla="*/ 84 w 198"/>
              <a:gd name="T31" fmla="*/ 200 h 214"/>
              <a:gd name="T32" fmla="*/ 78 w 198"/>
              <a:gd name="T33" fmla="*/ 214 h 214"/>
              <a:gd name="T34" fmla="*/ 68 w 198"/>
              <a:gd name="T35" fmla="*/ 206 h 214"/>
              <a:gd name="T36" fmla="*/ 60 w 198"/>
              <a:gd name="T37" fmla="*/ 194 h 214"/>
              <a:gd name="T38" fmla="*/ 52 w 198"/>
              <a:gd name="T39" fmla="*/ 188 h 214"/>
              <a:gd name="T40" fmla="*/ 40 w 198"/>
              <a:gd name="T41" fmla="*/ 182 h 214"/>
              <a:gd name="T42" fmla="*/ 26 w 198"/>
              <a:gd name="T43" fmla="*/ 182 h 214"/>
              <a:gd name="T44" fmla="*/ 12 w 198"/>
              <a:gd name="T45" fmla="*/ 184 h 214"/>
              <a:gd name="T46" fmla="*/ 12 w 198"/>
              <a:gd name="T47" fmla="*/ 172 h 214"/>
              <a:gd name="T48" fmla="*/ 18 w 198"/>
              <a:gd name="T49" fmla="*/ 152 h 214"/>
              <a:gd name="T50" fmla="*/ 12 w 198"/>
              <a:gd name="T51" fmla="*/ 144 h 214"/>
              <a:gd name="T52" fmla="*/ 8 w 198"/>
              <a:gd name="T53" fmla="*/ 138 h 214"/>
              <a:gd name="T54" fmla="*/ 12 w 198"/>
              <a:gd name="T55" fmla="*/ 130 h 214"/>
              <a:gd name="T56" fmla="*/ 12 w 198"/>
              <a:gd name="T57" fmla="*/ 122 h 214"/>
              <a:gd name="T58" fmla="*/ 8 w 198"/>
              <a:gd name="T59" fmla="*/ 116 h 214"/>
              <a:gd name="T60" fmla="*/ 0 w 198"/>
              <a:gd name="T61" fmla="*/ 112 h 214"/>
              <a:gd name="T62" fmla="*/ 0 w 198"/>
              <a:gd name="T63" fmla="*/ 106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8" h="214">
                <a:moveTo>
                  <a:pt x="0" y="106"/>
                </a:moveTo>
                <a:lnTo>
                  <a:pt x="64" y="106"/>
                </a:lnTo>
                <a:lnTo>
                  <a:pt x="64" y="82"/>
                </a:lnTo>
                <a:lnTo>
                  <a:pt x="64" y="74"/>
                </a:lnTo>
                <a:lnTo>
                  <a:pt x="68" y="72"/>
                </a:lnTo>
                <a:lnTo>
                  <a:pt x="72" y="70"/>
                </a:lnTo>
                <a:lnTo>
                  <a:pt x="82" y="70"/>
                </a:lnTo>
                <a:lnTo>
                  <a:pt x="82" y="28"/>
                </a:lnTo>
                <a:lnTo>
                  <a:pt x="132" y="28"/>
                </a:lnTo>
                <a:lnTo>
                  <a:pt x="132" y="0"/>
                </a:lnTo>
                <a:lnTo>
                  <a:pt x="198" y="48"/>
                </a:lnTo>
                <a:lnTo>
                  <a:pt x="168" y="48"/>
                </a:lnTo>
                <a:lnTo>
                  <a:pt x="180" y="184"/>
                </a:lnTo>
                <a:lnTo>
                  <a:pt x="186" y="192"/>
                </a:lnTo>
                <a:lnTo>
                  <a:pt x="184" y="202"/>
                </a:lnTo>
                <a:lnTo>
                  <a:pt x="84" y="200"/>
                </a:lnTo>
                <a:lnTo>
                  <a:pt x="78" y="214"/>
                </a:lnTo>
                <a:lnTo>
                  <a:pt x="68" y="206"/>
                </a:lnTo>
                <a:lnTo>
                  <a:pt x="60" y="194"/>
                </a:lnTo>
                <a:lnTo>
                  <a:pt x="52" y="188"/>
                </a:lnTo>
                <a:lnTo>
                  <a:pt x="40" y="182"/>
                </a:lnTo>
                <a:lnTo>
                  <a:pt x="26" y="182"/>
                </a:lnTo>
                <a:lnTo>
                  <a:pt x="12" y="184"/>
                </a:lnTo>
                <a:lnTo>
                  <a:pt x="12" y="172"/>
                </a:lnTo>
                <a:lnTo>
                  <a:pt x="18" y="152"/>
                </a:lnTo>
                <a:lnTo>
                  <a:pt x="12" y="144"/>
                </a:lnTo>
                <a:lnTo>
                  <a:pt x="8" y="138"/>
                </a:lnTo>
                <a:lnTo>
                  <a:pt x="12" y="130"/>
                </a:lnTo>
                <a:lnTo>
                  <a:pt x="12" y="122"/>
                </a:lnTo>
                <a:lnTo>
                  <a:pt x="8" y="116"/>
                </a:lnTo>
                <a:lnTo>
                  <a:pt x="0" y="112"/>
                </a:lnTo>
                <a:lnTo>
                  <a:pt x="0" y="1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3" name="Freeform 103"/>
          <p:cNvSpPr>
            <a:spLocks/>
          </p:cNvSpPr>
          <p:nvPr/>
        </p:nvSpPr>
        <p:spPr bwMode="auto">
          <a:xfrm>
            <a:off x="3938587" y="4598166"/>
            <a:ext cx="184150" cy="155397"/>
          </a:xfrm>
          <a:custGeom>
            <a:avLst/>
            <a:gdLst>
              <a:gd name="T0" fmla="*/ 60 w 116"/>
              <a:gd name="T1" fmla="*/ 6 h 88"/>
              <a:gd name="T2" fmla="*/ 60 w 116"/>
              <a:gd name="T3" fmla="*/ 8 h 88"/>
              <a:gd name="T4" fmla="*/ 72 w 116"/>
              <a:gd name="T5" fmla="*/ 12 h 88"/>
              <a:gd name="T6" fmla="*/ 84 w 116"/>
              <a:gd name="T7" fmla="*/ 8 h 88"/>
              <a:gd name="T8" fmla="*/ 98 w 116"/>
              <a:gd name="T9" fmla="*/ 6 h 88"/>
              <a:gd name="T10" fmla="*/ 100 w 116"/>
              <a:gd name="T11" fmla="*/ 14 h 88"/>
              <a:gd name="T12" fmla="*/ 106 w 116"/>
              <a:gd name="T13" fmla="*/ 24 h 88"/>
              <a:gd name="T14" fmla="*/ 112 w 116"/>
              <a:gd name="T15" fmla="*/ 38 h 88"/>
              <a:gd name="T16" fmla="*/ 110 w 116"/>
              <a:gd name="T17" fmla="*/ 46 h 88"/>
              <a:gd name="T18" fmla="*/ 112 w 116"/>
              <a:gd name="T19" fmla="*/ 50 h 88"/>
              <a:gd name="T20" fmla="*/ 114 w 116"/>
              <a:gd name="T21" fmla="*/ 54 h 88"/>
              <a:gd name="T22" fmla="*/ 116 w 116"/>
              <a:gd name="T23" fmla="*/ 68 h 88"/>
              <a:gd name="T24" fmla="*/ 110 w 116"/>
              <a:gd name="T25" fmla="*/ 70 h 88"/>
              <a:gd name="T26" fmla="*/ 112 w 116"/>
              <a:gd name="T27" fmla="*/ 80 h 88"/>
              <a:gd name="T28" fmla="*/ 106 w 116"/>
              <a:gd name="T29" fmla="*/ 84 h 88"/>
              <a:gd name="T30" fmla="*/ 100 w 116"/>
              <a:gd name="T31" fmla="*/ 82 h 88"/>
              <a:gd name="T32" fmla="*/ 96 w 116"/>
              <a:gd name="T33" fmla="*/ 88 h 88"/>
              <a:gd name="T34" fmla="*/ 90 w 116"/>
              <a:gd name="T35" fmla="*/ 86 h 88"/>
              <a:gd name="T36" fmla="*/ 88 w 116"/>
              <a:gd name="T37" fmla="*/ 72 h 88"/>
              <a:gd name="T38" fmla="*/ 82 w 116"/>
              <a:gd name="T39" fmla="*/ 70 h 88"/>
              <a:gd name="T40" fmla="*/ 74 w 116"/>
              <a:gd name="T41" fmla="*/ 68 h 88"/>
              <a:gd name="T42" fmla="*/ 76 w 116"/>
              <a:gd name="T43" fmla="*/ 60 h 88"/>
              <a:gd name="T44" fmla="*/ 70 w 116"/>
              <a:gd name="T45" fmla="*/ 52 h 88"/>
              <a:gd name="T46" fmla="*/ 62 w 116"/>
              <a:gd name="T47" fmla="*/ 44 h 88"/>
              <a:gd name="T48" fmla="*/ 48 w 116"/>
              <a:gd name="T49" fmla="*/ 46 h 88"/>
              <a:gd name="T50" fmla="*/ 40 w 116"/>
              <a:gd name="T51" fmla="*/ 52 h 88"/>
              <a:gd name="T52" fmla="*/ 32 w 116"/>
              <a:gd name="T53" fmla="*/ 60 h 88"/>
              <a:gd name="T54" fmla="*/ 24 w 116"/>
              <a:gd name="T55" fmla="*/ 50 h 88"/>
              <a:gd name="T56" fmla="*/ 14 w 116"/>
              <a:gd name="T57" fmla="*/ 40 h 88"/>
              <a:gd name="T58" fmla="*/ 6 w 116"/>
              <a:gd name="T59" fmla="*/ 38 h 88"/>
              <a:gd name="T60" fmla="*/ 0 w 116"/>
              <a:gd name="T61" fmla="*/ 28 h 88"/>
              <a:gd name="T62" fmla="*/ 8 w 116"/>
              <a:gd name="T63" fmla="*/ 20 h 88"/>
              <a:gd name="T64" fmla="*/ 20 w 116"/>
              <a:gd name="T65" fmla="*/ 16 h 88"/>
              <a:gd name="T66" fmla="*/ 22 w 116"/>
              <a:gd name="T67" fmla="*/ 10 h 88"/>
              <a:gd name="T68" fmla="*/ 26 w 116"/>
              <a:gd name="T69" fmla="*/ 0 h 88"/>
              <a:gd name="T70" fmla="*/ 32 w 116"/>
              <a:gd name="T71" fmla="*/ 0 h 88"/>
              <a:gd name="T72" fmla="*/ 38 w 116"/>
              <a:gd name="T73" fmla="*/ 4 h 88"/>
              <a:gd name="T74" fmla="*/ 50 w 116"/>
              <a:gd name="T75" fmla="*/ 4 h 88"/>
              <a:gd name="T76" fmla="*/ 60 w 116"/>
              <a:gd name="T77" fmla="*/ 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6" h="88">
                <a:moveTo>
                  <a:pt x="60" y="6"/>
                </a:moveTo>
                <a:lnTo>
                  <a:pt x="60" y="8"/>
                </a:lnTo>
                <a:lnTo>
                  <a:pt x="72" y="12"/>
                </a:lnTo>
                <a:lnTo>
                  <a:pt x="84" y="8"/>
                </a:lnTo>
                <a:lnTo>
                  <a:pt x="98" y="6"/>
                </a:lnTo>
                <a:lnTo>
                  <a:pt x="100" y="14"/>
                </a:lnTo>
                <a:lnTo>
                  <a:pt x="106" y="24"/>
                </a:lnTo>
                <a:lnTo>
                  <a:pt x="112" y="38"/>
                </a:lnTo>
                <a:lnTo>
                  <a:pt x="110" y="46"/>
                </a:lnTo>
                <a:lnTo>
                  <a:pt x="112" y="50"/>
                </a:lnTo>
                <a:lnTo>
                  <a:pt x="114" y="54"/>
                </a:lnTo>
                <a:lnTo>
                  <a:pt x="116" y="68"/>
                </a:lnTo>
                <a:lnTo>
                  <a:pt x="110" y="70"/>
                </a:lnTo>
                <a:lnTo>
                  <a:pt x="112" y="80"/>
                </a:lnTo>
                <a:lnTo>
                  <a:pt x="106" y="84"/>
                </a:lnTo>
                <a:lnTo>
                  <a:pt x="100" y="82"/>
                </a:lnTo>
                <a:lnTo>
                  <a:pt x="96" y="88"/>
                </a:lnTo>
                <a:lnTo>
                  <a:pt x="90" y="86"/>
                </a:lnTo>
                <a:lnTo>
                  <a:pt x="88" y="72"/>
                </a:lnTo>
                <a:lnTo>
                  <a:pt x="82" y="70"/>
                </a:lnTo>
                <a:lnTo>
                  <a:pt x="74" y="68"/>
                </a:lnTo>
                <a:lnTo>
                  <a:pt x="76" y="60"/>
                </a:lnTo>
                <a:lnTo>
                  <a:pt x="70" y="52"/>
                </a:lnTo>
                <a:lnTo>
                  <a:pt x="62" y="44"/>
                </a:lnTo>
                <a:lnTo>
                  <a:pt x="48" y="46"/>
                </a:lnTo>
                <a:lnTo>
                  <a:pt x="40" y="52"/>
                </a:lnTo>
                <a:lnTo>
                  <a:pt x="32" y="60"/>
                </a:lnTo>
                <a:lnTo>
                  <a:pt x="24" y="50"/>
                </a:lnTo>
                <a:lnTo>
                  <a:pt x="14" y="40"/>
                </a:lnTo>
                <a:lnTo>
                  <a:pt x="6" y="38"/>
                </a:lnTo>
                <a:lnTo>
                  <a:pt x="0" y="28"/>
                </a:lnTo>
                <a:lnTo>
                  <a:pt x="8" y="20"/>
                </a:lnTo>
                <a:lnTo>
                  <a:pt x="20" y="16"/>
                </a:lnTo>
                <a:lnTo>
                  <a:pt x="22" y="1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50" y="4"/>
                </a:lnTo>
                <a:lnTo>
                  <a:pt x="60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4" name="Freeform 104"/>
          <p:cNvSpPr>
            <a:spLocks/>
          </p:cNvSpPr>
          <p:nvPr/>
        </p:nvSpPr>
        <p:spPr bwMode="auto">
          <a:xfrm>
            <a:off x="4027488" y="4710041"/>
            <a:ext cx="104775" cy="116547"/>
          </a:xfrm>
          <a:custGeom>
            <a:avLst/>
            <a:gdLst>
              <a:gd name="T0" fmla="*/ 50 w 66"/>
              <a:gd name="T1" fmla="*/ 16 h 66"/>
              <a:gd name="T2" fmla="*/ 50 w 66"/>
              <a:gd name="T3" fmla="*/ 26 h 66"/>
              <a:gd name="T4" fmla="*/ 50 w 66"/>
              <a:gd name="T5" fmla="*/ 34 h 66"/>
              <a:gd name="T6" fmla="*/ 58 w 66"/>
              <a:gd name="T7" fmla="*/ 36 h 66"/>
              <a:gd name="T8" fmla="*/ 64 w 66"/>
              <a:gd name="T9" fmla="*/ 40 h 66"/>
              <a:gd name="T10" fmla="*/ 66 w 66"/>
              <a:gd name="T11" fmla="*/ 46 h 66"/>
              <a:gd name="T12" fmla="*/ 66 w 66"/>
              <a:gd name="T13" fmla="*/ 54 h 66"/>
              <a:gd name="T14" fmla="*/ 62 w 66"/>
              <a:gd name="T15" fmla="*/ 66 h 66"/>
              <a:gd name="T16" fmla="*/ 50 w 66"/>
              <a:gd name="T17" fmla="*/ 62 h 66"/>
              <a:gd name="T18" fmla="*/ 38 w 66"/>
              <a:gd name="T19" fmla="*/ 54 h 66"/>
              <a:gd name="T20" fmla="*/ 30 w 66"/>
              <a:gd name="T21" fmla="*/ 44 h 66"/>
              <a:gd name="T22" fmla="*/ 18 w 66"/>
              <a:gd name="T23" fmla="*/ 36 h 66"/>
              <a:gd name="T24" fmla="*/ 8 w 66"/>
              <a:gd name="T25" fmla="*/ 32 h 66"/>
              <a:gd name="T26" fmla="*/ 0 w 66"/>
              <a:gd name="T27" fmla="*/ 24 h 66"/>
              <a:gd name="T28" fmla="*/ 16 w 66"/>
              <a:gd name="T29" fmla="*/ 8 h 66"/>
              <a:gd name="T30" fmla="*/ 18 w 66"/>
              <a:gd name="T31" fmla="*/ 0 h 66"/>
              <a:gd name="T32" fmla="*/ 24 w 66"/>
              <a:gd name="T33" fmla="*/ 0 h 66"/>
              <a:gd name="T34" fmla="*/ 32 w 66"/>
              <a:gd name="T35" fmla="*/ 4 h 66"/>
              <a:gd name="T36" fmla="*/ 34 w 66"/>
              <a:gd name="T37" fmla="*/ 18 h 66"/>
              <a:gd name="T38" fmla="*/ 40 w 66"/>
              <a:gd name="T39" fmla="*/ 20 h 66"/>
              <a:gd name="T40" fmla="*/ 44 w 66"/>
              <a:gd name="T41" fmla="*/ 14 h 66"/>
              <a:gd name="T42" fmla="*/ 50 w 66"/>
              <a:gd name="T43" fmla="*/ 1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6" h="66">
                <a:moveTo>
                  <a:pt x="50" y="16"/>
                </a:moveTo>
                <a:lnTo>
                  <a:pt x="50" y="26"/>
                </a:lnTo>
                <a:lnTo>
                  <a:pt x="50" y="34"/>
                </a:lnTo>
                <a:lnTo>
                  <a:pt x="58" y="36"/>
                </a:lnTo>
                <a:lnTo>
                  <a:pt x="64" y="40"/>
                </a:lnTo>
                <a:lnTo>
                  <a:pt x="66" y="46"/>
                </a:lnTo>
                <a:lnTo>
                  <a:pt x="66" y="54"/>
                </a:lnTo>
                <a:lnTo>
                  <a:pt x="62" y="66"/>
                </a:lnTo>
                <a:lnTo>
                  <a:pt x="50" y="62"/>
                </a:lnTo>
                <a:lnTo>
                  <a:pt x="38" y="54"/>
                </a:lnTo>
                <a:lnTo>
                  <a:pt x="30" y="44"/>
                </a:lnTo>
                <a:lnTo>
                  <a:pt x="18" y="36"/>
                </a:lnTo>
                <a:lnTo>
                  <a:pt x="8" y="32"/>
                </a:lnTo>
                <a:lnTo>
                  <a:pt x="0" y="24"/>
                </a:lnTo>
                <a:lnTo>
                  <a:pt x="16" y="8"/>
                </a:lnTo>
                <a:lnTo>
                  <a:pt x="18" y="0"/>
                </a:lnTo>
                <a:lnTo>
                  <a:pt x="24" y="0"/>
                </a:lnTo>
                <a:lnTo>
                  <a:pt x="32" y="4"/>
                </a:lnTo>
                <a:lnTo>
                  <a:pt x="34" y="18"/>
                </a:lnTo>
                <a:lnTo>
                  <a:pt x="40" y="20"/>
                </a:lnTo>
                <a:lnTo>
                  <a:pt x="44" y="14"/>
                </a:lnTo>
                <a:lnTo>
                  <a:pt x="50" y="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5" name="Freeform 105"/>
          <p:cNvSpPr>
            <a:spLocks/>
          </p:cNvSpPr>
          <p:nvPr/>
        </p:nvSpPr>
        <p:spPr bwMode="auto">
          <a:xfrm>
            <a:off x="4657725" y="4291618"/>
            <a:ext cx="266700" cy="455595"/>
          </a:xfrm>
          <a:custGeom>
            <a:avLst/>
            <a:gdLst>
              <a:gd name="T0" fmla="*/ 166 w 168"/>
              <a:gd name="T1" fmla="*/ 128 h 258"/>
              <a:gd name="T2" fmla="*/ 152 w 168"/>
              <a:gd name="T3" fmla="*/ 130 h 258"/>
              <a:gd name="T4" fmla="*/ 148 w 168"/>
              <a:gd name="T5" fmla="*/ 142 h 258"/>
              <a:gd name="T6" fmla="*/ 136 w 168"/>
              <a:gd name="T7" fmla="*/ 170 h 258"/>
              <a:gd name="T8" fmla="*/ 144 w 168"/>
              <a:gd name="T9" fmla="*/ 178 h 258"/>
              <a:gd name="T10" fmla="*/ 148 w 168"/>
              <a:gd name="T11" fmla="*/ 204 h 258"/>
              <a:gd name="T12" fmla="*/ 136 w 168"/>
              <a:gd name="T13" fmla="*/ 206 h 258"/>
              <a:gd name="T14" fmla="*/ 112 w 168"/>
              <a:gd name="T15" fmla="*/ 230 h 258"/>
              <a:gd name="T16" fmla="*/ 88 w 168"/>
              <a:gd name="T17" fmla="*/ 234 h 258"/>
              <a:gd name="T18" fmla="*/ 86 w 168"/>
              <a:gd name="T19" fmla="*/ 246 h 258"/>
              <a:gd name="T20" fmla="*/ 40 w 168"/>
              <a:gd name="T21" fmla="*/ 258 h 258"/>
              <a:gd name="T22" fmla="*/ 30 w 168"/>
              <a:gd name="T23" fmla="*/ 246 h 258"/>
              <a:gd name="T24" fmla="*/ 10 w 168"/>
              <a:gd name="T25" fmla="*/ 226 h 258"/>
              <a:gd name="T26" fmla="*/ 12 w 168"/>
              <a:gd name="T27" fmla="*/ 216 h 258"/>
              <a:gd name="T28" fmla="*/ 32 w 168"/>
              <a:gd name="T29" fmla="*/ 216 h 258"/>
              <a:gd name="T30" fmla="*/ 26 w 168"/>
              <a:gd name="T31" fmla="*/ 206 h 258"/>
              <a:gd name="T32" fmla="*/ 24 w 168"/>
              <a:gd name="T33" fmla="*/ 182 h 258"/>
              <a:gd name="T34" fmla="*/ 16 w 168"/>
              <a:gd name="T35" fmla="*/ 170 h 258"/>
              <a:gd name="T36" fmla="*/ 2 w 168"/>
              <a:gd name="T37" fmla="*/ 156 h 258"/>
              <a:gd name="T38" fmla="*/ 0 w 168"/>
              <a:gd name="T39" fmla="*/ 144 h 258"/>
              <a:gd name="T40" fmla="*/ 32 w 168"/>
              <a:gd name="T41" fmla="*/ 106 h 258"/>
              <a:gd name="T42" fmla="*/ 36 w 168"/>
              <a:gd name="T43" fmla="*/ 66 h 258"/>
              <a:gd name="T44" fmla="*/ 40 w 168"/>
              <a:gd name="T45" fmla="*/ 50 h 258"/>
              <a:gd name="T46" fmla="*/ 28 w 168"/>
              <a:gd name="T47" fmla="*/ 6 h 258"/>
              <a:gd name="T48" fmla="*/ 34 w 168"/>
              <a:gd name="T49" fmla="*/ 0 h 258"/>
              <a:gd name="T50" fmla="*/ 168 w 168"/>
              <a:gd name="T51" fmla="*/ 54 h 258"/>
              <a:gd name="T52" fmla="*/ 166 w 168"/>
              <a:gd name="T53" fmla="*/ 12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8" h="258">
                <a:moveTo>
                  <a:pt x="166" y="128"/>
                </a:moveTo>
                <a:lnTo>
                  <a:pt x="152" y="130"/>
                </a:lnTo>
                <a:lnTo>
                  <a:pt x="148" y="142"/>
                </a:lnTo>
                <a:lnTo>
                  <a:pt x="136" y="170"/>
                </a:lnTo>
                <a:lnTo>
                  <a:pt x="144" y="178"/>
                </a:lnTo>
                <a:lnTo>
                  <a:pt x="148" y="204"/>
                </a:lnTo>
                <a:lnTo>
                  <a:pt x="136" y="206"/>
                </a:lnTo>
                <a:lnTo>
                  <a:pt x="112" y="230"/>
                </a:lnTo>
                <a:lnTo>
                  <a:pt x="88" y="234"/>
                </a:lnTo>
                <a:lnTo>
                  <a:pt x="86" y="246"/>
                </a:lnTo>
                <a:lnTo>
                  <a:pt x="40" y="258"/>
                </a:lnTo>
                <a:lnTo>
                  <a:pt x="30" y="246"/>
                </a:lnTo>
                <a:lnTo>
                  <a:pt x="10" y="226"/>
                </a:lnTo>
                <a:lnTo>
                  <a:pt x="12" y="216"/>
                </a:lnTo>
                <a:lnTo>
                  <a:pt x="32" y="216"/>
                </a:lnTo>
                <a:lnTo>
                  <a:pt x="26" y="206"/>
                </a:lnTo>
                <a:lnTo>
                  <a:pt x="24" y="182"/>
                </a:lnTo>
                <a:lnTo>
                  <a:pt x="16" y="170"/>
                </a:lnTo>
                <a:lnTo>
                  <a:pt x="2" y="156"/>
                </a:lnTo>
                <a:lnTo>
                  <a:pt x="0" y="144"/>
                </a:lnTo>
                <a:lnTo>
                  <a:pt x="32" y="106"/>
                </a:lnTo>
                <a:lnTo>
                  <a:pt x="36" y="66"/>
                </a:lnTo>
                <a:lnTo>
                  <a:pt x="40" y="50"/>
                </a:lnTo>
                <a:lnTo>
                  <a:pt x="28" y="6"/>
                </a:lnTo>
                <a:lnTo>
                  <a:pt x="34" y="0"/>
                </a:lnTo>
                <a:lnTo>
                  <a:pt x="168" y="54"/>
                </a:lnTo>
                <a:lnTo>
                  <a:pt x="166" y="1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6" name="Freeform 106"/>
          <p:cNvSpPr>
            <a:spLocks/>
          </p:cNvSpPr>
          <p:nvPr/>
        </p:nvSpPr>
        <p:spPr bwMode="auto">
          <a:xfrm>
            <a:off x="4322762" y="4296684"/>
            <a:ext cx="398463" cy="342579"/>
          </a:xfrm>
          <a:custGeom>
            <a:avLst/>
            <a:gdLst>
              <a:gd name="T0" fmla="*/ 4 w 251"/>
              <a:gd name="T1" fmla="*/ 142 h 194"/>
              <a:gd name="T2" fmla="*/ 18 w 251"/>
              <a:gd name="T3" fmla="*/ 142 h 194"/>
              <a:gd name="T4" fmla="*/ 52 w 251"/>
              <a:gd name="T5" fmla="*/ 136 h 194"/>
              <a:gd name="T6" fmla="*/ 64 w 251"/>
              <a:gd name="T7" fmla="*/ 118 h 194"/>
              <a:gd name="T8" fmla="*/ 66 w 251"/>
              <a:gd name="T9" fmla="*/ 76 h 194"/>
              <a:gd name="T10" fmla="*/ 86 w 251"/>
              <a:gd name="T11" fmla="*/ 72 h 194"/>
              <a:gd name="T12" fmla="*/ 124 w 251"/>
              <a:gd name="T13" fmla="*/ 40 h 194"/>
              <a:gd name="T14" fmla="*/ 191 w 251"/>
              <a:gd name="T15" fmla="*/ 0 h 194"/>
              <a:gd name="T16" fmla="*/ 199 w 251"/>
              <a:gd name="T17" fmla="*/ 2 h 194"/>
              <a:gd name="T18" fmla="*/ 207 w 251"/>
              <a:gd name="T19" fmla="*/ 4 h 194"/>
              <a:gd name="T20" fmla="*/ 217 w 251"/>
              <a:gd name="T21" fmla="*/ 8 h 194"/>
              <a:gd name="T22" fmla="*/ 227 w 251"/>
              <a:gd name="T23" fmla="*/ 16 h 194"/>
              <a:gd name="T24" fmla="*/ 239 w 251"/>
              <a:gd name="T25" fmla="*/ 10 h 194"/>
              <a:gd name="T26" fmla="*/ 251 w 251"/>
              <a:gd name="T27" fmla="*/ 54 h 194"/>
              <a:gd name="T28" fmla="*/ 247 w 251"/>
              <a:gd name="T29" fmla="*/ 70 h 194"/>
              <a:gd name="T30" fmla="*/ 243 w 251"/>
              <a:gd name="T31" fmla="*/ 110 h 194"/>
              <a:gd name="T32" fmla="*/ 211 w 251"/>
              <a:gd name="T33" fmla="*/ 148 h 194"/>
              <a:gd name="T34" fmla="*/ 213 w 251"/>
              <a:gd name="T35" fmla="*/ 160 h 194"/>
              <a:gd name="T36" fmla="*/ 191 w 251"/>
              <a:gd name="T37" fmla="*/ 174 h 194"/>
              <a:gd name="T38" fmla="*/ 156 w 251"/>
              <a:gd name="T39" fmla="*/ 170 h 194"/>
              <a:gd name="T40" fmla="*/ 150 w 251"/>
              <a:gd name="T41" fmla="*/ 178 h 194"/>
              <a:gd name="T42" fmla="*/ 122 w 251"/>
              <a:gd name="T43" fmla="*/ 168 h 194"/>
              <a:gd name="T44" fmla="*/ 112 w 251"/>
              <a:gd name="T45" fmla="*/ 174 h 194"/>
              <a:gd name="T46" fmla="*/ 96 w 251"/>
              <a:gd name="T47" fmla="*/ 162 h 194"/>
              <a:gd name="T48" fmla="*/ 66 w 251"/>
              <a:gd name="T49" fmla="*/ 162 h 194"/>
              <a:gd name="T50" fmla="*/ 54 w 251"/>
              <a:gd name="T51" fmla="*/ 194 h 194"/>
              <a:gd name="T52" fmla="*/ 44 w 251"/>
              <a:gd name="T53" fmla="*/ 184 h 194"/>
              <a:gd name="T54" fmla="*/ 30 w 251"/>
              <a:gd name="T55" fmla="*/ 186 h 194"/>
              <a:gd name="T56" fmla="*/ 16 w 251"/>
              <a:gd name="T57" fmla="*/ 178 h 194"/>
              <a:gd name="T58" fmla="*/ 12 w 251"/>
              <a:gd name="T59" fmla="*/ 176 h 194"/>
              <a:gd name="T60" fmla="*/ 14 w 251"/>
              <a:gd name="T61" fmla="*/ 170 h 194"/>
              <a:gd name="T62" fmla="*/ 4 w 251"/>
              <a:gd name="T63" fmla="*/ 158 h 194"/>
              <a:gd name="T64" fmla="*/ 0 w 251"/>
              <a:gd name="T65" fmla="*/ 150 h 194"/>
              <a:gd name="T66" fmla="*/ 4 w 251"/>
              <a:gd name="T67" fmla="*/ 14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1" h="194">
                <a:moveTo>
                  <a:pt x="4" y="142"/>
                </a:moveTo>
                <a:lnTo>
                  <a:pt x="18" y="142"/>
                </a:lnTo>
                <a:lnTo>
                  <a:pt x="52" y="136"/>
                </a:lnTo>
                <a:lnTo>
                  <a:pt x="64" y="118"/>
                </a:lnTo>
                <a:lnTo>
                  <a:pt x="66" y="76"/>
                </a:lnTo>
                <a:lnTo>
                  <a:pt x="86" y="72"/>
                </a:lnTo>
                <a:lnTo>
                  <a:pt x="124" y="40"/>
                </a:lnTo>
                <a:lnTo>
                  <a:pt x="191" y="0"/>
                </a:lnTo>
                <a:lnTo>
                  <a:pt x="199" y="2"/>
                </a:lnTo>
                <a:lnTo>
                  <a:pt x="207" y="4"/>
                </a:lnTo>
                <a:lnTo>
                  <a:pt x="217" y="8"/>
                </a:lnTo>
                <a:lnTo>
                  <a:pt x="227" y="16"/>
                </a:lnTo>
                <a:lnTo>
                  <a:pt x="239" y="10"/>
                </a:lnTo>
                <a:lnTo>
                  <a:pt x="251" y="54"/>
                </a:lnTo>
                <a:lnTo>
                  <a:pt x="247" y="70"/>
                </a:lnTo>
                <a:lnTo>
                  <a:pt x="243" y="110"/>
                </a:lnTo>
                <a:lnTo>
                  <a:pt x="211" y="148"/>
                </a:lnTo>
                <a:lnTo>
                  <a:pt x="213" y="160"/>
                </a:lnTo>
                <a:lnTo>
                  <a:pt x="191" y="174"/>
                </a:lnTo>
                <a:lnTo>
                  <a:pt x="156" y="170"/>
                </a:lnTo>
                <a:lnTo>
                  <a:pt x="150" y="178"/>
                </a:lnTo>
                <a:lnTo>
                  <a:pt x="122" y="168"/>
                </a:lnTo>
                <a:lnTo>
                  <a:pt x="112" y="174"/>
                </a:lnTo>
                <a:lnTo>
                  <a:pt x="96" y="162"/>
                </a:lnTo>
                <a:lnTo>
                  <a:pt x="66" y="162"/>
                </a:lnTo>
                <a:lnTo>
                  <a:pt x="54" y="194"/>
                </a:lnTo>
                <a:lnTo>
                  <a:pt x="44" y="184"/>
                </a:lnTo>
                <a:lnTo>
                  <a:pt x="30" y="186"/>
                </a:lnTo>
                <a:lnTo>
                  <a:pt x="16" y="178"/>
                </a:lnTo>
                <a:lnTo>
                  <a:pt x="12" y="176"/>
                </a:lnTo>
                <a:lnTo>
                  <a:pt x="14" y="170"/>
                </a:lnTo>
                <a:lnTo>
                  <a:pt x="4" y="158"/>
                </a:lnTo>
                <a:lnTo>
                  <a:pt x="0" y="150"/>
                </a:lnTo>
                <a:lnTo>
                  <a:pt x="4" y="14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7" name="Freeform 107"/>
          <p:cNvSpPr>
            <a:spLocks/>
          </p:cNvSpPr>
          <p:nvPr/>
        </p:nvSpPr>
        <p:spPr bwMode="auto">
          <a:xfrm>
            <a:off x="4689476" y="4638657"/>
            <a:ext cx="320675" cy="226031"/>
          </a:xfrm>
          <a:custGeom>
            <a:avLst/>
            <a:gdLst>
              <a:gd name="T0" fmla="*/ 20 w 202"/>
              <a:gd name="T1" fmla="*/ 54 h 128"/>
              <a:gd name="T2" fmla="*/ 66 w 202"/>
              <a:gd name="T3" fmla="*/ 42 h 128"/>
              <a:gd name="T4" fmla="*/ 68 w 202"/>
              <a:gd name="T5" fmla="*/ 30 h 128"/>
              <a:gd name="T6" fmla="*/ 92 w 202"/>
              <a:gd name="T7" fmla="*/ 26 h 128"/>
              <a:gd name="T8" fmla="*/ 116 w 202"/>
              <a:gd name="T9" fmla="*/ 2 h 128"/>
              <a:gd name="T10" fmla="*/ 128 w 202"/>
              <a:gd name="T11" fmla="*/ 0 h 128"/>
              <a:gd name="T12" fmla="*/ 140 w 202"/>
              <a:gd name="T13" fmla="*/ 8 h 128"/>
              <a:gd name="T14" fmla="*/ 142 w 202"/>
              <a:gd name="T15" fmla="*/ 22 h 128"/>
              <a:gd name="T16" fmla="*/ 142 w 202"/>
              <a:gd name="T17" fmla="*/ 34 h 128"/>
              <a:gd name="T18" fmla="*/ 180 w 202"/>
              <a:gd name="T19" fmla="*/ 60 h 128"/>
              <a:gd name="T20" fmla="*/ 202 w 202"/>
              <a:gd name="T21" fmla="*/ 92 h 128"/>
              <a:gd name="T22" fmla="*/ 172 w 202"/>
              <a:gd name="T23" fmla="*/ 90 h 128"/>
              <a:gd name="T24" fmla="*/ 138 w 202"/>
              <a:gd name="T25" fmla="*/ 100 h 128"/>
              <a:gd name="T26" fmla="*/ 126 w 202"/>
              <a:gd name="T27" fmla="*/ 108 h 128"/>
              <a:gd name="T28" fmla="*/ 104 w 202"/>
              <a:gd name="T29" fmla="*/ 106 h 128"/>
              <a:gd name="T30" fmla="*/ 92 w 202"/>
              <a:gd name="T31" fmla="*/ 102 h 128"/>
              <a:gd name="T32" fmla="*/ 78 w 202"/>
              <a:gd name="T33" fmla="*/ 88 h 128"/>
              <a:gd name="T34" fmla="*/ 64 w 202"/>
              <a:gd name="T35" fmla="*/ 104 h 128"/>
              <a:gd name="T36" fmla="*/ 62 w 202"/>
              <a:gd name="T37" fmla="*/ 118 h 128"/>
              <a:gd name="T38" fmla="*/ 32 w 202"/>
              <a:gd name="T39" fmla="*/ 116 h 128"/>
              <a:gd name="T40" fmla="*/ 24 w 202"/>
              <a:gd name="T41" fmla="*/ 128 h 128"/>
              <a:gd name="T42" fmla="*/ 10 w 202"/>
              <a:gd name="T43" fmla="*/ 112 h 128"/>
              <a:gd name="T44" fmla="*/ 0 w 202"/>
              <a:gd name="T45" fmla="*/ 86 h 128"/>
              <a:gd name="T46" fmla="*/ 0 w 202"/>
              <a:gd name="T47" fmla="*/ 70 h 128"/>
              <a:gd name="T48" fmla="*/ 20 w 202"/>
              <a:gd name="T49" fmla="*/ 5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2" h="128">
                <a:moveTo>
                  <a:pt x="20" y="54"/>
                </a:moveTo>
                <a:lnTo>
                  <a:pt x="66" y="42"/>
                </a:lnTo>
                <a:lnTo>
                  <a:pt x="68" y="30"/>
                </a:lnTo>
                <a:lnTo>
                  <a:pt x="92" y="26"/>
                </a:lnTo>
                <a:lnTo>
                  <a:pt x="116" y="2"/>
                </a:lnTo>
                <a:lnTo>
                  <a:pt x="128" y="0"/>
                </a:lnTo>
                <a:lnTo>
                  <a:pt x="140" y="8"/>
                </a:lnTo>
                <a:lnTo>
                  <a:pt x="142" y="22"/>
                </a:lnTo>
                <a:lnTo>
                  <a:pt x="142" y="34"/>
                </a:lnTo>
                <a:lnTo>
                  <a:pt x="180" y="60"/>
                </a:lnTo>
                <a:lnTo>
                  <a:pt x="202" y="92"/>
                </a:lnTo>
                <a:lnTo>
                  <a:pt x="172" y="90"/>
                </a:lnTo>
                <a:lnTo>
                  <a:pt x="138" y="100"/>
                </a:lnTo>
                <a:lnTo>
                  <a:pt x="126" y="108"/>
                </a:lnTo>
                <a:lnTo>
                  <a:pt x="104" y="106"/>
                </a:lnTo>
                <a:lnTo>
                  <a:pt x="92" y="102"/>
                </a:lnTo>
                <a:lnTo>
                  <a:pt x="78" y="88"/>
                </a:lnTo>
                <a:lnTo>
                  <a:pt x="64" y="104"/>
                </a:lnTo>
                <a:lnTo>
                  <a:pt x="62" y="118"/>
                </a:lnTo>
                <a:lnTo>
                  <a:pt x="32" y="116"/>
                </a:lnTo>
                <a:lnTo>
                  <a:pt x="24" y="128"/>
                </a:lnTo>
                <a:lnTo>
                  <a:pt x="10" y="112"/>
                </a:lnTo>
                <a:lnTo>
                  <a:pt x="0" y="86"/>
                </a:lnTo>
                <a:lnTo>
                  <a:pt x="0" y="70"/>
                </a:lnTo>
                <a:lnTo>
                  <a:pt x="20" y="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8" name="Freeform 108"/>
          <p:cNvSpPr>
            <a:spLocks/>
          </p:cNvSpPr>
          <p:nvPr/>
        </p:nvSpPr>
        <p:spPr bwMode="auto">
          <a:xfrm>
            <a:off x="4873625" y="4295398"/>
            <a:ext cx="419100" cy="543888"/>
          </a:xfrm>
          <a:custGeom>
            <a:avLst/>
            <a:gdLst>
              <a:gd name="T0" fmla="*/ 188 w 264"/>
              <a:gd name="T1" fmla="*/ 20 h 308"/>
              <a:gd name="T2" fmla="*/ 208 w 264"/>
              <a:gd name="T3" fmla="*/ 0 h 308"/>
              <a:gd name="T4" fmla="*/ 216 w 264"/>
              <a:gd name="T5" fmla="*/ 0 h 308"/>
              <a:gd name="T6" fmla="*/ 238 w 264"/>
              <a:gd name="T7" fmla="*/ 18 h 308"/>
              <a:gd name="T8" fmla="*/ 242 w 264"/>
              <a:gd name="T9" fmla="*/ 32 h 308"/>
              <a:gd name="T10" fmla="*/ 240 w 264"/>
              <a:gd name="T11" fmla="*/ 60 h 308"/>
              <a:gd name="T12" fmla="*/ 264 w 264"/>
              <a:gd name="T13" fmla="*/ 86 h 308"/>
              <a:gd name="T14" fmla="*/ 236 w 264"/>
              <a:gd name="T15" fmla="*/ 98 h 308"/>
              <a:gd name="T16" fmla="*/ 230 w 264"/>
              <a:gd name="T17" fmla="*/ 128 h 308"/>
              <a:gd name="T18" fmla="*/ 230 w 264"/>
              <a:gd name="T19" fmla="*/ 142 h 308"/>
              <a:gd name="T20" fmla="*/ 206 w 264"/>
              <a:gd name="T21" fmla="*/ 180 h 308"/>
              <a:gd name="T22" fmla="*/ 206 w 264"/>
              <a:gd name="T23" fmla="*/ 196 h 308"/>
              <a:gd name="T24" fmla="*/ 194 w 264"/>
              <a:gd name="T25" fmla="*/ 198 h 308"/>
              <a:gd name="T26" fmla="*/ 194 w 264"/>
              <a:gd name="T27" fmla="*/ 234 h 308"/>
              <a:gd name="T28" fmla="*/ 174 w 264"/>
              <a:gd name="T29" fmla="*/ 234 h 308"/>
              <a:gd name="T30" fmla="*/ 178 w 264"/>
              <a:gd name="T31" fmla="*/ 248 h 308"/>
              <a:gd name="T32" fmla="*/ 188 w 264"/>
              <a:gd name="T33" fmla="*/ 250 h 308"/>
              <a:gd name="T34" fmla="*/ 212 w 264"/>
              <a:gd name="T35" fmla="*/ 282 h 308"/>
              <a:gd name="T36" fmla="*/ 218 w 264"/>
              <a:gd name="T37" fmla="*/ 282 h 308"/>
              <a:gd name="T38" fmla="*/ 218 w 264"/>
              <a:gd name="T39" fmla="*/ 296 h 308"/>
              <a:gd name="T40" fmla="*/ 198 w 264"/>
              <a:gd name="T41" fmla="*/ 296 h 308"/>
              <a:gd name="T42" fmla="*/ 190 w 264"/>
              <a:gd name="T43" fmla="*/ 304 h 308"/>
              <a:gd name="T44" fmla="*/ 138 w 264"/>
              <a:gd name="T45" fmla="*/ 308 h 308"/>
              <a:gd name="T46" fmla="*/ 122 w 264"/>
              <a:gd name="T47" fmla="*/ 296 h 308"/>
              <a:gd name="T48" fmla="*/ 94 w 264"/>
              <a:gd name="T49" fmla="*/ 298 h 308"/>
              <a:gd name="T50" fmla="*/ 86 w 264"/>
              <a:gd name="T51" fmla="*/ 288 h 308"/>
              <a:gd name="T52" fmla="*/ 64 w 264"/>
              <a:gd name="T53" fmla="*/ 256 h 308"/>
              <a:gd name="T54" fmla="*/ 26 w 264"/>
              <a:gd name="T55" fmla="*/ 230 h 308"/>
              <a:gd name="T56" fmla="*/ 24 w 264"/>
              <a:gd name="T57" fmla="*/ 204 h 308"/>
              <a:gd name="T58" fmla="*/ 12 w 264"/>
              <a:gd name="T59" fmla="*/ 196 h 308"/>
              <a:gd name="T60" fmla="*/ 8 w 264"/>
              <a:gd name="T61" fmla="*/ 170 h 308"/>
              <a:gd name="T62" fmla="*/ 0 w 264"/>
              <a:gd name="T63" fmla="*/ 162 h 308"/>
              <a:gd name="T64" fmla="*/ 16 w 264"/>
              <a:gd name="T65" fmla="*/ 122 h 308"/>
              <a:gd name="T66" fmla="*/ 30 w 264"/>
              <a:gd name="T67" fmla="*/ 120 h 308"/>
              <a:gd name="T68" fmla="*/ 32 w 264"/>
              <a:gd name="T69" fmla="*/ 46 h 308"/>
              <a:gd name="T70" fmla="*/ 50 w 264"/>
              <a:gd name="T71" fmla="*/ 46 h 308"/>
              <a:gd name="T72" fmla="*/ 50 w 264"/>
              <a:gd name="T73" fmla="*/ 12 h 308"/>
              <a:gd name="T74" fmla="*/ 178 w 264"/>
              <a:gd name="T75" fmla="*/ 14 h 308"/>
              <a:gd name="T76" fmla="*/ 188 w 264"/>
              <a:gd name="T77" fmla="*/ 2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64" h="308">
                <a:moveTo>
                  <a:pt x="188" y="20"/>
                </a:moveTo>
                <a:lnTo>
                  <a:pt x="208" y="0"/>
                </a:lnTo>
                <a:lnTo>
                  <a:pt x="216" y="0"/>
                </a:lnTo>
                <a:lnTo>
                  <a:pt x="238" y="18"/>
                </a:lnTo>
                <a:lnTo>
                  <a:pt x="242" y="32"/>
                </a:lnTo>
                <a:lnTo>
                  <a:pt x="240" y="60"/>
                </a:lnTo>
                <a:lnTo>
                  <a:pt x="264" y="86"/>
                </a:lnTo>
                <a:lnTo>
                  <a:pt x="236" y="98"/>
                </a:lnTo>
                <a:lnTo>
                  <a:pt x="230" y="128"/>
                </a:lnTo>
                <a:lnTo>
                  <a:pt x="230" y="142"/>
                </a:lnTo>
                <a:lnTo>
                  <a:pt x="206" y="180"/>
                </a:lnTo>
                <a:lnTo>
                  <a:pt x="206" y="196"/>
                </a:lnTo>
                <a:lnTo>
                  <a:pt x="194" y="198"/>
                </a:lnTo>
                <a:lnTo>
                  <a:pt x="194" y="234"/>
                </a:lnTo>
                <a:lnTo>
                  <a:pt x="174" y="234"/>
                </a:lnTo>
                <a:lnTo>
                  <a:pt x="178" y="248"/>
                </a:lnTo>
                <a:lnTo>
                  <a:pt x="188" y="250"/>
                </a:lnTo>
                <a:lnTo>
                  <a:pt x="212" y="282"/>
                </a:lnTo>
                <a:lnTo>
                  <a:pt x="218" y="282"/>
                </a:lnTo>
                <a:lnTo>
                  <a:pt x="218" y="296"/>
                </a:lnTo>
                <a:lnTo>
                  <a:pt x="198" y="296"/>
                </a:lnTo>
                <a:lnTo>
                  <a:pt x="190" y="304"/>
                </a:lnTo>
                <a:lnTo>
                  <a:pt x="138" y="308"/>
                </a:lnTo>
                <a:lnTo>
                  <a:pt x="122" y="296"/>
                </a:lnTo>
                <a:lnTo>
                  <a:pt x="94" y="298"/>
                </a:lnTo>
                <a:lnTo>
                  <a:pt x="86" y="288"/>
                </a:lnTo>
                <a:lnTo>
                  <a:pt x="64" y="256"/>
                </a:lnTo>
                <a:lnTo>
                  <a:pt x="26" y="230"/>
                </a:lnTo>
                <a:lnTo>
                  <a:pt x="24" y="204"/>
                </a:lnTo>
                <a:lnTo>
                  <a:pt x="12" y="196"/>
                </a:lnTo>
                <a:lnTo>
                  <a:pt x="8" y="170"/>
                </a:lnTo>
                <a:lnTo>
                  <a:pt x="0" y="162"/>
                </a:lnTo>
                <a:lnTo>
                  <a:pt x="16" y="122"/>
                </a:lnTo>
                <a:lnTo>
                  <a:pt x="30" y="120"/>
                </a:lnTo>
                <a:lnTo>
                  <a:pt x="32" y="46"/>
                </a:lnTo>
                <a:lnTo>
                  <a:pt x="50" y="46"/>
                </a:lnTo>
                <a:lnTo>
                  <a:pt x="50" y="12"/>
                </a:lnTo>
                <a:lnTo>
                  <a:pt x="178" y="14"/>
                </a:lnTo>
                <a:lnTo>
                  <a:pt x="188" y="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9" name="Freeform 109"/>
          <p:cNvSpPr>
            <a:spLocks/>
          </p:cNvSpPr>
          <p:nvPr/>
        </p:nvSpPr>
        <p:spPr bwMode="auto">
          <a:xfrm>
            <a:off x="5238751" y="4471523"/>
            <a:ext cx="158750" cy="151865"/>
          </a:xfrm>
          <a:custGeom>
            <a:avLst/>
            <a:gdLst>
              <a:gd name="T0" fmla="*/ 34 w 100"/>
              <a:gd name="T1" fmla="*/ 0 h 86"/>
              <a:gd name="T2" fmla="*/ 42 w 100"/>
              <a:gd name="T3" fmla="*/ 12 h 86"/>
              <a:gd name="T4" fmla="*/ 48 w 100"/>
              <a:gd name="T5" fmla="*/ 26 h 86"/>
              <a:gd name="T6" fmla="*/ 50 w 100"/>
              <a:gd name="T7" fmla="*/ 44 h 86"/>
              <a:gd name="T8" fmla="*/ 64 w 100"/>
              <a:gd name="T9" fmla="*/ 44 h 86"/>
              <a:gd name="T10" fmla="*/ 100 w 100"/>
              <a:gd name="T11" fmla="*/ 76 h 86"/>
              <a:gd name="T12" fmla="*/ 94 w 100"/>
              <a:gd name="T13" fmla="*/ 86 h 86"/>
              <a:gd name="T14" fmla="*/ 76 w 100"/>
              <a:gd name="T15" fmla="*/ 68 h 86"/>
              <a:gd name="T16" fmla="*/ 58 w 100"/>
              <a:gd name="T17" fmla="*/ 52 h 86"/>
              <a:gd name="T18" fmla="*/ 24 w 100"/>
              <a:gd name="T19" fmla="*/ 50 h 86"/>
              <a:gd name="T20" fmla="*/ 22 w 100"/>
              <a:gd name="T21" fmla="*/ 56 h 86"/>
              <a:gd name="T22" fmla="*/ 0 w 100"/>
              <a:gd name="T23" fmla="*/ 56 h 86"/>
              <a:gd name="T24" fmla="*/ 0 w 100"/>
              <a:gd name="T25" fmla="*/ 42 h 86"/>
              <a:gd name="T26" fmla="*/ 4 w 100"/>
              <a:gd name="T27" fmla="*/ 28 h 86"/>
              <a:gd name="T28" fmla="*/ 6 w 100"/>
              <a:gd name="T29" fmla="*/ 12 h 86"/>
              <a:gd name="T30" fmla="*/ 34 w 100"/>
              <a:gd name="T31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0" h="86">
                <a:moveTo>
                  <a:pt x="34" y="0"/>
                </a:moveTo>
                <a:lnTo>
                  <a:pt x="42" y="12"/>
                </a:lnTo>
                <a:lnTo>
                  <a:pt x="48" y="26"/>
                </a:lnTo>
                <a:lnTo>
                  <a:pt x="50" y="44"/>
                </a:lnTo>
                <a:lnTo>
                  <a:pt x="64" y="44"/>
                </a:lnTo>
                <a:lnTo>
                  <a:pt x="100" y="76"/>
                </a:lnTo>
                <a:lnTo>
                  <a:pt x="94" y="86"/>
                </a:lnTo>
                <a:lnTo>
                  <a:pt x="76" y="68"/>
                </a:lnTo>
                <a:lnTo>
                  <a:pt x="58" y="52"/>
                </a:lnTo>
                <a:lnTo>
                  <a:pt x="24" y="50"/>
                </a:lnTo>
                <a:lnTo>
                  <a:pt x="22" y="56"/>
                </a:lnTo>
                <a:lnTo>
                  <a:pt x="0" y="56"/>
                </a:lnTo>
                <a:lnTo>
                  <a:pt x="0" y="42"/>
                </a:lnTo>
                <a:lnTo>
                  <a:pt x="4" y="28"/>
                </a:lnTo>
                <a:lnTo>
                  <a:pt x="6" y="12"/>
                </a:lnTo>
                <a:lnTo>
                  <a:pt x="3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30" name="Freeform 110"/>
          <p:cNvSpPr>
            <a:spLocks/>
          </p:cNvSpPr>
          <p:nvPr/>
        </p:nvSpPr>
        <p:spPr bwMode="auto">
          <a:xfrm>
            <a:off x="5375276" y="4601447"/>
            <a:ext cx="34925" cy="60040"/>
          </a:xfrm>
          <a:custGeom>
            <a:avLst/>
            <a:gdLst>
              <a:gd name="T0" fmla="*/ 22 w 22"/>
              <a:gd name="T1" fmla="*/ 16 h 34"/>
              <a:gd name="T2" fmla="*/ 14 w 22"/>
              <a:gd name="T3" fmla="*/ 22 h 34"/>
              <a:gd name="T4" fmla="*/ 16 w 22"/>
              <a:gd name="T5" fmla="*/ 34 h 34"/>
              <a:gd name="T6" fmla="*/ 0 w 22"/>
              <a:gd name="T7" fmla="*/ 32 h 34"/>
              <a:gd name="T8" fmla="*/ 0 w 22"/>
              <a:gd name="T9" fmla="*/ 20 h 34"/>
              <a:gd name="T10" fmla="*/ 8 w 22"/>
              <a:gd name="T11" fmla="*/ 10 h 34"/>
              <a:gd name="T12" fmla="*/ 14 w 22"/>
              <a:gd name="T13" fmla="*/ 0 h 34"/>
              <a:gd name="T14" fmla="*/ 22 w 22"/>
              <a:gd name="T15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34">
                <a:moveTo>
                  <a:pt x="22" y="16"/>
                </a:moveTo>
                <a:lnTo>
                  <a:pt x="14" y="22"/>
                </a:lnTo>
                <a:lnTo>
                  <a:pt x="16" y="34"/>
                </a:lnTo>
                <a:lnTo>
                  <a:pt x="0" y="32"/>
                </a:lnTo>
                <a:lnTo>
                  <a:pt x="0" y="20"/>
                </a:lnTo>
                <a:lnTo>
                  <a:pt x="8" y="10"/>
                </a:lnTo>
                <a:lnTo>
                  <a:pt x="14" y="0"/>
                </a:lnTo>
                <a:lnTo>
                  <a:pt x="22" y="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31" name="Freeform 111"/>
          <p:cNvSpPr>
            <a:spLocks/>
          </p:cNvSpPr>
          <p:nvPr/>
        </p:nvSpPr>
        <p:spPr bwMode="auto">
          <a:xfrm>
            <a:off x="5349876" y="4597558"/>
            <a:ext cx="263525" cy="381428"/>
          </a:xfrm>
          <a:custGeom>
            <a:avLst/>
            <a:gdLst>
              <a:gd name="T0" fmla="*/ 60 w 166"/>
              <a:gd name="T1" fmla="*/ 26 h 216"/>
              <a:gd name="T2" fmla="*/ 78 w 166"/>
              <a:gd name="T3" fmla="*/ 18 h 216"/>
              <a:gd name="T4" fmla="*/ 146 w 166"/>
              <a:gd name="T5" fmla="*/ 8 h 216"/>
              <a:gd name="T6" fmla="*/ 164 w 166"/>
              <a:gd name="T7" fmla="*/ 0 h 216"/>
              <a:gd name="T8" fmla="*/ 166 w 166"/>
              <a:gd name="T9" fmla="*/ 22 h 216"/>
              <a:gd name="T10" fmla="*/ 158 w 166"/>
              <a:gd name="T11" fmla="*/ 30 h 216"/>
              <a:gd name="T12" fmla="*/ 132 w 166"/>
              <a:gd name="T13" fmla="*/ 80 h 216"/>
              <a:gd name="T14" fmla="*/ 80 w 166"/>
              <a:gd name="T15" fmla="*/ 152 h 216"/>
              <a:gd name="T16" fmla="*/ 12 w 166"/>
              <a:gd name="T17" fmla="*/ 216 h 216"/>
              <a:gd name="T18" fmla="*/ 2 w 166"/>
              <a:gd name="T19" fmla="*/ 202 h 216"/>
              <a:gd name="T20" fmla="*/ 0 w 166"/>
              <a:gd name="T21" fmla="*/ 146 h 216"/>
              <a:gd name="T22" fmla="*/ 16 w 166"/>
              <a:gd name="T23" fmla="*/ 136 h 216"/>
              <a:gd name="T24" fmla="*/ 16 w 166"/>
              <a:gd name="T25" fmla="*/ 126 h 216"/>
              <a:gd name="T26" fmla="*/ 40 w 166"/>
              <a:gd name="T27" fmla="*/ 112 h 216"/>
              <a:gd name="T28" fmla="*/ 66 w 166"/>
              <a:gd name="T29" fmla="*/ 108 h 216"/>
              <a:gd name="T30" fmla="*/ 108 w 166"/>
              <a:gd name="T31" fmla="*/ 62 h 216"/>
              <a:gd name="T32" fmla="*/ 52 w 166"/>
              <a:gd name="T33" fmla="*/ 48 h 216"/>
              <a:gd name="T34" fmla="*/ 32 w 166"/>
              <a:gd name="T35" fmla="*/ 26 h 216"/>
              <a:gd name="T36" fmla="*/ 32 w 166"/>
              <a:gd name="T37" fmla="*/ 16 h 216"/>
              <a:gd name="T38" fmla="*/ 40 w 166"/>
              <a:gd name="T39" fmla="*/ 8 h 216"/>
              <a:gd name="T40" fmla="*/ 60 w 166"/>
              <a:gd name="T41" fmla="*/ 2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6" h="216">
                <a:moveTo>
                  <a:pt x="60" y="26"/>
                </a:moveTo>
                <a:lnTo>
                  <a:pt x="78" y="18"/>
                </a:lnTo>
                <a:lnTo>
                  <a:pt x="146" y="8"/>
                </a:lnTo>
                <a:lnTo>
                  <a:pt x="164" y="0"/>
                </a:lnTo>
                <a:lnTo>
                  <a:pt x="166" y="22"/>
                </a:lnTo>
                <a:lnTo>
                  <a:pt x="158" y="30"/>
                </a:lnTo>
                <a:lnTo>
                  <a:pt x="132" y="80"/>
                </a:lnTo>
                <a:lnTo>
                  <a:pt x="80" y="152"/>
                </a:lnTo>
                <a:lnTo>
                  <a:pt x="12" y="216"/>
                </a:lnTo>
                <a:lnTo>
                  <a:pt x="2" y="202"/>
                </a:lnTo>
                <a:lnTo>
                  <a:pt x="0" y="146"/>
                </a:lnTo>
                <a:lnTo>
                  <a:pt x="16" y="136"/>
                </a:lnTo>
                <a:lnTo>
                  <a:pt x="16" y="126"/>
                </a:lnTo>
                <a:lnTo>
                  <a:pt x="40" y="112"/>
                </a:lnTo>
                <a:lnTo>
                  <a:pt x="66" y="108"/>
                </a:lnTo>
                <a:lnTo>
                  <a:pt x="108" y="62"/>
                </a:lnTo>
                <a:lnTo>
                  <a:pt x="52" y="48"/>
                </a:lnTo>
                <a:lnTo>
                  <a:pt x="32" y="26"/>
                </a:lnTo>
                <a:lnTo>
                  <a:pt x="32" y="16"/>
                </a:lnTo>
                <a:lnTo>
                  <a:pt x="40" y="8"/>
                </a:lnTo>
                <a:lnTo>
                  <a:pt x="60" y="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32" name="Freeform 112"/>
          <p:cNvSpPr>
            <a:spLocks/>
          </p:cNvSpPr>
          <p:nvPr/>
        </p:nvSpPr>
        <p:spPr bwMode="auto">
          <a:xfrm>
            <a:off x="5149851" y="4534488"/>
            <a:ext cx="371475" cy="314325"/>
          </a:xfrm>
          <a:custGeom>
            <a:avLst/>
            <a:gdLst>
              <a:gd name="T0" fmla="*/ 56 w 234"/>
              <a:gd name="T1" fmla="*/ 6 h 178"/>
              <a:gd name="T2" fmla="*/ 78 w 234"/>
              <a:gd name="T3" fmla="*/ 6 h 178"/>
              <a:gd name="T4" fmla="*/ 80 w 234"/>
              <a:gd name="T5" fmla="*/ 0 h 178"/>
              <a:gd name="T6" fmla="*/ 114 w 234"/>
              <a:gd name="T7" fmla="*/ 2 h 178"/>
              <a:gd name="T8" fmla="*/ 150 w 234"/>
              <a:gd name="T9" fmla="*/ 36 h 178"/>
              <a:gd name="T10" fmla="*/ 142 w 234"/>
              <a:gd name="T11" fmla="*/ 46 h 178"/>
              <a:gd name="T12" fmla="*/ 142 w 234"/>
              <a:gd name="T13" fmla="*/ 58 h 178"/>
              <a:gd name="T14" fmla="*/ 158 w 234"/>
              <a:gd name="T15" fmla="*/ 60 h 178"/>
              <a:gd name="T16" fmla="*/ 158 w 234"/>
              <a:gd name="T17" fmla="*/ 70 h 178"/>
              <a:gd name="T18" fmla="*/ 178 w 234"/>
              <a:gd name="T19" fmla="*/ 92 h 178"/>
              <a:gd name="T20" fmla="*/ 234 w 234"/>
              <a:gd name="T21" fmla="*/ 106 h 178"/>
              <a:gd name="T22" fmla="*/ 192 w 234"/>
              <a:gd name="T23" fmla="*/ 152 h 178"/>
              <a:gd name="T24" fmla="*/ 166 w 234"/>
              <a:gd name="T25" fmla="*/ 156 h 178"/>
              <a:gd name="T26" fmla="*/ 142 w 234"/>
              <a:gd name="T27" fmla="*/ 170 h 178"/>
              <a:gd name="T28" fmla="*/ 130 w 234"/>
              <a:gd name="T29" fmla="*/ 174 h 178"/>
              <a:gd name="T30" fmla="*/ 124 w 234"/>
              <a:gd name="T31" fmla="*/ 166 h 178"/>
              <a:gd name="T32" fmla="*/ 104 w 234"/>
              <a:gd name="T33" fmla="*/ 178 h 178"/>
              <a:gd name="T34" fmla="*/ 80 w 234"/>
              <a:gd name="T35" fmla="*/ 176 h 178"/>
              <a:gd name="T36" fmla="*/ 44 w 234"/>
              <a:gd name="T37" fmla="*/ 160 h 178"/>
              <a:gd name="T38" fmla="*/ 44 w 234"/>
              <a:gd name="T39" fmla="*/ 146 h 178"/>
              <a:gd name="T40" fmla="*/ 38 w 234"/>
              <a:gd name="T41" fmla="*/ 146 h 178"/>
              <a:gd name="T42" fmla="*/ 14 w 234"/>
              <a:gd name="T43" fmla="*/ 114 h 178"/>
              <a:gd name="T44" fmla="*/ 4 w 234"/>
              <a:gd name="T45" fmla="*/ 112 h 178"/>
              <a:gd name="T46" fmla="*/ 0 w 234"/>
              <a:gd name="T47" fmla="*/ 98 h 178"/>
              <a:gd name="T48" fmla="*/ 20 w 234"/>
              <a:gd name="T49" fmla="*/ 98 h 178"/>
              <a:gd name="T50" fmla="*/ 20 w 234"/>
              <a:gd name="T51" fmla="*/ 62 h 178"/>
              <a:gd name="T52" fmla="*/ 32 w 234"/>
              <a:gd name="T53" fmla="*/ 60 h 178"/>
              <a:gd name="T54" fmla="*/ 32 w 234"/>
              <a:gd name="T55" fmla="*/ 44 h 178"/>
              <a:gd name="T56" fmla="*/ 56 w 234"/>
              <a:gd name="T57" fmla="*/ 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4" h="178">
                <a:moveTo>
                  <a:pt x="56" y="6"/>
                </a:moveTo>
                <a:lnTo>
                  <a:pt x="78" y="6"/>
                </a:lnTo>
                <a:lnTo>
                  <a:pt x="80" y="0"/>
                </a:lnTo>
                <a:lnTo>
                  <a:pt x="114" y="2"/>
                </a:lnTo>
                <a:lnTo>
                  <a:pt x="150" y="36"/>
                </a:lnTo>
                <a:lnTo>
                  <a:pt x="142" y="46"/>
                </a:lnTo>
                <a:lnTo>
                  <a:pt x="142" y="58"/>
                </a:lnTo>
                <a:lnTo>
                  <a:pt x="158" y="60"/>
                </a:lnTo>
                <a:lnTo>
                  <a:pt x="158" y="70"/>
                </a:lnTo>
                <a:lnTo>
                  <a:pt x="178" y="92"/>
                </a:lnTo>
                <a:lnTo>
                  <a:pt x="234" y="106"/>
                </a:lnTo>
                <a:lnTo>
                  <a:pt x="192" y="152"/>
                </a:lnTo>
                <a:lnTo>
                  <a:pt x="166" y="156"/>
                </a:lnTo>
                <a:lnTo>
                  <a:pt x="142" y="170"/>
                </a:lnTo>
                <a:lnTo>
                  <a:pt x="130" y="174"/>
                </a:lnTo>
                <a:lnTo>
                  <a:pt x="124" y="166"/>
                </a:lnTo>
                <a:lnTo>
                  <a:pt x="104" y="178"/>
                </a:lnTo>
                <a:lnTo>
                  <a:pt x="80" y="176"/>
                </a:lnTo>
                <a:lnTo>
                  <a:pt x="44" y="160"/>
                </a:lnTo>
                <a:lnTo>
                  <a:pt x="44" y="146"/>
                </a:lnTo>
                <a:lnTo>
                  <a:pt x="38" y="146"/>
                </a:lnTo>
                <a:lnTo>
                  <a:pt x="14" y="114"/>
                </a:lnTo>
                <a:lnTo>
                  <a:pt x="4" y="112"/>
                </a:lnTo>
                <a:lnTo>
                  <a:pt x="0" y="98"/>
                </a:lnTo>
                <a:lnTo>
                  <a:pt x="20" y="98"/>
                </a:lnTo>
                <a:lnTo>
                  <a:pt x="20" y="62"/>
                </a:lnTo>
                <a:lnTo>
                  <a:pt x="32" y="60"/>
                </a:lnTo>
                <a:lnTo>
                  <a:pt x="32" y="44"/>
                </a:lnTo>
                <a:lnTo>
                  <a:pt x="56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33" name="Freeform 113"/>
          <p:cNvSpPr>
            <a:spLocks/>
          </p:cNvSpPr>
          <p:nvPr/>
        </p:nvSpPr>
        <p:spPr bwMode="auto">
          <a:xfrm>
            <a:off x="4538663" y="4575763"/>
            <a:ext cx="188913" cy="314325"/>
          </a:xfrm>
          <a:custGeom>
            <a:avLst/>
            <a:gdLst>
              <a:gd name="T0" fmla="*/ 91 w 119"/>
              <a:gd name="T1" fmla="*/ 0 h 178"/>
              <a:gd name="T2" fmla="*/ 99 w 119"/>
              <a:gd name="T3" fmla="*/ 12 h 178"/>
              <a:gd name="T4" fmla="*/ 101 w 119"/>
              <a:gd name="T5" fmla="*/ 36 h 178"/>
              <a:gd name="T6" fmla="*/ 107 w 119"/>
              <a:gd name="T7" fmla="*/ 46 h 178"/>
              <a:gd name="T8" fmla="*/ 87 w 119"/>
              <a:gd name="T9" fmla="*/ 46 h 178"/>
              <a:gd name="T10" fmla="*/ 85 w 119"/>
              <a:gd name="T11" fmla="*/ 56 h 178"/>
              <a:gd name="T12" fmla="*/ 115 w 119"/>
              <a:gd name="T13" fmla="*/ 88 h 178"/>
              <a:gd name="T14" fmla="*/ 95 w 119"/>
              <a:gd name="T15" fmla="*/ 104 h 178"/>
              <a:gd name="T16" fmla="*/ 95 w 119"/>
              <a:gd name="T17" fmla="*/ 120 h 178"/>
              <a:gd name="T18" fmla="*/ 105 w 119"/>
              <a:gd name="T19" fmla="*/ 146 h 178"/>
              <a:gd name="T20" fmla="*/ 119 w 119"/>
              <a:gd name="T21" fmla="*/ 162 h 178"/>
              <a:gd name="T22" fmla="*/ 117 w 119"/>
              <a:gd name="T23" fmla="*/ 176 h 178"/>
              <a:gd name="T24" fmla="*/ 99 w 119"/>
              <a:gd name="T25" fmla="*/ 178 h 178"/>
              <a:gd name="T26" fmla="*/ 99 w 119"/>
              <a:gd name="T27" fmla="*/ 170 h 178"/>
              <a:gd name="T28" fmla="*/ 18 w 119"/>
              <a:gd name="T29" fmla="*/ 170 h 178"/>
              <a:gd name="T30" fmla="*/ 18 w 119"/>
              <a:gd name="T31" fmla="*/ 146 h 178"/>
              <a:gd name="T32" fmla="*/ 10 w 119"/>
              <a:gd name="T33" fmla="*/ 138 h 178"/>
              <a:gd name="T34" fmla="*/ 0 w 119"/>
              <a:gd name="T35" fmla="*/ 132 h 178"/>
              <a:gd name="T36" fmla="*/ 2 w 119"/>
              <a:gd name="T37" fmla="*/ 114 h 178"/>
              <a:gd name="T38" fmla="*/ 22 w 119"/>
              <a:gd name="T39" fmla="*/ 96 h 178"/>
              <a:gd name="T40" fmla="*/ 32 w 119"/>
              <a:gd name="T41" fmla="*/ 96 h 178"/>
              <a:gd name="T42" fmla="*/ 43 w 119"/>
              <a:gd name="T43" fmla="*/ 104 h 178"/>
              <a:gd name="T44" fmla="*/ 83 w 119"/>
              <a:gd name="T45" fmla="*/ 28 h 178"/>
              <a:gd name="T46" fmla="*/ 93 w 119"/>
              <a:gd name="T47" fmla="*/ 26 h 178"/>
              <a:gd name="T48" fmla="*/ 91 w 119"/>
              <a:gd name="T49" fmla="*/ 12 h 178"/>
              <a:gd name="T50" fmla="*/ 91 w 119"/>
              <a:gd name="T51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" h="178">
                <a:moveTo>
                  <a:pt x="91" y="0"/>
                </a:moveTo>
                <a:lnTo>
                  <a:pt x="99" y="12"/>
                </a:lnTo>
                <a:lnTo>
                  <a:pt x="101" y="36"/>
                </a:lnTo>
                <a:lnTo>
                  <a:pt x="107" y="46"/>
                </a:lnTo>
                <a:lnTo>
                  <a:pt x="87" y="46"/>
                </a:lnTo>
                <a:lnTo>
                  <a:pt x="85" y="56"/>
                </a:lnTo>
                <a:lnTo>
                  <a:pt x="115" y="88"/>
                </a:lnTo>
                <a:lnTo>
                  <a:pt x="95" y="104"/>
                </a:lnTo>
                <a:lnTo>
                  <a:pt x="95" y="120"/>
                </a:lnTo>
                <a:lnTo>
                  <a:pt x="105" y="146"/>
                </a:lnTo>
                <a:lnTo>
                  <a:pt x="119" y="162"/>
                </a:lnTo>
                <a:lnTo>
                  <a:pt x="117" y="176"/>
                </a:lnTo>
                <a:lnTo>
                  <a:pt x="99" y="178"/>
                </a:lnTo>
                <a:lnTo>
                  <a:pt x="99" y="170"/>
                </a:lnTo>
                <a:lnTo>
                  <a:pt x="18" y="170"/>
                </a:lnTo>
                <a:lnTo>
                  <a:pt x="18" y="146"/>
                </a:lnTo>
                <a:lnTo>
                  <a:pt x="10" y="138"/>
                </a:lnTo>
                <a:lnTo>
                  <a:pt x="0" y="132"/>
                </a:lnTo>
                <a:lnTo>
                  <a:pt x="2" y="114"/>
                </a:lnTo>
                <a:lnTo>
                  <a:pt x="22" y="96"/>
                </a:lnTo>
                <a:lnTo>
                  <a:pt x="32" y="96"/>
                </a:lnTo>
                <a:lnTo>
                  <a:pt x="43" y="104"/>
                </a:lnTo>
                <a:lnTo>
                  <a:pt x="83" y="28"/>
                </a:lnTo>
                <a:lnTo>
                  <a:pt x="93" y="26"/>
                </a:lnTo>
                <a:lnTo>
                  <a:pt x="91" y="12"/>
                </a:lnTo>
                <a:lnTo>
                  <a:pt x="9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34" name="Freeform 114"/>
          <p:cNvSpPr>
            <a:spLocks/>
          </p:cNvSpPr>
          <p:nvPr/>
        </p:nvSpPr>
        <p:spPr bwMode="auto">
          <a:xfrm>
            <a:off x="4389438" y="4558532"/>
            <a:ext cx="296863" cy="264881"/>
          </a:xfrm>
          <a:custGeom>
            <a:avLst/>
            <a:gdLst>
              <a:gd name="T0" fmla="*/ 94 w 187"/>
              <a:gd name="T1" fmla="*/ 146 h 150"/>
              <a:gd name="T2" fmla="*/ 64 w 187"/>
              <a:gd name="T3" fmla="*/ 150 h 150"/>
              <a:gd name="T4" fmla="*/ 44 w 187"/>
              <a:gd name="T5" fmla="*/ 148 h 150"/>
              <a:gd name="T6" fmla="*/ 46 w 187"/>
              <a:gd name="T7" fmla="*/ 132 h 150"/>
              <a:gd name="T8" fmla="*/ 22 w 187"/>
              <a:gd name="T9" fmla="*/ 118 h 150"/>
              <a:gd name="T10" fmla="*/ 2 w 187"/>
              <a:gd name="T11" fmla="*/ 116 h 150"/>
              <a:gd name="T12" fmla="*/ 0 w 187"/>
              <a:gd name="T13" fmla="*/ 78 h 150"/>
              <a:gd name="T14" fmla="*/ 22 w 187"/>
              <a:gd name="T15" fmla="*/ 52 h 150"/>
              <a:gd name="T16" fmla="*/ 10 w 187"/>
              <a:gd name="T17" fmla="*/ 42 h 150"/>
              <a:gd name="T18" fmla="*/ 12 w 187"/>
              <a:gd name="T19" fmla="*/ 34 h 150"/>
              <a:gd name="T20" fmla="*/ 24 w 187"/>
              <a:gd name="T21" fmla="*/ 2 h 150"/>
              <a:gd name="T22" fmla="*/ 54 w 187"/>
              <a:gd name="T23" fmla="*/ 2 h 150"/>
              <a:gd name="T24" fmla="*/ 70 w 187"/>
              <a:gd name="T25" fmla="*/ 14 h 150"/>
              <a:gd name="T26" fmla="*/ 80 w 187"/>
              <a:gd name="T27" fmla="*/ 8 h 150"/>
              <a:gd name="T28" fmla="*/ 108 w 187"/>
              <a:gd name="T29" fmla="*/ 18 h 150"/>
              <a:gd name="T30" fmla="*/ 114 w 187"/>
              <a:gd name="T31" fmla="*/ 10 h 150"/>
              <a:gd name="T32" fmla="*/ 149 w 187"/>
              <a:gd name="T33" fmla="*/ 14 h 150"/>
              <a:gd name="T34" fmla="*/ 171 w 187"/>
              <a:gd name="T35" fmla="*/ 0 h 150"/>
              <a:gd name="T36" fmla="*/ 185 w 187"/>
              <a:gd name="T37" fmla="*/ 14 h 150"/>
              <a:gd name="T38" fmla="*/ 187 w 187"/>
              <a:gd name="T39" fmla="*/ 40 h 150"/>
              <a:gd name="T40" fmla="*/ 177 w 187"/>
              <a:gd name="T41" fmla="*/ 42 h 150"/>
              <a:gd name="T42" fmla="*/ 137 w 187"/>
              <a:gd name="T43" fmla="*/ 118 h 150"/>
              <a:gd name="T44" fmla="*/ 126 w 187"/>
              <a:gd name="T45" fmla="*/ 110 h 150"/>
              <a:gd name="T46" fmla="*/ 116 w 187"/>
              <a:gd name="T47" fmla="*/ 110 h 150"/>
              <a:gd name="T48" fmla="*/ 96 w 187"/>
              <a:gd name="T49" fmla="*/ 128 h 150"/>
              <a:gd name="T50" fmla="*/ 94 w 187"/>
              <a:gd name="T51" fmla="*/ 14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7" h="150">
                <a:moveTo>
                  <a:pt x="94" y="146"/>
                </a:moveTo>
                <a:lnTo>
                  <a:pt x="64" y="150"/>
                </a:lnTo>
                <a:lnTo>
                  <a:pt x="44" y="148"/>
                </a:lnTo>
                <a:lnTo>
                  <a:pt x="46" y="132"/>
                </a:lnTo>
                <a:lnTo>
                  <a:pt x="22" y="118"/>
                </a:lnTo>
                <a:lnTo>
                  <a:pt x="2" y="116"/>
                </a:lnTo>
                <a:lnTo>
                  <a:pt x="0" y="78"/>
                </a:lnTo>
                <a:lnTo>
                  <a:pt x="22" y="52"/>
                </a:lnTo>
                <a:lnTo>
                  <a:pt x="10" y="42"/>
                </a:lnTo>
                <a:lnTo>
                  <a:pt x="12" y="34"/>
                </a:lnTo>
                <a:lnTo>
                  <a:pt x="24" y="2"/>
                </a:lnTo>
                <a:lnTo>
                  <a:pt x="54" y="2"/>
                </a:lnTo>
                <a:lnTo>
                  <a:pt x="70" y="14"/>
                </a:lnTo>
                <a:lnTo>
                  <a:pt x="80" y="8"/>
                </a:lnTo>
                <a:lnTo>
                  <a:pt x="108" y="18"/>
                </a:lnTo>
                <a:lnTo>
                  <a:pt x="114" y="10"/>
                </a:lnTo>
                <a:lnTo>
                  <a:pt x="149" y="14"/>
                </a:lnTo>
                <a:lnTo>
                  <a:pt x="171" y="0"/>
                </a:lnTo>
                <a:lnTo>
                  <a:pt x="185" y="14"/>
                </a:lnTo>
                <a:lnTo>
                  <a:pt x="187" y="40"/>
                </a:lnTo>
                <a:lnTo>
                  <a:pt x="177" y="42"/>
                </a:lnTo>
                <a:lnTo>
                  <a:pt x="137" y="118"/>
                </a:lnTo>
                <a:lnTo>
                  <a:pt x="126" y="110"/>
                </a:lnTo>
                <a:lnTo>
                  <a:pt x="116" y="110"/>
                </a:lnTo>
                <a:lnTo>
                  <a:pt x="96" y="128"/>
                </a:lnTo>
                <a:lnTo>
                  <a:pt x="94" y="1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35" name="Freeform 115"/>
          <p:cNvSpPr>
            <a:spLocks/>
          </p:cNvSpPr>
          <p:nvPr/>
        </p:nvSpPr>
        <p:spPr bwMode="auto">
          <a:xfrm>
            <a:off x="4338638" y="4606262"/>
            <a:ext cx="85725" cy="169524"/>
          </a:xfrm>
          <a:custGeom>
            <a:avLst/>
            <a:gdLst>
              <a:gd name="T0" fmla="*/ 20 w 54"/>
              <a:gd name="T1" fmla="*/ 2 h 96"/>
              <a:gd name="T2" fmla="*/ 34 w 54"/>
              <a:gd name="T3" fmla="*/ 0 h 96"/>
              <a:gd name="T4" fmla="*/ 44 w 54"/>
              <a:gd name="T5" fmla="*/ 10 h 96"/>
              <a:gd name="T6" fmla="*/ 42 w 54"/>
              <a:gd name="T7" fmla="*/ 18 h 96"/>
              <a:gd name="T8" fmla="*/ 54 w 54"/>
              <a:gd name="T9" fmla="*/ 28 h 96"/>
              <a:gd name="T10" fmla="*/ 32 w 54"/>
              <a:gd name="T11" fmla="*/ 54 h 96"/>
              <a:gd name="T12" fmla="*/ 34 w 54"/>
              <a:gd name="T13" fmla="*/ 92 h 96"/>
              <a:gd name="T14" fmla="*/ 12 w 54"/>
              <a:gd name="T15" fmla="*/ 96 h 96"/>
              <a:gd name="T16" fmla="*/ 12 w 54"/>
              <a:gd name="T17" fmla="*/ 48 h 96"/>
              <a:gd name="T18" fmla="*/ 0 w 54"/>
              <a:gd name="T19" fmla="*/ 32 h 96"/>
              <a:gd name="T20" fmla="*/ 4 w 54"/>
              <a:gd name="T21" fmla="*/ 20 h 96"/>
              <a:gd name="T22" fmla="*/ 20 w 54"/>
              <a:gd name="T23" fmla="*/ 16 h 96"/>
              <a:gd name="T24" fmla="*/ 20 w 54"/>
              <a:gd name="T25" fmla="*/ 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96">
                <a:moveTo>
                  <a:pt x="20" y="2"/>
                </a:moveTo>
                <a:lnTo>
                  <a:pt x="34" y="0"/>
                </a:lnTo>
                <a:lnTo>
                  <a:pt x="44" y="10"/>
                </a:lnTo>
                <a:lnTo>
                  <a:pt x="42" y="18"/>
                </a:lnTo>
                <a:lnTo>
                  <a:pt x="54" y="28"/>
                </a:lnTo>
                <a:lnTo>
                  <a:pt x="32" y="54"/>
                </a:lnTo>
                <a:lnTo>
                  <a:pt x="34" y="92"/>
                </a:lnTo>
                <a:lnTo>
                  <a:pt x="12" y="96"/>
                </a:lnTo>
                <a:lnTo>
                  <a:pt x="12" y="48"/>
                </a:lnTo>
                <a:lnTo>
                  <a:pt x="0" y="32"/>
                </a:lnTo>
                <a:lnTo>
                  <a:pt x="4" y="20"/>
                </a:lnTo>
                <a:lnTo>
                  <a:pt x="20" y="16"/>
                </a:lnTo>
                <a:lnTo>
                  <a:pt x="20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36" name="Freeform 116"/>
          <p:cNvSpPr>
            <a:spLocks/>
          </p:cNvSpPr>
          <p:nvPr/>
        </p:nvSpPr>
        <p:spPr bwMode="auto">
          <a:xfrm>
            <a:off x="4310063" y="4640866"/>
            <a:ext cx="47625" cy="141270"/>
          </a:xfrm>
          <a:custGeom>
            <a:avLst/>
            <a:gdLst>
              <a:gd name="T0" fmla="*/ 30 w 30"/>
              <a:gd name="T1" fmla="*/ 76 h 80"/>
              <a:gd name="T2" fmla="*/ 16 w 30"/>
              <a:gd name="T3" fmla="*/ 80 h 80"/>
              <a:gd name="T4" fmla="*/ 12 w 30"/>
              <a:gd name="T5" fmla="*/ 48 h 80"/>
              <a:gd name="T6" fmla="*/ 8 w 30"/>
              <a:gd name="T7" fmla="*/ 34 h 80"/>
              <a:gd name="T8" fmla="*/ 12 w 30"/>
              <a:gd name="T9" fmla="*/ 18 h 80"/>
              <a:gd name="T10" fmla="*/ 0 w 30"/>
              <a:gd name="T11" fmla="*/ 0 h 80"/>
              <a:gd name="T12" fmla="*/ 22 w 30"/>
              <a:gd name="T13" fmla="*/ 0 h 80"/>
              <a:gd name="T14" fmla="*/ 18 w 30"/>
              <a:gd name="T15" fmla="*/ 12 h 80"/>
              <a:gd name="T16" fmla="*/ 30 w 30"/>
              <a:gd name="T17" fmla="*/ 28 h 80"/>
              <a:gd name="T18" fmla="*/ 30 w 30"/>
              <a:gd name="T19" fmla="*/ 7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" h="80">
                <a:moveTo>
                  <a:pt x="30" y="76"/>
                </a:moveTo>
                <a:lnTo>
                  <a:pt x="16" y="80"/>
                </a:lnTo>
                <a:lnTo>
                  <a:pt x="12" y="48"/>
                </a:lnTo>
                <a:lnTo>
                  <a:pt x="8" y="34"/>
                </a:lnTo>
                <a:lnTo>
                  <a:pt x="12" y="18"/>
                </a:lnTo>
                <a:lnTo>
                  <a:pt x="0" y="0"/>
                </a:lnTo>
                <a:lnTo>
                  <a:pt x="22" y="0"/>
                </a:lnTo>
                <a:lnTo>
                  <a:pt x="18" y="12"/>
                </a:lnTo>
                <a:lnTo>
                  <a:pt x="30" y="28"/>
                </a:lnTo>
                <a:lnTo>
                  <a:pt x="30" y="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37" name="Freeform 117"/>
          <p:cNvSpPr>
            <a:spLocks/>
          </p:cNvSpPr>
          <p:nvPr/>
        </p:nvSpPr>
        <p:spPr bwMode="auto">
          <a:xfrm>
            <a:off x="4014788" y="4257440"/>
            <a:ext cx="409575" cy="416746"/>
          </a:xfrm>
          <a:custGeom>
            <a:avLst/>
            <a:gdLst>
              <a:gd name="T0" fmla="*/ 120 w 258"/>
              <a:gd name="T1" fmla="*/ 0 h 236"/>
              <a:gd name="T2" fmla="*/ 210 w 258"/>
              <a:gd name="T3" fmla="*/ 60 h 236"/>
              <a:gd name="T4" fmla="*/ 224 w 258"/>
              <a:gd name="T5" fmla="*/ 74 h 236"/>
              <a:gd name="T6" fmla="*/ 244 w 258"/>
              <a:gd name="T7" fmla="*/ 82 h 236"/>
              <a:gd name="T8" fmla="*/ 242 w 258"/>
              <a:gd name="T9" fmla="*/ 98 h 236"/>
              <a:gd name="T10" fmla="*/ 258 w 258"/>
              <a:gd name="T11" fmla="*/ 96 h 236"/>
              <a:gd name="T12" fmla="*/ 258 w 258"/>
              <a:gd name="T13" fmla="*/ 138 h 236"/>
              <a:gd name="T14" fmla="*/ 246 w 258"/>
              <a:gd name="T15" fmla="*/ 156 h 236"/>
              <a:gd name="T16" fmla="*/ 212 w 258"/>
              <a:gd name="T17" fmla="*/ 162 h 236"/>
              <a:gd name="T18" fmla="*/ 198 w 258"/>
              <a:gd name="T19" fmla="*/ 162 h 236"/>
              <a:gd name="T20" fmla="*/ 178 w 258"/>
              <a:gd name="T21" fmla="*/ 162 h 236"/>
              <a:gd name="T22" fmla="*/ 154 w 258"/>
              <a:gd name="T23" fmla="*/ 172 h 236"/>
              <a:gd name="T24" fmla="*/ 136 w 258"/>
              <a:gd name="T25" fmla="*/ 190 h 236"/>
              <a:gd name="T26" fmla="*/ 128 w 258"/>
              <a:gd name="T27" fmla="*/ 186 h 236"/>
              <a:gd name="T28" fmla="*/ 118 w 258"/>
              <a:gd name="T29" fmla="*/ 210 h 236"/>
              <a:gd name="T30" fmla="*/ 108 w 258"/>
              <a:gd name="T31" fmla="*/ 212 h 236"/>
              <a:gd name="T32" fmla="*/ 104 w 258"/>
              <a:gd name="T33" fmla="*/ 234 h 236"/>
              <a:gd name="T34" fmla="*/ 64 w 258"/>
              <a:gd name="T35" fmla="*/ 236 h 236"/>
              <a:gd name="T36" fmla="*/ 56 w 258"/>
              <a:gd name="T37" fmla="*/ 218 h 236"/>
              <a:gd name="T38" fmla="*/ 50 w 258"/>
              <a:gd name="T39" fmla="*/ 204 h 236"/>
              <a:gd name="T40" fmla="*/ 24 w 258"/>
              <a:gd name="T41" fmla="*/ 210 h 236"/>
              <a:gd name="T42" fmla="*/ 12 w 258"/>
              <a:gd name="T43" fmla="*/ 206 h 236"/>
              <a:gd name="T44" fmla="*/ 12 w 258"/>
              <a:gd name="T45" fmla="*/ 204 h 236"/>
              <a:gd name="T46" fmla="*/ 12 w 258"/>
              <a:gd name="T47" fmla="*/ 200 h 236"/>
              <a:gd name="T48" fmla="*/ 10 w 258"/>
              <a:gd name="T49" fmla="*/ 192 h 236"/>
              <a:gd name="T50" fmla="*/ 4 w 258"/>
              <a:gd name="T51" fmla="*/ 184 h 236"/>
              <a:gd name="T52" fmla="*/ 2 w 258"/>
              <a:gd name="T53" fmla="*/ 172 h 236"/>
              <a:gd name="T54" fmla="*/ 0 w 258"/>
              <a:gd name="T55" fmla="*/ 166 h 236"/>
              <a:gd name="T56" fmla="*/ 6 w 258"/>
              <a:gd name="T57" fmla="*/ 152 h 236"/>
              <a:gd name="T58" fmla="*/ 106 w 258"/>
              <a:gd name="T59" fmla="*/ 154 h 236"/>
              <a:gd name="T60" fmla="*/ 108 w 258"/>
              <a:gd name="T61" fmla="*/ 144 h 236"/>
              <a:gd name="T62" fmla="*/ 102 w 258"/>
              <a:gd name="T63" fmla="*/ 136 h 236"/>
              <a:gd name="T64" fmla="*/ 90 w 258"/>
              <a:gd name="T65" fmla="*/ 0 h 236"/>
              <a:gd name="T66" fmla="*/ 120 w 258"/>
              <a:gd name="T67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8" h="236">
                <a:moveTo>
                  <a:pt x="120" y="0"/>
                </a:moveTo>
                <a:lnTo>
                  <a:pt x="210" y="60"/>
                </a:lnTo>
                <a:lnTo>
                  <a:pt x="224" y="74"/>
                </a:lnTo>
                <a:lnTo>
                  <a:pt x="244" y="82"/>
                </a:lnTo>
                <a:lnTo>
                  <a:pt x="242" y="98"/>
                </a:lnTo>
                <a:lnTo>
                  <a:pt x="258" y="96"/>
                </a:lnTo>
                <a:lnTo>
                  <a:pt x="258" y="138"/>
                </a:lnTo>
                <a:lnTo>
                  <a:pt x="246" y="156"/>
                </a:lnTo>
                <a:lnTo>
                  <a:pt x="212" y="162"/>
                </a:lnTo>
                <a:lnTo>
                  <a:pt x="198" y="162"/>
                </a:lnTo>
                <a:lnTo>
                  <a:pt x="178" y="162"/>
                </a:lnTo>
                <a:lnTo>
                  <a:pt x="154" y="172"/>
                </a:lnTo>
                <a:lnTo>
                  <a:pt x="136" y="190"/>
                </a:lnTo>
                <a:lnTo>
                  <a:pt x="128" y="186"/>
                </a:lnTo>
                <a:lnTo>
                  <a:pt x="118" y="210"/>
                </a:lnTo>
                <a:lnTo>
                  <a:pt x="108" y="212"/>
                </a:lnTo>
                <a:lnTo>
                  <a:pt x="104" y="234"/>
                </a:lnTo>
                <a:lnTo>
                  <a:pt x="64" y="236"/>
                </a:lnTo>
                <a:lnTo>
                  <a:pt x="56" y="218"/>
                </a:lnTo>
                <a:lnTo>
                  <a:pt x="50" y="204"/>
                </a:lnTo>
                <a:lnTo>
                  <a:pt x="24" y="210"/>
                </a:lnTo>
                <a:lnTo>
                  <a:pt x="12" y="206"/>
                </a:lnTo>
                <a:lnTo>
                  <a:pt x="12" y="204"/>
                </a:lnTo>
                <a:lnTo>
                  <a:pt x="12" y="200"/>
                </a:lnTo>
                <a:lnTo>
                  <a:pt x="10" y="192"/>
                </a:lnTo>
                <a:lnTo>
                  <a:pt x="4" y="184"/>
                </a:lnTo>
                <a:lnTo>
                  <a:pt x="2" y="172"/>
                </a:lnTo>
                <a:lnTo>
                  <a:pt x="0" y="166"/>
                </a:lnTo>
                <a:lnTo>
                  <a:pt x="6" y="152"/>
                </a:lnTo>
                <a:lnTo>
                  <a:pt x="106" y="154"/>
                </a:lnTo>
                <a:lnTo>
                  <a:pt x="108" y="144"/>
                </a:lnTo>
                <a:lnTo>
                  <a:pt x="102" y="136"/>
                </a:lnTo>
                <a:lnTo>
                  <a:pt x="90" y="0"/>
                </a:lnTo>
                <a:lnTo>
                  <a:pt x="12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38" name="Freeform 118"/>
          <p:cNvSpPr>
            <a:spLocks/>
          </p:cNvSpPr>
          <p:nvPr/>
        </p:nvSpPr>
        <p:spPr bwMode="auto">
          <a:xfrm>
            <a:off x="4179887" y="4541373"/>
            <a:ext cx="190500" cy="151865"/>
          </a:xfrm>
          <a:custGeom>
            <a:avLst/>
            <a:gdLst>
              <a:gd name="T0" fmla="*/ 44 w 120"/>
              <a:gd name="T1" fmla="*/ 62 h 86"/>
              <a:gd name="T2" fmla="*/ 44 w 120"/>
              <a:gd name="T3" fmla="*/ 84 h 86"/>
              <a:gd name="T4" fmla="*/ 30 w 120"/>
              <a:gd name="T5" fmla="*/ 78 h 86"/>
              <a:gd name="T6" fmla="*/ 20 w 120"/>
              <a:gd name="T7" fmla="*/ 86 h 86"/>
              <a:gd name="T8" fmla="*/ 0 w 120"/>
              <a:gd name="T9" fmla="*/ 72 h 86"/>
              <a:gd name="T10" fmla="*/ 4 w 120"/>
              <a:gd name="T11" fmla="*/ 50 h 86"/>
              <a:gd name="T12" fmla="*/ 14 w 120"/>
              <a:gd name="T13" fmla="*/ 48 h 86"/>
              <a:gd name="T14" fmla="*/ 24 w 120"/>
              <a:gd name="T15" fmla="*/ 24 h 86"/>
              <a:gd name="T16" fmla="*/ 32 w 120"/>
              <a:gd name="T17" fmla="*/ 28 h 86"/>
              <a:gd name="T18" fmla="*/ 50 w 120"/>
              <a:gd name="T19" fmla="*/ 10 h 86"/>
              <a:gd name="T20" fmla="*/ 74 w 120"/>
              <a:gd name="T21" fmla="*/ 0 h 86"/>
              <a:gd name="T22" fmla="*/ 94 w 120"/>
              <a:gd name="T23" fmla="*/ 0 h 86"/>
              <a:gd name="T24" fmla="*/ 90 w 120"/>
              <a:gd name="T25" fmla="*/ 8 h 86"/>
              <a:gd name="T26" fmla="*/ 92 w 120"/>
              <a:gd name="T27" fmla="*/ 14 h 86"/>
              <a:gd name="T28" fmla="*/ 104 w 120"/>
              <a:gd name="T29" fmla="*/ 28 h 86"/>
              <a:gd name="T30" fmla="*/ 102 w 120"/>
              <a:gd name="T31" fmla="*/ 34 h 86"/>
              <a:gd name="T32" fmla="*/ 120 w 120"/>
              <a:gd name="T33" fmla="*/ 44 h 86"/>
              <a:gd name="T34" fmla="*/ 120 w 120"/>
              <a:gd name="T35" fmla="*/ 58 h 86"/>
              <a:gd name="T36" fmla="*/ 104 w 120"/>
              <a:gd name="T37" fmla="*/ 62 h 86"/>
              <a:gd name="T38" fmla="*/ 82 w 120"/>
              <a:gd name="T39" fmla="*/ 62 h 86"/>
              <a:gd name="T40" fmla="*/ 44 w 120"/>
              <a:gd name="T41" fmla="*/ 6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0" h="86">
                <a:moveTo>
                  <a:pt x="44" y="62"/>
                </a:moveTo>
                <a:lnTo>
                  <a:pt x="44" y="84"/>
                </a:lnTo>
                <a:lnTo>
                  <a:pt x="30" y="78"/>
                </a:lnTo>
                <a:lnTo>
                  <a:pt x="20" y="86"/>
                </a:lnTo>
                <a:lnTo>
                  <a:pt x="0" y="72"/>
                </a:lnTo>
                <a:lnTo>
                  <a:pt x="4" y="50"/>
                </a:lnTo>
                <a:lnTo>
                  <a:pt x="14" y="48"/>
                </a:lnTo>
                <a:lnTo>
                  <a:pt x="24" y="24"/>
                </a:lnTo>
                <a:lnTo>
                  <a:pt x="32" y="28"/>
                </a:lnTo>
                <a:lnTo>
                  <a:pt x="50" y="10"/>
                </a:lnTo>
                <a:lnTo>
                  <a:pt x="74" y="0"/>
                </a:lnTo>
                <a:lnTo>
                  <a:pt x="94" y="0"/>
                </a:lnTo>
                <a:lnTo>
                  <a:pt x="90" y="8"/>
                </a:lnTo>
                <a:lnTo>
                  <a:pt x="92" y="14"/>
                </a:lnTo>
                <a:lnTo>
                  <a:pt x="104" y="28"/>
                </a:lnTo>
                <a:lnTo>
                  <a:pt x="102" y="34"/>
                </a:lnTo>
                <a:lnTo>
                  <a:pt x="120" y="44"/>
                </a:lnTo>
                <a:lnTo>
                  <a:pt x="120" y="58"/>
                </a:lnTo>
                <a:lnTo>
                  <a:pt x="104" y="62"/>
                </a:lnTo>
                <a:lnTo>
                  <a:pt x="82" y="62"/>
                </a:lnTo>
                <a:lnTo>
                  <a:pt x="44" y="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39" name="Freeform 119"/>
          <p:cNvSpPr>
            <a:spLocks/>
          </p:cNvSpPr>
          <p:nvPr/>
        </p:nvSpPr>
        <p:spPr bwMode="auto">
          <a:xfrm>
            <a:off x="4240212" y="4637301"/>
            <a:ext cx="95250" cy="176587"/>
          </a:xfrm>
          <a:custGeom>
            <a:avLst/>
            <a:gdLst>
              <a:gd name="T0" fmla="*/ 60 w 60"/>
              <a:gd name="T1" fmla="*/ 80 h 100"/>
              <a:gd name="T2" fmla="*/ 48 w 60"/>
              <a:gd name="T3" fmla="*/ 86 h 100"/>
              <a:gd name="T4" fmla="*/ 36 w 60"/>
              <a:gd name="T5" fmla="*/ 96 h 100"/>
              <a:gd name="T6" fmla="*/ 20 w 60"/>
              <a:gd name="T7" fmla="*/ 100 h 100"/>
              <a:gd name="T8" fmla="*/ 8 w 60"/>
              <a:gd name="T9" fmla="*/ 94 h 100"/>
              <a:gd name="T10" fmla="*/ 0 w 60"/>
              <a:gd name="T11" fmla="*/ 72 h 100"/>
              <a:gd name="T12" fmla="*/ 10 w 60"/>
              <a:gd name="T13" fmla="*/ 50 h 100"/>
              <a:gd name="T14" fmla="*/ 6 w 60"/>
              <a:gd name="T15" fmla="*/ 22 h 100"/>
              <a:gd name="T16" fmla="*/ 6 w 60"/>
              <a:gd name="T17" fmla="*/ 0 h 100"/>
              <a:gd name="T18" fmla="*/ 44 w 60"/>
              <a:gd name="T19" fmla="*/ 0 h 100"/>
              <a:gd name="T20" fmla="*/ 56 w 60"/>
              <a:gd name="T21" fmla="*/ 18 h 100"/>
              <a:gd name="T22" fmla="*/ 52 w 60"/>
              <a:gd name="T23" fmla="*/ 30 h 100"/>
              <a:gd name="T24" fmla="*/ 54 w 60"/>
              <a:gd name="T25" fmla="*/ 40 h 100"/>
              <a:gd name="T26" fmla="*/ 56 w 60"/>
              <a:gd name="T27" fmla="*/ 48 h 100"/>
              <a:gd name="T28" fmla="*/ 60 w 60"/>
              <a:gd name="T29" fmla="*/ 8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" h="100">
                <a:moveTo>
                  <a:pt x="60" y="80"/>
                </a:moveTo>
                <a:lnTo>
                  <a:pt x="48" y="86"/>
                </a:lnTo>
                <a:lnTo>
                  <a:pt x="36" y="96"/>
                </a:lnTo>
                <a:lnTo>
                  <a:pt x="20" y="100"/>
                </a:lnTo>
                <a:lnTo>
                  <a:pt x="8" y="94"/>
                </a:lnTo>
                <a:lnTo>
                  <a:pt x="0" y="72"/>
                </a:lnTo>
                <a:lnTo>
                  <a:pt x="10" y="50"/>
                </a:lnTo>
                <a:lnTo>
                  <a:pt x="6" y="22"/>
                </a:lnTo>
                <a:lnTo>
                  <a:pt x="6" y="0"/>
                </a:lnTo>
                <a:lnTo>
                  <a:pt x="44" y="0"/>
                </a:lnTo>
                <a:lnTo>
                  <a:pt x="56" y="18"/>
                </a:lnTo>
                <a:lnTo>
                  <a:pt x="52" y="30"/>
                </a:lnTo>
                <a:lnTo>
                  <a:pt x="54" y="40"/>
                </a:lnTo>
                <a:lnTo>
                  <a:pt x="56" y="48"/>
                </a:lnTo>
                <a:lnTo>
                  <a:pt x="60" y="8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40" name="Freeform 120"/>
          <p:cNvSpPr>
            <a:spLocks/>
          </p:cNvSpPr>
          <p:nvPr/>
        </p:nvSpPr>
        <p:spPr bwMode="auto">
          <a:xfrm>
            <a:off x="4106862" y="4653533"/>
            <a:ext cx="149225" cy="173055"/>
          </a:xfrm>
          <a:custGeom>
            <a:avLst/>
            <a:gdLst>
              <a:gd name="T0" fmla="*/ 92 w 94"/>
              <a:gd name="T1" fmla="*/ 84 h 98"/>
              <a:gd name="T2" fmla="*/ 50 w 94"/>
              <a:gd name="T3" fmla="*/ 84 h 98"/>
              <a:gd name="T4" fmla="*/ 24 w 94"/>
              <a:gd name="T5" fmla="*/ 94 h 98"/>
              <a:gd name="T6" fmla="*/ 12 w 94"/>
              <a:gd name="T7" fmla="*/ 98 h 98"/>
              <a:gd name="T8" fmla="*/ 16 w 94"/>
              <a:gd name="T9" fmla="*/ 78 h 98"/>
              <a:gd name="T10" fmla="*/ 14 w 94"/>
              <a:gd name="T11" fmla="*/ 72 h 98"/>
              <a:gd name="T12" fmla="*/ 8 w 94"/>
              <a:gd name="T13" fmla="*/ 68 h 98"/>
              <a:gd name="T14" fmla="*/ 0 w 94"/>
              <a:gd name="T15" fmla="*/ 66 h 98"/>
              <a:gd name="T16" fmla="*/ 0 w 94"/>
              <a:gd name="T17" fmla="*/ 56 h 98"/>
              <a:gd name="T18" fmla="*/ 0 w 94"/>
              <a:gd name="T19" fmla="*/ 48 h 98"/>
              <a:gd name="T20" fmla="*/ 6 w 94"/>
              <a:gd name="T21" fmla="*/ 44 h 98"/>
              <a:gd name="T22" fmla="*/ 4 w 94"/>
              <a:gd name="T23" fmla="*/ 34 h 98"/>
              <a:gd name="T24" fmla="*/ 10 w 94"/>
              <a:gd name="T25" fmla="*/ 32 h 98"/>
              <a:gd name="T26" fmla="*/ 8 w 94"/>
              <a:gd name="T27" fmla="*/ 18 h 98"/>
              <a:gd name="T28" fmla="*/ 4 w 94"/>
              <a:gd name="T29" fmla="*/ 10 h 98"/>
              <a:gd name="T30" fmla="*/ 6 w 94"/>
              <a:gd name="T31" fmla="*/ 2 h 98"/>
              <a:gd name="T32" fmla="*/ 46 w 94"/>
              <a:gd name="T33" fmla="*/ 0 h 98"/>
              <a:gd name="T34" fmla="*/ 66 w 94"/>
              <a:gd name="T35" fmla="*/ 14 h 98"/>
              <a:gd name="T36" fmla="*/ 76 w 94"/>
              <a:gd name="T37" fmla="*/ 6 h 98"/>
              <a:gd name="T38" fmla="*/ 90 w 94"/>
              <a:gd name="T39" fmla="*/ 12 h 98"/>
              <a:gd name="T40" fmla="*/ 94 w 94"/>
              <a:gd name="T41" fmla="*/ 40 h 98"/>
              <a:gd name="T42" fmla="*/ 84 w 94"/>
              <a:gd name="T43" fmla="*/ 62 h 98"/>
              <a:gd name="T44" fmla="*/ 92 w 94"/>
              <a:gd name="T45" fmla="*/ 8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4" h="98">
                <a:moveTo>
                  <a:pt x="92" y="84"/>
                </a:moveTo>
                <a:lnTo>
                  <a:pt x="50" y="84"/>
                </a:lnTo>
                <a:lnTo>
                  <a:pt x="24" y="94"/>
                </a:lnTo>
                <a:lnTo>
                  <a:pt x="12" y="98"/>
                </a:lnTo>
                <a:lnTo>
                  <a:pt x="16" y="78"/>
                </a:lnTo>
                <a:lnTo>
                  <a:pt x="14" y="72"/>
                </a:lnTo>
                <a:lnTo>
                  <a:pt x="8" y="68"/>
                </a:lnTo>
                <a:lnTo>
                  <a:pt x="0" y="66"/>
                </a:lnTo>
                <a:lnTo>
                  <a:pt x="0" y="56"/>
                </a:lnTo>
                <a:lnTo>
                  <a:pt x="0" y="48"/>
                </a:lnTo>
                <a:lnTo>
                  <a:pt x="6" y="44"/>
                </a:lnTo>
                <a:lnTo>
                  <a:pt x="4" y="34"/>
                </a:lnTo>
                <a:lnTo>
                  <a:pt x="10" y="32"/>
                </a:lnTo>
                <a:lnTo>
                  <a:pt x="8" y="18"/>
                </a:lnTo>
                <a:lnTo>
                  <a:pt x="4" y="10"/>
                </a:lnTo>
                <a:lnTo>
                  <a:pt x="6" y="2"/>
                </a:lnTo>
                <a:lnTo>
                  <a:pt x="46" y="0"/>
                </a:lnTo>
                <a:lnTo>
                  <a:pt x="66" y="14"/>
                </a:lnTo>
                <a:lnTo>
                  <a:pt x="76" y="6"/>
                </a:lnTo>
                <a:lnTo>
                  <a:pt x="90" y="12"/>
                </a:lnTo>
                <a:lnTo>
                  <a:pt x="94" y="40"/>
                </a:lnTo>
                <a:lnTo>
                  <a:pt x="84" y="62"/>
                </a:lnTo>
                <a:lnTo>
                  <a:pt x="92" y="8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41" name="Freeform 121"/>
          <p:cNvSpPr>
            <a:spLocks/>
          </p:cNvSpPr>
          <p:nvPr/>
        </p:nvSpPr>
        <p:spPr bwMode="auto">
          <a:xfrm>
            <a:off x="4560887" y="4869769"/>
            <a:ext cx="46038" cy="45719"/>
          </a:xfrm>
          <a:custGeom>
            <a:avLst/>
            <a:gdLst>
              <a:gd name="T0" fmla="*/ 4 w 29"/>
              <a:gd name="T1" fmla="*/ 0 h 24"/>
              <a:gd name="T2" fmla="*/ 29 w 29"/>
              <a:gd name="T3" fmla="*/ 0 h 24"/>
              <a:gd name="T4" fmla="*/ 26 w 29"/>
              <a:gd name="T5" fmla="*/ 22 h 24"/>
              <a:gd name="T6" fmla="*/ 2 w 29"/>
              <a:gd name="T7" fmla="*/ 24 h 24"/>
              <a:gd name="T8" fmla="*/ 0 w 29"/>
              <a:gd name="T9" fmla="*/ 10 h 24"/>
              <a:gd name="T10" fmla="*/ 4 w 29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4">
                <a:moveTo>
                  <a:pt x="4" y="0"/>
                </a:moveTo>
                <a:lnTo>
                  <a:pt x="29" y="0"/>
                </a:lnTo>
                <a:lnTo>
                  <a:pt x="26" y="22"/>
                </a:lnTo>
                <a:lnTo>
                  <a:pt x="2" y="24"/>
                </a:lnTo>
                <a:lnTo>
                  <a:pt x="0" y="10"/>
                </a:lnTo>
                <a:lnTo>
                  <a:pt x="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42" name="Freeform 122"/>
          <p:cNvSpPr>
            <a:spLocks/>
          </p:cNvSpPr>
          <p:nvPr/>
        </p:nvSpPr>
        <p:spPr bwMode="auto">
          <a:xfrm>
            <a:off x="5410201" y="5199383"/>
            <a:ext cx="180975" cy="395555"/>
          </a:xfrm>
          <a:custGeom>
            <a:avLst/>
            <a:gdLst>
              <a:gd name="T0" fmla="*/ 22 w 114"/>
              <a:gd name="T1" fmla="*/ 70 h 224"/>
              <a:gd name="T2" fmla="*/ 46 w 114"/>
              <a:gd name="T3" fmla="*/ 60 h 224"/>
              <a:gd name="T4" fmla="*/ 70 w 114"/>
              <a:gd name="T5" fmla="*/ 44 h 224"/>
              <a:gd name="T6" fmla="*/ 78 w 114"/>
              <a:gd name="T7" fmla="*/ 30 h 224"/>
              <a:gd name="T8" fmla="*/ 86 w 114"/>
              <a:gd name="T9" fmla="*/ 26 h 224"/>
              <a:gd name="T10" fmla="*/ 94 w 114"/>
              <a:gd name="T11" fmla="*/ 10 h 224"/>
              <a:gd name="T12" fmla="*/ 96 w 114"/>
              <a:gd name="T13" fmla="*/ 0 h 224"/>
              <a:gd name="T14" fmla="*/ 108 w 114"/>
              <a:gd name="T15" fmla="*/ 20 h 224"/>
              <a:gd name="T16" fmla="*/ 112 w 114"/>
              <a:gd name="T17" fmla="*/ 40 h 224"/>
              <a:gd name="T18" fmla="*/ 114 w 114"/>
              <a:gd name="T19" fmla="*/ 52 h 224"/>
              <a:gd name="T20" fmla="*/ 114 w 114"/>
              <a:gd name="T21" fmla="*/ 64 h 224"/>
              <a:gd name="T22" fmla="*/ 102 w 114"/>
              <a:gd name="T23" fmla="*/ 66 h 224"/>
              <a:gd name="T24" fmla="*/ 102 w 114"/>
              <a:gd name="T25" fmla="*/ 82 h 224"/>
              <a:gd name="T26" fmla="*/ 82 w 114"/>
              <a:gd name="T27" fmla="*/ 150 h 224"/>
              <a:gd name="T28" fmla="*/ 74 w 114"/>
              <a:gd name="T29" fmla="*/ 182 h 224"/>
              <a:gd name="T30" fmla="*/ 62 w 114"/>
              <a:gd name="T31" fmla="*/ 214 h 224"/>
              <a:gd name="T32" fmla="*/ 40 w 114"/>
              <a:gd name="T33" fmla="*/ 224 h 224"/>
              <a:gd name="T34" fmla="*/ 18 w 114"/>
              <a:gd name="T35" fmla="*/ 222 h 224"/>
              <a:gd name="T36" fmla="*/ 8 w 114"/>
              <a:gd name="T37" fmla="*/ 202 h 224"/>
              <a:gd name="T38" fmla="*/ 6 w 114"/>
              <a:gd name="T39" fmla="*/ 182 h 224"/>
              <a:gd name="T40" fmla="*/ 0 w 114"/>
              <a:gd name="T41" fmla="*/ 164 h 224"/>
              <a:gd name="T42" fmla="*/ 16 w 114"/>
              <a:gd name="T43" fmla="*/ 142 h 224"/>
              <a:gd name="T44" fmla="*/ 20 w 114"/>
              <a:gd name="T45" fmla="*/ 122 h 224"/>
              <a:gd name="T46" fmla="*/ 16 w 114"/>
              <a:gd name="T47" fmla="*/ 106 h 224"/>
              <a:gd name="T48" fmla="*/ 10 w 114"/>
              <a:gd name="T49" fmla="*/ 90 h 224"/>
              <a:gd name="T50" fmla="*/ 18 w 114"/>
              <a:gd name="T51" fmla="*/ 80 h 224"/>
              <a:gd name="T52" fmla="*/ 22 w 114"/>
              <a:gd name="T53" fmla="*/ 7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4" h="224">
                <a:moveTo>
                  <a:pt x="22" y="70"/>
                </a:moveTo>
                <a:lnTo>
                  <a:pt x="46" y="60"/>
                </a:lnTo>
                <a:lnTo>
                  <a:pt x="70" y="44"/>
                </a:lnTo>
                <a:lnTo>
                  <a:pt x="78" y="30"/>
                </a:lnTo>
                <a:lnTo>
                  <a:pt x="86" y="26"/>
                </a:lnTo>
                <a:lnTo>
                  <a:pt x="94" y="10"/>
                </a:lnTo>
                <a:lnTo>
                  <a:pt x="96" y="0"/>
                </a:lnTo>
                <a:lnTo>
                  <a:pt x="108" y="20"/>
                </a:lnTo>
                <a:lnTo>
                  <a:pt x="112" y="40"/>
                </a:lnTo>
                <a:lnTo>
                  <a:pt x="114" y="52"/>
                </a:lnTo>
                <a:lnTo>
                  <a:pt x="114" y="64"/>
                </a:lnTo>
                <a:lnTo>
                  <a:pt x="102" y="66"/>
                </a:lnTo>
                <a:lnTo>
                  <a:pt x="102" y="82"/>
                </a:lnTo>
                <a:lnTo>
                  <a:pt x="82" y="150"/>
                </a:lnTo>
                <a:lnTo>
                  <a:pt x="74" y="182"/>
                </a:lnTo>
                <a:lnTo>
                  <a:pt x="62" y="214"/>
                </a:lnTo>
                <a:lnTo>
                  <a:pt x="40" y="224"/>
                </a:lnTo>
                <a:lnTo>
                  <a:pt x="18" y="222"/>
                </a:lnTo>
                <a:lnTo>
                  <a:pt x="8" y="202"/>
                </a:lnTo>
                <a:lnTo>
                  <a:pt x="6" y="182"/>
                </a:lnTo>
                <a:lnTo>
                  <a:pt x="0" y="164"/>
                </a:lnTo>
                <a:lnTo>
                  <a:pt x="16" y="142"/>
                </a:lnTo>
                <a:lnTo>
                  <a:pt x="20" y="122"/>
                </a:lnTo>
                <a:lnTo>
                  <a:pt x="16" y="106"/>
                </a:lnTo>
                <a:lnTo>
                  <a:pt x="10" y="90"/>
                </a:lnTo>
                <a:lnTo>
                  <a:pt x="18" y="80"/>
                </a:lnTo>
                <a:lnTo>
                  <a:pt x="22" y="7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43" name="Freeform 123"/>
          <p:cNvSpPr>
            <a:spLocks/>
          </p:cNvSpPr>
          <p:nvPr/>
        </p:nvSpPr>
        <p:spPr bwMode="auto">
          <a:xfrm>
            <a:off x="4740275" y="5463977"/>
            <a:ext cx="412750" cy="384960"/>
          </a:xfrm>
          <a:custGeom>
            <a:avLst/>
            <a:gdLst>
              <a:gd name="T0" fmla="*/ 0 w 260"/>
              <a:gd name="T1" fmla="*/ 108 h 218"/>
              <a:gd name="T2" fmla="*/ 2 w 260"/>
              <a:gd name="T3" fmla="*/ 104 h 218"/>
              <a:gd name="T4" fmla="*/ 6 w 260"/>
              <a:gd name="T5" fmla="*/ 102 h 218"/>
              <a:gd name="T6" fmla="*/ 8 w 260"/>
              <a:gd name="T7" fmla="*/ 102 h 218"/>
              <a:gd name="T8" fmla="*/ 14 w 260"/>
              <a:gd name="T9" fmla="*/ 110 h 218"/>
              <a:gd name="T10" fmla="*/ 22 w 260"/>
              <a:gd name="T11" fmla="*/ 114 h 218"/>
              <a:gd name="T12" fmla="*/ 38 w 260"/>
              <a:gd name="T13" fmla="*/ 114 h 218"/>
              <a:gd name="T14" fmla="*/ 54 w 260"/>
              <a:gd name="T15" fmla="*/ 104 h 218"/>
              <a:gd name="T16" fmla="*/ 54 w 260"/>
              <a:gd name="T17" fmla="*/ 46 h 218"/>
              <a:gd name="T18" fmla="*/ 66 w 260"/>
              <a:gd name="T19" fmla="*/ 58 h 218"/>
              <a:gd name="T20" fmla="*/ 66 w 260"/>
              <a:gd name="T21" fmla="*/ 78 h 218"/>
              <a:gd name="T22" fmla="*/ 82 w 260"/>
              <a:gd name="T23" fmla="*/ 78 h 218"/>
              <a:gd name="T24" fmla="*/ 96 w 260"/>
              <a:gd name="T25" fmla="*/ 66 h 218"/>
              <a:gd name="T26" fmla="*/ 100 w 260"/>
              <a:gd name="T27" fmla="*/ 54 h 218"/>
              <a:gd name="T28" fmla="*/ 110 w 260"/>
              <a:gd name="T29" fmla="*/ 54 h 218"/>
              <a:gd name="T30" fmla="*/ 120 w 260"/>
              <a:gd name="T31" fmla="*/ 62 h 218"/>
              <a:gd name="T32" fmla="*/ 140 w 260"/>
              <a:gd name="T33" fmla="*/ 60 h 218"/>
              <a:gd name="T34" fmla="*/ 148 w 260"/>
              <a:gd name="T35" fmla="*/ 46 h 218"/>
              <a:gd name="T36" fmla="*/ 186 w 260"/>
              <a:gd name="T37" fmla="*/ 6 h 218"/>
              <a:gd name="T38" fmla="*/ 196 w 260"/>
              <a:gd name="T39" fmla="*/ 6 h 218"/>
              <a:gd name="T40" fmla="*/ 198 w 260"/>
              <a:gd name="T41" fmla="*/ 0 h 218"/>
              <a:gd name="T42" fmla="*/ 228 w 260"/>
              <a:gd name="T43" fmla="*/ 2 h 218"/>
              <a:gd name="T44" fmla="*/ 236 w 260"/>
              <a:gd name="T45" fmla="*/ 8 h 218"/>
              <a:gd name="T46" fmla="*/ 244 w 260"/>
              <a:gd name="T47" fmla="*/ 32 h 218"/>
              <a:gd name="T48" fmla="*/ 244 w 260"/>
              <a:gd name="T49" fmla="*/ 68 h 218"/>
              <a:gd name="T50" fmla="*/ 244 w 260"/>
              <a:gd name="T51" fmla="*/ 78 h 218"/>
              <a:gd name="T52" fmla="*/ 260 w 260"/>
              <a:gd name="T53" fmla="*/ 80 h 218"/>
              <a:gd name="T54" fmla="*/ 254 w 260"/>
              <a:gd name="T55" fmla="*/ 90 h 218"/>
              <a:gd name="T56" fmla="*/ 254 w 260"/>
              <a:gd name="T57" fmla="*/ 104 h 218"/>
              <a:gd name="T58" fmla="*/ 246 w 260"/>
              <a:gd name="T59" fmla="*/ 110 h 218"/>
              <a:gd name="T60" fmla="*/ 230 w 260"/>
              <a:gd name="T61" fmla="*/ 130 h 218"/>
              <a:gd name="T62" fmla="*/ 224 w 260"/>
              <a:gd name="T63" fmla="*/ 142 h 218"/>
              <a:gd name="T64" fmla="*/ 210 w 260"/>
              <a:gd name="T65" fmla="*/ 160 h 218"/>
              <a:gd name="T66" fmla="*/ 188 w 260"/>
              <a:gd name="T67" fmla="*/ 176 h 218"/>
              <a:gd name="T68" fmla="*/ 164 w 260"/>
              <a:gd name="T69" fmla="*/ 198 h 218"/>
              <a:gd name="T70" fmla="*/ 142 w 260"/>
              <a:gd name="T71" fmla="*/ 202 h 218"/>
              <a:gd name="T72" fmla="*/ 128 w 260"/>
              <a:gd name="T73" fmla="*/ 208 h 218"/>
              <a:gd name="T74" fmla="*/ 110 w 260"/>
              <a:gd name="T75" fmla="*/ 206 h 218"/>
              <a:gd name="T76" fmla="*/ 88 w 260"/>
              <a:gd name="T77" fmla="*/ 206 h 218"/>
              <a:gd name="T78" fmla="*/ 70 w 260"/>
              <a:gd name="T79" fmla="*/ 212 h 218"/>
              <a:gd name="T80" fmla="*/ 50 w 260"/>
              <a:gd name="T81" fmla="*/ 218 h 218"/>
              <a:gd name="T82" fmla="*/ 34 w 260"/>
              <a:gd name="T83" fmla="*/ 210 h 218"/>
              <a:gd name="T84" fmla="*/ 28 w 260"/>
              <a:gd name="T85" fmla="*/ 198 h 218"/>
              <a:gd name="T86" fmla="*/ 20 w 260"/>
              <a:gd name="T87" fmla="*/ 184 h 218"/>
              <a:gd name="T88" fmla="*/ 30 w 260"/>
              <a:gd name="T89" fmla="*/ 172 h 218"/>
              <a:gd name="T90" fmla="*/ 22 w 260"/>
              <a:gd name="T91" fmla="*/ 158 h 218"/>
              <a:gd name="T92" fmla="*/ 12 w 260"/>
              <a:gd name="T93" fmla="*/ 144 h 218"/>
              <a:gd name="T94" fmla="*/ 6 w 260"/>
              <a:gd name="T95" fmla="*/ 122 h 218"/>
              <a:gd name="T96" fmla="*/ 0 w 260"/>
              <a:gd name="T97" fmla="*/ 10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0" h="218">
                <a:moveTo>
                  <a:pt x="0" y="108"/>
                </a:moveTo>
                <a:lnTo>
                  <a:pt x="2" y="104"/>
                </a:lnTo>
                <a:lnTo>
                  <a:pt x="6" y="102"/>
                </a:lnTo>
                <a:lnTo>
                  <a:pt x="8" y="102"/>
                </a:lnTo>
                <a:lnTo>
                  <a:pt x="14" y="110"/>
                </a:lnTo>
                <a:lnTo>
                  <a:pt x="22" y="114"/>
                </a:lnTo>
                <a:lnTo>
                  <a:pt x="38" y="114"/>
                </a:lnTo>
                <a:lnTo>
                  <a:pt x="54" y="104"/>
                </a:lnTo>
                <a:lnTo>
                  <a:pt x="54" y="46"/>
                </a:lnTo>
                <a:lnTo>
                  <a:pt x="66" y="58"/>
                </a:lnTo>
                <a:lnTo>
                  <a:pt x="66" y="78"/>
                </a:lnTo>
                <a:lnTo>
                  <a:pt x="82" y="78"/>
                </a:lnTo>
                <a:lnTo>
                  <a:pt x="96" y="66"/>
                </a:lnTo>
                <a:lnTo>
                  <a:pt x="100" y="54"/>
                </a:lnTo>
                <a:lnTo>
                  <a:pt x="110" y="54"/>
                </a:lnTo>
                <a:lnTo>
                  <a:pt x="120" y="62"/>
                </a:lnTo>
                <a:lnTo>
                  <a:pt x="140" y="60"/>
                </a:lnTo>
                <a:lnTo>
                  <a:pt x="148" y="46"/>
                </a:lnTo>
                <a:lnTo>
                  <a:pt x="186" y="6"/>
                </a:lnTo>
                <a:lnTo>
                  <a:pt x="196" y="6"/>
                </a:lnTo>
                <a:lnTo>
                  <a:pt x="198" y="0"/>
                </a:lnTo>
                <a:lnTo>
                  <a:pt x="228" y="2"/>
                </a:lnTo>
                <a:lnTo>
                  <a:pt x="236" y="8"/>
                </a:lnTo>
                <a:lnTo>
                  <a:pt x="244" y="32"/>
                </a:lnTo>
                <a:lnTo>
                  <a:pt x="244" y="68"/>
                </a:lnTo>
                <a:lnTo>
                  <a:pt x="244" y="78"/>
                </a:lnTo>
                <a:lnTo>
                  <a:pt x="260" y="80"/>
                </a:lnTo>
                <a:lnTo>
                  <a:pt x="254" y="90"/>
                </a:lnTo>
                <a:lnTo>
                  <a:pt x="254" y="104"/>
                </a:lnTo>
                <a:lnTo>
                  <a:pt x="246" y="110"/>
                </a:lnTo>
                <a:lnTo>
                  <a:pt x="230" y="130"/>
                </a:lnTo>
                <a:lnTo>
                  <a:pt x="224" y="142"/>
                </a:lnTo>
                <a:lnTo>
                  <a:pt x="210" y="160"/>
                </a:lnTo>
                <a:lnTo>
                  <a:pt x="188" y="176"/>
                </a:lnTo>
                <a:lnTo>
                  <a:pt x="164" y="198"/>
                </a:lnTo>
                <a:lnTo>
                  <a:pt x="142" y="202"/>
                </a:lnTo>
                <a:lnTo>
                  <a:pt x="128" y="208"/>
                </a:lnTo>
                <a:lnTo>
                  <a:pt x="110" y="206"/>
                </a:lnTo>
                <a:lnTo>
                  <a:pt x="88" y="206"/>
                </a:lnTo>
                <a:lnTo>
                  <a:pt x="70" y="212"/>
                </a:lnTo>
                <a:lnTo>
                  <a:pt x="50" y="218"/>
                </a:lnTo>
                <a:lnTo>
                  <a:pt x="34" y="210"/>
                </a:lnTo>
                <a:lnTo>
                  <a:pt x="28" y="198"/>
                </a:lnTo>
                <a:lnTo>
                  <a:pt x="20" y="184"/>
                </a:lnTo>
                <a:lnTo>
                  <a:pt x="30" y="172"/>
                </a:lnTo>
                <a:lnTo>
                  <a:pt x="22" y="158"/>
                </a:lnTo>
                <a:lnTo>
                  <a:pt x="12" y="144"/>
                </a:lnTo>
                <a:lnTo>
                  <a:pt x="6" y="122"/>
                </a:lnTo>
                <a:lnTo>
                  <a:pt x="0" y="1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44" name="Freeform 124"/>
          <p:cNvSpPr>
            <a:spLocks/>
          </p:cNvSpPr>
          <p:nvPr/>
        </p:nvSpPr>
        <p:spPr bwMode="auto">
          <a:xfrm>
            <a:off x="4959350" y="5318855"/>
            <a:ext cx="190500" cy="187182"/>
          </a:xfrm>
          <a:custGeom>
            <a:avLst/>
            <a:gdLst>
              <a:gd name="T0" fmla="*/ 60 w 120"/>
              <a:gd name="T1" fmla="*/ 104 h 106"/>
              <a:gd name="T2" fmla="*/ 58 w 120"/>
              <a:gd name="T3" fmla="*/ 98 h 106"/>
              <a:gd name="T4" fmla="*/ 44 w 120"/>
              <a:gd name="T5" fmla="*/ 96 h 106"/>
              <a:gd name="T6" fmla="*/ 36 w 120"/>
              <a:gd name="T7" fmla="*/ 76 h 106"/>
              <a:gd name="T8" fmla="*/ 12 w 120"/>
              <a:gd name="T9" fmla="*/ 64 h 106"/>
              <a:gd name="T10" fmla="*/ 8 w 120"/>
              <a:gd name="T11" fmla="*/ 48 h 106"/>
              <a:gd name="T12" fmla="*/ 0 w 120"/>
              <a:gd name="T13" fmla="*/ 36 h 106"/>
              <a:gd name="T14" fmla="*/ 28 w 120"/>
              <a:gd name="T15" fmla="*/ 34 h 106"/>
              <a:gd name="T16" fmla="*/ 42 w 120"/>
              <a:gd name="T17" fmla="*/ 16 h 106"/>
              <a:gd name="T18" fmla="*/ 54 w 120"/>
              <a:gd name="T19" fmla="*/ 14 h 106"/>
              <a:gd name="T20" fmla="*/ 62 w 120"/>
              <a:gd name="T21" fmla="*/ 0 h 106"/>
              <a:gd name="T22" fmla="*/ 78 w 120"/>
              <a:gd name="T23" fmla="*/ 0 h 106"/>
              <a:gd name="T24" fmla="*/ 118 w 120"/>
              <a:gd name="T25" fmla="*/ 14 h 106"/>
              <a:gd name="T26" fmla="*/ 120 w 120"/>
              <a:gd name="T27" fmla="*/ 42 h 106"/>
              <a:gd name="T28" fmla="*/ 120 w 120"/>
              <a:gd name="T29" fmla="*/ 72 h 106"/>
              <a:gd name="T30" fmla="*/ 112 w 120"/>
              <a:gd name="T31" fmla="*/ 90 h 106"/>
              <a:gd name="T32" fmla="*/ 90 w 120"/>
              <a:gd name="T33" fmla="*/ 106 h 106"/>
              <a:gd name="T34" fmla="*/ 60 w 120"/>
              <a:gd name="T35" fmla="*/ 10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0" h="106">
                <a:moveTo>
                  <a:pt x="60" y="104"/>
                </a:moveTo>
                <a:lnTo>
                  <a:pt x="58" y="98"/>
                </a:lnTo>
                <a:lnTo>
                  <a:pt x="44" y="96"/>
                </a:lnTo>
                <a:lnTo>
                  <a:pt x="36" y="76"/>
                </a:lnTo>
                <a:lnTo>
                  <a:pt x="12" y="64"/>
                </a:lnTo>
                <a:lnTo>
                  <a:pt x="8" y="48"/>
                </a:lnTo>
                <a:lnTo>
                  <a:pt x="0" y="36"/>
                </a:lnTo>
                <a:lnTo>
                  <a:pt x="28" y="34"/>
                </a:lnTo>
                <a:lnTo>
                  <a:pt x="42" y="16"/>
                </a:lnTo>
                <a:lnTo>
                  <a:pt x="54" y="14"/>
                </a:lnTo>
                <a:lnTo>
                  <a:pt x="62" y="0"/>
                </a:lnTo>
                <a:lnTo>
                  <a:pt x="78" y="0"/>
                </a:lnTo>
                <a:lnTo>
                  <a:pt x="118" y="14"/>
                </a:lnTo>
                <a:lnTo>
                  <a:pt x="120" y="42"/>
                </a:lnTo>
                <a:lnTo>
                  <a:pt x="120" y="72"/>
                </a:lnTo>
                <a:lnTo>
                  <a:pt x="112" y="90"/>
                </a:lnTo>
                <a:lnTo>
                  <a:pt x="90" y="106"/>
                </a:lnTo>
                <a:lnTo>
                  <a:pt x="60" y="10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45" name="Freeform 125"/>
          <p:cNvSpPr>
            <a:spLocks/>
          </p:cNvSpPr>
          <p:nvPr/>
        </p:nvSpPr>
        <p:spPr bwMode="auto">
          <a:xfrm>
            <a:off x="4826000" y="5368871"/>
            <a:ext cx="228600" cy="257817"/>
          </a:xfrm>
          <a:custGeom>
            <a:avLst/>
            <a:gdLst>
              <a:gd name="T0" fmla="*/ 0 w 144"/>
              <a:gd name="T1" fmla="*/ 114 h 146"/>
              <a:gd name="T2" fmla="*/ 0 w 144"/>
              <a:gd name="T3" fmla="*/ 66 h 146"/>
              <a:gd name="T4" fmla="*/ 14 w 144"/>
              <a:gd name="T5" fmla="*/ 66 h 146"/>
              <a:gd name="T6" fmla="*/ 16 w 144"/>
              <a:gd name="T7" fmla="*/ 4 h 146"/>
              <a:gd name="T8" fmla="*/ 50 w 144"/>
              <a:gd name="T9" fmla="*/ 0 h 146"/>
              <a:gd name="T10" fmla="*/ 56 w 144"/>
              <a:gd name="T11" fmla="*/ 8 h 146"/>
              <a:gd name="T12" fmla="*/ 84 w 144"/>
              <a:gd name="T13" fmla="*/ 0 h 146"/>
              <a:gd name="T14" fmla="*/ 92 w 144"/>
              <a:gd name="T15" fmla="*/ 12 h 146"/>
              <a:gd name="T16" fmla="*/ 96 w 144"/>
              <a:gd name="T17" fmla="*/ 28 h 146"/>
              <a:gd name="T18" fmla="*/ 120 w 144"/>
              <a:gd name="T19" fmla="*/ 40 h 146"/>
              <a:gd name="T20" fmla="*/ 128 w 144"/>
              <a:gd name="T21" fmla="*/ 60 h 146"/>
              <a:gd name="T22" fmla="*/ 142 w 144"/>
              <a:gd name="T23" fmla="*/ 62 h 146"/>
              <a:gd name="T24" fmla="*/ 144 w 144"/>
              <a:gd name="T25" fmla="*/ 70 h 146"/>
              <a:gd name="T26" fmla="*/ 142 w 144"/>
              <a:gd name="T27" fmla="*/ 74 h 146"/>
              <a:gd name="T28" fmla="*/ 132 w 144"/>
              <a:gd name="T29" fmla="*/ 74 h 146"/>
              <a:gd name="T30" fmla="*/ 94 w 144"/>
              <a:gd name="T31" fmla="*/ 114 h 146"/>
              <a:gd name="T32" fmla="*/ 86 w 144"/>
              <a:gd name="T33" fmla="*/ 128 h 146"/>
              <a:gd name="T34" fmla="*/ 66 w 144"/>
              <a:gd name="T35" fmla="*/ 130 h 146"/>
              <a:gd name="T36" fmla="*/ 56 w 144"/>
              <a:gd name="T37" fmla="*/ 122 h 146"/>
              <a:gd name="T38" fmla="*/ 46 w 144"/>
              <a:gd name="T39" fmla="*/ 122 h 146"/>
              <a:gd name="T40" fmla="*/ 42 w 144"/>
              <a:gd name="T41" fmla="*/ 134 h 146"/>
              <a:gd name="T42" fmla="*/ 28 w 144"/>
              <a:gd name="T43" fmla="*/ 146 h 146"/>
              <a:gd name="T44" fmla="*/ 12 w 144"/>
              <a:gd name="T45" fmla="*/ 146 h 146"/>
              <a:gd name="T46" fmla="*/ 12 w 144"/>
              <a:gd name="T47" fmla="*/ 126 h 146"/>
              <a:gd name="T48" fmla="*/ 0 w 144"/>
              <a:gd name="T49" fmla="*/ 11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46">
                <a:moveTo>
                  <a:pt x="0" y="114"/>
                </a:moveTo>
                <a:lnTo>
                  <a:pt x="0" y="66"/>
                </a:lnTo>
                <a:lnTo>
                  <a:pt x="14" y="66"/>
                </a:lnTo>
                <a:lnTo>
                  <a:pt x="16" y="4"/>
                </a:lnTo>
                <a:lnTo>
                  <a:pt x="50" y="0"/>
                </a:lnTo>
                <a:lnTo>
                  <a:pt x="56" y="8"/>
                </a:lnTo>
                <a:lnTo>
                  <a:pt x="84" y="0"/>
                </a:lnTo>
                <a:lnTo>
                  <a:pt x="92" y="12"/>
                </a:lnTo>
                <a:lnTo>
                  <a:pt x="96" y="28"/>
                </a:lnTo>
                <a:lnTo>
                  <a:pt x="120" y="40"/>
                </a:lnTo>
                <a:lnTo>
                  <a:pt x="128" y="60"/>
                </a:lnTo>
                <a:lnTo>
                  <a:pt x="142" y="62"/>
                </a:lnTo>
                <a:lnTo>
                  <a:pt x="144" y="70"/>
                </a:lnTo>
                <a:lnTo>
                  <a:pt x="142" y="74"/>
                </a:lnTo>
                <a:lnTo>
                  <a:pt x="132" y="74"/>
                </a:lnTo>
                <a:lnTo>
                  <a:pt x="94" y="114"/>
                </a:lnTo>
                <a:lnTo>
                  <a:pt x="86" y="128"/>
                </a:lnTo>
                <a:lnTo>
                  <a:pt x="66" y="130"/>
                </a:lnTo>
                <a:lnTo>
                  <a:pt x="56" y="122"/>
                </a:lnTo>
                <a:lnTo>
                  <a:pt x="46" y="122"/>
                </a:lnTo>
                <a:lnTo>
                  <a:pt x="42" y="134"/>
                </a:lnTo>
                <a:lnTo>
                  <a:pt x="28" y="146"/>
                </a:lnTo>
                <a:lnTo>
                  <a:pt x="12" y="146"/>
                </a:lnTo>
                <a:lnTo>
                  <a:pt x="12" y="126"/>
                </a:lnTo>
                <a:lnTo>
                  <a:pt x="0" y="1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46" name="Freeform 126"/>
          <p:cNvSpPr>
            <a:spLocks/>
          </p:cNvSpPr>
          <p:nvPr/>
        </p:nvSpPr>
        <p:spPr bwMode="auto">
          <a:xfrm>
            <a:off x="4625976" y="5344791"/>
            <a:ext cx="225425" cy="339047"/>
          </a:xfrm>
          <a:custGeom>
            <a:avLst/>
            <a:gdLst>
              <a:gd name="T0" fmla="*/ 0 w 142"/>
              <a:gd name="T1" fmla="*/ 0 h 192"/>
              <a:gd name="T2" fmla="*/ 98 w 142"/>
              <a:gd name="T3" fmla="*/ 0 h 192"/>
              <a:gd name="T4" fmla="*/ 106 w 142"/>
              <a:gd name="T5" fmla="*/ 6 h 192"/>
              <a:gd name="T6" fmla="*/ 134 w 142"/>
              <a:gd name="T7" fmla="*/ 8 h 192"/>
              <a:gd name="T8" fmla="*/ 142 w 142"/>
              <a:gd name="T9" fmla="*/ 14 h 192"/>
              <a:gd name="T10" fmla="*/ 140 w 142"/>
              <a:gd name="T11" fmla="*/ 76 h 192"/>
              <a:gd name="T12" fmla="*/ 126 w 142"/>
              <a:gd name="T13" fmla="*/ 76 h 192"/>
              <a:gd name="T14" fmla="*/ 126 w 142"/>
              <a:gd name="T15" fmla="*/ 182 h 192"/>
              <a:gd name="T16" fmla="*/ 110 w 142"/>
              <a:gd name="T17" fmla="*/ 192 h 192"/>
              <a:gd name="T18" fmla="*/ 94 w 142"/>
              <a:gd name="T19" fmla="*/ 192 h 192"/>
              <a:gd name="T20" fmla="*/ 86 w 142"/>
              <a:gd name="T21" fmla="*/ 188 h 192"/>
              <a:gd name="T22" fmla="*/ 80 w 142"/>
              <a:gd name="T23" fmla="*/ 180 h 192"/>
              <a:gd name="T24" fmla="*/ 72 w 142"/>
              <a:gd name="T25" fmla="*/ 186 h 192"/>
              <a:gd name="T26" fmla="*/ 52 w 142"/>
              <a:gd name="T27" fmla="*/ 164 h 192"/>
              <a:gd name="T28" fmla="*/ 44 w 142"/>
              <a:gd name="T29" fmla="*/ 126 h 192"/>
              <a:gd name="T30" fmla="*/ 38 w 142"/>
              <a:gd name="T31" fmla="*/ 114 h 192"/>
              <a:gd name="T32" fmla="*/ 38 w 142"/>
              <a:gd name="T33" fmla="*/ 82 h 192"/>
              <a:gd name="T34" fmla="*/ 12 w 142"/>
              <a:gd name="T35" fmla="*/ 36 h 192"/>
              <a:gd name="T36" fmla="*/ 0 w 142"/>
              <a:gd name="T37" fmla="*/ 16 h 192"/>
              <a:gd name="T38" fmla="*/ 0 w 142"/>
              <a:gd name="T3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" h="192">
                <a:moveTo>
                  <a:pt x="0" y="0"/>
                </a:moveTo>
                <a:lnTo>
                  <a:pt x="98" y="0"/>
                </a:lnTo>
                <a:lnTo>
                  <a:pt x="106" y="6"/>
                </a:lnTo>
                <a:lnTo>
                  <a:pt x="134" y="8"/>
                </a:lnTo>
                <a:lnTo>
                  <a:pt x="142" y="14"/>
                </a:lnTo>
                <a:lnTo>
                  <a:pt x="140" y="76"/>
                </a:lnTo>
                <a:lnTo>
                  <a:pt x="126" y="76"/>
                </a:lnTo>
                <a:lnTo>
                  <a:pt x="126" y="182"/>
                </a:lnTo>
                <a:lnTo>
                  <a:pt x="110" y="192"/>
                </a:lnTo>
                <a:lnTo>
                  <a:pt x="94" y="192"/>
                </a:lnTo>
                <a:lnTo>
                  <a:pt x="86" y="188"/>
                </a:lnTo>
                <a:lnTo>
                  <a:pt x="80" y="180"/>
                </a:lnTo>
                <a:lnTo>
                  <a:pt x="72" y="186"/>
                </a:lnTo>
                <a:lnTo>
                  <a:pt x="52" y="164"/>
                </a:lnTo>
                <a:lnTo>
                  <a:pt x="44" y="126"/>
                </a:lnTo>
                <a:lnTo>
                  <a:pt x="38" y="114"/>
                </a:lnTo>
                <a:lnTo>
                  <a:pt x="38" y="82"/>
                </a:lnTo>
                <a:lnTo>
                  <a:pt x="12" y="3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47" name="Freeform 127"/>
          <p:cNvSpPr>
            <a:spLocks/>
          </p:cNvSpPr>
          <p:nvPr/>
        </p:nvSpPr>
        <p:spPr bwMode="auto">
          <a:xfrm>
            <a:off x="5089526" y="5153078"/>
            <a:ext cx="257175" cy="476785"/>
          </a:xfrm>
          <a:custGeom>
            <a:avLst/>
            <a:gdLst>
              <a:gd name="T0" fmla="*/ 0 w 162"/>
              <a:gd name="T1" fmla="*/ 88 h 270"/>
              <a:gd name="T2" fmla="*/ 0 w 162"/>
              <a:gd name="T3" fmla="*/ 72 h 270"/>
              <a:gd name="T4" fmla="*/ 50 w 162"/>
              <a:gd name="T5" fmla="*/ 64 h 270"/>
              <a:gd name="T6" fmla="*/ 66 w 162"/>
              <a:gd name="T7" fmla="*/ 64 h 270"/>
              <a:gd name="T8" fmla="*/ 64 w 162"/>
              <a:gd name="T9" fmla="*/ 94 h 270"/>
              <a:gd name="T10" fmla="*/ 76 w 162"/>
              <a:gd name="T11" fmla="*/ 106 h 270"/>
              <a:gd name="T12" fmla="*/ 86 w 162"/>
              <a:gd name="T13" fmla="*/ 92 h 270"/>
              <a:gd name="T14" fmla="*/ 84 w 162"/>
              <a:gd name="T15" fmla="*/ 64 h 270"/>
              <a:gd name="T16" fmla="*/ 70 w 162"/>
              <a:gd name="T17" fmla="*/ 48 h 270"/>
              <a:gd name="T18" fmla="*/ 64 w 162"/>
              <a:gd name="T19" fmla="*/ 32 h 270"/>
              <a:gd name="T20" fmla="*/ 68 w 162"/>
              <a:gd name="T21" fmla="*/ 16 h 270"/>
              <a:gd name="T22" fmla="*/ 90 w 162"/>
              <a:gd name="T23" fmla="*/ 18 h 270"/>
              <a:gd name="T24" fmla="*/ 116 w 162"/>
              <a:gd name="T25" fmla="*/ 20 h 270"/>
              <a:gd name="T26" fmla="*/ 142 w 162"/>
              <a:gd name="T27" fmla="*/ 10 h 270"/>
              <a:gd name="T28" fmla="*/ 158 w 162"/>
              <a:gd name="T29" fmla="*/ 0 h 270"/>
              <a:gd name="T30" fmla="*/ 158 w 162"/>
              <a:gd name="T31" fmla="*/ 40 h 270"/>
              <a:gd name="T32" fmla="*/ 162 w 162"/>
              <a:gd name="T33" fmla="*/ 80 h 270"/>
              <a:gd name="T34" fmla="*/ 144 w 162"/>
              <a:gd name="T35" fmla="*/ 98 h 270"/>
              <a:gd name="T36" fmla="*/ 112 w 162"/>
              <a:gd name="T37" fmla="*/ 118 h 270"/>
              <a:gd name="T38" fmla="*/ 76 w 162"/>
              <a:gd name="T39" fmla="*/ 150 h 270"/>
              <a:gd name="T40" fmla="*/ 68 w 162"/>
              <a:gd name="T41" fmla="*/ 154 h 270"/>
              <a:gd name="T42" fmla="*/ 70 w 162"/>
              <a:gd name="T43" fmla="*/ 168 h 270"/>
              <a:gd name="T44" fmla="*/ 80 w 162"/>
              <a:gd name="T45" fmla="*/ 196 h 270"/>
              <a:gd name="T46" fmla="*/ 76 w 162"/>
              <a:gd name="T47" fmla="*/ 228 h 270"/>
              <a:gd name="T48" fmla="*/ 38 w 162"/>
              <a:gd name="T49" fmla="*/ 248 h 270"/>
              <a:gd name="T50" fmla="*/ 34 w 162"/>
              <a:gd name="T51" fmla="*/ 256 h 270"/>
              <a:gd name="T52" fmla="*/ 38 w 162"/>
              <a:gd name="T53" fmla="*/ 264 h 270"/>
              <a:gd name="T54" fmla="*/ 40 w 162"/>
              <a:gd name="T55" fmla="*/ 270 h 270"/>
              <a:gd name="T56" fmla="*/ 24 w 162"/>
              <a:gd name="T57" fmla="*/ 268 h 270"/>
              <a:gd name="T58" fmla="*/ 24 w 162"/>
              <a:gd name="T59" fmla="*/ 258 h 270"/>
              <a:gd name="T60" fmla="*/ 24 w 162"/>
              <a:gd name="T61" fmla="*/ 222 h 270"/>
              <a:gd name="T62" fmla="*/ 16 w 162"/>
              <a:gd name="T63" fmla="*/ 198 h 270"/>
              <a:gd name="T64" fmla="*/ 8 w 162"/>
              <a:gd name="T65" fmla="*/ 192 h 270"/>
              <a:gd name="T66" fmla="*/ 30 w 162"/>
              <a:gd name="T67" fmla="*/ 176 h 270"/>
              <a:gd name="T68" fmla="*/ 38 w 162"/>
              <a:gd name="T69" fmla="*/ 158 h 270"/>
              <a:gd name="T70" fmla="*/ 38 w 162"/>
              <a:gd name="T71" fmla="*/ 128 h 270"/>
              <a:gd name="T72" fmla="*/ 36 w 162"/>
              <a:gd name="T73" fmla="*/ 100 h 270"/>
              <a:gd name="T74" fmla="*/ 0 w 162"/>
              <a:gd name="T75" fmla="*/ 8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2" h="270">
                <a:moveTo>
                  <a:pt x="0" y="88"/>
                </a:moveTo>
                <a:lnTo>
                  <a:pt x="0" y="72"/>
                </a:lnTo>
                <a:lnTo>
                  <a:pt x="50" y="64"/>
                </a:lnTo>
                <a:lnTo>
                  <a:pt x="66" y="64"/>
                </a:lnTo>
                <a:lnTo>
                  <a:pt x="64" y="94"/>
                </a:lnTo>
                <a:lnTo>
                  <a:pt x="76" y="106"/>
                </a:lnTo>
                <a:lnTo>
                  <a:pt x="86" y="92"/>
                </a:lnTo>
                <a:lnTo>
                  <a:pt x="84" y="64"/>
                </a:lnTo>
                <a:lnTo>
                  <a:pt x="70" y="48"/>
                </a:lnTo>
                <a:lnTo>
                  <a:pt x="64" y="32"/>
                </a:lnTo>
                <a:lnTo>
                  <a:pt x="68" y="16"/>
                </a:lnTo>
                <a:lnTo>
                  <a:pt x="90" y="18"/>
                </a:lnTo>
                <a:lnTo>
                  <a:pt x="116" y="20"/>
                </a:lnTo>
                <a:lnTo>
                  <a:pt x="142" y="10"/>
                </a:lnTo>
                <a:lnTo>
                  <a:pt x="158" y="0"/>
                </a:lnTo>
                <a:lnTo>
                  <a:pt x="158" y="40"/>
                </a:lnTo>
                <a:lnTo>
                  <a:pt x="162" y="80"/>
                </a:lnTo>
                <a:lnTo>
                  <a:pt x="144" y="98"/>
                </a:lnTo>
                <a:lnTo>
                  <a:pt x="112" y="118"/>
                </a:lnTo>
                <a:lnTo>
                  <a:pt x="76" y="150"/>
                </a:lnTo>
                <a:lnTo>
                  <a:pt x="68" y="154"/>
                </a:lnTo>
                <a:lnTo>
                  <a:pt x="70" y="168"/>
                </a:lnTo>
                <a:lnTo>
                  <a:pt x="80" y="196"/>
                </a:lnTo>
                <a:lnTo>
                  <a:pt x="76" y="228"/>
                </a:lnTo>
                <a:lnTo>
                  <a:pt x="38" y="248"/>
                </a:lnTo>
                <a:lnTo>
                  <a:pt x="34" y="256"/>
                </a:lnTo>
                <a:lnTo>
                  <a:pt x="38" y="264"/>
                </a:lnTo>
                <a:lnTo>
                  <a:pt x="40" y="270"/>
                </a:lnTo>
                <a:lnTo>
                  <a:pt x="24" y="268"/>
                </a:lnTo>
                <a:lnTo>
                  <a:pt x="24" y="258"/>
                </a:lnTo>
                <a:lnTo>
                  <a:pt x="24" y="222"/>
                </a:lnTo>
                <a:lnTo>
                  <a:pt x="16" y="198"/>
                </a:lnTo>
                <a:lnTo>
                  <a:pt x="8" y="192"/>
                </a:lnTo>
                <a:lnTo>
                  <a:pt x="30" y="176"/>
                </a:lnTo>
                <a:lnTo>
                  <a:pt x="38" y="158"/>
                </a:lnTo>
                <a:lnTo>
                  <a:pt x="38" y="128"/>
                </a:lnTo>
                <a:lnTo>
                  <a:pt x="36" y="100"/>
                </a:lnTo>
                <a:lnTo>
                  <a:pt x="0" y="8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48" name="Freeform 128"/>
          <p:cNvSpPr>
            <a:spLocks/>
          </p:cNvSpPr>
          <p:nvPr/>
        </p:nvSpPr>
        <p:spPr bwMode="auto">
          <a:xfrm>
            <a:off x="5146675" y="5157607"/>
            <a:ext cx="79375" cy="211904"/>
          </a:xfrm>
          <a:custGeom>
            <a:avLst/>
            <a:gdLst>
              <a:gd name="T0" fmla="*/ 4 w 50"/>
              <a:gd name="T1" fmla="*/ 50 h 120"/>
              <a:gd name="T2" fmla="*/ 10 w 50"/>
              <a:gd name="T3" fmla="*/ 44 h 120"/>
              <a:gd name="T4" fmla="*/ 12 w 50"/>
              <a:gd name="T5" fmla="*/ 18 h 120"/>
              <a:gd name="T6" fmla="*/ 14 w 50"/>
              <a:gd name="T7" fmla="*/ 14 h 120"/>
              <a:gd name="T8" fmla="*/ 8 w 50"/>
              <a:gd name="T9" fmla="*/ 0 h 120"/>
              <a:gd name="T10" fmla="*/ 22 w 50"/>
              <a:gd name="T11" fmla="*/ 0 h 120"/>
              <a:gd name="T12" fmla="*/ 30 w 50"/>
              <a:gd name="T13" fmla="*/ 12 h 120"/>
              <a:gd name="T14" fmla="*/ 32 w 50"/>
              <a:gd name="T15" fmla="*/ 30 h 120"/>
              <a:gd name="T16" fmla="*/ 28 w 50"/>
              <a:gd name="T17" fmla="*/ 46 h 120"/>
              <a:gd name="T18" fmla="*/ 34 w 50"/>
              <a:gd name="T19" fmla="*/ 62 h 120"/>
              <a:gd name="T20" fmla="*/ 48 w 50"/>
              <a:gd name="T21" fmla="*/ 78 h 120"/>
              <a:gd name="T22" fmla="*/ 50 w 50"/>
              <a:gd name="T23" fmla="*/ 106 h 120"/>
              <a:gd name="T24" fmla="*/ 40 w 50"/>
              <a:gd name="T25" fmla="*/ 120 h 120"/>
              <a:gd name="T26" fmla="*/ 28 w 50"/>
              <a:gd name="T27" fmla="*/ 108 h 120"/>
              <a:gd name="T28" fmla="*/ 30 w 50"/>
              <a:gd name="T29" fmla="*/ 78 h 120"/>
              <a:gd name="T30" fmla="*/ 10 w 50"/>
              <a:gd name="T31" fmla="*/ 78 h 120"/>
              <a:gd name="T32" fmla="*/ 0 w 50"/>
              <a:gd name="T33" fmla="*/ 64 h 120"/>
              <a:gd name="T34" fmla="*/ 4 w 50"/>
              <a:gd name="T35" fmla="*/ 5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120">
                <a:moveTo>
                  <a:pt x="4" y="50"/>
                </a:moveTo>
                <a:lnTo>
                  <a:pt x="10" y="44"/>
                </a:lnTo>
                <a:lnTo>
                  <a:pt x="12" y="18"/>
                </a:lnTo>
                <a:lnTo>
                  <a:pt x="14" y="14"/>
                </a:lnTo>
                <a:lnTo>
                  <a:pt x="8" y="0"/>
                </a:lnTo>
                <a:lnTo>
                  <a:pt x="22" y="0"/>
                </a:lnTo>
                <a:lnTo>
                  <a:pt x="30" y="12"/>
                </a:lnTo>
                <a:lnTo>
                  <a:pt x="32" y="30"/>
                </a:lnTo>
                <a:lnTo>
                  <a:pt x="28" y="46"/>
                </a:lnTo>
                <a:lnTo>
                  <a:pt x="34" y="62"/>
                </a:lnTo>
                <a:lnTo>
                  <a:pt x="48" y="78"/>
                </a:lnTo>
                <a:lnTo>
                  <a:pt x="50" y="106"/>
                </a:lnTo>
                <a:lnTo>
                  <a:pt x="40" y="120"/>
                </a:lnTo>
                <a:lnTo>
                  <a:pt x="28" y="108"/>
                </a:lnTo>
                <a:lnTo>
                  <a:pt x="30" y="78"/>
                </a:lnTo>
                <a:lnTo>
                  <a:pt x="10" y="78"/>
                </a:lnTo>
                <a:lnTo>
                  <a:pt x="0" y="64"/>
                </a:lnTo>
                <a:lnTo>
                  <a:pt x="4" y="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49" name="Freeform 129"/>
          <p:cNvSpPr>
            <a:spLocks/>
          </p:cNvSpPr>
          <p:nvPr/>
        </p:nvSpPr>
        <p:spPr bwMode="auto">
          <a:xfrm>
            <a:off x="4876801" y="5119435"/>
            <a:ext cx="292100" cy="275476"/>
          </a:xfrm>
          <a:custGeom>
            <a:avLst/>
            <a:gdLst>
              <a:gd name="T0" fmla="*/ 52 w 184"/>
              <a:gd name="T1" fmla="*/ 156 h 156"/>
              <a:gd name="T2" fmla="*/ 46 w 184"/>
              <a:gd name="T3" fmla="*/ 150 h 156"/>
              <a:gd name="T4" fmla="*/ 20 w 184"/>
              <a:gd name="T5" fmla="*/ 148 h 156"/>
              <a:gd name="T6" fmla="*/ 2 w 184"/>
              <a:gd name="T7" fmla="*/ 128 h 156"/>
              <a:gd name="T8" fmla="*/ 0 w 184"/>
              <a:gd name="T9" fmla="*/ 76 h 156"/>
              <a:gd name="T10" fmla="*/ 30 w 184"/>
              <a:gd name="T11" fmla="*/ 76 h 156"/>
              <a:gd name="T12" fmla="*/ 30 w 184"/>
              <a:gd name="T13" fmla="*/ 42 h 156"/>
              <a:gd name="T14" fmla="*/ 48 w 184"/>
              <a:gd name="T15" fmla="*/ 50 h 156"/>
              <a:gd name="T16" fmla="*/ 68 w 184"/>
              <a:gd name="T17" fmla="*/ 58 h 156"/>
              <a:gd name="T18" fmla="*/ 82 w 184"/>
              <a:gd name="T19" fmla="*/ 52 h 156"/>
              <a:gd name="T20" fmla="*/ 90 w 184"/>
              <a:gd name="T21" fmla="*/ 64 h 156"/>
              <a:gd name="T22" fmla="*/ 102 w 184"/>
              <a:gd name="T23" fmla="*/ 70 h 156"/>
              <a:gd name="T24" fmla="*/ 110 w 184"/>
              <a:gd name="T25" fmla="*/ 82 h 156"/>
              <a:gd name="T26" fmla="*/ 124 w 184"/>
              <a:gd name="T27" fmla="*/ 82 h 156"/>
              <a:gd name="T28" fmla="*/ 124 w 184"/>
              <a:gd name="T29" fmla="*/ 64 h 156"/>
              <a:gd name="T30" fmla="*/ 110 w 184"/>
              <a:gd name="T31" fmla="*/ 58 h 156"/>
              <a:gd name="T32" fmla="*/ 100 w 184"/>
              <a:gd name="T33" fmla="*/ 48 h 156"/>
              <a:gd name="T34" fmla="*/ 104 w 184"/>
              <a:gd name="T35" fmla="*/ 26 h 156"/>
              <a:gd name="T36" fmla="*/ 102 w 184"/>
              <a:gd name="T37" fmla="*/ 8 h 156"/>
              <a:gd name="T38" fmla="*/ 118 w 184"/>
              <a:gd name="T39" fmla="*/ 0 h 156"/>
              <a:gd name="T40" fmla="*/ 136 w 184"/>
              <a:gd name="T41" fmla="*/ 0 h 156"/>
              <a:gd name="T42" fmla="*/ 178 w 184"/>
              <a:gd name="T43" fmla="*/ 20 h 156"/>
              <a:gd name="T44" fmla="*/ 184 w 184"/>
              <a:gd name="T45" fmla="*/ 34 h 156"/>
              <a:gd name="T46" fmla="*/ 180 w 184"/>
              <a:gd name="T47" fmla="*/ 40 h 156"/>
              <a:gd name="T48" fmla="*/ 180 w 184"/>
              <a:gd name="T49" fmla="*/ 64 h 156"/>
              <a:gd name="T50" fmla="*/ 174 w 184"/>
              <a:gd name="T51" fmla="*/ 70 h 156"/>
              <a:gd name="T52" fmla="*/ 170 w 184"/>
              <a:gd name="T53" fmla="*/ 84 h 156"/>
              <a:gd name="T54" fmla="*/ 180 w 184"/>
              <a:gd name="T55" fmla="*/ 98 h 156"/>
              <a:gd name="T56" fmla="*/ 134 w 184"/>
              <a:gd name="T57" fmla="*/ 106 h 156"/>
              <a:gd name="T58" fmla="*/ 134 w 184"/>
              <a:gd name="T59" fmla="*/ 122 h 156"/>
              <a:gd name="T60" fmla="*/ 114 w 184"/>
              <a:gd name="T61" fmla="*/ 120 h 156"/>
              <a:gd name="T62" fmla="*/ 106 w 184"/>
              <a:gd name="T63" fmla="*/ 134 h 156"/>
              <a:gd name="T64" fmla="*/ 94 w 184"/>
              <a:gd name="T65" fmla="*/ 136 h 156"/>
              <a:gd name="T66" fmla="*/ 80 w 184"/>
              <a:gd name="T67" fmla="*/ 154 h 156"/>
              <a:gd name="T68" fmla="*/ 52 w 184"/>
              <a:gd name="T69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56">
                <a:moveTo>
                  <a:pt x="52" y="156"/>
                </a:moveTo>
                <a:lnTo>
                  <a:pt x="46" y="150"/>
                </a:lnTo>
                <a:lnTo>
                  <a:pt x="20" y="148"/>
                </a:lnTo>
                <a:lnTo>
                  <a:pt x="2" y="128"/>
                </a:lnTo>
                <a:lnTo>
                  <a:pt x="0" y="76"/>
                </a:lnTo>
                <a:lnTo>
                  <a:pt x="30" y="76"/>
                </a:lnTo>
                <a:lnTo>
                  <a:pt x="30" y="42"/>
                </a:lnTo>
                <a:lnTo>
                  <a:pt x="48" y="50"/>
                </a:lnTo>
                <a:lnTo>
                  <a:pt x="68" y="58"/>
                </a:lnTo>
                <a:lnTo>
                  <a:pt x="82" y="52"/>
                </a:lnTo>
                <a:lnTo>
                  <a:pt x="90" y="64"/>
                </a:lnTo>
                <a:lnTo>
                  <a:pt x="102" y="70"/>
                </a:lnTo>
                <a:lnTo>
                  <a:pt x="110" y="82"/>
                </a:lnTo>
                <a:lnTo>
                  <a:pt x="124" y="82"/>
                </a:lnTo>
                <a:lnTo>
                  <a:pt x="124" y="64"/>
                </a:lnTo>
                <a:lnTo>
                  <a:pt x="110" y="58"/>
                </a:lnTo>
                <a:lnTo>
                  <a:pt x="100" y="48"/>
                </a:lnTo>
                <a:lnTo>
                  <a:pt x="104" y="26"/>
                </a:lnTo>
                <a:lnTo>
                  <a:pt x="102" y="8"/>
                </a:lnTo>
                <a:lnTo>
                  <a:pt x="118" y="0"/>
                </a:lnTo>
                <a:lnTo>
                  <a:pt x="136" y="0"/>
                </a:lnTo>
                <a:lnTo>
                  <a:pt x="178" y="20"/>
                </a:lnTo>
                <a:lnTo>
                  <a:pt x="184" y="34"/>
                </a:lnTo>
                <a:lnTo>
                  <a:pt x="180" y="40"/>
                </a:lnTo>
                <a:lnTo>
                  <a:pt x="180" y="64"/>
                </a:lnTo>
                <a:lnTo>
                  <a:pt x="174" y="70"/>
                </a:lnTo>
                <a:lnTo>
                  <a:pt x="170" y="84"/>
                </a:lnTo>
                <a:lnTo>
                  <a:pt x="180" y="98"/>
                </a:lnTo>
                <a:lnTo>
                  <a:pt x="134" y="106"/>
                </a:lnTo>
                <a:lnTo>
                  <a:pt x="134" y="122"/>
                </a:lnTo>
                <a:lnTo>
                  <a:pt x="114" y="120"/>
                </a:lnTo>
                <a:lnTo>
                  <a:pt x="106" y="134"/>
                </a:lnTo>
                <a:lnTo>
                  <a:pt x="94" y="136"/>
                </a:lnTo>
                <a:lnTo>
                  <a:pt x="80" y="154"/>
                </a:lnTo>
                <a:lnTo>
                  <a:pt x="52" y="1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50" name="Freeform 130"/>
          <p:cNvSpPr>
            <a:spLocks/>
          </p:cNvSpPr>
          <p:nvPr/>
        </p:nvSpPr>
        <p:spPr bwMode="auto">
          <a:xfrm>
            <a:off x="5064126" y="4932789"/>
            <a:ext cx="276225" cy="300198"/>
          </a:xfrm>
          <a:custGeom>
            <a:avLst/>
            <a:gdLst>
              <a:gd name="T0" fmla="*/ 18 w 174"/>
              <a:gd name="T1" fmla="*/ 116 h 170"/>
              <a:gd name="T2" fmla="*/ 16 w 174"/>
              <a:gd name="T3" fmla="*/ 100 h 170"/>
              <a:gd name="T4" fmla="*/ 2 w 174"/>
              <a:gd name="T5" fmla="*/ 82 h 170"/>
              <a:gd name="T6" fmla="*/ 0 w 174"/>
              <a:gd name="T7" fmla="*/ 56 h 170"/>
              <a:gd name="T8" fmla="*/ 20 w 174"/>
              <a:gd name="T9" fmla="*/ 34 h 170"/>
              <a:gd name="T10" fmla="*/ 16 w 174"/>
              <a:gd name="T11" fmla="*/ 20 h 170"/>
              <a:gd name="T12" fmla="*/ 22 w 174"/>
              <a:gd name="T13" fmla="*/ 12 h 170"/>
              <a:gd name="T14" fmla="*/ 16 w 174"/>
              <a:gd name="T15" fmla="*/ 0 h 170"/>
              <a:gd name="T16" fmla="*/ 38 w 174"/>
              <a:gd name="T17" fmla="*/ 0 h 170"/>
              <a:gd name="T18" fmla="*/ 76 w 174"/>
              <a:gd name="T19" fmla="*/ 2 h 170"/>
              <a:gd name="T20" fmla="*/ 128 w 174"/>
              <a:gd name="T21" fmla="*/ 30 h 170"/>
              <a:gd name="T22" fmla="*/ 132 w 174"/>
              <a:gd name="T23" fmla="*/ 40 h 170"/>
              <a:gd name="T24" fmla="*/ 156 w 174"/>
              <a:gd name="T25" fmla="*/ 58 h 170"/>
              <a:gd name="T26" fmla="*/ 150 w 174"/>
              <a:gd name="T27" fmla="*/ 72 h 170"/>
              <a:gd name="T28" fmla="*/ 148 w 174"/>
              <a:gd name="T29" fmla="*/ 86 h 170"/>
              <a:gd name="T30" fmla="*/ 156 w 174"/>
              <a:gd name="T31" fmla="*/ 98 h 170"/>
              <a:gd name="T32" fmla="*/ 156 w 174"/>
              <a:gd name="T33" fmla="*/ 126 h 170"/>
              <a:gd name="T34" fmla="*/ 174 w 174"/>
              <a:gd name="T35" fmla="*/ 150 h 170"/>
              <a:gd name="T36" fmla="*/ 158 w 174"/>
              <a:gd name="T37" fmla="*/ 160 h 170"/>
              <a:gd name="T38" fmla="*/ 132 w 174"/>
              <a:gd name="T39" fmla="*/ 170 h 170"/>
              <a:gd name="T40" fmla="*/ 84 w 174"/>
              <a:gd name="T41" fmla="*/ 166 h 170"/>
              <a:gd name="T42" fmla="*/ 82 w 174"/>
              <a:gd name="T43" fmla="*/ 148 h 170"/>
              <a:gd name="T44" fmla="*/ 74 w 174"/>
              <a:gd name="T45" fmla="*/ 136 h 170"/>
              <a:gd name="T46" fmla="*/ 60 w 174"/>
              <a:gd name="T47" fmla="*/ 136 h 170"/>
              <a:gd name="T48" fmla="*/ 18 w 174"/>
              <a:gd name="T49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4" h="170">
                <a:moveTo>
                  <a:pt x="18" y="116"/>
                </a:moveTo>
                <a:lnTo>
                  <a:pt x="16" y="100"/>
                </a:lnTo>
                <a:lnTo>
                  <a:pt x="2" y="82"/>
                </a:lnTo>
                <a:lnTo>
                  <a:pt x="0" y="56"/>
                </a:lnTo>
                <a:lnTo>
                  <a:pt x="20" y="34"/>
                </a:lnTo>
                <a:lnTo>
                  <a:pt x="16" y="20"/>
                </a:lnTo>
                <a:lnTo>
                  <a:pt x="22" y="12"/>
                </a:lnTo>
                <a:lnTo>
                  <a:pt x="16" y="0"/>
                </a:lnTo>
                <a:lnTo>
                  <a:pt x="38" y="0"/>
                </a:lnTo>
                <a:lnTo>
                  <a:pt x="76" y="2"/>
                </a:lnTo>
                <a:lnTo>
                  <a:pt x="128" y="30"/>
                </a:lnTo>
                <a:lnTo>
                  <a:pt x="132" y="40"/>
                </a:lnTo>
                <a:lnTo>
                  <a:pt x="156" y="58"/>
                </a:lnTo>
                <a:lnTo>
                  <a:pt x="150" y="72"/>
                </a:lnTo>
                <a:lnTo>
                  <a:pt x="148" y="86"/>
                </a:lnTo>
                <a:lnTo>
                  <a:pt x="156" y="98"/>
                </a:lnTo>
                <a:lnTo>
                  <a:pt x="156" y="126"/>
                </a:lnTo>
                <a:lnTo>
                  <a:pt x="174" y="150"/>
                </a:lnTo>
                <a:lnTo>
                  <a:pt x="158" y="160"/>
                </a:lnTo>
                <a:lnTo>
                  <a:pt x="132" y="170"/>
                </a:lnTo>
                <a:lnTo>
                  <a:pt x="84" y="166"/>
                </a:lnTo>
                <a:lnTo>
                  <a:pt x="82" y="148"/>
                </a:lnTo>
                <a:lnTo>
                  <a:pt x="74" y="136"/>
                </a:lnTo>
                <a:lnTo>
                  <a:pt x="60" y="136"/>
                </a:lnTo>
                <a:lnTo>
                  <a:pt x="18" y="1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51" name="Freeform 131"/>
          <p:cNvSpPr>
            <a:spLocks/>
          </p:cNvSpPr>
          <p:nvPr/>
        </p:nvSpPr>
        <p:spPr bwMode="auto">
          <a:xfrm>
            <a:off x="5060951" y="4988442"/>
            <a:ext cx="34925" cy="63571"/>
          </a:xfrm>
          <a:custGeom>
            <a:avLst/>
            <a:gdLst>
              <a:gd name="T0" fmla="*/ 18 w 22"/>
              <a:gd name="T1" fmla="*/ 0 h 36"/>
              <a:gd name="T2" fmla="*/ 10 w 22"/>
              <a:gd name="T3" fmla="*/ 2 h 36"/>
              <a:gd name="T4" fmla="*/ 0 w 22"/>
              <a:gd name="T5" fmla="*/ 12 h 36"/>
              <a:gd name="T6" fmla="*/ 2 w 22"/>
              <a:gd name="T7" fmla="*/ 36 h 36"/>
              <a:gd name="T8" fmla="*/ 22 w 22"/>
              <a:gd name="T9" fmla="*/ 14 h 36"/>
              <a:gd name="T10" fmla="*/ 18 w 22"/>
              <a:gd name="T1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36">
                <a:moveTo>
                  <a:pt x="18" y="0"/>
                </a:moveTo>
                <a:lnTo>
                  <a:pt x="10" y="2"/>
                </a:lnTo>
                <a:lnTo>
                  <a:pt x="0" y="12"/>
                </a:lnTo>
                <a:lnTo>
                  <a:pt x="2" y="36"/>
                </a:lnTo>
                <a:lnTo>
                  <a:pt x="22" y="14"/>
                </a:lnTo>
                <a:lnTo>
                  <a:pt x="1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52" name="Freeform 132"/>
          <p:cNvSpPr>
            <a:spLocks/>
          </p:cNvSpPr>
          <p:nvPr/>
        </p:nvSpPr>
        <p:spPr bwMode="auto">
          <a:xfrm>
            <a:off x="5051426" y="4957403"/>
            <a:ext cx="47625" cy="56508"/>
          </a:xfrm>
          <a:custGeom>
            <a:avLst/>
            <a:gdLst>
              <a:gd name="T0" fmla="*/ 10 w 30"/>
              <a:gd name="T1" fmla="*/ 2 h 32"/>
              <a:gd name="T2" fmla="*/ 24 w 30"/>
              <a:gd name="T3" fmla="*/ 0 h 32"/>
              <a:gd name="T4" fmla="*/ 30 w 30"/>
              <a:gd name="T5" fmla="*/ 12 h 32"/>
              <a:gd name="T6" fmla="*/ 24 w 30"/>
              <a:gd name="T7" fmla="*/ 20 h 32"/>
              <a:gd name="T8" fmla="*/ 16 w 30"/>
              <a:gd name="T9" fmla="*/ 22 h 32"/>
              <a:gd name="T10" fmla="*/ 6 w 30"/>
              <a:gd name="T11" fmla="*/ 32 h 32"/>
              <a:gd name="T12" fmla="*/ 0 w 30"/>
              <a:gd name="T13" fmla="*/ 16 h 32"/>
              <a:gd name="T14" fmla="*/ 10 w 30"/>
              <a:gd name="T15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32">
                <a:moveTo>
                  <a:pt x="10" y="2"/>
                </a:moveTo>
                <a:lnTo>
                  <a:pt x="24" y="0"/>
                </a:lnTo>
                <a:lnTo>
                  <a:pt x="30" y="12"/>
                </a:lnTo>
                <a:lnTo>
                  <a:pt x="24" y="20"/>
                </a:lnTo>
                <a:lnTo>
                  <a:pt x="16" y="22"/>
                </a:lnTo>
                <a:lnTo>
                  <a:pt x="6" y="32"/>
                </a:lnTo>
                <a:lnTo>
                  <a:pt x="0" y="16"/>
                </a:lnTo>
                <a:lnTo>
                  <a:pt x="10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53" name="Freeform 133"/>
          <p:cNvSpPr>
            <a:spLocks/>
          </p:cNvSpPr>
          <p:nvPr/>
        </p:nvSpPr>
        <p:spPr bwMode="auto">
          <a:xfrm>
            <a:off x="5067301" y="4817955"/>
            <a:ext cx="136525" cy="148333"/>
          </a:xfrm>
          <a:custGeom>
            <a:avLst/>
            <a:gdLst>
              <a:gd name="T0" fmla="*/ 0 w 86"/>
              <a:gd name="T1" fmla="*/ 84 h 84"/>
              <a:gd name="T2" fmla="*/ 2 w 86"/>
              <a:gd name="T3" fmla="*/ 64 h 84"/>
              <a:gd name="T4" fmla="*/ 6 w 86"/>
              <a:gd name="T5" fmla="*/ 52 h 84"/>
              <a:gd name="T6" fmla="*/ 26 w 86"/>
              <a:gd name="T7" fmla="*/ 34 h 84"/>
              <a:gd name="T8" fmla="*/ 26 w 86"/>
              <a:gd name="T9" fmla="*/ 30 h 84"/>
              <a:gd name="T10" fmla="*/ 20 w 86"/>
              <a:gd name="T11" fmla="*/ 28 h 84"/>
              <a:gd name="T12" fmla="*/ 16 w 86"/>
              <a:gd name="T13" fmla="*/ 4 h 84"/>
              <a:gd name="T14" fmla="*/ 68 w 86"/>
              <a:gd name="T15" fmla="*/ 0 h 84"/>
              <a:gd name="T16" fmla="*/ 80 w 86"/>
              <a:gd name="T17" fmla="*/ 20 h 84"/>
              <a:gd name="T18" fmla="*/ 86 w 86"/>
              <a:gd name="T19" fmla="*/ 42 h 84"/>
              <a:gd name="T20" fmla="*/ 72 w 86"/>
              <a:gd name="T21" fmla="*/ 58 h 84"/>
              <a:gd name="T22" fmla="*/ 76 w 86"/>
              <a:gd name="T23" fmla="*/ 72 h 84"/>
              <a:gd name="T24" fmla="*/ 70 w 86"/>
              <a:gd name="T25" fmla="*/ 84 h 84"/>
              <a:gd name="T26" fmla="*/ 36 w 86"/>
              <a:gd name="T27" fmla="*/ 82 h 84"/>
              <a:gd name="T28" fmla="*/ 14 w 86"/>
              <a:gd name="T29" fmla="*/ 82 h 84"/>
              <a:gd name="T30" fmla="*/ 0 w 8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6" h="84">
                <a:moveTo>
                  <a:pt x="0" y="84"/>
                </a:moveTo>
                <a:lnTo>
                  <a:pt x="2" y="64"/>
                </a:lnTo>
                <a:lnTo>
                  <a:pt x="6" y="52"/>
                </a:lnTo>
                <a:lnTo>
                  <a:pt x="26" y="34"/>
                </a:lnTo>
                <a:lnTo>
                  <a:pt x="26" y="30"/>
                </a:lnTo>
                <a:lnTo>
                  <a:pt x="20" y="28"/>
                </a:lnTo>
                <a:lnTo>
                  <a:pt x="16" y="4"/>
                </a:lnTo>
                <a:lnTo>
                  <a:pt x="68" y="0"/>
                </a:lnTo>
                <a:lnTo>
                  <a:pt x="80" y="20"/>
                </a:lnTo>
                <a:lnTo>
                  <a:pt x="86" y="42"/>
                </a:lnTo>
                <a:lnTo>
                  <a:pt x="72" y="58"/>
                </a:lnTo>
                <a:lnTo>
                  <a:pt x="76" y="72"/>
                </a:lnTo>
                <a:lnTo>
                  <a:pt x="70" y="84"/>
                </a:lnTo>
                <a:lnTo>
                  <a:pt x="36" y="82"/>
                </a:lnTo>
                <a:lnTo>
                  <a:pt x="14" y="82"/>
                </a:lnTo>
                <a:lnTo>
                  <a:pt x="0" y="8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54" name="Freeform 134"/>
          <p:cNvSpPr>
            <a:spLocks/>
          </p:cNvSpPr>
          <p:nvPr/>
        </p:nvSpPr>
        <p:spPr bwMode="auto">
          <a:xfrm>
            <a:off x="4625975" y="5047373"/>
            <a:ext cx="333375" cy="360238"/>
          </a:xfrm>
          <a:custGeom>
            <a:avLst/>
            <a:gdLst>
              <a:gd name="T0" fmla="*/ 0 w 210"/>
              <a:gd name="T1" fmla="*/ 186 h 204"/>
              <a:gd name="T2" fmla="*/ 0 w 210"/>
              <a:gd name="T3" fmla="*/ 162 h 204"/>
              <a:gd name="T4" fmla="*/ 8 w 210"/>
              <a:gd name="T5" fmla="*/ 126 h 204"/>
              <a:gd name="T6" fmla="*/ 28 w 210"/>
              <a:gd name="T7" fmla="*/ 94 h 204"/>
              <a:gd name="T8" fmla="*/ 28 w 210"/>
              <a:gd name="T9" fmla="*/ 78 h 204"/>
              <a:gd name="T10" fmla="*/ 16 w 210"/>
              <a:gd name="T11" fmla="*/ 52 h 204"/>
              <a:gd name="T12" fmla="*/ 20 w 210"/>
              <a:gd name="T13" fmla="*/ 38 h 204"/>
              <a:gd name="T14" fmla="*/ 0 w 210"/>
              <a:gd name="T15" fmla="*/ 2 h 204"/>
              <a:gd name="T16" fmla="*/ 10 w 210"/>
              <a:gd name="T17" fmla="*/ 0 h 204"/>
              <a:gd name="T18" fmla="*/ 72 w 210"/>
              <a:gd name="T19" fmla="*/ 0 h 204"/>
              <a:gd name="T20" fmla="*/ 76 w 210"/>
              <a:gd name="T21" fmla="*/ 14 h 204"/>
              <a:gd name="T22" fmla="*/ 86 w 210"/>
              <a:gd name="T23" fmla="*/ 32 h 204"/>
              <a:gd name="T24" fmla="*/ 116 w 210"/>
              <a:gd name="T25" fmla="*/ 34 h 204"/>
              <a:gd name="T26" fmla="*/ 126 w 210"/>
              <a:gd name="T27" fmla="*/ 18 h 204"/>
              <a:gd name="T28" fmla="*/ 152 w 210"/>
              <a:gd name="T29" fmla="*/ 24 h 204"/>
              <a:gd name="T30" fmla="*/ 154 w 210"/>
              <a:gd name="T31" fmla="*/ 64 h 204"/>
              <a:gd name="T32" fmla="*/ 164 w 210"/>
              <a:gd name="T33" fmla="*/ 70 h 204"/>
              <a:gd name="T34" fmla="*/ 162 w 210"/>
              <a:gd name="T35" fmla="*/ 82 h 204"/>
              <a:gd name="T36" fmla="*/ 188 w 210"/>
              <a:gd name="T37" fmla="*/ 82 h 204"/>
              <a:gd name="T38" fmla="*/ 188 w 210"/>
              <a:gd name="T39" fmla="*/ 116 h 204"/>
              <a:gd name="T40" fmla="*/ 158 w 210"/>
              <a:gd name="T41" fmla="*/ 116 h 204"/>
              <a:gd name="T42" fmla="*/ 160 w 210"/>
              <a:gd name="T43" fmla="*/ 168 h 204"/>
              <a:gd name="T44" fmla="*/ 178 w 210"/>
              <a:gd name="T45" fmla="*/ 188 h 204"/>
              <a:gd name="T46" fmla="*/ 204 w 210"/>
              <a:gd name="T47" fmla="*/ 190 h 204"/>
              <a:gd name="T48" fmla="*/ 210 w 210"/>
              <a:gd name="T49" fmla="*/ 196 h 204"/>
              <a:gd name="T50" fmla="*/ 204 w 210"/>
              <a:gd name="T51" fmla="*/ 196 h 204"/>
              <a:gd name="T52" fmla="*/ 182 w 210"/>
              <a:gd name="T53" fmla="*/ 204 h 204"/>
              <a:gd name="T54" fmla="*/ 176 w 210"/>
              <a:gd name="T55" fmla="*/ 196 h 204"/>
              <a:gd name="T56" fmla="*/ 142 w 210"/>
              <a:gd name="T57" fmla="*/ 200 h 204"/>
              <a:gd name="T58" fmla="*/ 134 w 210"/>
              <a:gd name="T59" fmla="*/ 194 h 204"/>
              <a:gd name="T60" fmla="*/ 106 w 210"/>
              <a:gd name="T61" fmla="*/ 192 h 204"/>
              <a:gd name="T62" fmla="*/ 98 w 210"/>
              <a:gd name="T63" fmla="*/ 186 h 204"/>
              <a:gd name="T64" fmla="*/ 0 w 210"/>
              <a:gd name="T65" fmla="*/ 18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0" h="204">
                <a:moveTo>
                  <a:pt x="0" y="186"/>
                </a:moveTo>
                <a:lnTo>
                  <a:pt x="0" y="162"/>
                </a:lnTo>
                <a:lnTo>
                  <a:pt x="8" y="126"/>
                </a:lnTo>
                <a:lnTo>
                  <a:pt x="28" y="94"/>
                </a:lnTo>
                <a:lnTo>
                  <a:pt x="28" y="78"/>
                </a:lnTo>
                <a:lnTo>
                  <a:pt x="16" y="52"/>
                </a:lnTo>
                <a:lnTo>
                  <a:pt x="20" y="38"/>
                </a:lnTo>
                <a:lnTo>
                  <a:pt x="0" y="2"/>
                </a:lnTo>
                <a:lnTo>
                  <a:pt x="10" y="0"/>
                </a:lnTo>
                <a:lnTo>
                  <a:pt x="72" y="0"/>
                </a:lnTo>
                <a:lnTo>
                  <a:pt x="76" y="14"/>
                </a:lnTo>
                <a:lnTo>
                  <a:pt x="86" y="32"/>
                </a:lnTo>
                <a:lnTo>
                  <a:pt x="116" y="34"/>
                </a:lnTo>
                <a:lnTo>
                  <a:pt x="126" y="18"/>
                </a:lnTo>
                <a:lnTo>
                  <a:pt x="152" y="24"/>
                </a:lnTo>
                <a:lnTo>
                  <a:pt x="154" y="64"/>
                </a:lnTo>
                <a:lnTo>
                  <a:pt x="164" y="70"/>
                </a:lnTo>
                <a:lnTo>
                  <a:pt x="162" y="82"/>
                </a:lnTo>
                <a:lnTo>
                  <a:pt x="188" y="82"/>
                </a:lnTo>
                <a:lnTo>
                  <a:pt x="188" y="116"/>
                </a:lnTo>
                <a:lnTo>
                  <a:pt x="158" y="116"/>
                </a:lnTo>
                <a:lnTo>
                  <a:pt x="160" y="168"/>
                </a:lnTo>
                <a:lnTo>
                  <a:pt x="178" y="188"/>
                </a:lnTo>
                <a:lnTo>
                  <a:pt x="204" y="190"/>
                </a:lnTo>
                <a:lnTo>
                  <a:pt x="210" y="196"/>
                </a:lnTo>
                <a:lnTo>
                  <a:pt x="204" y="196"/>
                </a:lnTo>
                <a:lnTo>
                  <a:pt x="182" y="204"/>
                </a:lnTo>
                <a:lnTo>
                  <a:pt x="176" y="196"/>
                </a:lnTo>
                <a:lnTo>
                  <a:pt x="142" y="200"/>
                </a:lnTo>
                <a:lnTo>
                  <a:pt x="134" y="194"/>
                </a:lnTo>
                <a:lnTo>
                  <a:pt x="106" y="192"/>
                </a:lnTo>
                <a:lnTo>
                  <a:pt x="98" y="186"/>
                </a:lnTo>
                <a:lnTo>
                  <a:pt x="0" y="1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55" name="Freeform 135"/>
          <p:cNvSpPr>
            <a:spLocks/>
          </p:cNvSpPr>
          <p:nvPr/>
        </p:nvSpPr>
        <p:spPr bwMode="auto">
          <a:xfrm>
            <a:off x="4635501" y="4747677"/>
            <a:ext cx="473075" cy="529761"/>
          </a:xfrm>
          <a:custGeom>
            <a:avLst/>
            <a:gdLst>
              <a:gd name="T0" fmla="*/ 0 w 298"/>
              <a:gd name="T1" fmla="*/ 176 h 300"/>
              <a:gd name="T2" fmla="*/ 6 w 298"/>
              <a:gd name="T3" fmla="*/ 162 h 300"/>
              <a:gd name="T4" fmla="*/ 14 w 298"/>
              <a:gd name="T5" fmla="*/ 160 h 300"/>
              <a:gd name="T6" fmla="*/ 34 w 298"/>
              <a:gd name="T7" fmla="*/ 156 h 300"/>
              <a:gd name="T8" fmla="*/ 60 w 298"/>
              <a:gd name="T9" fmla="*/ 144 h 300"/>
              <a:gd name="T10" fmla="*/ 64 w 298"/>
              <a:gd name="T11" fmla="*/ 112 h 300"/>
              <a:gd name="T12" fmla="*/ 88 w 298"/>
              <a:gd name="T13" fmla="*/ 74 h 300"/>
              <a:gd name="T14" fmla="*/ 94 w 298"/>
              <a:gd name="T15" fmla="*/ 42 h 300"/>
              <a:gd name="T16" fmla="*/ 96 w 298"/>
              <a:gd name="T17" fmla="*/ 30 h 300"/>
              <a:gd name="T18" fmla="*/ 98 w 298"/>
              <a:gd name="T19" fmla="*/ 16 h 300"/>
              <a:gd name="T20" fmla="*/ 112 w 298"/>
              <a:gd name="T21" fmla="*/ 0 h 300"/>
              <a:gd name="T22" fmla="*/ 126 w 298"/>
              <a:gd name="T23" fmla="*/ 14 h 300"/>
              <a:gd name="T24" fmla="*/ 138 w 298"/>
              <a:gd name="T25" fmla="*/ 18 h 300"/>
              <a:gd name="T26" fmla="*/ 160 w 298"/>
              <a:gd name="T27" fmla="*/ 20 h 300"/>
              <a:gd name="T28" fmla="*/ 172 w 298"/>
              <a:gd name="T29" fmla="*/ 12 h 300"/>
              <a:gd name="T30" fmla="*/ 206 w 298"/>
              <a:gd name="T31" fmla="*/ 2 h 300"/>
              <a:gd name="T32" fmla="*/ 236 w 298"/>
              <a:gd name="T33" fmla="*/ 4 h 300"/>
              <a:gd name="T34" fmla="*/ 244 w 298"/>
              <a:gd name="T35" fmla="*/ 14 h 300"/>
              <a:gd name="T36" fmla="*/ 272 w 298"/>
              <a:gd name="T37" fmla="*/ 12 h 300"/>
              <a:gd name="T38" fmla="*/ 288 w 298"/>
              <a:gd name="T39" fmla="*/ 24 h 300"/>
              <a:gd name="T40" fmla="*/ 292 w 298"/>
              <a:gd name="T41" fmla="*/ 48 h 300"/>
              <a:gd name="T42" fmla="*/ 298 w 298"/>
              <a:gd name="T43" fmla="*/ 50 h 300"/>
              <a:gd name="T44" fmla="*/ 298 w 298"/>
              <a:gd name="T45" fmla="*/ 54 h 300"/>
              <a:gd name="T46" fmla="*/ 278 w 298"/>
              <a:gd name="T47" fmla="*/ 72 h 300"/>
              <a:gd name="T48" fmla="*/ 274 w 298"/>
              <a:gd name="T49" fmla="*/ 84 h 300"/>
              <a:gd name="T50" fmla="*/ 272 w 298"/>
              <a:gd name="T51" fmla="*/ 104 h 300"/>
              <a:gd name="T52" fmla="*/ 262 w 298"/>
              <a:gd name="T53" fmla="*/ 118 h 300"/>
              <a:gd name="T54" fmla="*/ 268 w 298"/>
              <a:gd name="T55" fmla="*/ 134 h 300"/>
              <a:gd name="T56" fmla="*/ 270 w 298"/>
              <a:gd name="T57" fmla="*/ 158 h 300"/>
              <a:gd name="T58" fmla="*/ 270 w 298"/>
              <a:gd name="T59" fmla="*/ 172 h 300"/>
              <a:gd name="T60" fmla="*/ 272 w 298"/>
              <a:gd name="T61" fmla="*/ 184 h 300"/>
              <a:gd name="T62" fmla="*/ 286 w 298"/>
              <a:gd name="T63" fmla="*/ 202 h 300"/>
              <a:gd name="T64" fmla="*/ 288 w 298"/>
              <a:gd name="T65" fmla="*/ 218 h 300"/>
              <a:gd name="T66" fmla="*/ 270 w 298"/>
              <a:gd name="T67" fmla="*/ 218 h 300"/>
              <a:gd name="T68" fmla="*/ 254 w 298"/>
              <a:gd name="T69" fmla="*/ 226 h 300"/>
              <a:gd name="T70" fmla="*/ 256 w 298"/>
              <a:gd name="T71" fmla="*/ 244 h 300"/>
              <a:gd name="T72" fmla="*/ 252 w 298"/>
              <a:gd name="T73" fmla="*/ 266 h 300"/>
              <a:gd name="T74" fmla="*/ 262 w 298"/>
              <a:gd name="T75" fmla="*/ 276 h 300"/>
              <a:gd name="T76" fmla="*/ 276 w 298"/>
              <a:gd name="T77" fmla="*/ 282 h 300"/>
              <a:gd name="T78" fmla="*/ 276 w 298"/>
              <a:gd name="T79" fmla="*/ 300 h 300"/>
              <a:gd name="T80" fmla="*/ 262 w 298"/>
              <a:gd name="T81" fmla="*/ 300 h 300"/>
              <a:gd name="T82" fmla="*/ 254 w 298"/>
              <a:gd name="T83" fmla="*/ 288 h 300"/>
              <a:gd name="T84" fmla="*/ 242 w 298"/>
              <a:gd name="T85" fmla="*/ 282 h 300"/>
              <a:gd name="T86" fmla="*/ 234 w 298"/>
              <a:gd name="T87" fmla="*/ 270 h 300"/>
              <a:gd name="T88" fmla="*/ 220 w 298"/>
              <a:gd name="T89" fmla="*/ 276 h 300"/>
              <a:gd name="T90" fmla="*/ 182 w 298"/>
              <a:gd name="T91" fmla="*/ 260 h 300"/>
              <a:gd name="T92" fmla="*/ 156 w 298"/>
              <a:gd name="T93" fmla="*/ 260 h 300"/>
              <a:gd name="T94" fmla="*/ 158 w 298"/>
              <a:gd name="T95" fmla="*/ 248 h 300"/>
              <a:gd name="T96" fmla="*/ 148 w 298"/>
              <a:gd name="T97" fmla="*/ 242 h 300"/>
              <a:gd name="T98" fmla="*/ 146 w 298"/>
              <a:gd name="T99" fmla="*/ 202 h 300"/>
              <a:gd name="T100" fmla="*/ 120 w 298"/>
              <a:gd name="T101" fmla="*/ 196 h 300"/>
              <a:gd name="T102" fmla="*/ 110 w 298"/>
              <a:gd name="T103" fmla="*/ 212 h 300"/>
              <a:gd name="T104" fmla="*/ 80 w 298"/>
              <a:gd name="T105" fmla="*/ 210 h 300"/>
              <a:gd name="T106" fmla="*/ 70 w 298"/>
              <a:gd name="T107" fmla="*/ 192 h 300"/>
              <a:gd name="T108" fmla="*/ 66 w 298"/>
              <a:gd name="T109" fmla="*/ 178 h 300"/>
              <a:gd name="T110" fmla="*/ 6 w 298"/>
              <a:gd name="T111" fmla="*/ 178 h 300"/>
              <a:gd name="T112" fmla="*/ 0 w 298"/>
              <a:gd name="T113" fmla="*/ 176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8" h="300">
                <a:moveTo>
                  <a:pt x="0" y="176"/>
                </a:moveTo>
                <a:lnTo>
                  <a:pt x="6" y="162"/>
                </a:lnTo>
                <a:lnTo>
                  <a:pt x="14" y="160"/>
                </a:lnTo>
                <a:lnTo>
                  <a:pt x="34" y="156"/>
                </a:lnTo>
                <a:lnTo>
                  <a:pt x="60" y="144"/>
                </a:lnTo>
                <a:lnTo>
                  <a:pt x="64" y="112"/>
                </a:lnTo>
                <a:lnTo>
                  <a:pt x="88" y="74"/>
                </a:lnTo>
                <a:lnTo>
                  <a:pt x="94" y="42"/>
                </a:lnTo>
                <a:lnTo>
                  <a:pt x="96" y="30"/>
                </a:lnTo>
                <a:lnTo>
                  <a:pt x="98" y="16"/>
                </a:lnTo>
                <a:lnTo>
                  <a:pt x="112" y="0"/>
                </a:lnTo>
                <a:lnTo>
                  <a:pt x="126" y="14"/>
                </a:lnTo>
                <a:lnTo>
                  <a:pt x="138" y="18"/>
                </a:lnTo>
                <a:lnTo>
                  <a:pt x="160" y="20"/>
                </a:lnTo>
                <a:lnTo>
                  <a:pt x="172" y="12"/>
                </a:lnTo>
                <a:lnTo>
                  <a:pt x="206" y="2"/>
                </a:lnTo>
                <a:lnTo>
                  <a:pt x="236" y="4"/>
                </a:lnTo>
                <a:lnTo>
                  <a:pt x="244" y="14"/>
                </a:lnTo>
                <a:lnTo>
                  <a:pt x="272" y="12"/>
                </a:lnTo>
                <a:lnTo>
                  <a:pt x="288" y="24"/>
                </a:lnTo>
                <a:lnTo>
                  <a:pt x="292" y="48"/>
                </a:lnTo>
                <a:lnTo>
                  <a:pt x="298" y="50"/>
                </a:lnTo>
                <a:lnTo>
                  <a:pt x="298" y="54"/>
                </a:lnTo>
                <a:lnTo>
                  <a:pt x="278" y="72"/>
                </a:lnTo>
                <a:lnTo>
                  <a:pt x="274" y="84"/>
                </a:lnTo>
                <a:lnTo>
                  <a:pt x="272" y="104"/>
                </a:lnTo>
                <a:lnTo>
                  <a:pt x="262" y="118"/>
                </a:lnTo>
                <a:lnTo>
                  <a:pt x="268" y="134"/>
                </a:lnTo>
                <a:lnTo>
                  <a:pt x="270" y="158"/>
                </a:lnTo>
                <a:lnTo>
                  <a:pt x="270" y="172"/>
                </a:lnTo>
                <a:lnTo>
                  <a:pt x="272" y="184"/>
                </a:lnTo>
                <a:lnTo>
                  <a:pt x="286" y="202"/>
                </a:lnTo>
                <a:lnTo>
                  <a:pt x="288" y="218"/>
                </a:lnTo>
                <a:lnTo>
                  <a:pt x="270" y="218"/>
                </a:lnTo>
                <a:lnTo>
                  <a:pt x="254" y="226"/>
                </a:lnTo>
                <a:lnTo>
                  <a:pt x="256" y="244"/>
                </a:lnTo>
                <a:lnTo>
                  <a:pt x="252" y="266"/>
                </a:lnTo>
                <a:lnTo>
                  <a:pt x="262" y="276"/>
                </a:lnTo>
                <a:lnTo>
                  <a:pt x="276" y="282"/>
                </a:lnTo>
                <a:lnTo>
                  <a:pt x="276" y="300"/>
                </a:lnTo>
                <a:lnTo>
                  <a:pt x="262" y="300"/>
                </a:lnTo>
                <a:lnTo>
                  <a:pt x="254" y="288"/>
                </a:lnTo>
                <a:lnTo>
                  <a:pt x="242" y="282"/>
                </a:lnTo>
                <a:lnTo>
                  <a:pt x="234" y="270"/>
                </a:lnTo>
                <a:lnTo>
                  <a:pt x="220" y="276"/>
                </a:lnTo>
                <a:lnTo>
                  <a:pt x="182" y="260"/>
                </a:lnTo>
                <a:lnTo>
                  <a:pt x="156" y="260"/>
                </a:lnTo>
                <a:lnTo>
                  <a:pt x="158" y="248"/>
                </a:lnTo>
                <a:lnTo>
                  <a:pt x="148" y="242"/>
                </a:lnTo>
                <a:lnTo>
                  <a:pt x="146" y="202"/>
                </a:lnTo>
                <a:lnTo>
                  <a:pt x="120" y="196"/>
                </a:lnTo>
                <a:lnTo>
                  <a:pt x="110" y="212"/>
                </a:lnTo>
                <a:lnTo>
                  <a:pt x="80" y="210"/>
                </a:lnTo>
                <a:lnTo>
                  <a:pt x="70" y="192"/>
                </a:lnTo>
                <a:lnTo>
                  <a:pt x="66" y="178"/>
                </a:lnTo>
                <a:lnTo>
                  <a:pt x="6" y="178"/>
                </a:lnTo>
                <a:lnTo>
                  <a:pt x="0" y="1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56" name="Freeform 136"/>
          <p:cNvSpPr>
            <a:spLocks/>
          </p:cNvSpPr>
          <p:nvPr/>
        </p:nvSpPr>
        <p:spPr bwMode="auto">
          <a:xfrm>
            <a:off x="4625976" y="5034869"/>
            <a:ext cx="19050" cy="45719"/>
          </a:xfrm>
          <a:custGeom>
            <a:avLst/>
            <a:gdLst>
              <a:gd name="T0" fmla="*/ 0 w 12"/>
              <a:gd name="T1" fmla="*/ 4 h 20"/>
              <a:gd name="T2" fmla="*/ 10 w 12"/>
              <a:gd name="T3" fmla="*/ 0 h 20"/>
              <a:gd name="T4" fmla="*/ 12 w 12"/>
              <a:gd name="T5" fmla="*/ 4 h 20"/>
              <a:gd name="T6" fmla="*/ 10 w 12"/>
              <a:gd name="T7" fmla="*/ 12 h 20"/>
              <a:gd name="T8" fmla="*/ 0 w 12"/>
              <a:gd name="T9" fmla="*/ 20 h 20"/>
              <a:gd name="T10" fmla="*/ 0 w 12"/>
              <a:gd name="T1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20">
                <a:moveTo>
                  <a:pt x="0" y="4"/>
                </a:moveTo>
                <a:lnTo>
                  <a:pt x="10" y="0"/>
                </a:lnTo>
                <a:lnTo>
                  <a:pt x="12" y="4"/>
                </a:lnTo>
                <a:lnTo>
                  <a:pt x="10" y="12"/>
                </a:lnTo>
                <a:lnTo>
                  <a:pt x="0" y="20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57" name="Freeform 137"/>
          <p:cNvSpPr>
            <a:spLocks/>
          </p:cNvSpPr>
          <p:nvPr/>
        </p:nvSpPr>
        <p:spPr bwMode="auto">
          <a:xfrm>
            <a:off x="4602162" y="4822093"/>
            <a:ext cx="185738" cy="233095"/>
          </a:xfrm>
          <a:custGeom>
            <a:avLst/>
            <a:gdLst>
              <a:gd name="T0" fmla="*/ 0 w 117"/>
              <a:gd name="T1" fmla="*/ 116 h 132"/>
              <a:gd name="T2" fmla="*/ 15 w 117"/>
              <a:gd name="T3" fmla="*/ 116 h 132"/>
              <a:gd name="T4" fmla="*/ 15 w 117"/>
              <a:gd name="T5" fmla="*/ 106 h 132"/>
              <a:gd name="T6" fmla="*/ 7 w 117"/>
              <a:gd name="T7" fmla="*/ 106 h 132"/>
              <a:gd name="T8" fmla="*/ 7 w 117"/>
              <a:gd name="T9" fmla="*/ 94 h 132"/>
              <a:gd name="T10" fmla="*/ 15 w 117"/>
              <a:gd name="T11" fmla="*/ 94 h 132"/>
              <a:gd name="T12" fmla="*/ 25 w 117"/>
              <a:gd name="T13" fmla="*/ 86 h 132"/>
              <a:gd name="T14" fmla="*/ 31 w 117"/>
              <a:gd name="T15" fmla="*/ 94 h 132"/>
              <a:gd name="T16" fmla="*/ 49 w 117"/>
              <a:gd name="T17" fmla="*/ 96 h 132"/>
              <a:gd name="T18" fmla="*/ 53 w 117"/>
              <a:gd name="T19" fmla="*/ 88 h 132"/>
              <a:gd name="T20" fmla="*/ 53 w 117"/>
              <a:gd name="T21" fmla="*/ 68 h 132"/>
              <a:gd name="T22" fmla="*/ 45 w 117"/>
              <a:gd name="T23" fmla="*/ 62 h 132"/>
              <a:gd name="T24" fmla="*/ 45 w 117"/>
              <a:gd name="T25" fmla="*/ 50 h 132"/>
              <a:gd name="T26" fmla="*/ 53 w 117"/>
              <a:gd name="T27" fmla="*/ 44 h 132"/>
              <a:gd name="T28" fmla="*/ 49 w 117"/>
              <a:gd name="T29" fmla="*/ 34 h 132"/>
              <a:gd name="T30" fmla="*/ 35 w 117"/>
              <a:gd name="T31" fmla="*/ 36 h 132"/>
              <a:gd name="T32" fmla="*/ 31 w 117"/>
              <a:gd name="T33" fmla="*/ 20 h 132"/>
              <a:gd name="T34" fmla="*/ 59 w 117"/>
              <a:gd name="T35" fmla="*/ 20 h 132"/>
              <a:gd name="T36" fmla="*/ 59 w 117"/>
              <a:gd name="T37" fmla="*/ 28 h 132"/>
              <a:gd name="T38" fmla="*/ 77 w 117"/>
              <a:gd name="T39" fmla="*/ 26 h 132"/>
              <a:gd name="T40" fmla="*/ 79 w 117"/>
              <a:gd name="T41" fmla="*/ 12 h 132"/>
              <a:gd name="T42" fmla="*/ 87 w 117"/>
              <a:gd name="T43" fmla="*/ 0 h 132"/>
              <a:gd name="T44" fmla="*/ 117 w 117"/>
              <a:gd name="T45" fmla="*/ 2 h 132"/>
              <a:gd name="T46" fmla="*/ 109 w 117"/>
              <a:gd name="T47" fmla="*/ 46 h 132"/>
              <a:gd name="T48" fmla="*/ 85 w 117"/>
              <a:gd name="T49" fmla="*/ 84 h 132"/>
              <a:gd name="T50" fmla="*/ 81 w 117"/>
              <a:gd name="T51" fmla="*/ 116 h 132"/>
              <a:gd name="T52" fmla="*/ 55 w 117"/>
              <a:gd name="T53" fmla="*/ 128 h 132"/>
              <a:gd name="T54" fmla="*/ 27 w 117"/>
              <a:gd name="T55" fmla="*/ 132 h 132"/>
              <a:gd name="T56" fmla="*/ 25 w 117"/>
              <a:gd name="T57" fmla="*/ 128 h 132"/>
              <a:gd name="T58" fmla="*/ 15 w 117"/>
              <a:gd name="T59" fmla="*/ 132 h 132"/>
              <a:gd name="T60" fmla="*/ 0 w 117"/>
              <a:gd name="T61" fmla="*/ 116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7" h="132">
                <a:moveTo>
                  <a:pt x="0" y="116"/>
                </a:moveTo>
                <a:lnTo>
                  <a:pt x="15" y="116"/>
                </a:lnTo>
                <a:lnTo>
                  <a:pt x="15" y="106"/>
                </a:lnTo>
                <a:lnTo>
                  <a:pt x="7" y="106"/>
                </a:lnTo>
                <a:lnTo>
                  <a:pt x="7" y="94"/>
                </a:lnTo>
                <a:lnTo>
                  <a:pt x="15" y="94"/>
                </a:lnTo>
                <a:lnTo>
                  <a:pt x="25" y="86"/>
                </a:lnTo>
                <a:lnTo>
                  <a:pt x="31" y="94"/>
                </a:lnTo>
                <a:lnTo>
                  <a:pt x="49" y="96"/>
                </a:lnTo>
                <a:lnTo>
                  <a:pt x="53" y="88"/>
                </a:lnTo>
                <a:lnTo>
                  <a:pt x="53" y="68"/>
                </a:lnTo>
                <a:lnTo>
                  <a:pt x="45" y="62"/>
                </a:lnTo>
                <a:lnTo>
                  <a:pt x="45" y="50"/>
                </a:lnTo>
                <a:lnTo>
                  <a:pt x="53" y="44"/>
                </a:lnTo>
                <a:lnTo>
                  <a:pt x="49" y="34"/>
                </a:lnTo>
                <a:lnTo>
                  <a:pt x="35" y="36"/>
                </a:lnTo>
                <a:lnTo>
                  <a:pt x="31" y="20"/>
                </a:lnTo>
                <a:lnTo>
                  <a:pt x="59" y="20"/>
                </a:lnTo>
                <a:lnTo>
                  <a:pt x="59" y="28"/>
                </a:lnTo>
                <a:lnTo>
                  <a:pt x="77" y="26"/>
                </a:lnTo>
                <a:lnTo>
                  <a:pt x="79" y="12"/>
                </a:lnTo>
                <a:lnTo>
                  <a:pt x="87" y="0"/>
                </a:lnTo>
                <a:lnTo>
                  <a:pt x="117" y="2"/>
                </a:lnTo>
                <a:lnTo>
                  <a:pt x="109" y="46"/>
                </a:lnTo>
                <a:lnTo>
                  <a:pt x="85" y="84"/>
                </a:lnTo>
                <a:lnTo>
                  <a:pt x="81" y="116"/>
                </a:lnTo>
                <a:lnTo>
                  <a:pt x="55" y="128"/>
                </a:lnTo>
                <a:lnTo>
                  <a:pt x="27" y="132"/>
                </a:lnTo>
                <a:lnTo>
                  <a:pt x="25" y="128"/>
                </a:lnTo>
                <a:lnTo>
                  <a:pt x="15" y="132"/>
                </a:lnTo>
                <a:lnTo>
                  <a:pt x="0" y="1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58" name="Freeform 138"/>
          <p:cNvSpPr>
            <a:spLocks/>
          </p:cNvSpPr>
          <p:nvPr/>
        </p:nvSpPr>
        <p:spPr bwMode="auto">
          <a:xfrm>
            <a:off x="5175250" y="4793839"/>
            <a:ext cx="200025" cy="261349"/>
          </a:xfrm>
          <a:custGeom>
            <a:avLst/>
            <a:gdLst>
              <a:gd name="T0" fmla="*/ 8 w 126"/>
              <a:gd name="T1" fmla="*/ 0 h 148"/>
              <a:gd name="T2" fmla="*/ 28 w 126"/>
              <a:gd name="T3" fmla="*/ 0 h 148"/>
              <a:gd name="T4" fmla="*/ 64 w 126"/>
              <a:gd name="T5" fmla="*/ 16 h 148"/>
              <a:gd name="T6" fmla="*/ 88 w 126"/>
              <a:gd name="T7" fmla="*/ 18 h 148"/>
              <a:gd name="T8" fmla="*/ 108 w 126"/>
              <a:gd name="T9" fmla="*/ 6 h 148"/>
              <a:gd name="T10" fmla="*/ 114 w 126"/>
              <a:gd name="T11" fmla="*/ 14 h 148"/>
              <a:gd name="T12" fmla="*/ 126 w 126"/>
              <a:gd name="T13" fmla="*/ 10 h 148"/>
              <a:gd name="T14" fmla="*/ 126 w 126"/>
              <a:gd name="T15" fmla="*/ 20 h 148"/>
              <a:gd name="T16" fmla="*/ 110 w 126"/>
              <a:gd name="T17" fmla="*/ 30 h 148"/>
              <a:gd name="T18" fmla="*/ 112 w 126"/>
              <a:gd name="T19" fmla="*/ 86 h 148"/>
              <a:gd name="T20" fmla="*/ 122 w 126"/>
              <a:gd name="T21" fmla="*/ 98 h 148"/>
              <a:gd name="T22" fmla="*/ 112 w 126"/>
              <a:gd name="T23" fmla="*/ 106 h 148"/>
              <a:gd name="T24" fmla="*/ 100 w 126"/>
              <a:gd name="T25" fmla="*/ 118 h 148"/>
              <a:gd name="T26" fmla="*/ 92 w 126"/>
              <a:gd name="T27" fmla="*/ 136 h 148"/>
              <a:gd name="T28" fmla="*/ 86 w 126"/>
              <a:gd name="T29" fmla="*/ 148 h 148"/>
              <a:gd name="T30" fmla="*/ 62 w 126"/>
              <a:gd name="T31" fmla="*/ 130 h 148"/>
              <a:gd name="T32" fmla="*/ 58 w 126"/>
              <a:gd name="T33" fmla="*/ 120 h 148"/>
              <a:gd name="T34" fmla="*/ 6 w 126"/>
              <a:gd name="T35" fmla="*/ 92 h 148"/>
              <a:gd name="T36" fmla="*/ 2 w 126"/>
              <a:gd name="T37" fmla="*/ 92 h 148"/>
              <a:gd name="T38" fmla="*/ 6 w 126"/>
              <a:gd name="T39" fmla="*/ 78 h 148"/>
              <a:gd name="T40" fmla="*/ 4 w 126"/>
              <a:gd name="T41" fmla="*/ 66 h 148"/>
              <a:gd name="T42" fmla="*/ 18 w 126"/>
              <a:gd name="T43" fmla="*/ 50 h 148"/>
              <a:gd name="T44" fmla="*/ 12 w 126"/>
              <a:gd name="T45" fmla="*/ 28 h 148"/>
              <a:gd name="T46" fmla="*/ 0 w 126"/>
              <a:gd name="T47" fmla="*/ 8 h 148"/>
              <a:gd name="T48" fmla="*/ 8 w 126"/>
              <a:gd name="T49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6" h="148">
                <a:moveTo>
                  <a:pt x="8" y="0"/>
                </a:moveTo>
                <a:lnTo>
                  <a:pt x="28" y="0"/>
                </a:lnTo>
                <a:lnTo>
                  <a:pt x="64" y="16"/>
                </a:lnTo>
                <a:lnTo>
                  <a:pt x="88" y="18"/>
                </a:lnTo>
                <a:lnTo>
                  <a:pt x="108" y="6"/>
                </a:lnTo>
                <a:lnTo>
                  <a:pt x="114" y="14"/>
                </a:lnTo>
                <a:lnTo>
                  <a:pt x="126" y="10"/>
                </a:lnTo>
                <a:lnTo>
                  <a:pt x="126" y="20"/>
                </a:lnTo>
                <a:lnTo>
                  <a:pt x="110" y="30"/>
                </a:lnTo>
                <a:lnTo>
                  <a:pt x="112" y="86"/>
                </a:lnTo>
                <a:lnTo>
                  <a:pt x="122" y="98"/>
                </a:lnTo>
                <a:lnTo>
                  <a:pt x="112" y="106"/>
                </a:lnTo>
                <a:lnTo>
                  <a:pt x="100" y="118"/>
                </a:lnTo>
                <a:lnTo>
                  <a:pt x="92" y="136"/>
                </a:lnTo>
                <a:lnTo>
                  <a:pt x="86" y="148"/>
                </a:lnTo>
                <a:lnTo>
                  <a:pt x="62" y="130"/>
                </a:lnTo>
                <a:lnTo>
                  <a:pt x="58" y="120"/>
                </a:lnTo>
                <a:lnTo>
                  <a:pt x="6" y="92"/>
                </a:lnTo>
                <a:lnTo>
                  <a:pt x="2" y="92"/>
                </a:lnTo>
                <a:lnTo>
                  <a:pt x="6" y="78"/>
                </a:lnTo>
                <a:lnTo>
                  <a:pt x="4" y="66"/>
                </a:lnTo>
                <a:lnTo>
                  <a:pt x="18" y="50"/>
                </a:lnTo>
                <a:lnTo>
                  <a:pt x="12" y="28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59" name="Freeform 139"/>
          <p:cNvSpPr>
            <a:spLocks/>
          </p:cNvSpPr>
          <p:nvPr/>
        </p:nvSpPr>
        <p:spPr bwMode="auto">
          <a:xfrm>
            <a:off x="4545012" y="4860262"/>
            <a:ext cx="141288" cy="169524"/>
          </a:xfrm>
          <a:custGeom>
            <a:avLst/>
            <a:gdLst>
              <a:gd name="T0" fmla="*/ 39 w 89"/>
              <a:gd name="T1" fmla="*/ 0 h 96"/>
              <a:gd name="T2" fmla="*/ 67 w 89"/>
              <a:gd name="T3" fmla="*/ 0 h 96"/>
              <a:gd name="T4" fmla="*/ 71 w 89"/>
              <a:gd name="T5" fmla="*/ 16 h 96"/>
              <a:gd name="T6" fmla="*/ 85 w 89"/>
              <a:gd name="T7" fmla="*/ 14 h 96"/>
              <a:gd name="T8" fmla="*/ 89 w 89"/>
              <a:gd name="T9" fmla="*/ 24 h 96"/>
              <a:gd name="T10" fmla="*/ 81 w 89"/>
              <a:gd name="T11" fmla="*/ 30 h 96"/>
              <a:gd name="T12" fmla="*/ 81 w 89"/>
              <a:gd name="T13" fmla="*/ 42 h 96"/>
              <a:gd name="T14" fmla="*/ 89 w 89"/>
              <a:gd name="T15" fmla="*/ 48 h 96"/>
              <a:gd name="T16" fmla="*/ 89 w 89"/>
              <a:gd name="T17" fmla="*/ 68 h 96"/>
              <a:gd name="T18" fmla="*/ 85 w 89"/>
              <a:gd name="T19" fmla="*/ 76 h 96"/>
              <a:gd name="T20" fmla="*/ 67 w 89"/>
              <a:gd name="T21" fmla="*/ 74 h 96"/>
              <a:gd name="T22" fmla="*/ 61 w 89"/>
              <a:gd name="T23" fmla="*/ 66 h 96"/>
              <a:gd name="T24" fmla="*/ 51 w 89"/>
              <a:gd name="T25" fmla="*/ 74 h 96"/>
              <a:gd name="T26" fmla="*/ 43 w 89"/>
              <a:gd name="T27" fmla="*/ 74 h 96"/>
              <a:gd name="T28" fmla="*/ 43 w 89"/>
              <a:gd name="T29" fmla="*/ 86 h 96"/>
              <a:gd name="T30" fmla="*/ 51 w 89"/>
              <a:gd name="T31" fmla="*/ 86 h 96"/>
              <a:gd name="T32" fmla="*/ 51 w 89"/>
              <a:gd name="T33" fmla="*/ 96 h 96"/>
              <a:gd name="T34" fmla="*/ 36 w 89"/>
              <a:gd name="T35" fmla="*/ 96 h 96"/>
              <a:gd name="T36" fmla="*/ 18 w 89"/>
              <a:gd name="T37" fmla="*/ 82 h 96"/>
              <a:gd name="T38" fmla="*/ 10 w 89"/>
              <a:gd name="T39" fmla="*/ 68 h 96"/>
              <a:gd name="T40" fmla="*/ 0 w 89"/>
              <a:gd name="T41" fmla="*/ 48 h 96"/>
              <a:gd name="T42" fmla="*/ 10 w 89"/>
              <a:gd name="T43" fmla="*/ 32 h 96"/>
              <a:gd name="T44" fmla="*/ 12 w 89"/>
              <a:gd name="T45" fmla="*/ 24 h 96"/>
              <a:gd name="T46" fmla="*/ 36 w 89"/>
              <a:gd name="T47" fmla="*/ 22 h 96"/>
              <a:gd name="T48" fmla="*/ 39 w 89"/>
              <a:gd name="T4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9" h="96">
                <a:moveTo>
                  <a:pt x="39" y="0"/>
                </a:moveTo>
                <a:lnTo>
                  <a:pt x="67" y="0"/>
                </a:lnTo>
                <a:lnTo>
                  <a:pt x="71" y="16"/>
                </a:lnTo>
                <a:lnTo>
                  <a:pt x="85" y="14"/>
                </a:lnTo>
                <a:lnTo>
                  <a:pt x="89" y="24"/>
                </a:lnTo>
                <a:lnTo>
                  <a:pt x="81" y="30"/>
                </a:lnTo>
                <a:lnTo>
                  <a:pt x="81" y="42"/>
                </a:lnTo>
                <a:lnTo>
                  <a:pt x="89" y="48"/>
                </a:lnTo>
                <a:lnTo>
                  <a:pt x="89" y="68"/>
                </a:lnTo>
                <a:lnTo>
                  <a:pt x="85" y="76"/>
                </a:lnTo>
                <a:lnTo>
                  <a:pt x="67" y="74"/>
                </a:lnTo>
                <a:lnTo>
                  <a:pt x="61" y="66"/>
                </a:lnTo>
                <a:lnTo>
                  <a:pt x="51" y="74"/>
                </a:lnTo>
                <a:lnTo>
                  <a:pt x="43" y="74"/>
                </a:lnTo>
                <a:lnTo>
                  <a:pt x="43" y="86"/>
                </a:lnTo>
                <a:lnTo>
                  <a:pt x="51" y="86"/>
                </a:lnTo>
                <a:lnTo>
                  <a:pt x="51" y="96"/>
                </a:lnTo>
                <a:lnTo>
                  <a:pt x="36" y="96"/>
                </a:lnTo>
                <a:lnTo>
                  <a:pt x="18" y="82"/>
                </a:lnTo>
                <a:lnTo>
                  <a:pt x="10" y="68"/>
                </a:lnTo>
                <a:lnTo>
                  <a:pt x="0" y="48"/>
                </a:lnTo>
                <a:lnTo>
                  <a:pt x="10" y="32"/>
                </a:lnTo>
                <a:lnTo>
                  <a:pt x="12" y="24"/>
                </a:lnTo>
                <a:lnTo>
                  <a:pt x="36" y="22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60" name="Freeform 140"/>
          <p:cNvSpPr>
            <a:spLocks/>
          </p:cNvSpPr>
          <p:nvPr/>
        </p:nvSpPr>
        <p:spPr bwMode="auto">
          <a:xfrm>
            <a:off x="3894137" y="4561794"/>
            <a:ext cx="79375" cy="45719"/>
          </a:xfrm>
          <a:custGeom>
            <a:avLst/>
            <a:gdLst>
              <a:gd name="T0" fmla="*/ 8 w 50"/>
              <a:gd name="T1" fmla="*/ 0 h 12"/>
              <a:gd name="T2" fmla="*/ 20 w 50"/>
              <a:gd name="T3" fmla="*/ 0 h 12"/>
              <a:gd name="T4" fmla="*/ 32 w 50"/>
              <a:gd name="T5" fmla="*/ 2 h 12"/>
              <a:gd name="T6" fmla="*/ 42 w 50"/>
              <a:gd name="T7" fmla="*/ 4 h 12"/>
              <a:gd name="T8" fmla="*/ 50 w 50"/>
              <a:gd name="T9" fmla="*/ 6 h 12"/>
              <a:gd name="T10" fmla="*/ 46 w 50"/>
              <a:gd name="T11" fmla="*/ 8 h 12"/>
              <a:gd name="T12" fmla="*/ 34 w 50"/>
              <a:gd name="T13" fmla="*/ 8 h 12"/>
              <a:gd name="T14" fmla="*/ 26 w 50"/>
              <a:gd name="T15" fmla="*/ 8 h 12"/>
              <a:gd name="T16" fmla="*/ 16 w 50"/>
              <a:gd name="T17" fmla="*/ 8 h 12"/>
              <a:gd name="T18" fmla="*/ 6 w 50"/>
              <a:gd name="T19" fmla="*/ 12 h 12"/>
              <a:gd name="T20" fmla="*/ 0 w 50"/>
              <a:gd name="T21" fmla="*/ 10 h 12"/>
              <a:gd name="T22" fmla="*/ 4 w 50"/>
              <a:gd name="T23" fmla="*/ 0 h 12"/>
              <a:gd name="T24" fmla="*/ 8 w 50"/>
              <a:gd name="T2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" h="12">
                <a:moveTo>
                  <a:pt x="8" y="0"/>
                </a:moveTo>
                <a:lnTo>
                  <a:pt x="20" y="0"/>
                </a:lnTo>
                <a:lnTo>
                  <a:pt x="32" y="2"/>
                </a:lnTo>
                <a:lnTo>
                  <a:pt x="42" y="4"/>
                </a:lnTo>
                <a:lnTo>
                  <a:pt x="50" y="6"/>
                </a:lnTo>
                <a:lnTo>
                  <a:pt x="46" y="8"/>
                </a:lnTo>
                <a:lnTo>
                  <a:pt x="34" y="8"/>
                </a:lnTo>
                <a:lnTo>
                  <a:pt x="26" y="8"/>
                </a:lnTo>
                <a:lnTo>
                  <a:pt x="16" y="8"/>
                </a:lnTo>
                <a:lnTo>
                  <a:pt x="6" y="12"/>
                </a:ln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61" name="Freeform 141"/>
          <p:cNvSpPr>
            <a:spLocks/>
          </p:cNvSpPr>
          <p:nvPr/>
        </p:nvSpPr>
        <p:spPr bwMode="auto">
          <a:xfrm>
            <a:off x="3894137" y="4561794"/>
            <a:ext cx="79375" cy="45719"/>
          </a:xfrm>
          <a:custGeom>
            <a:avLst/>
            <a:gdLst>
              <a:gd name="T0" fmla="*/ 8 w 50"/>
              <a:gd name="T1" fmla="*/ 0 h 12"/>
              <a:gd name="T2" fmla="*/ 20 w 50"/>
              <a:gd name="T3" fmla="*/ 0 h 12"/>
              <a:gd name="T4" fmla="*/ 32 w 50"/>
              <a:gd name="T5" fmla="*/ 2 h 12"/>
              <a:gd name="T6" fmla="*/ 42 w 50"/>
              <a:gd name="T7" fmla="*/ 4 h 12"/>
              <a:gd name="T8" fmla="*/ 50 w 50"/>
              <a:gd name="T9" fmla="*/ 6 h 12"/>
              <a:gd name="T10" fmla="*/ 46 w 50"/>
              <a:gd name="T11" fmla="*/ 8 h 12"/>
              <a:gd name="T12" fmla="*/ 34 w 50"/>
              <a:gd name="T13" fmla="*/ 8 h 12"/>
              <a:gd name="T14" fmla="*/ 26 w 50"/>
              <a:gd name="T15" fmla="*/ 8 h 12"/>
              <a:gd name="T16" fmla="*/ 16 w 50"/>
              <a:gd name="T17" fmla="*/ 8 h 12"/>
              <a:gd name="T18" fmla="*/ 6 w 50"/>
              <a:gd name="T19" fmla="*/ 12 h 12"/>
              <a:gd name="T20" fmla="*/ 0 w 50"/>
              <a:gd name="T21" fmla="*/ 10 h 12"/>
              <a:gd name="T22" fmla="*/ 4 w 50"/>
              <a:gd name="T23" fmla="*/ 0 h 12"/>
              <a:gd name="T24" fmla="*/ 8 w 50"/>
              <a:gd name="T2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" h="12">
                <a:moveTo>
                  <a:pt x="8" y="0"/>
                </a:moveTo>
                <a:lnTo>
                  <a:pt x="20" y="0"/>
                </a:lnTo>
                <a:lnTo>
                  <a:pt x="32" y="2"/>
                </a:lnTo>
                <a:lnTo>
                  <a:pt x="42" y="4"/>
                </a:lnTo>
                <a:lnTo>
                  <a:pt x="50" y="6"/>
                </a:lnTo>
                <a:lnTo>
                  <a:pt x="46" y="8"/>
                </a:lnTo>
                <a:lnTo>
                  <a:pt x="34" y="8"/>
                </a:lnTo>
                <a:lnTo>
                  <a:pt x="26" y="8"/>
                </a:lnTo>
                <a:lnTo>
                  <a:pt x="16" y="8"/>
                </a:lnTo>
                <a:lnTo>
                  <a:pt x="6" y="12"/>
                </a:ln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62" name="Freeform 142"/>
          <p:cNvSpPr>
            <a:spLocks/>
          </p:cNvSpPr>
          <p:nvPr/>
        </p:nvSpPr>
        <p:spPr bwMode="auto">
          <a:xfrm>
            <a:off x="3887787" y="4499777"/>
            <a:ext cx="146050" cy="123611"/>
          </a:xfrm>
          <a:custGeom>
            <a:avLst/>
            <a:gdLst>
              <a:gd name="T0" fmla="*/ 2 w 92"/>
              <a:gd name="T1" fmla="*/ 34 h 70"/>
              <a:gd name="T2" fmla="*/ 0 w 92"/>
              <a:gd name="T3" fmla="*/ 28 h 70"/>
              <a:gd name="T4" fmla="*/ 6 w 92"/>
              <a:gd name="T5" fmla="*/ 20 h 70"/>
              <a:gd name="T6" fmla="*/ 12 w 92"/>
              <a:gd name="T7" fmla="*/ 12 h 70"/>
              <a:gd name="T8" fmla="*/ 14 w 92"/>
              <a:gd name="T9" fmla="*/ 2 h 70"/>
              <a:gd name="T10" fmla="*/ 28 w 92"/>
              <a:gd name="T11" fmla="*/ 0 h 70"/>
              <a:gd name="T12" fmla="*/ 42 w 92"/>
              <a:gd name="T13" fmla="*/ 0 h 70"/>
              <a:gd name="T14" fmla="*/ 54 w 92"/>
              <a:gd name="T15" fmla="*/ 6 h 70"/>
              <a:gd name="T16" fmla="*/ 62 w 92"/>
              <a:gd name="T17" fmla="*/ 12 h 70"/>
              <a:gd name="T18" fmla="*/ 70 w 92"/>
              <a:gd name="T19" fmla="*/ 24 h 70"/>
              <a:gd name="T20" fmla="*/ 80 w 92"/>
              <a:gd name="T21" fmla="*/ 32 h 70"/>
              <a:gd name="T22" fmla="*/ 82 w 92"/>
              <a:gd name="T23" fmla="*/ 38 h 70"/>
              <a:gd name="T24" fmla="*/ 84 w 92"/>
              <a:gd name="T25" fmla="*/ 50 h 70"/>
              <a:gd name="T26" fmla="*/ 90 w 92"/>
              <a:gd name="T27" fmla="*/ 58 h 70"/>
              <a:gd name="T28" fmla="*/ 92 w 92"/>
              <a:gd name="T29" fmla="*/ 66 h 70"/>
              <a:gd name="T30" fmla="*/ 92 w 92"/>
              <a:gd name="T31" fmla="*/ 70 h 70"/>
              <a:gd name="T32" fmla="*/ 70 w 92"/>
              <a:gd name="T33" fmla="*/ 68 h 70"/>
              <a:gd name="T34" fmla="*/ 64 w 92"/>
              <a:gd name="T35" fmla="*/ 64 h 70"/>
              <a:gd name="T36" fmla="*/ 58 w 92"/>
              <a:gd name="T37" fmla="*/ 64 h 70"/>
              <a:gd name="T38" fmla="*/ 50 w 92"/>
              <a:gd name="T39" fmla="*/ 64 h 70"/>
              <a:gd name="T40" fmla="*/ 38 w 92"/>
              <a:gd name="T41" fmla="*/ 64 h 70"/>
              <a:gd name="T42" fmla="*/ 32 w 92"/>
              <a:gd name="T43" fmla="*/ 64 h 70"/>
              <a:gd name="T44" fmla="*/ 28 w 92"/>
              <a:gd name="T45" fmla="*/ 68 h 70"/>
              <a:gd name="T46" fmla="*/ 10 w 92"/>
              <a:gd name="T47" fmla="*/ 70 h 70"/>
              <a:gd name="T48" fmla="*/ 10 w 92"/>
              <a:gd name="T49" fmla="*/ 60 h 70"/>
              <a:gd name="T50" fmla="*/ 20 w 92"/>
              <a:gd name="T51" fmla="*/ 56 h 70"/>
              <a:gd name="T52" fmla="*/ 30 w 92"/>
              <a:gd name="T53" fmla="*/ 56 h 70"/>
              <a:gd name="T54" fmla="*/ 38 w 92"/>
              <a:gd name="T55" fmla="*/ 56 h 70"/>
              <a:gd name="T56" fmla="*/ 50 w 92"/>
              <a:gd name="T57" fmla="*/ 56 h 70"/>
              <a:gd name="T58" fmla="*/ 54 w 92"/>
              <a:gd name="T59" fmla="*/ 54 h 70"/>
              <a:gd name="T60" fmla="*/ 40 w 92"/>
              <a:gd name="T61" fmla="*/ 50 h 70"/>
              <a:gd name="T62" fmla="*/ 36 w 92"/>
              <a:gd name="T63" fmla="*/ 50 h 70"/>
              <a:gd name="T64" fmla="*/ 22 w 92"/>
              <a:gd name="T65" fmla="*/ 48 h 70"/>
              <a:gd name="T66" fmla="*/ 12 w 92"/>
              <a:gd name="T67" fmla="*/ 48 h 70"/>
              <a:gd name="T68" fmla="*/ 8 w 92"/>
              <a:gd name="T69" fmla="*/ 48 h 70"/>
              <a:gd name="T70" fmla="*/ 4 w 92"/>
              <a:gd name="T71" fmla="*/ 40 h 70"/>
              <a:gd name="T72" fmla="*/ 2 w 92"/>
              <a:gd name="T73" fmla="*/ 3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2" h="70">
                <a:moveTo>
                  <a:pt x="2" y="34"/>
                </a:moveTo>
                <a:lnTo>
                  <a:pt x="0" y="28"/>
                </a:lnTo>
                <a:lnTo>
                  <a:pt x="6" y="20"/>
                </a:lnTo>
                <a:lnTo>
                  <a:pt x="12" y="12"/>
                </a:lnTo>
                <a:lnTo>
                  <a:pt x="14" y="2"/>
                </a:lnTo>
                <a:lnTo>
                  <a:pt x="28" y="0"/>
                </a:lnTo>
                <a:lnTo>
                  <a:pt x="42" y="0"/>
                </a:lnTo>
                <a:lnTo>
                  <a:pt x="54" y="6"/>
                </a:lnTo>
                <a:lnTo>
                  <a:pt x="62" y="12"/>
                </a:lnTo>
                <a:lnTo>
                  <a:pt x="70" y="24"/>
                </a:lnTo>
                <a:lnTo>
                  <a:pt x="80" y="32"/>
                </a:lnTo>
                <a:lnTo>
                  <a:pt x="82" y="38"/>
                </a:lnTo>
                <a:lnTo>
                  <a:pt x="84" y="50"/>
                </a:lnTo>
                <a:lnTo>
                  <a:pt x="90" y="58"/>
                </a:lnTo>
                <a:lnTo>
                  <a:pt x="92" y="66"/>
                </a:lnTo>
                <a:lnTo>
                  <a:pt x="92" y="70"/>
                </a:lnTo>
                <a:lnTo>
                  <a:pt x="70" y="68"/>
                </a:lnTo>
                <a:lnTo>
                  <a:pt x="64" y="64"/>
                </a:lnTo>
                <a:lnTo>
                  <a:pt x="58" y="64"/>
                </a:lnTo>
                <a:lnTo>
                  <a:pt x="50" y="64"/>
                </a:lnTo>
                <a:lnTo>
                  <a:pt x="38" y="64"/>
                </a:lnTo>
                <a:lnTo>
                  <a:pt x="32" y="64"/>
                </a:lnTo>
                <a:lnTo>
                  <a:pt x="28" y="68"/>
                </a:lnTo>
                <a:lnTo>
                  <a:pt x="10" y="70"/>
                </a:lnTo>
                <a:lnTo>
                  <a:pt x="10" y="60"/>
                </a:lnTo>
                <a:lnTo>
                  <a:pt x="20" y="56"/>
                </a:lnTo>
                <a:lnTo>
                  <a:pt x="30" y="56"/>
                </a:lnTo>
                <a:lnTo>
                  <a:pt x="38" y="56"/>
                </a:lnTo>
                <a:lnTo>
                  <a:pt x="50" y="56"/>
                </a:lnTo>
                <a:lnTo>
                  <a:pt x="54" y="54"/>
                </a:lnTo>
                <a:lnTo>
                  <a:pt x="40" y="50"/>
                </a:lnTo>
                <a:lnTo>
                  <a:pt x="36" y="50"/>
                </a:lnTo>
                <a:lnTo>
                  <a:pt x="22" y="48"/>
                </a:lnTo>
                <a:lnTo>
                  <a:pt x="12" y="48"/>
                </a:lnTo>
                <a:lnTo>
                  <a:pt x="8" y="48"/>
                </a:lnTo>
                <a:lnTo>
                  <a:pt x="4" y="40"/>
                </a:lnTo>
                <a:lnTo>
                  <a:pt x="2" y="3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64" name="Freeform 144"/>
          <p:cNvSpPr>
            <a:spLocks/>
          </p:cNvSpPr>
          <p:nvPr/>
        </p:nvSpPr>
        <p:spPr bwMode="auto">
          <a:xfrm>
            <a:off x="4861983" y="2739388"/>
            <a:ext cx="269875" cy="462658"/>
          </a:xfrm>
          <a:custGeom>
            <a:avLst/>
            <a:gdLst>
              <a:gd name="T0" fmla="*/ 106 w 170"/>
              <a:gd name="T1" fmla="*/ 250 h 262"/>
              <a:gd name="T2" fmla="*/ 88 w 170"/>
              <a:gd name="T3" fmla="*/ 250 h 262"/>
              <a:gd name="T4" fmla="*/ 64 w 170"/>
              <a:gd name="T5" fmla="*/ 258 h 262"/>
              <a:gd name="T6" fmla="*/ 40 w 170"/>
              <a:gd name="T7" fmla="*/ 262 h 262"/>
              <a:gd name="T8" fmla="*/ 10 w 170"/>
              <a:gd name="T9" fmla="*/ 246 h 262"/>
              <a:gd name="T10" fmla="*/ 12 w 170"/>
              <a:gd name="T11" fmla="*/ 226 h 262"/>
              <a:gd name="T12" fmla="*/ 6 w 170"/>
              <a:gd name="T13" fmla="*/ 204 h 262"/>
              <a:gd name="T14" fmla="*/ 10 w 170"/>
              <a:gd name="T15" fmla="*/ 188 h 262"/>
              <a:gd name="T16" fmla="*/ 22 w 170"/>
              <a:gd name="T17" fmla="*/ 182 h 262"/>
              <a:gd name="T18" fmla="*/ 28 w 170"/>
              <a:gd name="T19" fmla="*/ 170 h 262"/>
              <a:gd name="T20" fmla="*/ 64 w 170"/>
              <a:gd name="T21" fmla="*/ 142 h 262"/>
              <a:gd name="T22" fmla="*/ 72 w 170"/>
              <a:gd name="T23" fmla="*/ 140 h 262"/>
              <a:gd name="T24" fmla="*/ 70 w 170"/>
              <a:gd name="T25" fmla="*/ 124 h 262"/>
              <a:gd name="T26" fmla="*/ 54 w 170"/>
              <a:gd name="T27" fmla="*/ 116 h 262"/>
              <a:gd name="T28" fmla="*/ 44 w 170"/>
              <a:gd name="T29" fmla="*/ 102 h 262"/>
              <a:gd name="T30" fmla="*/ 50 w 170"/>
              <a:gd name="T31" fmla="*/ 86 h 262"/>
              <a:gd name="T32" fmla="*/ 42 w 170"/>
              <a:gd name="T33" fmla="*/ 82 h 262"/>
              <a:gd name="T34" fmla="*/ 44 w 170"/>
              <a:gd name="T35" fmla="*/ 62 h 262"/>
              <a:gd name="T36" fmla="*/ 34 w 170"/>
              <a:gd name="T37" fmla="*/ 48 h 262"/>
              <a:gd name="T38" fmla="*/ 20 w 170"/>
              <a:gd name="T39" fmla="*/ 48 h 262"/>
              <a:gd name="T40" fmla="*/ 0 w 170"/>
              <a:gd name="T41" fmla="*/ 30 h 262"/>
              <a:gd name="T42" fmla="*/ 10 w 170"/>
              <a:gd name="T43" fmla="*/ 22 h 262"/>
              <a:gd name="T44" fmla="*/ 24 w 170"/>
              <a:gd name="T45" fmla="*/ 38 h 262"/>
              <a:gd name="T46" fmla="*/ 66 w 170"/>
              <a:gd name="T47" fmla="*/ 42 h 262"/>
              <a:gd name="T48" fmla="*/ 76 w 170"/>
              <a:gd name="T49" fmla="*/ 32 h 262"/>
              <a:gd name="T50" fmla="*/ 84 w 170"/>
              <a:gd name="T51" fmla="*/ 12 h 262"/>
              <a:gd name="T52" fmla="*/ 104 w 170"/>
              <a:gd name="T53" fmla="*/ 0 h 262"/>
              <a:gd name="T54" fmla="*/ 126 w 170"/>
              <a:gd name="T55" fmla="*/ 8 h 262"/>
              <a:gd name="T56" fmla="*/ 136 w 170"/>
              <a:gd name="T57" fmla="*/ 22 h 262"/>
              <a:gd name="T58" fmla="*/ 126 w 170"/>
              <a:gd name="T59" fmla="*/ 32 h 262"/>
              <a:gd name="T60" fmla="*/ 122 w 170"/>
              <a:gd name="T61" fmla="*/ 54 h 262"/>
              <a:gd name="T62" fmla="*/ 146 w 170"/>
              <a:gd name="T63" fmla="*/ 68 h 262"/>
              <a:gd name="T64" fmla="*/ 130 w 170"/>
              <a:gd name="T65" fmla="*/ 84 h 262"/>
              <a:gd name="T66" fmla="*/ 140 w 170"/>
              <a:gd name="T67" fmla="*/ 102 h 262"/>
              <a:gd name="T68" fmla="*/ 146 w 170"/>
              <a:gd name="T69" fmla="*/ 118 h 262"/>
              <a:gd name="T70" fmla="*/ 138 w 170"/>
              <a:gd name="T71" fmla="*/ 138 h 262"/>
              <a:gd name="T72" fmla="*/ 148 w 170"/>
              <a:gd name="T73" fmla="*/ 148 h 262"/>
              <a:gd name="T74" fmla="*/ 156 w 170"/>
              <a:gd name="T75" fmla="*/ 162 h 262"/>
              <a:gd name="T76" fmla="*/ 146 w 170"/>
              <a:gd name="T77" fmla="*/ 172 h 262"/>
              <a:gd name="T78" fmla="*/ 170 w 170"/>
              <a:gd name="T79" fmla="*/ 190 h 262"/>
              <a:gd name="T80" fmla="*/ 162 w 170"/>
              <a:gd name="T81" fmla="*/ 204 h 262"/>
              <a:gd name="T82" fmla="*/ 136 w 170"/>
              <a:gd name="T83" fmla="*/ 228 h 262"/>
              <a:gd name="T84" fmla="*/ 106 w 170"/>
              <a:gd name="T85" fmla="*/ 25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0" h="262">
                <a:moveTo>
                  <a:pt x="106" y="250"/>
                </a:moveTo>
                <a:lnTo>
                  <a:pt x="88" y="250"/>
                </a:lnTo>
                <a:lnTo>
                  <a:pt x="64" y="258"/>
                </a:lnTo>
                <a:lnTo>
                  <a:pt x="40" y="262"/>
                </a:lnTo>
                <a:lnTo>
                  <a:pt x="10" y="246"/>
                </a:lnTo>
                <a:lnTo>
                  <a:pt x="12" y="226"/>
                </a:lnTo>
                <a:lnTo>
                  <a:pt x="6" y="204"/>
                </a:lnTo>
                <a:lnTo>
                  <a:pt x="10" y="188"/>
                </a:lnTo>
                <a:lnTo>
                  <a:pt x="22" y="182"/>
                </a:lnTo>
                <a:lnTo>
                  <a:pt x="28" y="170"/>
                </a:lnTo>
                <a:lnTo>
                  <a:pt x="64" y="142"/>
                </a:lnTo>
                <a:lnTo>
                  <a:pt x="72" y="140"/>
                </a:lnTo>
                <a:lnTo>
                  <a:pt x="70" y="124"/>
                </a:lnTo>
                <a:lnTo>
                  <a:pt x="54" y="116"/>
                </a:lnTo>
                <a:lnTo>
                  <a:pt x="44" y="102"/>
                </a:lnTo>
                <a:lnTo>
                  <a:pt x="50" y="86"/>
                </a:lnTo>
                <a:lnTo>
                  <a:pt x="42" y="82"/>
                </a:lnTo>
                <a:lnTo>
                  <a:pt x="44" y="62"/>
                </a:lnTo>
                <a:lnTo>
                  <a:pt x="34" y="48"/>
                </a:lnTo>
                <a:lnTo>
                  <a:pt x="20" y="48"/>
                </a:lnTo>
                <a:lnTo>
                  <a:pt x="0" y="30"/>
                </a:lnTo>
                <a:lnTo>
                  <a:pt x="10" y="22"/>
                </a:lnTo>
                <a:lnTo>
                  <a:pt x="24" y="38"/>
                </a:lnTo>
                <a:lnTo>
                  <a:pt x="66" y="42"/>
                </a:lnTo>
                <a:lnTo>
                  <a:pt x="76" y="32"/>
                </a:lnTo>
                <a:lnTo>
                  <a:pt x="84" y="12"/>
                </a:lnTo>
                <a:lnTo>
                  <a:pt x="104" y="0"/>
                </a:lnTo>
                <a:lnTo>
                  <a:pt x="126" y="8"/>
                </a:lnTo>
                <a:lnTo>
                  <a:pt x="136" y="22"/>
                </a:lnTo>
                <a:lnTo>
                  <a:pt x="126" y="32"/>
                </a:lnTo>
                <a:lnTo>
                  <a:pt x="122" y="54"/>
                </a:lnTo>
                <a:lnTo>
                  <a:pt x="146" y="68"/>
                </a:lnTo>
                <a:lnTo>
                  <a:pt x="130" y="84"/>
                </a:lnTo>
                <a:lnTo>
                  <a:pt x="140" y="102"/>
                </a:lnTo>
                <a:lnTo>
                  <a:pt x="146" y="118"/>
                </a:lnTo>
                <a:lnTo>
                  <a:pt x="138" y="138"/>
                </a:lnTo>
                <a:lnTo>
                  <a:pt x="148" y="148"/>
                </a:lnTo>
                <a:lnTo>
                  <a:pt x="156" y="162"/>
                </a:lnTo>
                <a:lnTo>
                  <a:pt x="146" y="172"/>
                </a:lnTo>
                <a:lnTo>
                  <a:pt x="170" y="190"/>
                </a:lnTo>
                <a:lnTo>
                  <a:pt x="162" y="204"/>
                </a:lnTo>
                <a:lnTo>
                  <a:pt x="136" y="228"/>
                </a:lnTo>
                <a:lnTo>
                  <a:pt x="106" y="250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65" name="Freeform 145"/>
          <p:cNvSpPr>
            <a:spLocks/>
          </p:cNvSpPr>
          <p:nvPr/>
        </p:nvSpPr>
        <p:spPr bwMode="auto">
          <a:xfrm>
            <a:off x="4620152" y="2773457"/>
            <a:ext cx="331788" cy="596864"/>
          </a:xfrm>
          <a:custGeom>
            <a:avLst/>
            <a:gdLst>
              <a:gd name="T0" fmla="*/ 167 w 209"/>
              <a:gd name="T1" fmla="*/ 10 h 338"/>
              <a:gd name="T2" fmla="*/ 189 w 209"/>
              <a:gd name="T3" fmla="*/ 18 h 338"/>
              <a:gd name="T4" fmla="*/ 199 w 209"/>
              <a:gd name="T5" fmla="*/ 40 h 338"/>
              <a:gd name="T6" fmla="*/ 205 w 209"/>
              <a:gd name="T7" fmla="*/ 56 h 338"/>
              <a:gd name="T8" fmla="*/ 209 w 209"/>
              <a:gd name="T9" fmla="*/ 86 h 338"/>
              <a:gd name="T10" fmla="*/ 181 w 209"/>
              <a:gd name="T11" fmla="*/ 90 h 338"/>
              <a:gd name="T12" fmla="*/ 161 w 209"/>
              <a:gd name="T13" fmla="*/ 114 h 338"/>
              <a:gd name="T14" fmla="*/ 153 w 209"/>
              <a:gd name="T15" fmla="*/ 138 h 338"/>
              <a:gd name="T16" fmla="*/ 121 w 209"/>
              <a:gd name="T17" fmla="*/ 152 h 338"/>
              <a:gd name="T18" fmla="*/ 103 w 209"/>
              <a:gd name="T19" fmla="*/ 178 h 338"/>
              <a:gd name="T20" fmla="*/ 101 w 209"/>
              <a:gd name="T21" fmla="*/ 216 h 338"/>
              <a:gd name="T22" fmla="*/ 125 w 209"/>
              <a:gd name="T23" fmla="*/ 236 h 338"/>
              <a:gd name="T24" fmla="*/ 111 w 209"/>
              <a:gd name="T25" fmla="*/ 256 h 338"/>
              <a:gd name="T26" fmla="*/ 91 w 209"/>
              <a:gd name="T27" fmla="*/ 278 h 338"/>
              <a:gd name="T28" fmla="*/ 87 w 209"/>
              <a:gd name="T29" fmla="*/ 304 h 338"/>
              <a:gd name="T30" fmla="*/ 69 w 209"/>
              <a:gd name="T31" fmla="*/ 322 h 338"/>
              <a:gd name="T32" fmla="*/ 51 w 209"/>
              <a:gd name="T33" fmla="*/ 336 h 338"/>
              <a:gd name="T34" fmla="*/ 33 w 209"/>
              <a:gd name="T35" fmla="*/ 324 h 338"/>
              <a:gd name="T36" fmla="*/ 29 w 209"/>
              <a:gd name="T37" fmla="*/ 308 h 338"/>
              <a:gd name="T38" fmla="*/ 11 w 209"/>
              <a:gd name="T39" fmla="*/ 274 h 338"/>
              <a:gd name="T40" fmla="*/ 17 w 209"/>
              <a:gd name="T41" fmla="*/ 252 h 338"/>
              <a:gd name="T42" fmla="*/ 25 w 209"/>
              <a:gd name="T43" fmla="*/ 228 h 338"/>
              <a:gd name="T44" fmla="*/ 17 w 209"/>
              <a:gd name="T45" fmla="*/ 208 h 338"/>
              <a:gd name="T46" fmla="*/ 29 w 209"/>
              <a:gd name="T47" fmla="*/ 194 h 338"/>
              <a:gd name="T48" fmla="*/ 17 w 209"/>
              <a:gd name="T49" fmla="*/ 168 h 338"/>
              <a:gd name="T50" fmla="*/ 33 w 209"/>
              <a:gd name="T51" fmla="*/ 134 h 338"/>
              <a:gd name="T52" fmla="*/ 53 w 209"/>
              <a:gd name="T53" fmla="*/ 124 h 338"/>
              <a:gd name="T54" fmla="*/ 57 w 209"/>
              <a:gd name="T55" fmla="*/ 94 h 338"/>
              <a:gd name="T56" fmla="*/ 73 w 209"/>
              <a:gd name="T57" fmla="*/ 76 h 338"/>
              <a:gd name="T58" fmla="*/ 87 w 209"/>
              <a:gd name="T59" fmla="*/ 54 h 338"/>
              <a:gd name="T60" fmla="*/ 99 w 209"/>
              <a:gd name="T61" fmla="*/ 26 h 338"/>
              <a:gd name="T62" fmla="*/ 117 w 209"/>
              <a:gd name="T63" fmla="*/ 12 h 338"/>
              <a:gd name="T64" fmla="*/ 131 w 209"/>
              <a:gd name="T65" fmla="*/ 18 h 338"/>
              <a:gd name="T66" fmla="*/ 145 w 209"/>
              <a:gd name="T67" fmla="*/ 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9" h="338">
                <a:moveTo>
                  <a:pt x="155" y="0"/>
                </a:moveTo>
                <a:lnTo>
                  <a:pt x="167" y="10"/>
                </a:lnTo>
                <a:lnTo>
                  <a:pt x="175" y="18"/>
                </a:lnTo>
                <a:lnTo>
                  <a:pt x="189" y="18"/>
                </a:lnTo>
                <a:lnTo>
                  <a:pt x="199" y="32"/>
                </a:lnTo>
                <a:lnTo>
                  <a:pt x="199" y="40"/>
                </a:lnTo>
                <a:lnTo>
                  <a:pt x="197" y="52"/>
                </a:lnTo>
                <a:lnTo>
                  <a:pt x="205" y="56"/>
                </a:lnTo>
                <a:lnTo>
                  <a:pt x="199" y="72"/>
                </a:lnTo>
                <a:lnTo>
                  <a:pt x="209" y="86"/>
                </a:lnTo>
                <a:lnTo>
                  <a:pt x="191" y="88"/>
                </a:lnTo>
                <a:lnTo>
                  <a:pt x="181" y="90"/>
                </a:lnTo>
                <a:lnTo>
                  <a:pt x="167" y="100"/>
                </a:lnTo>
                <a:lnTo>
                  <a:pt x="161" y="114"/>
                </a:lnTo>
                <a:lnTo>
                  <a:pt x="165" y="124"/>
                </a:lnTo>
                <a:lnTo>
                  <a:pt x="153" y="138"/>
                </a:lnTo>
                <a:lnTo>
                  <a:pt x="137" y="150"/>
                </a:lnTo>
                <a:lnTo>
                  <a:pt x="121" y="152"/>
                </a:lnTo>
                <a:lnTo>
                  <a:pt x="111" y="166"/>
                </a:lnTo>
                <a:lnTo>
                  <a:pt x="103" y="178"/>
                </a:lnTo>
                <a:lnTo>
                  <a:pt x="99" y="194"/>
                </a:lnTo>
                <a:lnTo>
                  <a:pt x="101" y="216"/>
                </a:lnTo>
                <a:lnTo>
                  <a:pt x="115" y="222"/>
                </a:lnTo>
                <a:lnTo>
                  <a:pt x="125" y="236"/>
                </a:lnTo>
                <a:lnTo>
                  <a:pt x="123" y="248"/>
                </a:lnTo>
                <a:lnTo>
                  <a:pt x="111" y="256"/>
                </a:lnTo>
                <a:lnTo>
                  <a:pt x="93" y="266"/>
                </a:lnTo>
                <a:lnTo>
                  <a:pt x="91" y="278"/>
                </a:lnTo>
                <a:lnTo>
                  <a:pt x="91" y="292"/>
                </a:lnTo>
                <a:lnTo>
                  <a:pt x="87" y="304"/>
                </a:lnTo>
                <a:lnTo>
                  <a:pt x="81" y="316"/>
                </a:lnTo>
                <a:lnTo>
                  <a:pt x="69" y="322"/>
                </a:lnTo>
                <a:lnTo>
                  <a:pt x="55" y="324"/>
                </a:lnTo>
                <a:lnTo>
                  <a:pt x="51" y="336"/>
                </a:lnTo>
                <a:lnTo>
                  <a:pt x="37" y="338"/>
                </a:lnTo>
                <a:lnTo>
                  <a:pt x="33" y="324"/>
                </a:lnTo>
                <a:lnTo>
                  <a:pt x="29" y="316"/>
                </a:lnTo>
                <a:lnTo>
                  <a:pt x="29" y="308"/>
                </a:lnTo>
                <a:lnTo>
                  <a:pt x="17" y="290"/>
                </a:lnTo>
                <a:lnTo>
                  <a:pt x="11" y="274"/>
                </a:lnTo>
                <a:lnTo>
                  <a:pt x="0" y="254"/>
                </a:lnTo>
                <a:lnTo>
                  <a:pt x="17" y="252"/>
                </a:lnTo>
                <a:lnTo>
                  <a:pt x="17" y="236"/>
                </a:lnTo>
                <a:lnTo>
                  <a:pt x="25" y="228"/>
                </a:lnTo>
                <a:lnTo>
                  <a:pt x="29" y="216"/>
                </a:lnTo>
                <a:lnTo>
                  <a:pt x="17" y="208"/>
                </a:lnTo>
                <a:lnTo>
                  <a:pt x="31" y="206"/>
                </a:lnTo>
                <a:lnTo>
                  <a:pt x="29" y="194"/>
                </a:lnTo>
                <a:lnTo>
                  <a:pt x="17" y="188"/>
                </a:lnTo>
                <a:lnTo>
                  <a:pt x="17" y="168"/>
                </a:lnTo>
                <a:lnTo>
                  <a:pt x="17" y="138"/>
                </a:lnTo>
                <a:lnTo>
                  <a:pt x="33" y="134"/>
                </a:lnTo>
                <a:lnTo>
                  <a:pt x="49" y="128"/>
                </a:lnTo>
                <a:lnTo>
                  <a:pt x="53" y="124"/>
                </a:lnTo>
                <a:lnTo>
                  <a:pt x="47" y="110"/>
                </a:lnTo>
                <a:lnTo>
                  <a:pt x="57" y="94"/>
                </a:lnTo>
                <a:lnTo>
                  <a:pt x="59" y="80"/>
                </a:lnTo>
                <a:lnTo>
                  <a:pt x="73" y="76"/>
                </a:lnTo>
                <a:lnTo>
                  <a:pt x="75" y="64"/>
                </a:lnTo>
                <a:lnTo>
                  <a:pt x="87" y="54"/>
                </a:lnTo>
                <a:lnTo>
                  <a:pt x="87" y="42"/>
                </a:lnTo>
                <a:lnTo>
                  <a:pt x="99" y="26"/>
                </a:lnTo>
                <a:lnTo>
                  <a:pt x="117" y="24"/>
                </a:lnTo>
                <a:lnTo>
                  <a:pt x="117" y="12"/>
                </a:lnTo>
                <a:lnTo>
                  <a:pt x="131" y="10"/>
                </a:lnTo>
                <a:lnTo>
                  <a:pt x="131" y="18"/>
                </a:lnTo>
                <a:lnTo>
                  <a:pt x="145" y="18"/>
                </a:lnTo>
                <a:lnTo>
                  <a:pt x="145" y="2"/>
                </a:lnTo>
                <a:lnTo>
                  <a:pt x="155" y="0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66" name="Freeform 146"/>
          <p:cNvSpPr>
            <a:spLocks/>
          </p:cNvSpPr>
          <p:nvPr/>
        </p:nvSpPr>
        <p:spPr bwMode="auto">
          <a:xfrm>
            <a:off x="4463519" y="2686673"/>
            <a:ext cx="652463" cy="596864"/>
          </a:xfrm>
          <a:custGeom>
            <a:avLst/>
            <a:gdLst>
              <a:gd name="T0" fmla="*/ 92 w 411"/>
              <a:gd name="T1" fmla="*/ 310 h 338"/>
              <a:gd name="T2" fmla="*/ 82 w 411"/>
              <a:gd name="T3" fmla="*/ 312 h 338"/>
              <a:gd name="T4" fmla="*/ 62 w 411"/>
              <a:gd name="T5" fmla="*/ 328 h 338"/>
              <a:gd name="T6" fmla="*/ 24 w 411"/>
              <a:gd name="T7" fmla="*/ 334 h 338"/>
              <a:gd name="T8" fmla="*/ 10 w 411"/>
              <a:gd name="T9" fmla="*/ 316 h 338"/>
              <a:gd name="T10" fmla="*/ 16 w 411"/>
              <a:gd name="T11" fmla="*/ 302 h 338"/>
              <a:gd name="T12" fmla="*/ 4 w 411"/>
              <a:gd name="T13" fmla="*/ 296 h 338"/>
              <a:gd name="T14" fmla="*/ 8 w 411"/>
              <a:gd name="T15" fmla="*/ 280 h 338"/>
              <a:gd name="T16" fmla="*/ 0 w 411"/>
              <a:gd name="T17" fmla="*/ 250 h 338"/>
              <a:gd name="T18" fmla="*/ 26 w 411"/>
              <a:gd name="T19" fmla="*/ 230 h 338"/>
              <a:gd name="T20" fmla="*/ 56 w 411"/>
              <a:gd name="T21" fmla="*/ 220 h 338"/>
              <a:gd name="T22" fmla="*/ 70 w 411"/>
              <a:gd name="T23" fmla="*/ 208 h 338"/>
              <a:gd name="T24" fmla="*/ 98 w 411"/>
              <a:gd name="T25" fmla="*/ 202 h 338"/>
              <a:gd name="T26" fmla="*/ 84 w 411"/>
              <a:gd name="T27" fmla="*/ 204 h 338"/>
              <a:gd name="T28" fmla="*/ 92 w 411"/>
              <a:gd name="T29" fmla="*/ 184 h 338"/>
              <a:gd name="T30" fmla="*/ 113 w 411"/>
              <a:gd name="T31" fmla="*/ 164 h 338"/>
              <a:gd name="T32" fmla="*/ 137 w 411"/>
              <a:gd name="T33" fmla="*/ 134 h 338"/>
              <a:gd name="T34" fmla="*/ 157 w 411"/>
              <a:gd name="T35" fmla="*/ 106 h 338"/>
              <a:gd name="T36" fmla="*/ 175 w 411"/>
              <a:gd name="T37" fmla="*/ 86 h 338"/>
              <a:gd name="T38" fmla="*/ 185 w 411"/>
              <a:gd name="T39" fmla="*/ 72 h 338"/>
              <a:gd name="T40" fmla="*/ 163 w 411"/>
              <a:gd name="T41" fmla="*/ 78 h 338"/>
              <a:gd name="T42" fmla="*/ 165 w 411"/>
              <a:gd name="T43" fmla="*/ 62 h 338"/>
              <a:gd name="T44" fmla="*/ 183 w 411"/>
              <a:gd name="T45" fmla="*/ 64 h 338"/>
              <a:gd name="T46" fmla="*/ 203 w 411"/>
              <a:gd name="T47" fmla="*/ 60 h 338"/>
              <a:gd name="T48" fmla="*/ 199 w 411"/>
              <a:gd name="T49" fmla="*/ 44 h 338"/>
              <a:gd name="T50" fmla="*/ 225 w 411"/>
              <a:gd name="T51" fmla="*/ 30 h 338"/>
              <a:gd name="T52" fmla="*/ 243 w 411"/>
              <a:gd name="T53" fmla="*/ 40 h 338"/>
              <a:gd name="T54" fmla="*/ 267 w 411"/>
              <a:gd name="T55" fmla="*/ 38 h 338"/>
              <a:gd name="T56" fmla="*/ 285 w 411"/>
              <a:gd name="T57" fmla="*/ 24 h 338"/>
              <a:gd name="T58" fmla="*/ 291 w 411"/>
              <a:gd name="T59" fmla="*/ 36 h 338"/>
              <a:gd name="T60" fmla="*/ 309 w 411"/>
              <a:gd name="T61" fmla="*/ 16 h 338"/>
              <a:gd name="T62" fmla="*/ 337 w 411"/>
              <a:gd name="T63" fmla="*/ 4 h 338"/>
              <a:gd name="T64" fmla="*/ 319 w 411"/>
              <a:gd name="T65" fmla="*/ 32 h 338"/>
              <a:gd name="T66" fmla="*/ 343 w 411"/>
              <a:gd name="T67" fmla="*/ 22 h 338"/>
              <a:gd name="T68" fmla="*/ 373 w 411"/>
              <a:gd name="T69" fmla="*/ 6 h 338"/>
              <a:gd name="T70" fmla="*/ 387 w 411"/>
              <a:gd name="T71" fmla="*/ 10 h 338"/>
              <a:gd name="T72" fmla="*/ 401 w 411"/>
              <a:gd name="T73" fmla="*/ 32 h 338"/>
              <a:gd name="T74" fmla="*/ 397 w 411"/>
              <a:gd name="T75" fmla="*/ 44 h 338"/>
              <a:gd name="T76" fmla="*/ 387 w 411"/>
              <a:gd name="T77" fmla="*/ 52 h 338"/>
              <a:gd name="T78" fmla="*/ 355 w 411"/>
              <a:gd name="T79" fmla="*/ 30 h 338"/>
              <a:gd name="T80" fmla="*/ 333 w 411"/>
              <a:gd name="T81" fmla="*/ 44 h 338"/>
              <a:gd name="T82" fmla="*/ 317 w 411"/>
              <a:gd name="T83" fmla="*/ 72 h 338"/>
              <a:gd name="T84" fmla="*/ 275 w 411"/>
              <a:gd name="T85" fmla="*/ 68 h 338"/>
              <a:gd name="T86" fmla="*/ 261 w 411"/>
              <a:gd name="T87" fmla="*/ 52 h 338"/>
              <a:gd name="T88" fmla="*/ 241 w 411"/>
              <a:gd name="T89" fmla="*/ 62 h 338"/>
              <a:gd name="T90" fmla="*/ 227 w 411"/>
              <a:gd name="T91" fmla="*/ 78 h 338"/>
              <a:gd name="T92" fmla="*/ 213 w 411"/>
              <a:gd name="T93" fmla="*/ 72 h 338"/>
              <a:gd name="T94" fmla="*/ 195 w 411"/>
              <a:gd name="T95" fmla="*/ 86 h 338"/>
              <a:gd name="T96" fmla="*/ 183 w 411"/>
              <a:gd name="T97" fmla="*/ 114 h 338"/>
              <a:gd name="T98" fmla="*/ 169 w 411"/>
              <a:gd name="T99" fmla="*/ 136 h 338"/>
              <a:gd name="T100" fmla="*/ 153 w 411"/>
              <a:gd name="T101" fmla="*/ 154 h 338"/>
              <a:gd name="T102" fmla="*/ 149 w 411"/>
              <a:gd name="T103" fmla="*/ 184 h 338"/>
              <a:gd name="T104" fmla="*/ 113 w 411"/>
              <a:gd name="T105" fmla="*/ 198 h 338"/>
              <a:gd name="T106" fmla="*/ 125 w 411"/>
              <a:gd name="T107" fmla="*/ 254 h 338"/>
              <a:gd name="T108" fmla="*/ 113 w 411"/>
              <a:gd name="T109" fmla="*/ 268 h 338"/>
              <a:gd name="T110" fmla="*/ 121 w 411"/>
              <a:gd name="T111" fmla="*/ 288 h 338"/>
              <a:gd name="T112" fmla="*/ 113 w 411"/>
              <a:gd name="T113" fmla="*/ 31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11" h="338">
                <a:moveTo>
                  <a:pt x="96" y="314"/>
                </a:moveTo>
                <a:lnTo>
                  <a:pt x="92" y="310"/>
                </a:lnTo>
                <a:lnTo>
                  <a:pt x="88" y="300"/>
                </a:lnTo>
                <a:lnTo>
                  <a:pt x="82" y="312"/>
                </a:lnTo>
                <a:lnTo>
                  <a:pt x="74" y="316"/>
                </a:lnTo>
                <a:lnTo>
                  <a:pt x="62" y="328"/>
                </a:lnTo>
                <a:lnTo>
                  <a:pt x="42" y="338"/>
                </a:lnTo>
                <a:lnTo>
                  <a:pt x="24" y="334"/>
                </a:lnTo>
                <a:lnTo>
                  <a:pt x="12" y="324"/>
                </a:lnTo>
                <a:lnTo>
                  <a:pt x="10" y="316"/>
                </a:lnTo>
                <a:lnTo>
                  <a:pt x="18" y="306"/>
                </a:lnTo>
                <a:lnTo>
                  <a:pt x="16" y="302"/>
                </a:lnTo>
                <a:lnTo>
                  <a:pt x="6" y="304"/>
                </a:lnTo>
                <a:lnTo>
                  <a:pt x="4" y="296"/>
                </a:lnTo>
                <a:lnTo>
                  <a:pt x="18" y="286"/>
                </a:lnTo>
                <a:lnTo>
                  <a:pt x="8" y="280"/>
                </a:lnTo>
                <a:lnTo>
                  <a:pt x="4" y="272"/>
                </a:lnTo>
                <a:lnTo>
                  <a:pt x="0" y="250"/>
                </a:lnTo>
                <a:lnTo>
                  <a:pt x="4" y="240"/>
                </a:lnTo>
                <a:lnTo>
                  <a:pt x="26" y="230"/>
                </a:lnTo>
                <a:lnTo>
                  <a:pt x="42" y="226"/>
                </a:lnTo>
                <a:lnTo>
                  <a:pt x="56" y="220"/>
                </a:lnTo>
                <a:lnTo>
                  <a:pt x="62" y="208"/>
                </a:lnTo>
                <a:lnTo>
                  <a:pt x="70" y="208"/>
                </a:lnTo>
                <a:lnTo>
                  <a:pt x="84" y="210"/>
                </a:lnTo>
                <a:lnTo>
                  <a:pt x="98" y="202"/>
                </a:lnTo>
                <a:lnTo>
                  <a:pt x="94" y="194"/>
                </a:lnTo>
                <a:lnTo>
                  <a:pt x="84" y="204"/>
                </a:lnTo>
                <a:lnTo>
                  <a:pt x="74" y="202"/>
                </a:lnTo>
                <a:lnTo>
                  <a:pt x="92" y="184"/>
                </a:lnTo>
                <a:lnTo>
                  <a:pt x="103" y="178"/>
                </a:lnTo>
                <a:lnTo>
                  <a:pt x="113" y="164"/>
                </a:lnTo>
                <a:lnTo>
                  <a:pt x="127" y="140"/>
                </a:lnTo>
                <a:lnTo>
                  <a:pt x="137" y="134"/>
                </a:lnTo>
                <a:lnTo>
                  <a:pt x="137" y="122"/>
                </a:lnTo>
                <a:lnTo>
                  <a:pt x="157" y="106"/>
                </a:lnTo>
                <a:lnTo>
                  <a:pt x="167" y="100"/>
                </a:lnTo>
                <a:lnTo>
                  <a:pt x="175" y="86"/>
                </a:lnTo>
                <a:lnTo>
                  <a:pt x="183" y="86"/>
                </a:lnTo>
                <a:lnTo>
                  <a:pt x="185" y="72"/>
                </a:lnTo>
                <a:lnTo>
                  <a:pt x="175" y="78"/>
                </a:lnTo>
                <a:lnTo>
                  <a:pt x="163" y="78"/>
                </a:lnTo>
                <a:lnTo>
                  <a:pt x="161" y="72"/>
                </a:lnTo>
                <a:lnTo>
                  <a:pt x="165" y="62"/>
                </a:lnTo>
                <a:lnTo>
                  <a:pt x="175" y="56"/>
                </a:lnTo>
                <a:lnTo>
                  <a:pt x="183" y="64"/>
                </a:lnTo>
                <a:lnTo>
                  <a:pt x="201" y="68"/>
                </a:lnTo>
                <a:lnTo>
                  <a:pt x="203" y="60"/>
                </a:lnTo>
                <a:lnTo>
                  <a:pt x="193" y="54"/>
                </a:lnTo>
                <a:lnTo>
                  <a:pt x="199" y="44"/>
                </a:lnTo>
                <a:lnTo>
                  <a:pt x="217" y="48"/>
                </a:lnTo>
                <a:lnTo>
                  <a:pt x="225" y="30"/>
                </a:lnTo>
                <a:lnTo>
                  <a:pt x="237" y="30"/>
                </a:lnTo>
                <a:lnTo>
                  <a:pt x="243" y="40"/>
                </a:lnTo>
                <a:lnTo>
                  <a:pt x="257" y="32"/>
                </a:lnTo>
                <a:lnTo>
                  <a:pt x="267" y="38"/>
                </a:lnTo>
                <a:lnTo>
                  <a:pt x="273" y="26"/>
                </a:lnTo>
                <a:lnTo>
                  <a:pt x="285" y="24"/>
                </a:lnTo>
                <a:lnTo>
                  <a:pt x="285" y="34"/>
                </a:lnTo>
                <a:lnTo>
                  <a:pt x="291" y="36"/>
                </a:lnTo>
                <a:lnTo>
                  <a:pt x="295" y="16"/>
                </a:lnTo>
                <a:lnTo>
                  <a:pt x="309" y="16"/>
                </a:lnTo>
                <a:lnTo>
                  <a:pt x="329" y="0"/>
                </a:lnTo>
                <a:lnTo>
                  <a:pt x="337" y="4"/>
                </a:lnTo>
                <a:lnTo>
                  <a:pt x="319" y="22"/>
                </a:lnTo>
                <a:lnTo>
                  <a:pt x="319" y="32"/>
                </a:lnTo>
                <a:lnTo>
                  <a:pt x="343" y="10"/>
                </a:lnTo>
                <a:lnTo>
                  <a:pt x="343" y="22"/>
                </a:lnTo>
                <a:lnTo>
                  <a:pt x="359" y="4"/>
                </a:lnTo>
                <a:lnTo>
                  <a:pt x="373" y="6"/>
                </a:lnTo>
                <a:lnTo>
                  <a:pt x="369" y="20"/>
                </a:lnTo>
                <a:lnTo>
                  <a:pt x="387" y="10"/>
                </a:lnTo>
                <a:lnTo>
                  <a:pt x="411" y="20"/>
                </a:lnTo>
                <a:lnTo>
                  <a:pt x="401" y="32"/>
                </a:lnTo>
                <a:lnTo>
                  <a:pt x="381" y="30"/>
                </a:lnTo>
                <a:lnTo>
                  <a:pt x="397" y="44"/>
                </a:lnTo>
                <a:lnTo>
                  <a:pt x="397" y="50"/>
                </a:lnTo>
                <a:lnTo>
                  <a:pt x="387" y="52"/>
                </a:lnTo>
                <a:lnTo>
                  <a:pt x="377" y="38"/>
                </a:lnTo>
                <a:lnTo>
                  <a:pt x="355" y="30"/>
                </a:lnTo>
                <a:lnTo>
                  <a:pt x="335" y="42"/>
                </a:lnTo>
                <a:lnTo>
                  <a:pt x="333" y="44"/>
                </a:lnTo>
                <a:lnTo>
                  <a:pt x="329" y="60"/>
                </a:lnTo>
                <a:lnTo>
                  <a:pt x="317" y="72"/>
                </a:lnTo>
                <a:lnTo>
                  <a:pt x="303" y="70"/>
                </a:lnTo>
                <a:lnTo>
                  <a:pt x="275" y="68"/>
                </a:lnTo>
                <a:lnTo>
                  <a:pt x="267" y="58"/>
                </a:lnTo>
                <a:lnTo>
                  <a:pt x="261" y="52"/>
                </a:lnTo>
                <a:lnTo>
                  <a:pt x="251" y="60"/>
                </a:lnTo>
                <a:lnTo>
                  <a:pt x="241" y="62"/>
                </a:lnTo>
                <a:lnTo>
                  <a:pt x="241" y="78"/>
                </a:lnTo>
                <a:lnTo>
                  <a:pt x="227" y="78"/>
                </a:lnTo>
                <a:lnTo>
                  <a:pt x="227" y="70"/>
                </a:lnTo>
                <a:lnTo>
                  <a:pt x="213" y="72"/>
                </a:lnTo>
                <a:lnTo>
                  <a:pt x="213" y="84"/>
                </a:lnTo>
                <a:lnTo>
                  <a:pt x="195" y="86"/>
                </a:lnTo>
                <a:lnTo>
                  <a:pt x="183" y="102"/>
                </a:lnTo>
                <a:lnTo>
                  <a:pt x="183" y="114"/>
                </a:lnTo>
                <a:lnTo>
                  <a:pt x="171" y="124"/>
                </a:lnTo>
                <a:lnTo>
                  <a:pt x="169" y="136"/>
                </a:lnTo>
                <a:lnTo>
                  <a:pt x="155" y="140"/>
                </a:lnTo>
                <a:lnTo>
                  <a:pt x="153" y="154"/>
                </a:lnTo>
                <a:lnTo>
                  <a:pt x="143" y="170"/>
                </a:lnTo>
                <a:lnTo>
                  <a:pt x="149" y="184"/>
                </a:lnTo>
                <a:lnTo>
                  <a:pt x="145" y="188"/>
                </a:lnTo>
                <a:lnTo>
                  <a:pt x="113" y="198"/>
                </a:lnTo>
                <a:lnTo>
                  <a:pt x="113" y="248"/>
                </a:lnTo>
                <a:lnTo>
                  <a:pt x="125" y="254"/>
                </a:lnTo>
                <a:lnTo>
                  <a:pt x="127" y="266"/>
                </a:lnTo>
                <a:lnTo>
                  <a:pt x="113" y="268"/>
                </a:lnTo>
                <a:lnTo>
                  <a:pt x="125" y="276"/>
                </a:lnTo>
                <a:lnTo>
                  <a:pt x="121" y="288"/>
                </a:lnTo>
                <a:lnTo>
                  <a:pt x="113" y="296"/>
                </a:lnTo>
                <a:lnTo>
                  <a:pt x="113" y="312"/>
                </a:lnTo>
                <a:lnTo>
                  <a:pt x="96" y="3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67" name="Freeform 147"/>
          <p:cNvSpPr>
            <a:spLocks/>
          </p:cNvSpPr>
          <p:nvPr/>
        </p:nvSpPr>
        <p:spPr bwMode="auto">
          <a:xfrm>
            <a:off x="4914901" y="3218538"/>
            <a:ext cx="111125" cy="77698"/>
          </a:xfrm>
          <a:custGeom>
            <a:avLst/>
            <a:gdLst>
              <a:gd name="T0" fmla="*/ 16 w 70"/>
              <a:gd name="T1" fmla="*/ 36 h 44"/>
              <a:gd name="T2" fmla="*/ 28 w 70"/>
              <a:gd name="T3" fmla="*/ 36 h 44"/>
              <a:gd name="T4" fmla="*/ 40 w 70"/>
              <a:gd name="T5" fmla="*/ 40 h 44"/>
              <a:gd name="T6" fmla="*/ 52 w 70"/>
              <a:gd name="T7" fmla="*/ 44 h 44"/>
              <a:gd name="T8" fmla="*/ 62 w 70"/>
              <a:gd name="T9" fmla="*/ 44 h 44"/>
              <a:gd name="T10" fmla="*/ 64 w 70"/>
              <a:gd name="T11" fmla="*/ 32 h 44"/>
              <a:gd name="T12" fmla="*/ 64 w 70"/>
              <a:gd name="T13" fmla="*/ 16 h 44"/>
              <a:gd name="T14" fmla="*/ 70 w 70"/>
              <a:gd name="T15" fmla="*/ 4 h 44"/>
              <a:gd name="T16" fmla="*/ 54 w 70"/>
              <a:gd name="T17" fmla="*/ 6 h 44"/>
              <a:gd name="T18" fmla="*/ 40 w 70"/>
              <a:gd name="T19" fmla="*/ 0 h 44"/>
              <a:gd name="T20" fmla="*/ 18 w 70"/>
              <a:gd name="T21" fmla="*/ 4 h 44"/>
              <a:gd name="T22" fmla="*/ 2 w 70"/>
              <a:gd name="T23" fmla="*/ 8 h 44"/>
              <a:gd name="T24" fmla="*/ 0 w 70"/>
              <a:gd name="T25" fmla="*/ 20 h 44"/>
              <a:gd name="T26" fmla="*/ 6 w 70"/>
              <a:gd name="T27" fmla="*/ 30 h 44"/>
              <a:gd name="T28" fmla="*/ 14 w 70"/>
              <a:gd name="T29" fmla="*/ 30 h 44"/>
              <a:gd name="T30" fmla="*/ 16 w 70"/>
              <a:gd name="T31" fmla="*/ 3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44">
                <a:moveTo>
                  <a:pt x="16" y="36"/>
                </a:moveTo>
                <a:lnTo>
                  <a:pt x="28" y="36"/>
                </a:lnTo>
                <a:lnTo>
                  <a:pt x="40" y="40"/>
                </a:lnTo>
                <a:lnTo>
                  <a:pt x="52" y="44"/>
                </a:lnTo>
                <a:lnTo>
                  <a:pt x="62" y="44"/>
                </a:lnTo>
                <a:lnTo>
                  <a:pt x="64" y="32"/>
                </a:lnTo>
                <a:lnTo>
                  <a:pt x="64" y="16"/>
                </a:lnTo>
                <a:lnTo>
                  <a:pt x="70" y="4"/>
                </a:lnTo>
                <a:lnTo>
                  <a:pt x="54" y="6"/>
                </a:lnTo>
                <a:lnTo>
                  <a:pt x="40" y="0"/>
                </a:lnTo>
                <a:lnTo>
                  <a:pt x="18" y="4"/>
                </a:lnTo>
                <a:lnTo>
                  <a:pt x="2" y="8"/>
                </a:lnTo>
                <a:lnTo>
                  <a:pt x="0" y="20"/>
                </a:lnTo>
                <a:lnTo>
                  <a:pt x="6" y="30"/>
                </a:lnTo>
                <a:lnTo>
                  <a:pt x="14" y="30"/>
                </a:lnTo>
                <a:lnTo>
                  <a:pt x="16" y="36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68" name="Freeform 148"/>
          <p:cNvSpPr>
            <a:spLocks/>
          </p:cNvSpPr>
          <p:nvPr/>
        </p:nvSpPr>
        <p:spPr bwMode="auto">
          <a:xfrm>
            <a:off x="4851400" y="3273906"/>
            <a:ext cx="184150" cy="95357"/>
          </a:xfrm>
          <a:custGeom>
            <a:avLst/>
            <a:gdLst>
              <a:gd name="T0" fmla="*/ 26 w 116"/>
              <a:gd name="T1" fmla="*/ 12 h 54"/>
              <a:gd name="T2" fmla="*/ 36 w 116"/>
              <a:gd name="T3" fmla="*/ 18 h 54"/>
              <a:gd name="T4" fmla="*/ 46 w 116"/>
              <a:gd name="T5" fmla="*/ 24 h 54"/>
              <a:gd name="T6" fmla="*/ 54 w 116"/>
              <a:gd name="T7" fmla="*/ 18 h 54"/>
              <a:gd name="T8" fmla="*/ 56 w 116"/>
              <a:gd name="T9" fmla="*/ 8 h 54"/>
              <a:gd name="T10" fmla="*/ 56 w 116"/>
              <a:gd name="T11" fmla="*/ 0 h 54"/>
              <a:gd name="T12" fmla="*/ 68 w 116"/>
              <a:gd name="T13" fmla="*/ 0 h 54"/>
              <a:gd name="T14" fmla="*/ 80 w 116"/>
              <a:gd name="T15" fmla="*/ 4 h 54"/>
              <a:gd name="T16" fmla="*/ 88 w 116"/>
              <a:gd name="T17" fmla="*/ 6 h 54"/>
              <a:gd name="T18" fmla="*/ 102 w 116"/>
              <a:gd name="T19" fmla="*/ 8 h 54"/>
              <a:gd name="T20" fmla="*/ 104 w 116"/>
              <a:gd name="T21" fmla="*/ 12 h 54"/>
              <a:gd name="T22" fmla="*/ 108 w 116"/>
              <a:gd name="T23" fmla="*/ 20 h 54"/>
              <a:gd name="T24" fmla="*/ 112 w 116"/>
              <a:gd name="T25" fmla="*/ 36 h 54"/>
              <a:gd name="T26" fmla="*/ 116 w 116"/>
              <a:gd name="T27" fmla="*/ 42 h 54"/>
              <a:gd name="T28" fmla="*/ 104 w 116"/>
              <a:gd name="T29" fmla="*/ 50 h 54"/>
              <a:gd name="T30" fmla="*/ 90 w 116"/>
              <a:gd name="T31" fmla="*/ 54 h 54"/>
              <a:gd name="T32" fmla="*/ 62 w 116"/>
              <a:gd name="T33" fmla="*/ 36 h 54"/>
              <a:gd name="T34" fmla="*/ 10 w 116"/>
              <a:gd name="T35" fmla="*/ 38 h 54"/>
              <a:gd name="T36" fmla="*/ 0 w 116"/>
              <a:gd name="T37" fmla="*/ 40 h 54"/>
              <a:gd name="T38" fmla="*/ 0 w 116"/>
              <a:gd name="T39" fmla="*/ 30 h 54"/>
              <a:gd name="T40" fmla="*/ 8 w 116"/>
              <a:gd name="T41" fmla="*/ 20 h 54"/>
              <a:gd name="T42" fmla="*/ 14 w 116"/>
              <a:gd name="T43" fmla="*/ 10 h 54"/>
              <a:gd name="T44" fmla="*/ 26 w 116"/>
              <a:gd name="T45" fmla="*/ 1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6" h="54">
                <a:moveTo>
                  <a:pt x="26" y="12"/>
                </a:moveTo>
                <a:lnTo>
                  <a:pt x="36" y="18"/>
                </a:lnTo>
                <a:lnTo>
                  <a:pt x="46" y="24"/>
                </a:lnTo>
                <a:lnTo>
                  <a:pt x="54" y="18"/>
                </a:lnTo>
                <a:lnTo>
                  <a:pt x="56" y="8"/>
                </a:lnTo>
                <a:lnTo>
                  <a:pt x="56" y="0"/>
                </a:lnTo>
                <a:lnTo>
                  <a:pt x="68" y="0"/>
                </a:lnTo>
                <a:lnTo>
                  <a:pt x="80" y="4"/>
                </a:lnTo>
                <a:lnTo>
                  <a:pt x="88" y="6"/>
                </a:lnTo>
                <a:lnTo>
                  <a:pt x="102" y="8"/>
                </a:lnTo>
                <a:lnTo>
                  <a:pt x="104" y="12"/>
                </a:lnTo>
                <a:lnTo>
                  <a:pt x="108" y="20"/>
                </a:lnTo>
                <a:lnTo>
                  <a:pt x="112" y="36"/>
                </a:lnTo>
                <a:lnTo>
                  <a:pt x="116" y="42"/>
                </a:lnTo>
                <a:lnTo>
                  <a:pt x="104" y="50"/>
                </a:lnTo>
                <a:lnTo>
                  <a:pt x="90" y="54"/>
                </a:lnTo>
                <a:lnTo>
                  <a:pt x="62" y="36"/>
                </a:lnTo>
                <a:lnTo>
                  <a:pt x="10" y="38"/>
                </a:lnTo>
                <a:lnTo>
                  <a:pt x="0" y="40"/>
                </a:lnTo>
                <a:lnTo>
                  <a:pt x="0" y="30"/>
                </a:lnTo>
                <a:lnTo>
                  <a:pt x="8" y="20"/>
                </a:lnTo>
                <a:lnTo>
                  <a:pt x="14" y="10"/>
                </a:lnTo>
                <a:lnTo>
                  <a:pt x="26" y="12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69" name="Freeform 149"/>
          <p:cNvSpPr>
            <a:spLocks/>
          </p:cNvSpPr>
          <p:nvPr/>
        </p:nvSpPr>
        <p:spPr bwMode="auto">
          <a:xfrm>
            <a:off x="4851401" y="3331056"/>
            <a:ext cx="142875" cy="95357"/>
          </a:xfrm>
          <a:custGeom>
            <a:avLst/>
            <a:gdLst>
              <a:gd name="T0" fmla="*/ 0 w 90"/>
              <a:gd name="T1" fmla="*/ 4 h 54"/>
              <a:gd name="T2" fmla="*/ 10 w 90"/>
              <a:gd name="T3" fmla="*/ 2 h 54"/>
              <a:gd name="T4" fmla="*/ 62 w 90"/>
              <a:gd name="T5" fmla="*/ 0 h 54"/>
              <a:gd name="T6" fmla="*/ 90 w 90"/>
              <a:gd name="T7" fmla="*/ 18 h 54"/>
              <a:gd name="T8" fmla="*/ 90 w 90"/>
              <a:gd name="T9" fmla="*/ 30 h 54"/>
              <a:gd name="T10" fmla="*/ 76 w 90"/>
              <a:gd name="T11" fmla="*/ 34 h 54"/>
              <a:gd name="T12" fmla="*/ 74 w 90"/>
              <a:gd name="T13" fmla="*/ 50 h 54"/>
              <a:gd name="T14" fmla="*/ 58 w 90"/>
              <a:gd name="T15" fmla="*/ 52 h 54"/>
              <a:gd name="T16" fmla="*/ 38 w 90"/>
              <a:gd name="T17" fmla="*/ 54 h 54"/>
              <a:gd name="T18" fmla="*/ 28 w 90"/>
              <a:gd name="T19" fmla="*/ 44 h 54"/>
              <a:gd name="T20" fmla="*/ 30 w 90"/>
              <a:gd name="T21" fmla="*/ 34 h 54"/>
              <a:gd name="T22" fmla="*/ 20 w 90"/>
              <a:gd name="T23" fmla="*/ 30 h 54"/>
              <a:gd name="T24" fmla="*/ 4 w 90"/>
              <a:gd name="T25" fmla="*/ 26 h 54"/>
              <a:gd name="T26" fmla="*/ 0 w 90"/>
              <a:gd name="T27" fmla="*/ 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0" h="54">
                <a:moveTo>
                  <a:pt x="0" y="4"/>
                </a:moveTo>
                <a:lnTo>
                  <a:pt x="10" y="2"/>
                </a:lnTo>
                <a:lnTo>
                  <a:pt x="62" y="0"/>
                </a:lnTo>
                <a:lnTo>
                  <a:pt x="90" y="18"/>
                </a:lnTo>
                <a:lnTo>
                  <a:pt x="90" y="30"/>
                </a:lnTo>
                <a:lnTo>
                  <a:pt x="76" y="34"/>
                </a:lnTo>
                <a:lnTo>
                  <a:pt x="74" y="50"/>
                </a:lnTo>
                <a:lnTo>
                  <a:pt x="58" y="52"/>
                </a:lnTo>
                <a:lnTo>
                  <a:pt x="38" y="54"/>
                </a:lnTo>
                <a:lnTo>
                  <a:pt x="28" y="44"/>
                </a:lnTo>
                <a:lnTo>
                  <a:pt x="30" y="34"/>
                </a:lnTo>
                <a:lnTo>
                  <a:pt x="20" y="30"/>
                </a:lnTo>
                <a:lnTo>
                  <a:pt x="4" y="26"/>
                </a:lnTo>
                <a:lnTo>
                  <a:pt x="0" y="4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70" name="Freeform 150"/>
          <p:cNvSpPr>
            <a:spLocks/>
          </p:cNvSpPr>
          <p:nvPr/>
        </p:nvSpPr>
        <p:spPr bwMode="auto">
          <a:xfrm>
            <a:off x="4816475" y="3367994"/>
            <a:ext cx="82550" cy="45719"/>
          </a:xfrm>
          <a:custGeom>
            <a:avLst/>
            <a:gdLst>
              <a:gd name="T0" fmla="*/ 0 w 52"/>
              <a:gd name="T1" fmla="*/ 12 h 20"/>
              <a:gd name="T2" fmla="*/ 4 w 52"/>
              <a:gd name="T3" fmla="*/ 20 h 20"/>
              <a:gd name="T4" fmla="*/ 50 w 52"/>
              <a:gd name="T5" fmla="*/ 18 h 20"/>
              <a:gd name="T6" fmla="*/ 52 w 52"/>
              <a:gd name="T7" fmla="*/ 8 h 20"/>
              <a:gd name="T8" fmla="*/ 30 w 52"/>
              <a:gd name="T9" fmla="*/ 0 h 20"/>
              <a:gd name="T10" fmla="*/ 24 w 52"/>
              <a:gd name="T11" fmla="*/ 8 h 20"/>
              <a:gd name="T12" fmla="*/ 8 w 52"/>
              <a:gd name="T13" fmla="*/ 6 h 20"/>
              <a:gd name="T14" fmla="*/ 6 w 52"/>
              <a:gd name="T15" fmla="*/ 12 h 20"/>
              <a:gd name="T16" fmla="*/ 0 w 52"/>
              <a:gd name="T17" fmla="*/ 1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20">
                <a:moveTo>
                  <a:pt x="0" y="12"/>
                </a:moveTo>
                <a:lnTo>
                  <a:pt x="4" y="20"/>
                </a:lnTo>
                <a:lnTo>
                  <a:pt x="50" y="18"/>
                </a:lnTo>
                <a:lnTo>
                  <a:pt x="52" y="8"/>
                </a:lnTo>
                <a:lnTo>
                  <a:pt x="30" y="0"/>
                </a:lnTo>
                <a:lnTo>
                  <a:pt x="24" y="8"/>
                </a:lnTo>
                <a:lnTo>
                  <a:pt x="8" y="6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71" name="Freeform 151"/>
          <p:cNvSpPr>
            <a:spLocks/>
          </p:cNvSpPr>
          <p:nvPr/>
        </p:nvSpPr>
        <p:spPr bwMode="auto">
          <a:xfrm>
            <a:off x="4908551" y="3331305"/>
            <a:ext cx="238125" cy="187182"/>
          </a:xfrm>
          <a:custGeom>
            <a:avLst/>
            <a:gdLst>
              <a:gd name="T0" fmla="*/ 2 w 150"/>
              <a:gd name="T1" fmla="*/ 48 h 106"/>
              <a:gd name="T2" fmla="*/ 24 w 150"/>
              <a:gd name="T3" fmla="*/ 44 h 106"/>
              <a:gd name="T4" fmla="*/ 38 w 150"/>
              <a:gd name="T5" fmla="*/ 44 h 106"/>
              <a:gd name="T6" fmla="*/ 40 w 150"/>
              <a:gd name="T7" fmla="*/ 28 h 106"/>
              <a:gd name="T8" fmla="*/ 54 w 150"/>
              <a:gd name="T9" fmla="*/ 24 h 106"/>
              <a:gd name="T10" fmla="*/ 54 w 150"/>
              <a:gd name="T11" fmla="*/ 12 h 106"/>
              <a:gd name="T12" fmla="*/ 68 w 150"/>
              <a:gd name="T13" fmla="*/ 8 h 106"/>
              <a:gd name="T14" fmla="*/ 80 w 150"/>
              <a:gd name="T15" fmla="*/ 0 h 106"/>
              <a:gd name="T16" fmla="*/ 98 w 150"/>
              <a:gd name="T17" fmla="*/ 4 h 106"/>
              <a:gd name="T18" fmla="*/ 98 w 150"/>
              <a:gd name="T19" fmla="*/ 10 h 106"/>
              <a:gd name="T20" fmla="*/ 118 w 150"/>
              <a:gd name="T21" fmla="*/ 12 h 106"/>
              <a:gd name="T22" fmla="*/ 122 w 150"/>
              <a:gd name="T23" fmla="*/ 34 h 106"/>
              <a:gd name="T24" fmla="*/ 150 w 150"/>
              <a:gd name="T25" fmla="*/ 64 h 106"/>
              <a:gd name="T26" fmla="*/ 148 w 150"/>
              <a:gd name="T27" fmla="*/ 66 h 106"/>
              <a:gd name="T28" fmla="*/ 130 w 150"/>
              <a:gd name="T29" fmla="*/ 66 h 106"/>
              <a:gd name="T30" fmla="*/ 130 w 150"/>
              <a:gd name="T31" fmla="*/ 86 h 106"/>
              <a:gd name="T32" fmla="*/ 118 w 150"/>
              <a:gd name="T33" fmla="*/ 88 h 106"/>
              <a:gd name="T34" fmla="*/ 114 w 150"/>
              <a:gd name="T35" fmla="*/ 106 h 106"/>
              <a:gd name="T36" fmla="*/ 94 w 150"/>
              <a:gd name="T37" fmla="*/ 104 h 106"/>
              <a:gd name="T38" fmla="*/ 92 w 150"/>
              <a:gd name="T39" fmla="*/ 98 h 106"/>
              <a:gd name="T40" fmla="*/ 64 w 150"/>
              <a:gd name="T41" fmla="*/ 98 h 106"/>
              <a:gd name="T42" fmla="*/ 46 w 150"/>
              <a:gd name="T43" fmla="*/ 94 h 106"/>
              <a:gd name="T44" fmla="*/ 16 w 150"/>
              <a:gd name="T45" fmla="*/ 88 h 106"/>
              <a:gd name="T46" fmla="*/ 6 w 150"/>
              <a:gd name="T47" fmla="*/ 102 h 106"/>
              <a:gd name="T48" fmla="*/ 6 w 150"/>
              <a:gd name="T49" fmla="*/ 88 h 106"/>
              <a:gd name="T50" fmla="*/ 0 w 150"/>
              <a:gd name="T51" fmla="*/ 84 h 106"/>
              <a:gd name="T52" fmla="*/ 2 w 150"/>
              <a:gd name="T53" fmla="*/ 78 h 106"/>
              <a:gd name="T54" fmla="*/ 10 w 150"/>
              <a:gd name="T55" fmla="*/ 78 h 106"/>
              <a:gd name="T56" fmla="*/ 10 w 150"/>
              <a:gd name="T57" fmla="*/ 64 h 106"/>
              <a:gd name="T58" fmla="*/ 6 w 150"/>
              <a:gd name="T59" fmla="*/ 60 h 106"/>
              <a:gd name="T60" fmla="*/ 2 w 150"/>
              <a:gd name="T61" fmla="*/ 4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0" h="106">
                <a:moveTo>
                  <a:pt x="2" y="48"/>
                </a:moveTo>
                <a:lnTo>
                  <a:pt x="24" y="44"/>
                </a:lnTo>
                <a:lnTo>
                  <a:pt x="38" y="44"/>
                </a:lnTo>
                <a:lnTo>
                  <a:pt x="40" y="28"/>
                </a:lnTo>
                <a:lnTo>
                  <a:pt x="54" y="24"/>
                </a:lnTo>
                <a:lnTo>
                  <a:pt x="54" y="12"/>
                </a:lnTo>
                <a:lnTo>
                  <a:pt x="68" y="8"/>
                </a:lnTo>
                <a:lnTo>
                  <a:pt x="80" y="0"/>
                </a:lnTo>
                <a:lnTo>
                  <a:pt x="98" y="4"/>
                </a:lnTo>
                <a:lnTo>
                  <a:pt x="98" y="10"/>
                </a:lnTo>
                <a:lnTo>
                  <a:pt x="118" y="12"/>
                </a:lnTo>
                <a:lnTo>
                  <a:pt x="122" y="34"/>
                </a:lnTo>
                <a:lnTo>
                  <a:pt x="150" y="64"/>
                </a:lnTo>
                <a:lnTo>
                  <a:pt x="148" y="66"/>
                </a:lnTo>
                <a:lnTo>
                  <a:pt x="130" y="66"/>
                </a:lnTo>
                <a:lnTo>
                  <a:pt x="130" y="86"/>
                </a:lnTo>
                <a:lnTo>
                  <a:pt x="118" y="88"/>
                </a:lnTo>
                <a:lnTo>
                  <a:pt x="114" y="106"/>
                </a:lnTo>
                <a:lnTo>
                  <a:pt x="94" y="104"/>
                </a:lnTo>
                <a:lnTo>
                  <a:pt x="92" y="98"/>
                </a:lnTo>
                <a:lnTo>
                  <a:pt x="64" y="98"/>
                </a:lnTo>
                <a:lnTo>
                  <a:pt x="46" y="94"/>
                </a:lnTo>
                <a:lnTo>
                  <a:pt x="16" y="88"/>
                </a:lnTo>
                <a:lnTo>
                  <a:pt x="6" y="102"/>
                </a:lnTo>
                <a:lnTo>
                  <a:pt x="6" y="88"/>
                </a:lnTo>
                <a:lnTo>
                  <a:pt x="0" y="84"/>
                </a:lnTo>
                <a:lnTo>
                  <a:pt x="2" y="78"/>
                </a:lnTo>
                <a:lnTo>
                  <a:pt x="10" y="78"/>
                </a:lnTo>
                <a:lnTo>
                  <a:pt x="10" y="64"/>
                </a:lnTo>
                <a:lnTo>
                  <a:pt x="6" y="60"/>
                </a:lnTo>
                <a:lnTo>
                  <a:pt x="2" y="4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72" name="Freeform 152"/>
          <p:cNvSpPr>
            <a:spLocks/>
          </p:cNvSpPr>
          <p:nvPr/>
        </p:nvSpPr>
        <p:spPr bwMode="auto">
          <a:xfrm>
            <a:off x="4170362" y="3223891"/>
            <a:ext cx="200025" cy="339047"/>
          </a:xfrm>
          <a:custGeom>
            <a:avLst/>
            <a:gdLst>
              <a:gd name="T0" fmla="*/ 38 w 126"/>
              <a:gd name="T1" fmla="*/ 84 h 192"/>
              <a:gd name="T2" fmla="*/ 16 w 126"/>
              <a:gd name="T3" fmla="*/ 90 h 192"/>
              <a:gd name="T4" fmla="*/ 20 w 126"/>
              <a:gd name="T5" fmla="*/ 76 h 192"/>
              <a:gd name="T6" fmla="*/ 14 w 126"/>
              <a:gd name="T7" fmla="*/ 60 h 192"/>
              <a:gd name="T8" fmla="*/ 0 w 126"/>
              <a:gd name="T9" fmla="*/ 60 h 192"/>
              <a:gd name="T10" fmla="*/ 4 w 126"/>
              <a:gd name="T11" fmla="*/ 44 h 192"/>
              <a:gd name="T12" fmla="*/ 2 w 126"/>
              <a:gd name="T13" fmla="*/ 20 h 192"/>
              <a:gd name="T14" fmla="*/ 16 w 126"/>
              <a:gd name="T15" fmla="*/ 0 h 192"/>
              <a:gd name="T16" fmla="*/ 28 w 126"/>
              <a:gd name="T17" fmla="*/ 26 h 192"/>
              <a:gd name="T18" fmla="*/ 60 w 126"/>
              <a:gd name="T19" fmla="*/ 38 h 192"/>
              <a:gd name="T20" fmla="*/ 40 w 126"/>
              <a:gd name="T21" fmla="*/ 58 h 192"/>
              <a:gd name="T22" fmla="*/ 42 w 126"/>
              <a:gd name="T23" fmla="*/ 70 h 192"/>
              <a:gd name="T24" fmla="*/ 66 w 126"/>
              <a:gd name="T25" fmla="*/ 68 h 192"/>
              <a:gd name="T26" fmla="*/ 72 w 126"/>
              <a:gd name="T27" fmla="*/ 90 h 192"/>
              <a:gd name="T28" fmla="*/ 92 w 126"/>
              <a:gd name="T29" fmla="*/ 110 h 192"/>
              <a:gd name="T30" fmla="*/ 98 w 126"/>
              <a:gd name="T31" fmla="*/ 130 h 192"/>
              <a:gd name="T32" fmla="*/ 116 w 126"/>
              <a:gd name="T33" fmla="*/ 130 h 192"/>
              <a:gd name="T34" fmla="*/ 120 w 126"/>
              <a:gd name="T35" fmla="*/ 148 h 192"/>
              <a:gd name="T36" fmla="*/ 102 w 126"/>
              <a:gd name="T37" fmla="*/ 160 h 192"/>
              <a:gd name="T38" fmla="*/ 116 w 126"/>
              <a:gd name="T39" fmla="*/ 166 h 192"/>
              <a:gd name="T40" fmla="*/ 96 w 126"/>
              <a:gd name="T41" fmla="*/ 176 h 192"/>
              <a:gd name="T42" fmla="*/ 38 w 126"/>
              <a:gd name="T43" fmla="*/ 176 h 192"/>
              <a:gd name="T44" fmla="*/ 22 w 126"/>
              <a:gd name="T45" fmla="*/ 184 h 192"/>
              <a:gd name="T46" fmla="*/ 6 w 126"/>
              <a:gd name="T47" fmla="*/ 188 h 192"/>
              <a:gd name="T48" fmla="*/ 34 w 126"/>
              <a:gd name="T49" fmla="*/ 164 h 192"/>
              <a:gd name="T50" fmla="*/ 54 w 126"/>
              <a:gd name="T51" fmla="*/ 162 h 192"/>
              <a:gd name="T52" fmla="*/ 48 w 126"/>
              <a:gd name="T53" fmla="*/ 160 h 192"/>
              <a:gd name="T54" fmla="*/ 30 w 126"/>
              <a:gd name="T55" fmla="*/ 158 h 192"/>
              <a:gd name="T56" fmla="*/ 14 w 126"/>
              <a:gd name="T57" fmla="*/ 158 h 192"/>
              <a:gd name="T58" fmla="*/ 18 w 126"/>
              <a:gd name="T59" fmla="*/ 148 h 192"/>
              <a:gd name="T60" fmla="*/ 34 w 126"/>
              <a:gd name="T61" fmla="*/ 136 h 192"/>
              <a:gd name="T62" fmla="*/ 24 w 126"/>
              <a:gd name="T63" fmla="*/ 128 h 192"/>
              <a:gd name="T64" fmla="*/ 48 w 126"/>
              <a:gd name="T65" fmla="*/ 122 h 192"/>
              <a:gd name="T66" fmla="*/ 52 w 126"/>
              <a:gd name="T67" fmla="*/ 102 h 192"/>
              <a:gd name="T68" fmla="*/ 44 w 126"/>
              <a:gd name="T69" fmla="*/ 8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6" h="192">
                <a:moveTo>
                  <a:pt x="44" y="86"/>
                </a:moveTo>
                <a:lnTo>
                  <a:pt x="38" y="84"/>
                </a:lnTo>
                <a:lnTo>
                  <a:pt x="32" y="92"/>
                </a:lnTo>
                <a:lnTo>
                  <a:pt x="16" y="90"/>
                </a:lnTo>
                <a:lnTo>
                  <a:pt x="14" y="82"/>
                </a:lnTo>
                <a:lnTo>
                  <a:pt x="20" y="76"/>
                </a:lnTo>
                <a:lnTo>
                  <a:pt x="18" y="62"/>
                </a:lnTo>
                <a:lnTo>
                  <a:pt x="14" y="60"/>
                </a:lnTo>
                <a:lnTo>
                  <a:pt x="6" y="64"/>
                </a:lnTo>
                <a:lnTo>
                  <a:pt x="0" y="60"/>
                </a:lnTo>
                <a:lnTo>
                  <a:pt x="10" y="48"/>
                </a:lnTo>
                <a:lnTo>
                  <a:pt x="4" y="44"/>
                </a:lnTo>
                <a:lnTo>
                  <a:pt x="0" y="36"/>
                </a:lnTo>
                <a:lnTo>
                  <a:pt x="2" y="20"/>
                </a:lnTo>
                <a:lnTo>
                  <a:pt x="12" y="20"/>
                </a:lnTo>
                <a:lnTo>
                  <a:pt x="16" y="0"/>
                </a:lnTo>
                <a:lnTo>
                  <a:pt x="44" y="2"/>
                </a:lnTo>
                <a:lnTo>
                  <a:pt x="28" y="26"/>
                </a:lnTo>
                <a:lnTo>
                  <a:pt x="64" y="26"/>
                </a:lnTo>
                <a:lnTo>
                  <a:pt x="60" y="38"/>
                </a:lnTo>
                <a:lnTo>
                  <a:pt x="48" y="50"/>
                </a:lnTo>
                <a:lnTo>
                  <a:pt x="40" y="58"/>
                </a:lnTo>
                <a:lnTo>
                  <a:pt x="36" y="66"/>
                </a:lnTo>
                <a:lnTo>
                  <a:pt x="42" y="70"/>
                </a:lnTo>
                <a:lnTo>
                  <a:pt x="52" y="66"/>
                </a:lnTo>
                <a:lnTo>
                  <a:pt x="66" y="68"/>
                </a:lnTo>
                <a:lnTo>
                  <a:pt x="70" y="78"/>
                </a:lnTo>
                <a:lnTo>
                  <a:pt x="72" y="90"/>
                </a:lnTo>
                <a:lnTo>
                  <a:pt x="84" y="98"/>
                </a:lnTo>
                <a:lnTo>
                  <a:pt x="92" y="110"/>
                </a:lnTo>
                <a:lnTo>
                  <a:pt x="94" y="118"/>
                </a:lnTo>
                <a:lnTo>
                  <a:pt x="98" y="130"/>
                </a:lnTo>
                <a:lnTo>
                  <a:pt x="106" y="132"/>
                </a:lnTo>
                <a:lnTo>
                  <a:pt x="116" y="130"/>
                </a:lnTo>
                <a:lnTo>
                  <a:pt x="126" y="138"/>
                </a:lnTo>
                <a:lnTo>
                  <a:pt x="120" y="148"/>
                </a:lnTo>
                <a:lnTo>
                  <a:pt x="110" y="154"/>
                </a:lnTo>
                <a:lnTo>
                  <a:pt x="102" y="160"/>
                </a:lnTo>
                <a:lnTo>
                  <a:pt x="108" y="162"/>
                </a:lnTo>
                <a:lnTo>
                  <a:pt x="116" y="166"/>
                </a:lnTo>
                <a:lnTo>
                  <a:pt x="108" y="172"/>
                </a:lnTo>
                <a:lnTo>
                  <a:pt x="96" y="176"/>
                </a:lnTo>
                <a:lnTo>
                  <a:pt x="46" y="176"/>
                </a:lnTo>
                <a:lnTo>
                  <a:pt x="38" y="176"/>
                </a:lnTo>
                <a:lnTo>
                  <a:pt x="38" y="184"/>
                </a:lnTo>
                <a:lnTo>
                  <a:pt x="22" y="184"/>
                </a:lnTo>
                <a:lnTo>
                  <a:pt x="10" y="192"/>
                </a:lnTo>
                <a:lnTo>
                  <a:pt x="6" y="188"/>
                </a:lnTo>
                <a:lnTo>
                  <a:pt x="24" y="172"/>
                </a:lnTo>
                <a:lnTo>
                  <a:pt x="34" y="164"/>
                </a:lnTo>
                <a:lnTo>
                  <a:pt x="46" y="164"/>
                </a:lnTo>
                <a:lnTo>
                  <a:pt x="54" y="162"/>
                </a:lnTo>
                <a:lnTo>
                  <a:pt x="56" y="154"/>
                </a:lnTo>
                <a:lnTo>
                  <a:pt x="48" y="160"/>
                </a:lnTo>
                <a:lnTo>
                  <a:pt x="38" y="158"/>
                </a:lnTo>
                <a:lnTo>
                  <a:pt x="30" y="158"/>
                </a:lnTo>
                <a:lnTo>
                  <a:pt x="24" y="154"/>
                </a:lnTo>
                <a:lnTo>
                  <a:pt x="14" y="158"/>
                </a:lnTo>
                <a:lnTo>
                  <a:pt x="10" y="154"/>
                </a:lnTo>
                <a:lnTo>
                  <a:pt x="18" y="148"/>
                </a:lnTo>
                <a:lnTo>
                  <a:pt x="26" y="142"/>
                </a:lnTo>
                <a:lnTo>
                  <a:pt x="34" y="136"/>
                </a:lnTo>
                <a:lnTo>
                  <a:pt x="34" y="130"/>
                </a:lnTo>
                <a:lnTo>
                  <a:pt x="24" y="128"/>
                </a:lnTo>
                <a:lnTo>
                  <a:pt x="24" y="120"/>
                </a:lnTo>
                <a:lnTo>
                  <a:pt x="48" y="122"/>
                </a:lnTo>
                <a:lnTo>
                  <a:pt x="48" y="112"/>
                </a:lnTo>
                <a:lnTo>
                  <a:pt x="52" y="102"/>
                </a:lnTo>
                <a:lnTo>
                  <a:pt x="38" y="94"/>
                </a:lnTo>
                <a:lnTo>
                  <a:pt x="44" y="86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73" name="Freeform 153"/>
          <p:cNvSpPr>
            <a:spLocks/>
          </p:cNvSpPr>
          <p:nvPr/>
        </p:nvSpPr>
        <p:spPr bwMode="auto">
          <a:xfrm>
            <a:off x="4119563" y="3377519"/>
            <a:ext cx="60325" cy="45719"/>
          </a:xfrm>
          <a:custGeom>
            <a:avLst/>
            <a:gdLst>
              <a:gd name="T0" fmla="*/ 12 w 38"/>
              <a:gd name="T1" fmla="*/ 0 h 24"/>
              <a:gd name="T2" fmla="*/ 30 w 38"/>
              <a:gd name="T3" fmla="*/ 2 h 24"/>
              <a:gd name="T4" fmla="*/ 34 w 38"/>
              <a:gd name="T5" fmla="*/ 8 h 24"/>
              <a:gd name="T6" fmla="*/ 38 w 38"/>
              <a:gd name="T7" fmla="*/ 16 h 24"/>
              <a:gd name="T8" fmla="*/ 34 w 38"/>
              <a:gd name="T9" fmla="*/ 24 h 24"/>
              <a:gd name="T10" fmla="*/ 22 w 38"/>
              <a:gd name="T11" fmla="*/ 24 h 24"/>
              <a:gd name="T12" fmla="*/ 16 w 38"/>
              <a:gd name="T13" fmla="*/ 18 h 24"/>
              <a:gd name="T14" fmla="*/ 8 w 38"/>
              <a:gd name="T15" fmla="*/ 22 h 24"/>
              <a:gd name="T16" fmla="*/ 0 w 38"/>
              <a:gd name="T17" fmla="*/ 18 h 24"/>
              <a:gd name="T18" fmla="*/ 4 w 38"/>
              <a:gd name="T19" fmla="*/ 8 h 24"/>
              <a:gd name="T20" fmla="*/ 12 w 38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24">
                <a:moveTo>
                  <a:pt x="12" y="0"/>
                </a:moveTo>
                <a:lnTo>
                  <a:pt x="30" y="2"/>
                </a:lnTo>
                <a:lnTo>
                  <a:pt x="34" y="8"/>
                </a:lnTo>
                <a:lnTo>
                  <a:pt x="38" y="16"/>
                </a:lnTo>
                <a:lnTo>
                  <a:pt x="34" y="24"/>
                </a:lnTo>
                <a:lnTo>
                  <a:pt x="22" y="24"/>
                </a:lnTo>
                <a:lnTo>
                  <a:pt x="16" y="18"/>
                </a:lnTo>
                <a:lnTo>
                  <a:pt x="8" y="22"/>
                </a:lnTo>
                <a:lnTo>
                  <a:pt x="0" y="18"/>
                </a:lnTo>
                <a:lnTo>
                  <a:pt x="4" y="8"/>
                </a:lnTo>
                <a:lnTo>
                  <a:pt x="12" y="0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74" name="Freeform 154"/>
          <p:cNvSpPr>
            <a:spLocks/>
          </p:cNvSpPr>
          <p:nvPr/>
        </p:nvSpPr>
        <p:spPr bwMode="auto">
          <a:xfrm>
            <a:off x="4062412" y="3402653"/>
            <a:ext cx="104775" cy="109484"/>
          </a:xfrm>
          <a:custGeom>
            <a:avLst/>
            <a:gdLst>
              <a:gd name="T0" fmla="*/ 66 w 66"/>
              <a:gd name="T1" fmla="*/ 26 h 62"/>
              <a:gd name="T2" fmla="*/ 64 w 66"/>
              <a:gd name="T3" fmla="*/ 44 h 62"/>
              <a:gd name="T4" fmla="*/ 48 w 66"/>
              <a:gd name="T5" fmla="*/ 48 h 62"/>
              <a:gd name="T6" fmla="*/ 36 w 66"/>
              <a:gd name="T7" fmla="*/ 52 h 62"/>
              <a:gd name="T8" fmla="*/ 26 w 66"/>
              <a:gd name="T9" fmla="*/ 58 h 62"/>
              <a:gd name="T10" fmla="*/ 18 w 66"/>
              <a:gd name="T11" fmla="*/ 62 h 62"/>
              <a:gd name="T12" fmla="*/ 8 w 66"/>
              <a:gd name="T13" fmla="*/ 58 h 62"/>
              <a:gd name="T14" fmla="*/ 0 w 66"/>
              <a:gd name="T15" fmla="*/ 48 h 62"/>
              <a:gd name="T16" fmla="*/ 10 w 66"/>
              <a:gd name="T17" fmla="*/ 40 h 62"/>
              <a:gd name="T18" fmla="*/ 12 w 66"/>
              <a:gd name="T19" fmla="*/ 30 h 62"/>
              <a:gd name="T20" fmla="*/ 20 w 66"/>
              <a:gd name="T21" fmla="*/ 26 h 62"/>
              <a:gd name="T22" fmla="*/ 14 w 66"/>
              <a:gd name="T23" fmla="*/ 22 h 62"/>
              <a:gd name="T24" fmla="*/ 4 w 66"/>
              <a:gd name="T25" fmla="*/ 24 h 62"/>
              <a:gd name="T26" fmla="*/ 2 w 66"/>
              <a:gd name="T27" fmla="*/ 16 h 62"/>
              <a:gd name="T28" fmla="*/ 6 w 66"/>
              <a:gd name="T29" fmla="*/ 12 h 62"/>
              <a:gd name="T30" fmla="*/ 4 w 66"/>
              <a:gd name="T31" fmla="*/ 6 h 62"/>
              <a:gd name="T32" fmla="*/ 10 w 66"/>
              <a:gd name="T33" fmla="*/ 0 h 62"/>
              <a:gd name="T34" fmla="*/ 20 w 66"/>
              <a:gd name="T35" fmla="*/ 4 h 62"/>
              <a:gd name="T36" fmla="*/ 28 w 66"/>
              <a:gd name="T37" fmla="*/ 2 h 62"/>
              <a:gd name="T38" fmla="*/ 36 w 66"/>
              <a:gd name="T39" fmla="*/ 0 h 62"/>
              <a:gd name="T40" fmla="*/ 44 w 66"/>
              <a:gd name="T41" fmla="*/ 4 h 62"/>
              <a:gd name="T42" fmla="*/ 52 w 66"/>
              <a:gd name="T43" fmla="*/ 0 h 62"/>
              <a:gd name="T44" fmla="*/ 58 w 66"/>
              <a:gd name="T45" fmla="*/ 6 h 62"/>
              <a:gd name="T46" fmla="*/ 64 w 66"/>
              <a:gd name="T47" fmla="*/ 12 h 62"/>
              <a:gd name="T48" fmla="*/ 66 w 66"/>
              <a:gd name="T49" fmla="*/ 2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" h="62">
                <a:moveTo>
                  <a:pt x="66" y="26"/>
                </a:moveTo>
                <a:lnTo>
                  <a:pt x="64" y="44"/>
                </a:lnTo>
                <a:lnTo>
                  <a:pt x="48" y="48"/>
                </a:lnTo>
                <a:lnTo>
                  <a:pt x="36" y="52"/>
                </a:lnTo>
                <a:lnTo>
                  <a:pt x="26" y="58"/>
                </a:lnTo>
                <a:lnTo>
                  <a:pt x="18" y="62"/>
                </a:lnTo>
                <a:lnTo>
                  <a:pt x="8" y="58"/>
                </a:lnTo>
                <a:lnTo>
                  <a:pt x="0" y="48"/>
                </a:lnTo>
                <a:lnTo>
                  <a:pt x="10" y="40"/>
                </a:lnTo>
                <a:lnTo>
                  <a:pt x="12" y="30"/>
                </a:lnTo>
                <a:lnTo>
                  <a:pt x="20" y="26"/>
                </a:lnTo>
                <a:lnTo>
                  <a:pt x="14" y="22"/>
                </a:lnTo>
                <a:lnTo>
                  <a:pt x="4" y="24"/>
                </a:lnTo>
                <a:lnTo>
                  <a:pt x="2" y="16"/>
                </a:lnTo>
                <a:lnTo>
                  <a:pt x="6" y="12"/>
                </a:lnTo>
                <a:lnTo>
                  <a:pt x="4" y="6"/>
                </a:lnTo>
                <a:lnTo>
                  <a:pt x="10" y="0"/>
                </a:lnTo>
                <a:lnTo>
                  <a:pt x="20" y="4"/>
                </a:lnTo>
                <a:lnTo>
                  <a:pt x="28" y="2"/>
                </a:lnTo>
                <a:lnTo>
                  <a:pt x="36" y="0"/>
                </a:lnTo>
                <a:lnTo>
                  <a:pt x="44" y="4"/>
                </a:lnTo>
                <a:lnTo>
                  <a:pt x="52" y="0"/>
                </a:lnTo>
                <a:lnTo>
                  <a:pt x="58" y="6"/>
                </a:lnTo>
                <a:lnTo>
                  <a:pt x="64" y="12"/>
                </a:lnTo>
                <a:lnTo>
                  <a:pt x="66" y="26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75" name="Freeform 155"/>
          <p:cNvSpPr>
            <a:spLocks/>
          </p:cNvSpPr>
          <p:nvPr/>
        </p:nvSpPr>
        <p:spPr bwMode="auto">
          <a:xfrm>
            <a:off x="4471988" y="3626009"/>
            <a:ext cx="111125" cy="67103"/>
          </a:xfrm>
          <a:custGeom>
            <a:avLst/>
            <a:gdLst>
              <a:gd name="T0" fmla="*/ 24 w 70"/>
              <a:gd name="T1" fmla="*/ 2 h 38"/>
              <a:gd name="T2" fmla="*/ 40 w 70"/>
              <a:gd name="T3" fmla="*/ 2 h 38"/>
              <a:gd name="T4" fmla="*/ 50 w 70"/>
              <a:gd name="T5" fmla="*/ 0 h 38"/>
              <a:gd name="T6" fmla="*/ 58 w 70"/>
              <a:gd name="T7" fmla="*/ 2 h 38"/>
              <a:gd name="T8" fmla="*/ 60 w 70"/>
              <a:gd name="T9" fmla="*/ 4 h 38"/>
              <a:gd name="T10" fmla="*/ 58 w 70"/>
              <a:gd name="T11" fmla="*/ 8 h 38"/>
              <a:gd name="T12" fmla="*/ 56 w 70"/>
              <a:gd name="T13" fmla="*/ 14 h 38"/>
              <a:gd name="T14" fmla="*/ 64 w 70"/>
              <a:gd name="T15" fmla="*/ 16 h 38"/>
              <a:gd name="T16" fmla="*/ 68 w 70"/>
              <a:gd name="T17" fmla="*/ 16 h 38"/>
              <a:gd name="T18" fmla="*/ 70 w 70"/>
              <a:gd name="T19" fmla="*/ 20 h 38"/>
              <a:gd name="T20" fmla="*/ 66 w 70"/>
              <a:gd name="T21" fmla="*/ 28 h 38"/>
              <a:gd name="T22" fmla="*/ 56 w 70"/>
              <a:gd name="T23" fmla="*/ 30 h 38"/>
              <a:gd name="T24" fmla="*/ 50 w 70"/>
              <a:gd name="T25" fmla="*/ 24 h 38"/>
              <a:gd name="T26" fmla="*/ 50 w 70"/>
              <a:gd name="T27" fmla="*/ 34 h 38"/>
              <a:gd name="T28" fmla="*/ 46 w 70"/>
              <a:gd name="T29" fmla="*/ 36 h 38"/>
              <a:gd name="T30" fmla="*/ 40 w 70"/>
              <a:gd name="T31" fmla="*/ 34 h 38"/>
              <a:gd name="T32" fmla="*/ 34 w 70"/>
              <a:gd name="T33" fmla="*/ 30 h 38"/>
              <a:gd name="T34" fmla="*/ 30 w 70"/>
              <a:gd name="T35" fmla="*/ 32 h 38"/>
              <a:gd name="T36" fmla="*/ 30 w 70"/>
              <a:gd name="T37" fmla="*/ 36 h 38"/>
              <a:gd name="T38" fmla="*/ 16 w 70"/>
              <a:gd name="T39" fmla="*/ 38 h 38"/>
              <a:gd name="T40" fmla="*/ 16 w 70"/>
              <a:gd name="T41" fmla="*/ 28 h 38"/>
              <a:gd name="T42" fmla="*/ 0 w 70"/>
              <a:gd name="T43" fmla="*/ 28 h 38"/>
              <a:gd name="T44" fmla="*/ 8 w 70"/>
              <a:gd name="T45" fmla="*/ 16 h 38"/>
              <a:gd name="T46" fmla="*/ 18 w 70"/>
              <a:gd name="T47" fmla="*/ 6 h 38"/>
              <a:gd name="T48" fmla="*/ 22 w 70"/>
              <a:gd name="T49" fmla="*/ 6 h 38"/>
              <a:gd name="T50" fmla="*/ 24 w 70"/>
              <a:gd name="T51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0" h="38">
                <a:moveTo>
                  <a:pt x="24" y="2"/>
                </a:moveTo>
                <a:lnTo>
                  <a:pt x="40" y="2"/>
                </a:lnTo>
                <a:lnTo>
                  <a:pt x="50" y="0"/>
                </a:lnTo>
                <a:lnTo>
                  <a:pt x="58" y="2"/>
                </a:lnTo>
                <a:lnTo>
                  <a:pt x="60" y="4"/>
                </a:lnTo>
                <a:lnTo>
                  <a:pt x="58" y="8"/>
                </a:lnTo>
                <a:lnTo>
                  <a:pt x="56" y="14"/>
                </a:lnTo>
                <a:lnTo>
                  <a:pt x="64" y="16"/>
                </a:lnTo>
                <a:lnTo>
                  <a:pt x="68" y="16"/>
                </a:lnTo>
                <a:lnTo>
                  <a:pt x="70" y="20"/>
                </a:lnTo>
                <a:lnTo>
                  <a:pt x="66" y="28"/>
                </a:lnTo>
                <a:lnTo>
                  <a:pt x="56" y="30"/>
                </a:lnTo>
                <a:lnTo>
                  <a:pt x="50" y="24"/>
                </a:lnTo>
                <a:lnTo>
                  <a:pt x="50" y="34"/>
                </a:lnTo>
                <a:lnTo>
                  <a:pt x="46" y="36"/>
                </a:lnTo>
                <a:lnTo>
                  <a:pt x="40" y="34"/>
                </a:lnTo>
                <a:lnTo>
                  <a:pt x="34" y="30"/>
                </a:lnTo>
                <a:lnTo>
                  <a:pt x="30" y="32"/>
                </a:lnTo>
                <a:lnTo>
                  <a:pt x="30" y="36"/>
                </a:lnTo>
                <a:lnTo>
                  <a:pt x="16" y="38"/>
                </a:lnTo>
                <a:lnTo>
                  <a:pt x="16" y="28"/>
                </a:lnTo>
                <a:lnTo>
                  <a:pt x="0" y="28"/>
                </a:lnTo>
                <a:lnTo>
                  <a:pt x="8" y="16"/>
                </a:lnTo>
                <a:lnTo>
                  <a:pt x="18" y="6"/>
                </a:lnTo>
                <a:lnTo>
                  <a:pt x="22" y="6"/>
                </a:lnTo>
                <a:lnTo>
                  <a:pt x="24" y="2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76" name="Freeform 156"/>
          <p:cNvSpPr>
            <a:spLocks/>
          </p:cNvSpPr>
          <p:nvPr/>
        </p:nvSpPr>
        <p:spPr bwMode="auto">
          <a:xfrm>
            <a:off x="4202112" y="3494156"/>
            <a:ext cx="323850" cy="303730"/>
          </a:xfrm>
          <a:custGeom>
            <a:avLst/>
            <a:gdLst>
              <a:gd name="T0" fmla="*/ 126 w 204"/>
              <a:gd name="T1" fmla="*/ 8 h 172"/>
              <a:gd name="T2" fmla="*/ 152 w 204"/>
              <a:gd name="T3" fmla="*/ 24 h 172"/>
              <a:gd name="T4" fmla="*/ 162 w 204"/>
              <a:gd name="T5" fmla="*/ 32 h 172"/>
              <a:gd name="T6" fmla="*/ 180 w 204"/>
              <a:gd name="T7" fmla="*/ 36 h 172"/>
              <a:gd name="T8" fmla="*/ 202 w 204"/>
              <a:gd name="T9" fmla="*/ 40 h 172"/>
              <a:gd name="T10" fmla="*/ 198 w 204"/>
              <a:gd name="T11" fmla="*/ 56 h 172"/>
              <a:gd name="T12" fmla="*/ 194 w 204"/>
              <a:gd name="T13" fmla="*/ 70 h 172"/>
              <a:gd name="T14" fmla="*/ 188 w 204"/>
              <a:gd name="T15" fmla="*/ 74 h 172"/>
              <a:gd name="T16" fmla="*/ 170 w 204"/>
              <a:gd name="T17" fmla="*/ 96 h 172"/>
              <a:gd name="T18" fmla="*/ 186 w 204"/>
              <a:gd name="T19" fmla="*/ 106 h 172"/>
              <a:gd name="T20" fmla="*/ 188 w 204"/>
              <a:gd name="T21" fmla="*/ 116 h 172"/>
              <a:gd name="T22" fmla="*/ 186 w 204"/>
              <a:gd name="T23" fmla="*/ 140 h 172"/>
              <a:gd name="T24" fmla="*/ 194 w 204"/>
              <a:gd name="T25" fmla="*/ 148 h 172"/>
              <a:gd name="T26" fmla="*/ 182 w 204"/>
              <a:gd name="T27" fmla="*/ 158 h 172"/>
              <a:gd name="T28" fmla="*/ 160 w 204"/>
              <a:gd name="T29" fmla="*/ 156 h 172"/>
              <a:gd name="T30" fmla="*/ 138 w 204"/>
              <a:gd name="T31" fmla="*/ 152 h 172"/>
              <a:gd name="T32" fmla="*/ 122 w 204"/>
              <a:gd name="T33" fmla="*/ 162 h 172"/>
              <a:gd name="T34" fmla="*/ 106 w 204"/>
              <a:gd name="T35" fmla="*/ 172 h 172"/>
              <a:gd name="T36" fmla="*/ 80 w 204"/>
              <a:gd name="T37" fmla="*/ 168 h 172"/>
              <a:gd name="T38" fmla="*/ 50 w 204"/>
              <a:gd name="T39" fmla="*/ 156 h 172"/>
              <a:gd name="T40" fmla="*/ 56 w 204"/>
              <a:gd name="T41" fmla="*/ 128 h 172"/>
              <a:gd name="T42" fmla="*/ 64 w 204"/>
              <a:gd name="T43" fmla="*/ 116 h 172"/>
              <a:gd name="T44" fmla="*/ 44 w 204"/>
              <a:gd name="T45" fmla="*/ 90 h 172"/>
              <a:gd name="T46" fmla="*/ 36 w 204"/>
              <a:gd name="T47" fmla="*/ 76 h 172"/>
              <a:gd name="T48" fmla="*/ 18 w 204"/>
              <a:gd name="T49" fmla="*/ 66 h 172"/>
              <a:gd name="T50" fmla="*/ 0 w 204"/>
              <a:gd name="T51" fmla="*/ 60 h 172"/>
              <a:gd name="T52" fmla="*/ 8 w 204"/>
              <a:gd name="T53" fmla="*/ 50 h 172"/>
              <a:gd name="T54" fmla="*/ 26 w 204"/>
              <a:gd name="T55" fmla="*/ 48 h 172"/>
              <a:gd name="T56" fmla="*/ 40 w 204"/>
              <a:gd name="T57" fmla="*/ 50 h 172"/>
              <a:gd name="T58" fmla="*/ 54 w 204"/>
              <a:gd name="T59" fmla="*/ 46 h 172"/>
              <a:gd name="T60" fmla="*/ 48 w 204"/>
              <a:gd name="T61" fmla="*/ 30 h 172"/>
              <a:gd name="T62" fmla="*/ 62 w 204"/>
              <a:gd name="T63" fmla="*/ 36 h 172"/>
              <a:gd name="T64" fmla="*/ 84 w 204"/>
              <a:gd name="T65" fmla="*/ 28 h 172"/>
              <a:gd name="T66" fmla="*/ 106 w 204"/>
              <a:gd name="T67" fmla="*/ 18 h 172"/>
              <a:gd name="T68" fmla="*/ 116 w 204"/>
              <a:gd name="T6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4" h="172">
                <a:moveTo>
                  <a:pt x="116" y="0"/>
                </a:moveTo>
                <a:lnTo>
                  <a:pt x="126" y="8"/>
                </a:lnTo>
                <a:lnTo>
                  <a:pt x="140" y="20"/>
                </a:lnTo>
                <a:lnTo>
                  <a:pt x="152" y="24"/>
                </a:lnTo>
                <a:lnTo>
                  <a:pt x="154" y="28"/>
                </a:lnTo>
                <a:lnTo>
                  <a:pt x="162" y="32"/>
                </a:lnTo>
                <a:lnTo>
                  <a:pt x="174" y="32"/>
                </a:lnTo>
                <a:lnTo>
                  <a:pt x="180" y="36"/>
                </a:lnTo>
                <a:lnTo>
                  <a:pt x="184" y="40"/>
                </a:lnTo>
                <a:lnTo>
                  <a:pt x="202" y="40"/>
                </a:lnTo>
                <a:lnTo>
                  <a:pt x="204" y="44"/>
                </a:lnTo>
                <a:lnTo>
                  <a:pt x="198" y="56"/>
                </a:lnTo>
                <a:lnTo>
                  <a:pt x="194" y="64"/>
                </a:lnTo>
                <a:lnTo>
                  <a:pt x="194" y="70"/>
                </a:lnTo>
                <a:lnTo>
                  <a:pt x="192" y="74"/>
                </a:lnTo>
                <a:lnTo>
                  <a:pt x="188" y="74"/>
                </a:lnTo>
                <a:lnTo>
                  <a:pt x="178" y="84"/>
                </a:lnTo>
                <a:lnTo>
                  <a:pt x="170" y="96"/>
                </a:lnTo>
                <a:lnTo>
                  <a:pt x="186" y="96"/>
                </a:lnTo>
                <a:lnTo>
                  <a:pt x="186" y="106"/>
                </a:lnTo>
                <a:lnTo>
                  <a:pt x="186" y="112"/>
                </a:lnTo>
                <a:lnTo>
                  <a:pt x="188" y="116"/>
                </a:lnTo>
                <a:lnTo>
                  <a:pt x="184" y="124"/>
                </a:lnTo>
                <a:lnTo>
                  <a:pt x="186" y="140"/>
                </a:lnTo>
                <a:lnTo>
                  <a:pt x="194" y="140"/>
                </a:lnTo>
                <a:lnTo>
                  <a:pt x="194" y="148"/>
                </a:lnTo>
                <a:lnTo>
                  <a:pt x="186" y="150"/>
                </a:lnTo>
                <a:lnTo>
                  <a:pt x="182" y="158"/>
                </a:lnTo>
                <a:lnTo>
                  <a:pt x="172" y="162"/>
                </a:lnTo>
                <a:lnTo>
                  <a:pt x="160" y="156"/>
                </a:lnTo>
                <a:lnTo>
                  <a:pt x="150" y="154"/>
                </a:lnTo>
                <a:lnTo>
                  <a:pt x="138" y="152"/>
                </a:lnTo>
                <a:lnTo>
                  <a:pt x="128" y="156"/>
                </a:lnTo>
                <a:lnTo>
                  <a:pt x="122" y="162"/>
                </a:lnTo>
                <a:lnTo>
                  <a:pt x="122" y="172"/>
                </a:lnTo>
                <a:lnTo>
                  <a:pt x="106" y="172"/>
                </a:lnTo>
                <a:lnTo>
                  <a:pt x="92" y="166"/>
                </a:lnTo>
                <a:lnTo>
                  <a:pt x="80" y="168"/>
                </a:lnTo>
                <a:lnTo>
                  <a:pt x="64" y="162"/>
                </a:lnTo>
                <a:lnTo>
                  <a:pt x="50" y="156"/>
                </a:lnTo>
                <a:lnTo>
                  <a:pt x="50" y="144"/>
                </a:lnTo>
                <a:lnTo>
                  <a:pt x="56" y="128"/>
                </a:lnTo>
                <a:lnTo>
                  <a:pt x="56" y="116"/>
                </a:lnTo>
                <a:lnTo>
                  <a:pt x="64" y="116"/>
                </a:lnTo>
                <a:lnTo>
                  <a:pt x="56" y="98"/>
                </a:lnTo>
                <a:lnTo>
                  <a:pt x="44" y="90"/>
                </a:lnTo>
                <a:lnTo>
                  <a:pt x="42" y="82"/>
                </a:lnTo>
                <a:lnTo>
                  <a:pt x="36" y="76"/>
                </a:lnTo>
                <a:lnTo>
                  <a:pt x="26" y="70"/>
                </a:lnTo>
                <a:lnTo>
                  <a:pt x="18" y="66"/>
                </a:lnTo>
                <a:lnTo>
                  <a:pt x="6" y="66"/>
                </a:lnTo>
                <a:lnTo>
                  <a:pt x="0" y="60"/>
                </a:lnTo>
                <a:lnTo>
                  <a:pt x="2" y="52"/>
                </a:lnTo>
                <a:lnTo>
                  <a:pt x="8" y="50"/>
                </a:lnTo>
                <a:lnTo>
                  <a:pt x="18" y="48"/>
                </a:lnTo>
                <a:lnTo>
                  <a:pt x="26" y="48"/>
                </a:lnTo>
                <a:lnTo>
                  <a:pt x="32" y="54"/>
                </a:lnTo>
                <a:lnTo>
                  <a:pt x="40" y="50"/>
                </a:lnTo>
                <a:lnTo>
                  <a:pt x="48" y="52"/>
                </a:lnTo>
                <a:lnTo>
                  <a:pt x="54" y="46"/>
                </a:lnTo>
                <a:lnTo>
                  <a:pt x="50" y="36"/>
                </a:lnTo>
                <a:lnTo>
                  <a:pt x="48" y="30"/>
                </a:lnTo>
                <a:lnTo>
                  <a:pt x="54" y="30"/>
                </a:lnTo>
                <a:lnTo>
                  <a:pt x="62" y="36"/>
                </a:lnTo>
                <a:lnTo>
                  <a:pt x="76" y="34"/>
                </a:lnTo>
                <a:lnTo>
                  <a:pt x="84" y="28"/>
                </a:lnTo>
                <a:lnTo>
                  <a:pt x="96" y="22"/>
                </a:lnTo>
                <a:lnTo>
                  <a:pt x="106" y="18"/>
                </a:lnTo>
                <a:lnTo>
                  <a:pt x="106" y="4"/>
                </a:lnTo>
                <a:lnTo>
                  <a:pt x="116" y="0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77" name="Freeform 157"/>
          <p:cNvSpPr>
            <a:spLocks/>
          </p:cNvSpPr>
          <p:nvPr/>
        </p:nvSpPr>
        <p:spPr bwMode="auto">
          <a:xfrm>
            <a:off x="4081463" y="3787112"/>
            <a:ext cx="85725" cy="169524"/>
          </a:xfrm>
          <a:custGeom>
            <a:avLst/>
            <a:gdLst>
              <a:gd name="T0" fmla="*/ 36 w 54"/>
              <a:gd name="T1" fmla="*/ 96 h 96"/>
              <a:gd name="T2" fmla="*/ 24 w 54"/>
              <a:gd name="T3" fmla="*/ 96 h 96"/>
              <a:gd name="T4" fmla="*/ 12 w 54"/>
              <a:gd name="T5" fmla="*/ 96 h 96"/>
              <a:gd name="T6" fmla="*/ 12 w 54"/>
              <a:gd name="T7" fmla="*/ 88 h 96"/>
              <a:gd name="T8" fmla="*/ 12 w 54"/>
              <a:gd name="T9" fmla="*/ 72 h 96"/>
              <a:gd name="T10" fmla="*/ 8 w 54"/>
              <a:gd name="T11" fmla="*/ 70 h 96"/>
              <a:gd name="T12" fmla="*/ 0 w 54"/>
              <a:gd name="T13" fmla="*/ 60 h 96"/>
              <a:gd name="T14" fmla="*/ 8 w 54"/>
              <a:gd name="T15" fmla="*/ 50 h 96"/>
              <a:gd name="T16" fmla="*/ 10 w 54"/>
              <a:gd name="T17" fmla="*/ 40 h 96"/>
              <a:gd name="T18" fmla="*/ 14 w 54"/>
              <a:gd name="T19" fmla="*/ 26 h 96"/>
              <a:gd name="T20" fmla="*/ 12 w 54"/>
              <a:gd name="T21" fmla="*/ 14 h 96"/>
              <a:gd name="T22" fmla="*/ 14 w 54"/>
              <a:gd name="T23" fmla="*/ 0 h 96"/>
              <a:gd name="T24" fmla="*/ 20 w 54"/>
              <a:gd name="T25" fmla="*/ 2 h 96"/>
              <a:gd name="T26" fmla="*/ 26 w 54"/>
              <a:gd name="T27" fmla="*/ 8 h 96"/>
              <a:gd name="T28" fmla="*/ 38 w 54"/>
              <a:gd name="T29" fmla="*/ 6 h 96"/>
              <a:gd name="T30" fmla="*/ 48 w 54"/>
              <a:gd name="T31" fmla="*/ 6 h 96"/>
              <a:gd name="T32" fmla="*/ 54 w 54"/>
              <a:gd name="T33" fmla="*/ 14 h 96"/>
              <a:gd name="T34" fmla="*/ 52 w 54"/>
              <a:gd name="T35" fmla="*/ 20 h 96"/>
              <a:gd name="T36" fmla="*/ 42 w 54"/>
              <a:gd name="T37" fmla="*/ 22 h 96"/>
              <a:gd name="T38" fmla="*/ 42 w 54"/>
              <a:gd name="T39" fmla="*/ 36 h 96"/>
              <a:gd name="T40" fmla="*/ 42 w 54"/>
              <a:gd name="T41" fmla="*/ 46 h 96"/>
              <a:gd name="T42" fmla="*/ 40 w 54"/>
              <a:gd name="T43" fmla="*/ 50 h 96"/>
              <a:gd name="T44" fmla="*/ 34 w 54"/>
              <a:gd name="T45" fmla="*/ 54 h 96"/>
              <a:gd name="T46" fmla="*/ 34 w 54"/>
              <a:gd name="T47" fmla="*/ 58 h 96"/>
              <a:gd name="T48" fmla="*/ 40 w 54"/>
              <a:gd name="T49" fmla="*/ 66 h 96"/>
              <a:gd name="T50" fmla="*/ 34 w 54"/>
              <a:gd name="T51" fmla="*/ 70 h 96"/>
              <a:gd name="T52" fmla="*/ 36 w 54"/>
              <a:gd name="T53" fmla="*/ 76 h 96"/>
              <a:gd name="T54" fmla="*/ 38 w 54"/>
              <a:gd name="T55" fmla="*/ 82 h 96"/>
              <a:gd name="T56" fmla="*/ 32 w 54"/>
              <a:gd name="T57" fmla="*/ 86 h 96"/>
              <a:gd name="T58" fmla="*/ 36 w 54"/>
              <a:gd name="T5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4" h="96">
                <a:moveTo>
                  <a:pt x="36" y="96"/>
                </a:moveTo>
                <a:lnTo>
                  <a:pt x="24" y="96"/>
                </a:lnTo>
                <a:lnTo>
                  <a:pt x="12" y="96"/>
                </a:lnTo>
                <a:lnTo>
                  <a:pt x="12" y="88"/>
                </a:lnTo>
                <a:lnTo>
                  <a:pt x="12" y="72"/>
                </a:lnTo>
                <a:lnTo>
                  <a:pt x="8" y="70"/>
                </a:lnTo>
                <a:lnTo>
                  <a:pt x="0" y="60"/>
                </a:lnTo>
                <a:lnTo>
                  <a:pt x="8" y="50"/>
                </a:lnTo>
                <a:lnTo>
                  <a:pt x="10" y="40"/>
                </a:lnTo>
                <a:lnTo>
                  <a:pt x="14" y="26"/>
                </a:lnTo>
                <a:lnTo>
                  <a:pt x="12" y="14"/>
                </a:lnTo>
                <a:lnTo>
                  <a:pt x="14" y="0"/>
                </a:lnTo>
                <a:lnTo>
                  <a:pt x="20" y="2"/>
                </a:lnTo>
                <a:lnTo>
                  <a:pt x="26" y="8"/>
                </a:lnTo>
                <a:lnTo>
                  <a:pt x="38" y="6"/>
                </a:lnTo>
                <a:lnTo>
                  <a:pt x="48" y="6"/>
                </a:lnTo>
                <a:lnTo>
                  <a:pt x="54" y="14"/>
                </a:lnTo>
                <a:lnTo>
                  <a:pt x="52" y="20"/>
                </a:lnTo>
                <a:lnTo>
                  <a:pt x="42" y="22"/>
                </a:lnTo>
                <a:lnTo>
                  <a:pt x="42" y="36"/>
                </a:lnTo>
                <a:lnTo>
                  <a:pt x="42" y="46"/>
                </a:lnTo>
                <a:lnTo>
                  <a:pt x="40" y="50"/>
                </a:lnTo>
                <a:lnTo>
                  <a:pt x="34" y="54"/>
                </a:lnTo>
                <a:lnTo>
                  <a:pt x="34" y="58"/>
                </a:lnTo>
                <a:lnTo>
                  <a:pt x="40" y="66"/>
                </a:lnTo>
                <a:lnTo>
                  <a:pt x="34" y="70"/>
                </a:lnTo>
                <a:lnTo>
                  <a:pt x="36" y="76"/>
                </a:lnTo>
                <a:lnTo>
                  <a:pt x="38" y="82"/>
                </a:lnTo>
                <a:lnTo>
                  <a:pt x="32" y="86"/>
                </a:lnTo>
                <a:lnTo>
                  <a:pt x="36" y="96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78" name="Freeform 158"/>
          <p:cNvSpPr>
            <a:spLocks/>
          </p:cNvSpPr>
          <p:nvPr/>
        </p:nvSpPr>
        <p:spPr bwMode="auto">
          <a:xfrm>
            <a:off x="4087812" y="3734458"/>
            <a:ext cx="311150" cy="250754"/>
          </a:xfrm>
          <a:custGeom>
            <a:avLst/>
            <a:gdLst>
              <a:gd name="T0" fmla="*/ 10 w 196"/>
              <a:gd name="T1" fmla="*/ 28 h 142"/>
              <a:gd name="T2" fmla="*/ 6 w 196"/>
              <a:gd name="T3" fmla="*/ 22 h 142"/>
              <a:gd name="T4" fmla="*/ 0 w 196"/>
              <a:gd name="T5" fmla="*/ 12 h 142"/>
              <a:gd name="T6" fmla="*/ 4 w 196"/>
              <a:gd name="T7" fmla="*/ 8 h 142"/>
              <a:gd name="T8" fmla="*/ 16 w 196"/>
              <a:gd name="T9" fmla="*/ 4 h 142"/>
              <a:gd name="T10" fmla="*/ 24 w 196"/>
              <a:gd name="T11" fmla="*/ 0 h 142"/>
              <a:gd name="T12" fmla="*/ 46 w 196"/>
              <a:gd name="T13" fmla="*/ 2 h 142"/>
              <a:gd name="T14" fmla="*/ 66 w 196"/>
              <a:gd name="T15" fmla="*/ 4 h 142"/>
              <a:gd name="T16" fmla="*/ 78 w 196"/>
              <a:gd name="T17" fmla="*/ 8 h 142"/>
              <a:gd name="T18" fmla="*/ 96 w 196"/>
              <a:gd name="T19" fmla="*/ 6 h 142"/>
              <a:gd name="T20" fmla="*/ 114 w 196"/>
              <a:gd name="T21" fmla="*/ 8 h 142"/>
              <a:gd name="T22" fmla="*/ 122 w 196"/>
              <a:gd name="T23" fmla="*/ 8 h 142"/>
              <a:gd name="T24" fmla="*/ 136 w 196"/>
              <a:gd name="T25" fmla="*/ 14 h 142"/>
              <a:gd name="T26" fmla="*/ 152 w 196"/>
              <a:gd name="T27" fmla="*/ 20 h 142"/>
              <a:gd name="T28" fmla="*/ 164 w 196"/>
              <a:gd name="T29" fmla="*/ 18 h 142"/>
              <a:gd name="T30" fmla="*/ 178 w 196"/>
              <a:gd name="T31" fmla="*/ 24 h 142"/>
              <a:gd name="T32" fmla="*/ 194 w 196"/>
              <a:gd name="T33" fmla="*/ 24 h 142"/>
              <a:gd name="T34" fmla="*/ 196 w 196"/>
              <a:gd name="T35" fmla="*/ 28 h 142"/>
              <a:gd name="T36" fmla="*/ 194 w 196"/>
              <a:gd name="T37" fmla="*/ 38 h 142"/>
              <a:gd name="T38" fmla="*/ 188 w 196"/>
              <a:gd name="T39" fmla="*/ 42 h 142"/>
              <a:gd name="T40" fmla="*/ 178 w 196"/>
              <a:gd name="T41" fmla="*/ 48 h 142"/>
              <a:gd name="T42" fmla="*/ 166 w 196"/>
              <a:gd name="T43" fmla="*/ 48 h 142"/>
              <a:gd name="T44" fmla="*/ 160 w 196"/>
              <a:gd name="T45" fmla="*/ 58 h 142"/>
              <a:gd name="T46" fmla="*/ 150 w 196"/>
              <a:gd name="T47" fmla="*/ 68 h 142"/>
              <a:gd name="T48" fmla="*/ 144 w 196"/>
              <a:gd name="T49" fmla="*/ 76 h 142"/>
              <a:gd name="T50" fmla="*/ 142 w 196"/>
              <a:gd name="T51" fmla="*/ 86 h 142"/>
              <a:gd name="T52" fmla="*/ 146 w 196"/>
              <a:gd name="T53" fmla="*/ 96 h 142"/>
              <a:gd name="T54" fmla="*/ 140 w 196"/>
              <a:gd name="T55" fmla="*/ 102 h 142"/>
              <a:gd name="T56" fmla="*/ 132 w 196"/>
              <a:gd name="T57" fmla="*/ 114 h 142"/>
              <a:gd name="T58" fmla="*/ 122 w 196"/>
              <a:gd name="T59" fmla="*/ 116 h 142"/>
              <a:gd name="T60" fmla="*/ 116 w 196"/>
              <a:gd name="T61" fmla="*/ 126 h 142"/>
              <a:gd name="T62" fmla="*/ 102 w 196"/>
              <a:gd name="T63" fmla="*/ 132 h 142"/>
              <a:gd name="T64" fmla="*/ 86 w 196"/>
              <a:gd name="T65" fmla="*/ 132 h 142"/>
              <a:gd name="T66" fmla="*/ 74 w 196"/>
              <a:gd name="T67" fmla="*/ 134 h 142"/>
              <a:gd name="T68" fmla="*/ 62 w 196"/>
              <a:gd name="T69" fmla="*/ 140 h 142"/>
              <a:gd name="T70" fmla="*/ 56 w 196"/>
              <a:gd name="T71" fmla="*/ 142 h 142"/>
              <a:gd name="T72" fmla="*/ 46 w 196"/>
              <a:gd name="T73" fmla="*/ 136 h 142"/>
              <a:gd name="T74" fmla="*/ 44 w 196"/>
              <a:gd name="T75" fmla="*/ 128 h 142"/>
              <a:gd name="T76" fmla="*/ 38 w 196"/>
              <a:gd name="T77" fmla="*/ 124 h 142"/>
              <a:gd name="T78" fmla="*/ 32 w 196"/>
              <a:gd name="T79" fmla="*/ 124 h 142"/>
              <a:gd name="T80" fmla="*/ 28 w 196"/>
              <a:gd name="T81" fmla="*/ 114 h 142"/>
              <a:gd name="T82" fmla="*/ 34 w 196"/>
              <a:gd name="T83" fmla="*/ 110 h 142"/>
              <a:gd name="T84" fmla="*/ 30 w 196"/>
              <a:gd name="T85" fmla="*/ 98 h 142"/>
              <a:gd name="T86" fmla="*/ 36 w 196"/>
              <a:gd name="T87" fmla="*/ 94 h 142"/>
              <a:gd name="T88" fmla="*/ 30 w 196"/>
              <a:gd name="T89" fmla="*/ 86 h 142"/>
              <a:gd name="T90" fmla="*/ 30 w 196"/>
              <a:gd name="T91" fmla="*/ 82 h 142"/>
              <a:gd name="T92" fmla="*/ 36 w 196"/>
              <a:gd name="T93" fmla="*/ 78 h 142"/>
              <a:gd name="T94" fmla="*/ 38 w 196"/>
              <a:gd name="T95" fmla="*/ 74 h 142"/>
              <a:gd name="T96" fmla="*/ 38 w 196"/>
              <a:gd name="T97" fmla="*/ 50 h 142"/>
              <a:gd name="T98" fmla="*/ 48 w 196"/>
              <a:gd name="T99" fmla="*/ 48 h 142"/>
              <a:gd name="T100" fmla="*/ 50 w 196"/>
              <a:gd name="T101" fmla="*/ 42 h 142"/>
              <a:gd name="T102" fmla="*/ 44 w 196"/>
              <a:gd name="T103" fmla="*/ 34 h 142"/>
              <a:gd name="T104" fmla="*/ 22 w 196"/>
              <a:gd name="T105" fmla="*/ 36 h 142"/>
              <a:gd name="T106" fmla="*/ 16 w 196"/>
              <a:gd name="T107" fmla="*/ 30 h 142"/>
              <a:gd name="T108" fmla="*/ 10 w 196"/>
              <a:gd name="T109" fmla="*/ 2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6" h="142">
                <a:moveTo>
                  <a:pt x="10" y="28"/>
                </a:moveTo>
                <a:lnTo>
                  <a:pt x="6" y="22"/>
                </a:lnTo>
                <a:lnTo>
                  <a:pt x="0" y="12"/>
                </a:lnTo>
                <a:lnTo>
                  <a:pt x="4" y="8"/>
                </a:lnTo>
                <a:lnTo>
                  <a:pt x="16" y="4"/>
                </a:lnTo>
                <a:lnTo>
                  <a:pt x="24" y="0"/>
                </a:lnTo>
                <a:lnTo>
                  <a:pt x="46" y="2"/>
                </a:lnTo>
                <a:lnTo>
                  <a:pt x="66" y="4"/>
                </a:lnTo>
                <a:lnTo>
                  <a:pt x="78" y="8"/>
                </a:lnTo>
                <a:lnTo>
                  <a:pt x="96" y="6"/>
                </a:lnTo>
                <a:lnTo>
                  <a:pt x="114" y="8"/>
                </a:lnTo>
                <a:lnTo>
                  <a:pt x="122" y="8"/>
                </a:lnTo>
                <a:lnTo>
                  <a:pt x="136" y="14"/>
                </a:lnTo>
                <a:lnTo>
                  <a:pt x="152" y="20"/>
                </a:lnTo>
                <a:lnTo>
                  <a:pt x="164" y="18"/>
                </a:lnTo>
                <a:lnTo>
                  <a:pt x="178" y="24"/>
                </a:lnTo>
                <a:lnTo>
                  <a:pt x="194" y="24"/>
                </a:lnTo>
                <a:lnTo>
                  <a:pt x="196" y="28"/>
                </a:lnTo>
                <a:lnTo>
                  <a:pt x="194" y="38"/>
                </a:lnTo>
                <a:lnTo>
                  <a:pt x="188" y="42"/>
                </a:lnTo>
                <a:lnTo>
                  <a:pt x="178" y="48"/>
                </a:lnTo>
                <a:lnTo>
                  <a:pt x="166" y="48"/>
                </a:lnTo>
                <a:lnTo>
                  <a:pt x="160" y="58"/>
                </a:lnTo>
                <a:lnTo>
                  <a:pt x="150" y="68"/>
                </a:lnTo>
                <a:lnTo>
                  <a:pt x="144" y="76"/>
                </a:lnTo>
                <a:lnTo>
                  <a:pt x="142" y="86"/>
                </a:lnTo>
                <a:lnTo>
                  <a:pt x="146" y="96"/>
                </a:lnTo>
                <a:lnTo>
                  <a:pt x="140" y="102"/>
                </a:lnTo>
                <a:lnTo>
                  <a:pt x="132" y="114"/>
                </a:lnTo>
                <a:lnTo>
                  <a:pt x="122" y="116"/>
                </a:lnTo>
                <a:lnTo>
                  <a:pt x="116" y="126"/>
                </a:lnTo>
                <a:lnTo>
                  <a:pt x="102" y="132"/>
                </a:lnTo>
                <a:lnTo>
                  <a:pt x="86" y="132"/>
                </a:lnTo>
                <a:lnTo>
                  <a:pt x="74" y="134"/>
                </a:lnTo>
                <a:lnTo>
                  <a:pt x="62" y="140"/>
                </a:lnTo>
                <a:lnTo>
                  <a:pt x="56" y="142"/>
                </a:lnTo>
                <a:lnTo>
                  <a:pt x="46" y="136"/>
                </a:lnTo>
                <a:lnTo>
                  <a:pt x="44" y="128"/>
                </a:lnTo>
                <a:lnTo>
                  <a:pt x="38" y="124"/>
                </a:lnTo>
                <a:lnTo>
                  <a:pt x="32" y="124"/>
                </a:lnTo>
                <a:lnTo>
                  <a:pt x="28" y="114"/>
                </a:lnTo>
                <a:lnTo>
                  <a:pt x="34" y="110"/>
                </a:lnTo>
                <a:lnTo>
                  <a:pt x="30" y="98"/>
                </a:lnTo>
                <a:lnTo>
                  <a:pt x="36" y="94"/>
                </a:lnTo>
                <a:lnTo>
                  <a:pt x="30" y="86"/>
                </a:lnTo>
                <a:lnTo>
                  <a:pt x="30" y="82"/>
                </a:lnTo>
                <a:lnTo>
                  <a:pt x="36" y="78"/>
                </a:lnTo>
                <a:lnTo>
                  <a:pt x="38" y="74"/>
                </a:lnTo>
                <a:lnTo>
                  <a:pt x="38" y="50"/>
                </a:lnTo>
                <a:lnTo>
                  <a:pt x="48" y="48"/>
                </a:lnTo>
                <a:lnTo>
                  <a:pt x="50" y="42"/>
                </a:lnTo>
                <a:lnTo>
                  <a:pt x="44" y="34"/>
                </a:lnTo>
                <a:lnTo>
                  <a:pt x="22" y="36"/>
                </a:lnTo>
                <a:lnTo>
                  <a:pt x="16" y="30"/>
                </a:lnTo>
                <a:lnTo>
                  <a:pt x="10" y="28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79" name="Freeform 159"/>
          <p:cNvSpPr>
            <a:spLocks/>
          </p:cNvSpPr>
          <p:nvPr/>
        </p:nvSpPr>
        <p:spPr bwMode="auto">
          <a:xfrm>
            <a:off x="4541838" y="3783723"/>
            <a:ext cx="22225" cy="45913"/>
          </a:xfrm>
          <a:custGeom>
            <a:avLst/>
            <a:gdLst>
              <a:gd name="T0" fmla="*/ 10 w 14"/>
              <a:gd name="T1" fmla="*/ 0 h 26"/>
              <a:gd name="T2" fmla="*/ 4 w 14"/>
              <a:gd name="T3" fmla="*/ 2 h 26"/>
              <a:gd name="T4" fmla="*/ 0 w 14"/>
              <a:gd name="T5" fmla="*/ 6 h 26"/>
              <a:gd name="T6" fmla="*/ 0 w 14"/>
              <a:gd name="T7" fmla="*/ 14 h 26"/>
              <a:gd name="T8" fmla="*/ 0 w 14"/>
              <a:gd name="T9" fmla="*/ 22 h 26"/>
              <a:gd name="T10" fmla="*/ 6 w 14"/>
              <a:gd name="T11" fmla="*/ 26 h 26"/>
              <a:gd name="T12" fmla="*/ 10 w 14"/>
              <a:gd name="T13" fmla="*/ 18 h 26"/>
              <a:gd name="T14" fmla="*/ 8 w 14"/>
              <a:gd name="T15" fmla="*/ 12 h 26"/>
              <a:gd name="T16" fmla="*/ 14 w 14"/>
              <a:gd name="T17" fmla="*/ 10 h 26"/>
              <a:gd name="T18" fmla="*/ 10 w 14"/>
              <a:gd name="T1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2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4"/>
                </a:lnTo>
                <a:lnTo>
                  <a:pt x="0" y="22"/>
                </a:lnTo>
                <a:lnTo>
                  <a:pt x="6" y="26"/>
                </a:lnTo>
                <a:lnTo>
                  <a:pt x="10" y="18"/>
                </a:lnTo>
                <a:lnTo>
                  <a:pt x="8" y="12"/>
                </a:lnTo>
                <a:lnTo>
                  <a:pt x="14" y="10"/>
                </a:lnTo>
                <a:lnTo>
                  <a:pt x="10" y="0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80" name="Freeform 160"/>
          <p:cNvSpPr>
            <a:spLocks/>
          </p:cNvSpPr>
          <p:nvPr/>
        </p:nvSpPr>
        <p:spPr bwMode="auto">
          <a:xfrm>
            <a:off x="4532312" y="3835559"/>
            <a:ext cx="31750" cy="67103"/>
          </a:xfrm>
          <a:custGeom>
            <a:avLst/>
            <a:gdLst>
              <a:gd name="T0" fmla="*/ 10 w 20"/>
              <a:gd name="T1" fmla="*/ 0 h 38"/>
              <a:gd name="T2" fmla="*/ 8 w 20"/>
              <a:gd name="T3" fmla="*/ 4 h 38"/>
              <a:gd name="T4" fmla="*/ 2 w 20"/>
              <a:gd name="T5" fmla="*/ 4 h 38"/>
              <a:gd name="T6" fmla="*/ 0 w 20"/>
              <a:gd name="T7" fmla="*/ 12 h 38"/>
              <a:gd name="T8" fmla="*/ 4 w 20"/>
              <a:gd name="T9" fmla="*/ 16 h 38"/>
              <a:gd name="T10" fmla="*/ 4 w 20"/>
              <a:gd name="T11" fmla="*/ 26 h 38"/>
              <a:gd name="T12" fmla="*/ 4 w 20"/>
              <a:gd name="T13" fmla="*/ 36 h 38"/>
              <a:gd name="T14" fmla="*/ 10 w 20"/>
              <a:gd name="T15" fmla="*/ 38 h 38"/>
              <a:gd name="T16" fmla="*/ 14 w 20"/>
              <a:gd name="T17" fmla="*/ 34 h 38"/>
              <a:gd name="T18" fmla="*/ 20 w 20"/>
              <a:gd name="T19" fmla="*/ 28 h 38"/>
              <a:gd name="T20" fmla="*/ 18 w 20"/>
              <a:gd name="T21" fmla="*/ 14 h 38"/>
              <a:gd name="T22" fmla="*/ 20 w 20"/>
              <a:gd name="T23" fmla="*/ 6 h 38"/>
              <a:gd name="T24" fmla="*/ 18 w 20"/>
              <a:gd name="T25" fmla="*/ 2 h 38"/>
              <a:gd name="T26" fmla="*/ 10 w 20"/>
              <a:gd name="T2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" h="38">
                <a:moveTo>
                  <a:pt x="10" y="0"/>
                </a:moveTo>
                <a:lnTo>
                  <a:pt x="8" y="4"/>
                </a:lnTo>
                <a:lnTo>
                  <a:pt x="2" y="4"/>
                </a:lnTo>
                <a:lnTo>
                  <a:pt x="0" y="12"/>
                </a:lnTo>
                <a:lnTo>
                  <a:pt x="4" y="16"/>
                </a:lnTo>
                <a:lnTo>
                  <a:pt x="4" y="26"/>
                </a:lnTo>
                <a:lnTo>
                  <a:pt x="4" y="36"/>
                </a:lnTo>
                <a:lnTo>
                  <a:pt x="10" y="38"/>
                </a:lnTo>
                <a:lnTo>
                  <a:pt x="14" y="34"/>
                </a:lnTo>
                <a:lnTo>
                  <a:pt x="20" y="28"/>
                </a:lnTo>
                <a:lnTo>
                  <a:pt x="18" y="14"/>
                </a:lnTo>
                <a:lnTo>
                  <a:pt x="20" y="6"/>
                </a:lnTo>
                <a:lnTo>
                  <a:pt x="18" y="2"/>
                </a:lnTo>
                <a:lnTo>
                  <a:pt x="10" y="0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81" name="Freeform 161"/>
          <p:cNvSpPr>
            <a:spLocks/>
          </p:cNvSpPr>
          <p:nvPr/>
        </p:nvSpPr>
        <p:spPr bwMode="auto">
          <a:xfrm>
            <a:off x="4386262" y="3508535"/>
            <a:ext cx="95250" cy="67103"/>
          </a:xfrm>
          <a:custGeom>
            <a:avLst/>
            <a:gdLst>
              <a:gd name="T0" fmla="*/ 0 w 60"/>
              <a:gd name="T1" fmla="*/ 6 h 38"/>
              <a:gd name="T2" fmla="*/ 12 w 60"/>
              <a:gd name="T3" fmla="*/ 2 h 38"/>
              <a:gd name="T4" fmla="*/ 26 w 60"/>
              <a:gd name="T5" fmla="*/ 2 h 38"/>
              <a:gd name="T6" fmla="*/ 38 w 60"/>
              <a:gd name="T7" fmla="*/ 0 h 38"/>
              <a:gd name="T8" fmla="*/ 46 w 60"/>
              <a:gd name="T9" fmla="*/ 2 h 38"/>
              <a:gd name="T10" fmla="*/ 50 w 60"/>
              <a:gd name="T11" fmla="*/ 4 h 38"/>
              <a:gd name="T12" fmla="*/ 56 w 60"/>
              <a:gd name="T13" fmla="*/ 12 h 38"/>
              <a:gd name="T14" fmla="*/ 60 w 60"/>
              <a:gd name="T15" fmla="*/ 20 h 38"/>
              <a:gd name="T16" fmla="*/ 58 w 60"/>
              <a:gd name="T17" fmla="*/ 26 h 38"/>
              <a:gd name="T18" fmla="*/ 52 w 60"/>
              <a:gd name="T19" fmla="*/ 26 h 38"/>
              <a:gd name="T20" fmla="*/ 52 w 60"/>
              <a:gd name="T21" fmla="*/ 38 h 38"/>
              <a:gd name="T22" fmla="*/ 46 w 60"/>
              <a:gd name="T23" fmla="*/ 38 h 38"/>
              <a:gd name="T24" fmla="*/ 38 w 60"/>
              <a:gd name="T25" fmla="*/ 34 h 38"/>
              <a:gd name="T26" fmla="*/ 36 w 60"/>
              <a:gd name="T27" fmla="*/ 30 h 38"/>
              <a:gd name="T28" fmla="*/ 24 w 60"/>
              <a:gd name="T29" fmla="*/ 26 h 38"/>
              <a:gd name="T30" fmla="*/ 10 w 60"/>
              <a:gd name="T31" fmla="*/ 14 h 38"/>
              <a:gd name="T32" fmla="*/ 0 w 60"/>
              <a:gd name="T33" fmla="*/ 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" h="38">
                <a:moveTo>
                  <a:pt x="0" y="6"/>
                </a:moveTo>
                <a:lnTo>
                  <a:pt x="12" y="2"/>
                </a:lnTo>
                <a:lnTo>
                  <a:pt x="26" y="2"/>
                </a:lnTo>
                <a:lnTo>
                  <a:pt x="38" y="0"/>
                </a:lnTo>
                <a:lnTo>
                  <a:pt x="46" y="2"/>
                </a:lnTo>
                <a:lnTo>
                  <a:pt x="50" y="4"/>
                </a:lnTo>
                <a:lnTo>
                  <a:pt x="56" y="12"/>
                </a:lnTo>
                <a:lnTo>
                  <a:pt x="60" y="20"/>
                </a:lnTo>
                <a:lnTo>
                  <a:pt x="58" y="26"/>
                </a:lnTo>
                <a:lnTo>
                  <a:pt x="52" y="26"/>
                </a:lnTo>
                <a:lnTo>
                  <a:pt x="52" y="38"/>
                </a:lnTo>
                <a:lnTo>
                  <a:pt x="46" y="38"/>
                </a:lnTo>
                <a:lnTo>
                  <a:pt x="38" y="34"/>
                </a:lnTo>
                <a:lnTo>
                  <a:pt x="36" y="30"/>
                </a:lnTo>
                <a:lnTo>
                  <a:pt x="24" y="26"/>
                </a:lnTo>
                <a:lnTo>
                  <a:pt x="10" y="14"/>
                </a:lnTo>
                <a:lnTo>
                  <a:pt x="0" y="6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82" name="Freeform 162"/>
          <p:cNvSpPr>
            <a:spLocks/>
          </p:cNvSpPr>
          <p:nvPr/>
        </p:nvSpPr>
        <p:spPr bwMode="auto">
          <a:xfrm>
            <a:off x="4405312" y="3432298"/>
            <a:ext cx="95250" cy="98889"/>
          </a:xfrm>
          <a:custGeom>
            <a:avLst/>
            <a:gdLst>
              <a:gd name="T0" fmla="*/ 44 w 60"/>
              <a:gd name="T1" fmla="*/ 56 h 56"/>
              <a:gd name="T2" fmla="*/ 38 w 60"/>
              <a:gd name="T3" fmla="*/ 50 h 56"/>
              <a:gd name="T4" fmla="*/ 26 w 60"/>
              <a:gd name="T5" fmla="*/ 46 h 56"/>
              <a:gd name="T6" fmla="*/ 14 w 60"/>
              <a:gd name="T7" fmla="*/ 48 h 56"/>
              <a:gd name="T8" fmla="*/ 0 w 60"/>
              <a:gd name="T9" fmla="*/ 48 h 56"/>
              <a:gd name="T10" fmla="*/ 10 w 60"/>
              <a:gd name="T11" fmla="*/ 40 h 56"/>
              <a:gd name="T12" fmla="*/ 16 w 60"/>
              <a:gd name="T13" fmla="*/ 32 h 56"/>
              <a:gd name="T14" fmla="*/ 16 w 60"/>
              <a:gd name="T15" fmla="*/ 22 h 56"/>
              <a:gd name="T16" fmla="*/ 18 w 60"/>
              <a:gd name="T17" fmla="*/ 16 h 56"/>
              <a:gd name="T18" fmla="*/ 26 w 60"/>
              <a:gd name="T19" fmla="*/ 12 h 56"/>
              <a:gd name="T20" fmla="*/ 30 w 60"/>
              <a:gd name="T21" fmla="*/ 18 h 56"/>
              <a:gd name="T22" fmla="*/ 32 w 60"/>
              <a:gd name="T23" fmla="*/ 24 h 56"/>
              <a:gd name="T24" fmla="*/ 38 w 60"/>
              <a:gd name="T25" fmla="*/ 20 h 56"/>
              <a:gd name="T26" fmla="*/ 34 w 60"/>
              <a:gd name="T27" fmla="*/ 8 h 56"/>
              <a:gd name="T28" fmla="*/ 42 w 60"/>
              <a:gd name="T29" fmla="*/ 2 h 56"/>
              <a:gd name="T30" fmla="*/ 54 w 60"/>
              <a:gd name="T31" fmla="*/ 0 h 56"/>
              <a:gd name="T32" fmla="*/ 60 w 60"/>
              <a:gd name="T33" fmla="*/ 14 h 56"/>
              <a:gd name="T34" fmla="*/ 56 w 60"/>
              <a:gd name="T35" fmla="*/ 20 h 56"/>
              <a:gd name="T36" fmla="*/ 56 w 60"/>
              <a:gd name="T37" fmla="*/ 30 h 56"/>
              <a:gd name="T38" fmla="*/ 50 w 60"/>
              <a:gd name="T39" fmla="*/ 34 h 56"/>
              <a:gd name="T40" fmla="*/ 44 w 60"/>
              <a:gd name="T41" fmla="*/ 38 h 56"/>
              <a:gd name="T42" fmla="*/ 44 w 60"/>
              <a:gd name="T43" fmla="*/ 46 h 56"/>
              <a:gd name="T44" fmla="*/ 44 w 60"/>
              <a:gd name="T4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" h="56">
                <a:moveTo>
                  <a:pt x="44" y="56"/>
                </a:moveTo>
                <a:lnTo>
                  <a:pt x="38" y="50"/>
                </a:lnTo>
                <a:lnTo>
                  <a:pt x="26" y="46"/>
                </a:lnTo>
                <a:lnTo>
                  <a:pt x="14" y="48"/>
                </a:lnTo>
                <a:lnTo>
                  <a:pt x="0" y="48"/>
                </a:lnTo>
                <a:lnTo>
                  <a:pt x="10" y="40"/>
                </a:lnTo>
                <a:lnTo>
                  <a:pt x="16" y="32"/>
                </a:lnTo>
                <a:lnTo>
                  <a:pt x="16" y="22"/>
                </a:lnTo>
                <a:lnTo>
                  <a:pt x="18" y="16"/>
                </a:lnTo>
                <a:lnTo>
                  <a:pt x="26" y="12"/>
                </a:lnTo>
                <a:lnTo>
                  <a:pt x="30" y="18"/>
                </a:lnTo>
                <a:lnTo>
                  <a:pt x="32" y="24"/>
                </a:lnTo>
                <a:lnTo>
                  <a:pt x="38" y="20"/>
                </a:lnTo>
                <a:lnTo>
                  <a:pt x="34" y="8"/>
                </a:lnTo>
                <a:lnTo>
                  <a:pt x="42" y="2"/>
                </a:lnTo>
                <a:lnTo>
                  <a:pt x="54" y="0"/>
                </a:lnTo>
                <a:lnTo>
                  <a:pt x="60" y="14"/>
                </a:lnTo>
                <a:lnTo>
                  <a:pt x="56" y="20"/>
                </a:lnTo>
                <a:lnTo>
                  <a:pt x="56" y="30"/>
                </a:lnTo>
                <a:lnTo>
                  <a:pt x="50" y="34"/>
                </a:lnTo>
                <a:lnTo>
                  <a:pt x="44" y="38"/>
                </a:lnTo>
                <a:lnTo>
                  <a:pt x="44" y="46"/>
                </a:lnTo>
                <a:lnTo>
                  <a:pt x="44" y="56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83" name="Freeform 163"/>
          <p:cNvSpPr>
            <a:spLocks/>
          </p:cNvSpPr>
          <p:nvPr/>
        </p:nvSpPr>
        <p:spPr bwMode="auto">
          <a:xfrm>
            <a:off x="4525963" y="3288353"/>
            <a:ext cx="66675" cy="109484"/>
          </a:xfrm>
          <a:custGeom>
            <a:avLst/>
            <a:gdLst>
              <a:gd name="T0" fmla="*/ 24 w 42"/>
              <a:gd name="T1" fmla="*/ 60 h 62"/>
              <a:gd name="T2" fmla="*/ 14 w 42"/>
              <a:gd name="T3" fmla="*/ 62 h 62"/>
              <a:gd name="T4" fmla="*/ 8 w 42"/>
              <a:gd name="T5" fmla="*/ 54 h 62"/>
              <a:gd name="T6" fmla="*/ 4 w 42"/>
              <a:gd name="T7" fmla="*/ 46 h 62"/>
              <a:gd name="T8" fmla="*/ 0 w 42"/>
              <a:gd name="T9" fmla="*/ 34 h 62"/>
              <a:gd name="T10" fmla="*/ 0 w 42"/>
              <a:gd name="T11" fmla="*/ 20 h 62"/>
              <a:gd name="T12" fmla="*/ 8 w 42"/>
              <a:gd name="T13" fmla="*/ 12 h 62"/>
              <a:gd name="T14" fmla="*/ 14 w 42"/>
              <a:gd name="T15" fmla="*/ 18 h 62"/>
              <a:gd name="T16" fmla="*/ 22 w 42"/>
              <a:gd name="T17" fmla="*/ 12 h 62"/>
              <a:gd name="T18" fmla="*/ 26 w 42"/>
              <a:gd name="T19" fmla="*/ 6 h 62"/>
              <a:gd name="T20" fmla="*/ 34 w 42"/>
              <a:gd name="T21" fmla="*/ 0 h 62"/>
              <a:gd name="T22" fmla="*/ 38 w 42"/>
              <a:gd name="T23" fmla="*/ 4 h 62"/>
              <a:gd name="T24" fmla="*/ 36 w 42"/>
              <a:gd name="T25" fmla="*/ 12 h 62"/>
              <a:gd name="T26" fmla="*/ 32 w 42"/>
              <a:gd name="T27" fmla="*/ 16 h 62"/>
              <a:gd name="T28" fmla="*/ 34 w 42"/>
              <a:gd name="T29" fmla="*/ 22 h 62"/>
              <a:gd name="T30" fmla="*/ 42 w 42"/>
              <a:gd name="T31" fmla="*/ 26 h 62"/>
              <a:gd name="T32" fmla="*/ 42 w 42"/>
              <a:gd name="T33" fmla="*/ 32 h 62"/>
              <a:gd name="T34" fmla="*/ 32 w 42"/>
              <a:gd name="T35" fmla="*/ 34 h 62"/>
              <a:gd name="T36" fmla="*/ 24 w 42"/>
              <a:gd name="T37" fmla="*/ 38 h 62"/>
              <a:gd name="T38" fmla="*/ 22 w 42"/>
              <a:gd name="T39" fmla="*/ 44 h 62"/>
              <a:gd name="T40" fmla="*/ 20 w 42"/>
              <a:gd name="T41" fmla="*/ 52 h 62"/>
              <a:gd name="T42" fmla="*/ 24 w 42"/>
              <a:gd name="T43" fmla="*/ 6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" h="62">
                <a:moveTo>
                  <a:pt x="24" y="60"/>
                </a:moveTo>
                <a:lnTo>
                  <a:pt x="14" y="62"/>
                </a:lnTo>
                <a:lnTo>
                  <a:pt x="8" y="54"/>
                </a:lnTo>
                <a:lnTo>
                  <a:pt x="4" y="46"/>
                </a:lnTo>
                <a:lnTo>
                  <a:pt x="0" y="34"/>
                </a:lnTo>
                <a:lnTo>
                  <a:pt x="0" y="20"/>
                </a:lnTo>
                <a:lnTo>
                  <a:pt x="8" y="12"/>
                </a:lnTo>
                <a:lnTo>
                  <a:pt x="14" y="18"/>
                </a:lnTo>
                <a:lnTo>
                  <a:pt x="22" y="12"/>
                </a:lnTo>
                <a:lnTo>
                  <a:pt x="26" y="6"/>
                </a:lnTo>
                <a:lnTo>
                  <a:pt x="34" y="0"/>
                </a:lnTo>
                <a:lnTo>
                  <a:pt x="38" y="4"/>
                </a:lnTo>
                <a:lnTo>
                  <a:pt x="36" y="12"/>
                </a:lnTo>
                <a:lnTo>
                  <a:pt x="32" y="16"/>
                </a:lnTo>
                <a:lnTo>
                  <a:pt x="34" y="22"/>
                </a:lnTo>
                <a:lnTo>
                  <a:pt x="42" y="26"/>
                </a:lnTo>
                <a:lnTo>
                  <a:pt x="42" y="32"/>
                </a:lnTo>
                <a:lnTo>
                  <a:pt x="32" y="34"/>
                </a:lnTo>
                <a:lnTo>
                  <a:pt x="24" y="38"/>
                </a:lnTo>
                <a:lnTo>
                  <a:pt x="22" y="44"/>
                </a:lnTo>
                <a:lnTo>
                  <a:pt x="20" y="52"/>
                </a:lnTo>
                <a:lnTo>
                  <a:pt x="24" y="60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84" name="Freeform 164"/>
          <p:cNvSpPr>
            <a:spLocks/>
          </p:cNvSpPr>
          <p:nvPr/>
        </p:nvSpPr>
        <p:spPr bwMode="auto">
          <a:xfrm>
            <a:off x="4573587" y="3345769"/>
            <a:ext cx="19050" cy="45719"/>
          </a:xfrm>
          <a:custGeom>
            <a:avLst/>
            <a:gdLst>
              <a:gd name="T0" fmla="*/ 2 w 12"/>
              <a:gd name="T1" fmla="*/ 0 h 14"/>
              <a:gd name="T2" fmla="*/ 12 w 12"/>
              <a:gd name="T3" fmla="*/ 0 h 14"/>
              <a:gd name="T4" fmla="*/ 12 w 12"/>
              <a:gd name="T5" fmla="*/ 8 h 14"/>
              <a:gd name="T6" fmla="*/ 12 w 12"/>
              <a:gd name="T7" fmla="*/ 14 h 14"/>
              <a:gd name="T8" fmla="*/ 4 w 12"/>
              <a:gd name="T9" fmla="*/ 14 h 14"/>
              <a:gd name="T10" fmla="*/ 0 w 12"/>
              <a:gd name="T11" fmla="*/ 8 h 14"/>
              <a:gd name="T12" fmla="*/ 2 w 12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4">
                <a:moveTo>
                  <a:pt x="2" y="0"/>
                </a:moveTo>
                <a:lnTo>
                  <a:pt x="12" y="0"/>
                </a:lnTo>
                <a:lnTo>
                  <a:pt x="12" y="8"/>
                </a:lnTo>
                <a:lnTo>
                  <a:pt x="12" y="14"/>
                </a:lnTo>
                <a:lnTo>
                  <a:pt x="4" y="14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85" name="Freeform 165"/>
          <p:cNvSpPr>
            <a:spLocks/>
          </p:cNvSpPr>
          <p:nvPr/>
        </p:nvSpPr>
        <p:spPr bwMode="auto">
          <a:xfrm>
            <a:off x="4602162" y="3345769"/>
            <a:ext cx="39688" cy="45719"/>
          </a:xfrm>
          <a:custGeom>
            <a:avLst/>
            <a:gdLst>
              <a:gd name="T0" fmla="*/ 0 w 25"/>
              <a:gd name="T1" fmla="*/ 6 h 24"/>
              <a:gd name="T2" fmla="*/ 7 w 25"/>
              <a:gd name="T3" fmla="*/ 6 h 24"/>
              <a:gd name="T4" fmla="*/ 15 w 25"/>
              <a:gd name="T5" fmla="*/ 8 h 24"/>
              <a:gd name="T6" fmla="*/ 15 w 25"/>
              <a:gd name="T7" fmla="*/ 2 h 24"/>
              <a:gd name="T8" fmla="*/ 23 w 25"/>
              <a:gd name="T9" fmla="*/ 0 h 24"/>
              <a:gd name="T10" fmla="*/ 25 w 25"/>
              <a:gd name="T11" fmla="*/ 4 h 24"/>
              <a:gd name="T12" fmla="*/ 21 w 25"/>
              <a:gd name="T13" fmla="*/ 10 h 24"/>
              <a:gd name="T14" fmla="*/ 15 w 25"/>
              <a:gd name="T15" fmla="*/ 12 h 24"/>
              <a:gd name="T16" fmla="*/ 15 w 25"/>
              <a:gd name="T17" fmla="*/ 18 h 24"/>
              <a:gd name="T18" fmla="*/ 15 w 25"/>
              <a:gd name="T19" fmla="*/ 24 h 24"/>
              <a:gd name="T20" fmla="*/ 3 w 25"/>
              <a:gd name="T21" fmla="*/ 20 h 24"/>
              <a:gd name="T22" fmla="*/ 0 w 25"/>
              <a:gd name="T23" fmla="*/ 14 h 24"/>
              <a:gd name="T24" fmla="*/ 0 w 25"/>
              <a:gd name="T25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4">
                <a:moveTo>
                  <a:pt x="0" y="6"/>
                </a:moveTo>
                <a:lnTo>
                  <a:pt x="7" y="6"/>
                </a:lnTo>
                <a:lnTo>
                  <a:pt x="15" y="8"/>
                </a:lnTo>
                <a:lnTo>
                  <a:pt x="15" y="2"/>
                </a:lnTo>
                <a:lnTo>
                  <a:pt x="23" y="0"/>
                </a:lnTo>
                <a:lnTo>
                  <a:pt x="25" y="4"/>
                </a:lnTo>
                <a:lnTo>
                  <a:pt x="21" y="10"/>
                </a:lnTo>
                <a:lnTo>
                  <a:pt x="15" y="12"/>
                </a:lnTo>
                <a:lnTo>
                  <a:pt x="15" y="18"/>
                </a:lnTo>
                <a:lnTo>
                  <a:pt x="15" y="24"/>
                </a:lnTo>
                <a:lnTo>
                  <a:pt x="3" y="20"/>
                </a:lnTo>
                <a:lnTo>
                  <a:pt x="0" y="14"/>
                </a:lnTo>
                <a:lnTo>
                  <a:pt x="0" y="6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86" name="Freeform 166"/>
          <p:cNvSpPr>
            <a:spLocks/>
          </p:cNvSpPr>
          <p:nvPr/>
        </p:nvSpPr>
        <p:spPr bwMode="auto">
          <a:xfrm>
            <a:off x="4475163" y="3366479"/>
            <a:ext cx="227013" cy="279008"/>
          </a:xfrm>
          <a:custGeom>
            <a:avLst/>
            <a:gdLst>
              <a:gd name="T0" fmla="*/ 10 w 143"/>
              <a:gd name="T1" fmla="*/ 30 h 158"/>
              <a:gd name="T2" fmla="*/ 18 w 143"/>
              <a:gd name="T3" fmla="*/ 28 h 158"/>
              <a:gd name="T4" fmla="*/ 26 w 143"/>
              <a:gd name="T5" fmla="*/ 28 h 158"/>
              <a:gd name="T6" fmla="*/ 36 w 143"/>
              <a:gd name="T7" fmla="*/ 32 h 158"/>
              <a:gd name="T8" fmla="*/ 40 w 143"/>
              <a:gd name="T9" fmla="*/ 26 h 158"/>
              <a:gd name="T10" fmla="*/ 48 w 143"/>
              <a:gd name="T11" fmla="*/ 22 h 158"/>
              <a:gd name="T12" fmla="*/ 46 w 143"/>
              <a:gd name="T13" fmla="*/ 16 h 158"/>
              <a:gd name="T14" fmla="*/ 44 w 143"/>
              <a:gd name="T15" fmla="*/ 8 h 158"/>
              <a:gd name="T16" fmla="*/ 46 w 143"/>
              <a:gd name="T17" fmla="*/ 2 h 158"/>
              <a:gd name="T18" fmla="*/ 56 w 143"/>
              <a:gd name="T19" fmla="*/ 0 h 158"/>
              <a:gd name="T20" fmla="*/ 62 w 143"/>
              <a:gd name="T21" fmla="*/ 6 h 158"/>
              <a:gd name="T22" fmla="*/ 64 w 143"/>
              <a:gd name="T23" fmla="*/ 12 h 158"/>
              <a:gd name="T24" fmla="*/ 74 w 143"/>
              <a:gd name="T25" fmla="*/ 16 h 158"/>
              <a:gd name="T26" fmla="*/ 80 w 143"/>
              <a:gd name="T27" fmla="*/ 20 h 158"/>
              <a:gd name="T28" fmla="*/ 89 w 143"/>
              <a:gd name="T29" fmla="*/ 22 h 158"/>
              <a:gd name="T30" fmla="*/ 95 w 143"/>
              <a:gd name="T31" fmla="*/ 16 h 158"/>
              <a:gd name="T32" fmla="*/ 109 w 143"/>
              <a:gd name="T33" fmla="*/ 12 h 158"/>
              <a:gd name="T34" fmla="*/ 117 w 143"/>
              <a:gd name="T35" fmla="*/ 10 h 158"/>
              <a:gd name="T36" fmla="*/ 119 w 143"/>
              <a:gd name="T37" fmla="*/ 16 h 158"/>
              <a:gd name="T38" fmla="*/ 131 w 143"/>
              <a:gd name="T39" fmla="*/ 24 h 158"/>
              <a:gd name="T40" fmla="*/ 135 w 143"/>
              <a:gd name="T41" fmla="*/ 34 h 158"/>
              <a:gd name="T42" fmla="*/ 131 w 143"/>
              <a:gd name="T43" fmla="*/ 46 h 158"/>
              <a:gd name="T44" fmla="*/ 139 w 143"/>
              <a:gd name="T45" fmla="*/ 50 h 158"/>
              <a:gd name="T46" fmla="*/ 137 w 143"/>
              <a:gd name="T47" fmla="*/ 60 h 158"/>
              <a:gd name="T48" fmla="*/ 139 w 143"/>
              <a:gd name="T49" fmla="*/ 74 h 158"/>
              <a:gd name="T50" fmla="*/ 143 w 143"/>
              <a:gd name="T51" fmla="*/ 82 h 158"/>
              <a:gd name="T52" fmla="*/ 137 w 143"/>
              <a:gd name="T53" fmla="*/ 84 h 158"/>
              <a:gd name="T54" fmla="*/ 129 w 143"/>
              <a:gd name="T55" fmla="*/ 86 h 158"/>
              <a:gd name="T56" fmla="*/ 119 w 143"/>
              <a:gd name="T57" fmla="*/ 90 h 158"/>
              <a:gd name="T58" fmla="*/ 107 w 143"/>
              <a:gd name="T59" fmla="*/ 94 h 158"/>
              <a:gd name="T60" fmla="*/ 95 w 143"/>
              <a:gd name="T61" fmla="*/ 100 h 158"/>
              <a:gd name="T62" fmla="*/ 103 w 143"/>
              <a:gd name="T63" fmla="*/ 110 h 158"/>
              <a:gd name="T64" fmla="*/ 111 w 143"/>
              <a:gd name="T65" fmla="*/ 120 h 158"/>
              <a:gd name="T66" fmla="*/ 123 w 143"/>
              <a:gd name="T67" fmla="*/ 128 h 158"/>
              <a:gd name="T68" fmla="*/ 123 w 143"/>
              <a:gd name="T69" fmla="*/ 134 h 158"/>
              <a:gd name="T70" fmla="*/ 115 w 143"/>
              <a:gd name="T71" fmla="*/ 138 h 158"/>
              <a:gd name="T72" fmla="*/ 107 w 143"/>
              <a:gd name="T73" fmla="*/ 142 h 158"/>
              <a:gd name="T74" fmla="*/ 107 w 143"/>
              <a:gd name="T75" fmla="*/ 150 h 158"/>
              <a:gd name="T76" fmla="*/ 95 w 143"/>
              <a:gd name="T77" fmla="*/ 150 h 158"/>
              <a:gd name="T78" fmla="*/ 85 w 143"/>
              <a:gd name="T79" fmla="*/ 156 h 158"/>
              <a:gd name="T80" fmla="*/ 56 w 143"/>
              <a:gd name="T81" fmla="*/ 158 h 158"/>
              <a:gd name="T82" fmla="*/ 58 w 143"/>
              <a:gd name="T83" fmla="*/ 154 h 158"/>
              <a:gd name="T84" fmla="*/ 56 w 143"/>
              <a:gd name="T85" fmla="*/ 152 h 158"/>
              <a:gd name="T86" fmla="*/ 48 w 143"/>
              <a:gd name="T87" fmla="*/ 150 h 158"/>
              <a:gd name="T88" fmla="*/ 38 w 143"/>
              <a:gd name="T89" fmla="*/ 152 h 158"/>
              <a:gd name="T90" fmla="*/ 28 w 143"/>
              <a:gd name="T91" fmla="*/ 152 h 158"/>
              <a:gd name="T92" fmla="*/ 22 w 143"/>
              <a:gd name="T93" fmla="*/ 152 h 158"/>
              <a:gd name="T94" fmla="*/ 22 w 143"/>
              <a:gd name="T95" fmla="*/ 146 h 158"/>
              <a:gd name="T96" fmla="*/ 32 w 143"/>
              <a:gd name="T97" fmla="*/ 126 h 158"/>
              <a:gd name="T98" fmla="*/ 30 w 143"/>
              <a:gd name="T99" fmla="*/ 122 h 158"/>
              <a:gd name="T100" fmla="*/ 12 w 143"/>
              <a:gd name="T101" fmla="*/ 122 h 158"/>
              <a:gd name="T102" fmla="*/ 8 w 143"/>
              <a:gd name="T103" fmla="*/ 118 h 158"/>
              <a:gd name="T104" fmla="*/ 2 w 143"/>
              <a:gd name="T105" fmla="*/ 114 h 158"/>
              <a:gd name="T106" fmla="*/ 4 w 143"/>
              <a:gd name="T107" fmla="*/ 106 h 158"/>
              <a:gd name="T108" fmla="*/ 2 w 143"/>
              <a:gd name="T109" fmla="*/ 102 h 158"/>
              <a:gd name="T110" fmla="*/ 4 w 143"/>
              <a:gd name="T111" fmla="*/ 96 h 158"/>
              <a:gd name="T112" fmla="*/ 0 w 143"/>
              <a:gd name="T113" fmla="*/ 86 h 158"/>
              <a:gd name="T114" fmla="*/ 0 w 143"/>
              <a:gd name="T115" fmla="*/ 68 h 158"/>
              <a:gd name="T116" fmla="*/ 12 w 143"/>
              <a:gd name="T117" fmla="*/ 60 h 158"/>
              <a:gd name="T118" fmla="*/ 12 w 143"/>
              <a:gd name="T119" fmla="*/ 50 h 158"/>
              <a:gd name="T120" fmla="*/ 16 w 143"/>
              <a:gd name="T121" fmla="*/ 44 h 158"/>
              <a:gd name="T122" fmla="*/ 10 w 143"/>
              <a:gd name="T123" fmla="*/ 3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" h="158">
                <a:moveTo>
                  <a:pt x="10" y="30"/>
                </a:moveTo>
                <a:lnTo>
                  <a:pt x="18" y="28"/>
                </a:lnTo>
                <a:lnTo>
                  <a:pt x="26" y="28"/>
                </a:lnTo>
                <a:lnTo>
                  <a:pt x="36" y="32"/>
                </a:lnTo>
                <a:lnTo>
                  <a:pt x="40" y="26"/>
                </a:lnTo>
                <a:lnTo>
                  <a:pt x="48" y="22"/>
                </a:lnTo>
                <a:lnTo>
                  <a:pt x="46" y="16"/>
                </a:lnTo>
                <a:lnTo>
                  <a:pt x="44" y="8"/>
                </a:lnTo>
                <a:lnTo>
                  <a:pt x="46" y="2"/>
                </a:lnTo>
                <a:lnTo>
                  <a:pt x="56" y="0"/>
                </a:lnTo>
                <a:lnTo>
                  <a:pt x="62" y="6"/>
                </a:lnTo>
                <a:lnTo>
                  <a:pt x="64" y="12"/>
                </a:lnTo>
                <a:lnTo>
                  <a:pt x="74" y="16"/>
                </a:lnTo>
                <a:lnTo>
                  <a:pt x="80" y="20"/>
                </a:lnTo>
                <a:lnTo>
                  <a:pt x="89" y="22"/>
                </a:lnTo>
                <a:lnTo>
                  <a:pt x="95" y="16"/>
                </a:lnTo>
                <a:lnTo>
                  <a:pt x="109" y="12"/>
                </a:lnTo>
                <a:lnTo>
                  <a:pt x="117" y="10"/>
                </a:lnTo>
                <a:lnTo>
                  <a:pt x="119" y="16"/>
                </a:lnTo>
                <a:lnTo>
                  <a:pt x="131" y="24"/>
                </a:lnTo>
                <a:lnTo>
                  <a:pt x="135" y="34"/>
                </a:lnTo>
                <a:lnTo>
                  <a:pt x="131" y="46"/>
                </a:lnTo>
                <a:lnTo>
                  <a:pt x="139" y="50"/>
                </a:lnTo>
                <a:lnTo>
                  <a:pt x="137" y="60"/>
                </a:lnTo>
                <a:lnTo>
                  <a:pt x="139" y="74"/>
                </a:lnTo>
                <a:lnTo>
                  <a:pt x="143" y="82"/>
                </a:lnTo>
                <a:lnTo>
                  <a:pt x="137" y="84"/>
                </a:lnTo>
                <a:lnTo>
                  <a:pt x="129" y="86"/>
                </a:lnTo>
                <a:lnTo>
                  <a:pt x="119" y="90"/>
                </a:lnTo>
                <a:lnTo>
                  <a:pt x="107" y="94"/>
                </a:lnTo>
                <a:lnTo>
                  <a:pt x="95" y="100"/>
                </a:lnTo>
                <a:lnTo>
                  <a:pt x="103" y="110"/>
                </a:lnTo>
                <a:lnTo>
                  <a:pt x="111" y="120"/>
                </a:lnTo>
                <a:lnTo>
                  <a:pt x="123" y="128"/>
                </a:lnTo>
                <a:lnTo>
                  <a:pt x="123" y="134"/>
                </a:lnTo>
                <a:lnTo>
                  <a:pt x="115" y="138"/>
                </a:lnTo>
                <a:lnTo>
                  <a:pt x="107" y="142"/>
                </a:lnTo>
                <a:lnTo>
                  <a:pt x="107" y="150"/>
                </a:lnTo>
                <a:lnTo>
                  <a:pt x="95" y="150"/>
                </a:lnTo>
                <a:lnTo>
                  <a:pt x="85" y="156"/>
                </a:lnTo>
                <a:lnTo>
                  <a:pt x="56" y="158"/>
                </a:lnTo>
                <a:lnTo>
                  <a:pt x="58" y="154"/>
                </a:lnTo>
                <a:lnTo>
                  <a:pt x="56" y="152"/>
                </a:lnTo>
                <a:lnTo>
                  <a:pt x="48" y="150"/>
                </a:lnTo>
                <a:lnTo>
                  <a:pt x="38" y="152"/>
                </a:lnTo>
                <a:lnTo>
                  <a:pt x="28" y="152"/>
                </a:lnTo>
                <a:lnTo>
                  <a:pt x="22" y="152"/>
                </a:lnTo>
                <a:lnTo>
                  <a:pt x="22" y="146"/>
                </a:lnTo>
                <a:lnTo>
                  <a:pt x="32" y="126"/>
                </a:lnTo>
                <a:lnTo>
                  <a:pt x="30" y="122"/>
                </a:lnTo>
                <a:lnTo>
                  <a:pt x="12" y="122"/>
                </a:lnTo>
                <a:lnTo>
                  <a:pt x="8" y="118"/>
                </a:lnTo>
                <a:lnTo>
                  <a:pt x="2" y="114"/>
                </a:lnTo>
                <a:lnTo>
                  <a:pt x="4" y="106"/>
                </a:lnTo>
                <a:lnTo>
                  <a:pt x="2" y="102"/>
                </a:lnTo>
                <a:lnTo>
                  <a:pt x="4" y="96"/>
                </a:lnTo>
                <a:lnTo>
                  <a:pt x="0" y="86"/>
                </a:lnTo>
                <a:lnTo>
                  <a:pt x="0" y="68"/>
                </a:lnTo>
                <a:lnTo>
                  <a:pt x="12" y="60"/>
                </a:lnTo>
                <a:lnTo>
                  <a:pt x="12" y="50"/>
                </a:lnTo>
                <a:lnTo>
                  <a:pt x="16" y="44"/>
                </a:lnTo>
                <a:lnTo>
                  <a:pt x="10" y="30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87" name="Freeform 167"/>
          <p:cNvSpPr>
            <a:spLocks/>
          </p:cNvSpPr>
          <p:nvPr/>
        </p:nvSpPr>
        <p:spPr bwMode="auto">
          <a:xfrm>
            <a:off x="4625976" y="3515918"/>
            <a:ext cx="174625" cy="88294"/>
          </a:xfrm>
          <a:custGeom>
            <a:avLst/>
            <a:gdLst>
              <a:gd name="T0" fmla="*/ 48 w 110"/>
              <a:gd name="T1" fmla="*/ 0 h 50"/>
              <a:gd name="T2" fmla="*/ 56 w 110"/>
              <a:gd name="T3" fmla="*/ 4 h 50"/>
              <a:gd name="T4" fmla="*/ 68 w 110"/>
              <a:gd name="T5" fmla="*/ 8 h 50"/>
              <a:gd name="T6" fmla="*/ 70 w 110"/>
              <a:gd name="T7" fmla="*/ 16 h 50"/>
              <a:gd name="T8" fmla="*/ 78 w 110"/>
              <a:gd name="T9" fmla="*/ 18 h 50"/>
              <a:gd name="T10" fmla="*/ 80 w 110"/>
              <a:gd name="T11" fmla="*/ 14 h 50"/>
              <a:gd name="T12" fmla="*/ 88 w 110"/>
              <a:gd name="T13" fmla="*/ 16 h 50"/>
              <a:gd name="T14" fmla="*/ 94 w 110"/>
              <a:gd name="T15" fmla="*/ 20 h 50"/>
              <a:gd name="T16" fmla="*/ 102 w 110"/>
              <a:gd name="T17" fmla="*/ 24 h 50"/>
              <a:gd name="T18" fmla="*/ 110 w 110"/>
              <a:gd name="T19" fmla="*/ 30 h 50"/>
              <a:gd name="T20" fmla="*/ 100 w 110"/>
              <a:gd name="T21" fmla="*/ 36 h 50"/>
              <a:gd name="T22" fmla="*/ 92 w 110"/>
              <a:gd name="T23" fmla="*/ 44 h 50"/>
              <a:gd name="T24" fmla="*/ 82 w 110"/>
              <a:gd name="T25" fmla="*/ 46 h 50"/>
              <a:gd name="T26" fmla="*/ 76 w 110"/>
              <a:gd name="T27" fmla="*/ 50 h 50"/>
              <a:gd name="T28" fmla="*/ 66 w 110"/>
              <a:gd name="T29" fmla="*/ 50 h 50"/>
              <a:gd name="T30" fmla="*/ 46 w 110"/>
              <a:gd name="T31" fmla="*/ 42 h 50"/>
              <a:gd name="T32" fmla="*/ 44 w 110"/>
              <a:gd name="T33" fmla="*/ 48 h 50"/>
              <a:gd name="T34" fmla="*/ 28 w 110"/>
              <a:gd name="T35" fmla="*/ 46 h 50"/>
              <a:gd name="T36" fmla="*/ 20 w 110"/>
              <a:gd name="T37" fmla="*/ 40 h 50"/>
              <a:gd name="T38" fmla="*/ 14 w 110"/>
              <a:gd name="T39" fmla="*/ 34 h 50"/>
              <a:gd name="T40" fmla="*/ 0 w 110"/>
              <a:gd name="T41" fmla="*/ 18 h 50"/>
              <a:gd name="T42" fmla="*/ 12 w 110"/>
              <a:gd name="T43" fmla="*/ 12 h 50"/>
              <a:gd name="T44" fmla="*/ 24 w 110"/>
              <a:gd name="T45" fmla="*/ 8 h 50"/>
              <a:gd name="T46" fmla="*/ 34 w 110"/>
              <a:gd name="T47" fmla="*/ 4 h 50"/>
              <a:gd name="T48" fmla="*/ 42 w 110"/>
              <a:gd name="T49" fmla="*/ 2 h 50"/>
              <a:gd name="T50" fmla="*/ 48 w 110"/>
              <a:gd name="T5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0" h="50">
                <a:moveTo>
                  <a:pt x="48" y="0"/>
                </a:moveTo>
                <a:lnTo>
                  <a:pt x="56" y="4"/>
                </a:lnTo>
                <a:lnTo>
                  <a:pt x="68" y="8"/>
                </a:lnTo>
                <a:lnTo>
                  <a:pt x="70" y="16"/>
                </a:lnTo>
                <a:lnTo>
                  <a:pt x="78" y="18"/>
                </a:lnTo>
                <a:lnTo>
                  <a:pt x="80" y="14"/>
                </a:lnTo>
                <a:lnTo>
                  <a:pt x="88" y="16"/>
                </a:lnTo>
                <a:lnTo>
                  <a:pt x="94" y="20"/>
                </a:lnTo>
                <a:lnTo>
                  <a:pt x="102" y="24"/>
                </a:lnTo>
                <a:lnTo>
                  <a:pt x="110" y="30"/>
                </a:lnTo>
                <a:lnTo>
                  <a:pt x="100" y="36"/>
                </a:lnTo>
                <a:lnTo>
                  <a:pt x="92" y="44"/>
                </a:lnTo>
                <a:lnTo>
                  <a:pt x="82" y="46"/>
                </a:lnTo>
                <a:lnTo>
                  <a:pt x="76" y="50"/>
                </a:lnTo>
                <a:lnTo>
                  <a:pt x="66" y="50"/>
                </a:lnTo>
                <a:lnTo>
                  <a:pt x="46" y="42"/>
                </a:lnTo>
                <a:lnTo>
                  <a:pt x="44" y="48"/>
                </a:lnTo>
                <a:lnTo>
                  <a:pt x="28" y="46"/>
                </a:lnTo>
                <a:lnTo>
                  <a:pt x="20" y="40"/>
                </a:lnTo>
                <a:lnTo>
                  <a:pt x="14" y="34"/>
                </a:lnTo>
                <a:lnTo>
                  <a:pt x="0" y="18"/>
                </a:lnTo>
                <a:lnTo>
                  <a:pt x="12" y="12"/>
                </a:lnTo>
                <a:lnTo>
                  <a:pt x="24" y="8"/>
                </a:lnTo>
                <a:lnTo>
                  <a:pt x="34" y="4"/>
                </a:lnTo>
                <a:lnTo>
                  <a:pt x="42" y="2"/>
                </a:lnTo>
                <a:lnTo>
                  <a:pt x="48" y="0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88" name="Freeform 168"/>
          <p:cNvSpPr>
            <a:spLocks/>
          </p:cNvSpPr>
          <p:nvPr/>
        </p:nvSpPr>
        <p:spPr bwMode="auto">
          <a:xfrm>
            <a:off x="4746626" y="3565683"/>
            <a:ext cx="142875" cy="67103"/>
          </a:xfrm>
          <a:custGeom>
            <a:avLst/>
            <a:gdLst>
              <a:gd name="T0" fmla="*/ 44 w 90"/>
              <a:gd name="T1" fmla="*/ 2 h 38"/>
              <a:gd name="T2" fmla="*/ 48 w 90"/>
              <a:gd name="T3" fmla="*/ 10 h 38"/>
              <a:gd name="T4" fmla="*/ 58 w 90"/>
              <a:gd name="T5" fmla="*/ 8 h 38"/>
              <a:gd name="T6" fmla="*/ 68 w 90"/>
              <a:gd name="T7" fmla="*/ 4 h 38"/>
              <a:gd name="T8" fmla="*/ 76 w 90"/>
              <a:gd name="T9" fmla="*/ 4 h 38"/>
              <a:gd name="T10" fmla="*/ 86 w 90"/>
              <a:gd name="T11" fmla="*/ 8 h 38"/>
              <a:gd name="T12" fmla="*/ 90 w 90"/>
              <a:gd name="T13" fmla="*/ 12 h 38"/>
              <a:gd name="T14" fmla="*/ 86 w 90"/>
              <a:gd name="T15" fmla="*/ 20 h 38"/>
              <a:gd name="T16" fmla="*/ 82 w 90"/>
              <a:gd name="T17" fmla="*/ 26 h 38"/>
              <a:gd name="T18" fmla="*/ 72 w 90"/>
              <a:gd name="T19" fmla="*/ 24 h 38"/>
              <a:gd name="T20" fmla="*/ 62 w 90"/>
              <a:gd name="T21" fmla="*/ 22 h 38"/>
              <a:gd name="T22" fmla="*/ 56 w 90"/>
              <a:gd name="T23" fmla="*/ 26 h 38"/>
              <a:gd name="T24" fmla="*/ 54 w 90"/>
              <a:gd name="T25" fmla="*/ 28 h 38"/>
              <a:gd name="T26" fmla="*/ 44 w 90"/>
              <a:gd name="T27" fmla="*/ 28 h 38"/>
              <a:gd name="T28" fmla="*/ 38 w 90"/>
              <a:gd name="T29" fmla="*/ 32 h 38"/>
              <a:gd name="T30" fmla="*/ 30 w 90"/>
              <a:gd name="T31" fmla="*/ 32 h 38"/>
              <a:gd name="T32" fmla="*/ 26 w 90"/>
              <a:gd name="T33" fmla="*/ 38 h 38"/>
              <a:gd name="T34" fmla="*/ 18 w 90"/>
              <a:gd name="T35" fmla="*/ 38 h 38"/>
              <a:gd name="T36" fmla="*/ 10 w 90"/>
              <a:gd name="T37" fmla="*/ 36 h 38"/>
              <a:gd name="T38" fmla="*/ 4 w 90"/>
              <a:gd name="T39" fmla="*/ 32 h 38"/>
              <a:gd name="T40" fmla="*/ 2 w 90"/>
              <a:gd name="T41" fmla="*/ 24 h 38"/>
              <a:gd name="T42" fmla="*/ 0 w 90"/>
              <a:gd name="T43" fmla="*/ 20 h 38"/>
              <a:gd name="T44" fmla="*/ 6 w 90"/>
              <a:gd name="T45" fmla="*/ 16 h 38"/>
              <a:gd name="T46" fmla="*/ 16 w 90"/>
              <a:gd name="T47" fmla="*/ 14 h 38"/>
              <a:gd name="T48" fmla="*/ 24 w 90"/>
              <a:gd name="T49" fmla="*/ 6 h 38"/>
              <a:gd name="T50" fmla="*/ 34 w 90"/>
              <a:gd name="T51" fmla="*/ 0 h 38"/>
              <a:gd name="T52" fmla="*/ 44 w 90"/>
              <a:gd name="T53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" h="38">
                <a:moveTo>
                  <a:pt x="44" y="2"/>
                </a:moveTo>
                <a:lnTo>
                  <a:pt x="48" y="10"/>
                </a:lnTo>
                <a:lnTo>
                  <a:pt x="58" y="8"/>
                </a:lnTo>
                <a:lnTo>
                  <a:pt x="68" y="4"/>
                </a:lnTo>
                <a:lnTo>
                  <a:pt x="76" y="4"/>
                </a:lnTo>
                <a:lnTo>
                  <a:pt x="86" y="8"/>
                </a:lnTo>
                <a:lnTo>
                  <a:pt x="90" y="12"/>
                </a:lnTo>
                <a:lnTo>
                  <a:pt x="86" y="20"/>
                </a:lnTo>
                <a:lnTo>
                  <a:pt x="82" y="26"/>
                </a:lnTo>
                <a:lnTo>
                  <a:pt x="72" y="24"/>
                </a:lnTo>
                <a:lnTo>
                  <a:pt x="62" y="22"/>
                </a:lnTo>
                <a:lnTo>
                  <a:pt x="56" y="26"/>
                </a:lnTo>
                <a:lnTo>
                  <a:pt x="54" y="28"/>
                </a:lnTo>
                <a:lnTo>
                  <a:pt x="44" y="28"/>
                </a:lnTo>
                <a:lnTo>
                  <a:pt x="38" y="32"/>
                </a:lnTo>
                <a:lnTo>
                  <a:pt x="30" y="32"/>
                </a:lnTo>
                <a:lnTo>
                  <a:pt x="26" y="38"/>
                </a:lnTo>
                <a:lnTo>
                  <a:pt x="18" y="38"/>
                </a:lnTo>
                <a:lnTo>
                  <a:pt x="10" y="36"/>
                </a:lnTo>
                <a:lnTo>
                  <a:pt x="4" y="32"/>
                </a:lnTo>
                <a:lnTo>
                  <a:pt x="2" y="24"/>
                </a:lnTo>
                <a:lnTo>
                  <a:pt x="0" y="20"/>
                </a:lnTo>
                <a:lnTo>
                  <a:pt x="6" y="16"/>
                </a:lnTo>
                <a:lnTo>
                  <a:pt x="16" y="14"/>
                </a:lnTo>
                <a:lnTo>
                  <a:pt x="24" y="6"/>
                </a:lnTo>
                <a:lnTo>
                  <a:pt x="34" y="0"/>
                </a:lnTo>
                <a:lnTo>
                  <a:pt x="44" y="2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89" name="Freeform 169"/>
          <p:cNvSpPr>
            <a:spLocks/>
          </p:cNvSpPr>
          <p:nvPr/>
        </p:nvSpPr>
        <p:spPr bwMode="auto">
          <a:xfrm>
            <a:off x="4560887" y="3582238"/>
            <a:ext cx="201613" cy="91825"/>
          </a:xfrm>
          <a:custGeom>
            <a:avLst/>
            <a:gdLst>
              <a:gd name="T0" fmla="*/ 14 w 127"/>
              <a:gd name="T1" fmla="*/ 46 h 52"/>
              <a:gd name="T2" fmla="*/ 12 w 127"/>
              <a:gd name="T3" fmla="*/ 42 h 52"/>
              <a:gd name="T4" fmla="*/ 8 w 127"/>
              <a:gd name="T5" fmla="*/ 42 h 52"/>
              <a:gd name="T6" fmla="*/ 0 w 127"/>
              <a:gd name="T7" fmla="*/ 40 h 52"/>
              <a:gd name="T8" fmla="*/ 2 w 127"/>
              <a:gd name="T9" fmla="*/ 34 h 52"/>
              <a:gd name="T10" fmla="*/ 18 w 127"/>
              <a:gd name="T11" fmla="*/ 34 h 52"/>
              <a:gd name="T12" fmla="*/ 31 w 127"/>
              <a:gd name="T13" fmla="*/ 32 h 52"/>
              <a:gd name="T14" fmla="*/ 41 w 127"/>
              <a:gd name="T15" fmla="*/ 26 h 52"/>
              <a:gd name="T16" fmla="*/ 53 w 127"/>
              <a:gd name="T17" fmla="*/ 26 h 52"/>
              <a:gd name="T18" fmla="*/ 53 w 127"/>
              <a:gd name="T19" fmla="*/ 18 h 52"/>
              <a:gd name="T20" fmla="*/ 69 w 127"/>
              <a:gd name="T21" fmla="*/ 10 h 52"/>
              <a:gd name="T22" fmla="*/ 69 w 127"/>
              <a:gd name="T23" fmla="*/ 4 h 52"/>
              <a:gd name="T24" fmla="*/ 85 w 127"/>
              <a:gd name="T25" fmla="*/ 6 h 52"/>
              <a:gd name="T26" fmla="*/ 87 w 127"/>
              <a:gd name="T27" fmla="*/ 0 h 52"/>
              <a:gd name="T28" fmla="*/ 107 w 127"/>
              <a:gd name="T29" fmla="*/ 8 h 52"/>
              <a:gd name="T30" fmla="*/ 117 w 127"/>
              <a:gd name="T31" fmla="*/ 8 h 52"/>
              <a:gd name="T32" fmla="*/ 119 w 127"/>
              <a:gd name="T33" fmla="*/ 12 h 52"/>
              <a:gd name="T34" fmla="*/ 121 w 127"/>
              <a:gd name="T35" fmla="*/ 20 h 52"/>
              <a:gd name="T36" fmla="*/ 127 w 127"/>
              <a:gd name="T37" fmla="*/ 24 h 52"/>
              <a:gd name="T38" fmla="*/ 117 w 127"/>
              <a:gd name="T39" fmla="*/ 28 h 52"/>
              <a:gd name="T40" fmla="*/ 111 w 127"/>
              <a:gd name="T41" fmla="*/ 34 h 52"/>
              <a:gd name="T42" fmla="*/ 109 w 127"/>
              <a:gd name="T43" fmla="*/ 40 h 52"/>
              <a:gd name="T44" fmla="*/ 103 w 127"/>
              <a:gd name="T45" fmla="*/ 44 h 52"/>
              <a:gd name="T46" fmla="*/ 89 w 127"/>
              <a:gd name="T47" fmla="*/ 50 h 52"/>
              <a:gd name="T48" fmla="*/ 77 w 127"/>
              <a:gd name="T49" fmla="*/ 52 h 52"/>
              <a:gd name="T50" fmla="*/ 67 w 127"/>
              <a:gd name="T51" fmla="*/ 48 h 52"/>
              <a:gd name="T52" fmla="*/ 51 w 127"/>
              <a:gd name="T53" fmla="*/ 50 h 52"/>
              <a:gd name="T54" fmla="*/ 41 w 127"/>
              <a:gd name="T55" fmla="*/ 46 h 52"/>
              <a:gd name="T56" fmla="*/ 41 w 127"/>
              <a:gd name="T57" fmla="*/ 40 h 52"/>
              <a:gd name="T58" fmla="*/ 26 w 127"/>
              <a:gd name="T59" fmla="*/ 40 h 52"/>
              <a:gd name="T60" fmla="*/ 24 w 127"/>
              <a:gd name="T61" fmla="*/ 46 h 52"/>
              <a:gd name="T62" fmla="*/ 14 w 127"/>
              <a:gd name="T63" fmla="*/ 4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52">
                <a:moveTo>
                  <a:pt x="14" y="46"/>
                </a:moveTo>
                <a:lnTo>
                  <a:pt x="12" y="42"/>
                </a:lnTo>
                <a:lnTo>
                  <a:pt x="8" y="42"/>
                </a:lnTo>
                <a:lnTo>
                  <a:pt x="0" y="40"/>
                </a:lnTo>
                <a:lnTo>
                  <a:pt x="2" y="34"/>
                </a:lnTo>
                <a:lnTo>
                  <a:pt x="18" y="34"/>
                </a:lnTo>
                <a:lnTo>
                  <a:pt x="31" y="32"/>
                </a:lnTo>
                <a:lnTo>
                  <a:pt x="41" y="26"/>
                </a:lnTo>
                <a:lnTo>
                  <a:pt x="53" y="26"/>
                </a:lnTo>
                <a:lnTo>
                  <a:pt x="53" y="18"/>
                </a:lnTo>
                <a:lnTo>
                  <a:pt x="69" y="10"/>
                </a:lnTo>
                <a:lnTo>
                  <a:pt x="69" y="4"/>
                </a:lnTo>
                <a:lnTo>
                  <a:pt x="85" y="6"/>
                </a:lnTo>
                <a:lnTo>
                  <a:pt x="87" y="0"/>
                </a:lnTo>
                <a:lnTo>
                  <a:pt x="107" y="8"/>
                </a:lnTo>
                <a:lnTo>
                  <a:pt x="117" y="8"/>
                </a:lnTo>
                <a:lnTo>
                  <a:pt x="119" y="12"/>
                </a:lnTo>
                <a:lnTo>
                  <a:pt x="121" y="20"/>
                </a:lnTo>
                <a:lnTo>
                  <a:pt x="127" y="24"/>
                </a:lnTo>
                <a:lnTo>
                  <a:pt x="117" y="28"/>
                </a:lnTo>
                <a:lnTo>
                  <a:pt x="111" y="34"/>
                </a:lnTo>
                <a:lnTo>
                  <a:pt x="109" y="40"/>
                </a:lnTo>
                <a:lnTo>
                  <a:pt x="103" y="44"/>
                </a:lnTo>
                <a:lnTo>
                  <a:pt x="89" y="50"/>
                </a:lnTo>
                <a:lnTo>
                  <a:pt x="77" y="52"/>
                </a:lnTo>
                <a:lnTo>
                  <a:pt x="67" y="48"/>
                </a:lnTo>
                <a:lnTo>
                  <a:pt x="51" y="50"/>
                </a:lnTo>
                <a:lnTo>
                  <a:pt x="41" y="46"/>
                </a:lnTo>
                <a:lnTo>
                  <a:pt x="41" y="40"/>
                </a:lnTo>
                <a:lnTo>
                  <a:pt x="26" y="40"/>
                </a:lnTo>
                <a:lnTo>
                  <a:pt x="24" y="46"/>
                </a:lnTo>
                <a:lnTo>
                  <a:pt x="14" y="46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90" name="Freeform 170"/>
          <p:cNvSpPr>
            <a:spLocks/>
          </p:cNvSpPr>
          <p:nvPr/>
        </p:nvSpPr>
        <p:spPr bwMode="auto">
          <a:xfrm>
            <a:off x="4683126" y="3379607"/>
            <a:ext cx="244475" cy="211904"/>
          </a:xfrm>
          <a:custGeom>
            <a:avLst/>
            <a:gdLst>
              <a:gd name="T0" fmla="*/ 0 w 154"/>
              <a:gd name="T1" fmla="*/ 20 h 120"/>
              <a:gd name="T2" fmla="*/ 16 w 154"/>
              <a:gd name="T3" fmla="*/ 16 h 120"/>
              <a:gd name="T4" fmla="*/ 32 w 154"/>
              <a:gd name="T5" fmla="*/ 10 h 120"/>
              <a:gd name="T6" fmla="*/ 48 w 154"/>
              <a:gd name="T7" fmla="*/ 0 h 120"/>
              <a:gd name="T8" fmla="*/ 66 w 154"/>
              <a:gd name="T9" fmla="*/ 0 h 120"/>
              <a:gd name="T10" fmla="*/ 70 w 154"/>
              <a:gd name="T11" fmla="*/ 8 h 120"/>
              <a:gd name="T12" fmla="*/ 88 w 154"/>
              <a:gd name="T13" fmla="*/ 8 h 120"/>
              <a:gd name="T14" fmla="*/ 108 w 154"/>
              <a:gd name="T15" fmla="*/ 8 h 120"/>
              <a:gd name="T16" fmla="*/ 134 w 154"/>
              <a:gd name="T17" fmla="*/ 6 h 120"/>
              <a:gd name="T18" fmla="*/ 140 w 154"/>
              <a:gd name="T19" fmla="*/ 12 h 120"/>
              <a:gd name="T20" fmla="*/ 144 w 154"/>
              <a:gd name="T21" fmla="*/ 16 h 120"/>
              <a:gd name="T22" fmla="*/ 148 w 154"/>
              <a:gd name="T23" fmla="*/ 28 h 120"/>
              <a:gd name="T24" fmla="*/ 152 w 154"/>
              <a:gd name="T25" fmla="*/ 32 h 120"/>
              <a:gd name="T26" fmla="*/ 152 w 154"/>
              <a:gd name="T27" fmla="*/ 46 h 120"/>
              <a:gd name="T28" fmla="*/ 144 w 154"/>
              <a:gd name="T29" fmla="*/ 46 h 120"/>
              <a:gd name="T30" fmla="*/ 142 w 154"/>
              <a:gd name="T31" fmla="*/ 52 h 120"/>
              <a:gd name="T32" fmla="*/ 148 w 154"/>
              <a:gd name="T33" fmla="*/ 56 h 120"/>
              <a:gd name="T34" fmla="*/ 148 w 154"/>
              <a:gd name="T35" fmla="*/ 70 h 120"/>
              <a:gd name="T36" fmla="*/ 150 w 154"/>
              <a:gd name="T37" fmla="*/ 76 h 120"/>
              <a:gd name="T38" fmla="*/ 152 w 154"/>
              <a:gd name="T39" fmla="*/ 84 h 120"/>
              <a:gd name="T40" fmla="*/ 154 w 154"/>
              <a:gd name="T41" fmla="*/ 88 h 120"/>
              <a:gd name="T42" fmla="*/ 144 w 154"/>
              <a:gd name="T43" fmla="*/ 94 h 120"/>
              <a:gd name="T44" fmla="*/ 136 w 154"/>
              <a:gd name="T45" fmla="*/ 102 h 120"/>
              <a:gd name="T46" fmla="*/ 132 w 154"/>
              <a:gd name="T47" fmla="*/ 110 h 120"/>
              <a:gd name="T48" fmla="*/ 130 w 154"/>
              <a:gd name="T49" fmla="*/ 120 h 120"/>
              <a:gd name="T50" fmla="*/ 126 w 154"/>
              <a:gd name="T51" fmla="*/ 116 h 120"/>
              <a:gd name="T52" fmla="*/ 116 w 154"/>
              <a:gd name="T53" fmla="*/ 112 h 120"/>
              <a:gd name="T54" fmla="*/ 108 w 154"/>
              <a:gd name="T55" fmla="*/ 112 h 120"/>
              <a:gd name="T56" fmla="*/ 98 w 154"/>
              <a:gd name="T57" fmla="*/ 116 h 120"/>
              <a:gd name="T58" fmla="*/ 88 w 154"/>
              <a:gd name="T59" fmla="*/ 118 h 120"/>
              <a:gd name="T60" fmla="*/ 84 w 154"/>
              <a:gd name="T61" fmla="*/ 110 h 120"/>
              <a:gd name="T62" fmla="*/ 74 w 154"/>
              <a:gd name="T63" fmla="*/ 108 h 120"/>
              <a:gd name="T64" fmla="*/ 66 w 154"/>
              <a:gd name="T65" fmla="*/ 102 h 120"/>
              <a:gd name="T66" fmla="*/ 58 w 154"/>
              <a:gd name="T67" fmla="*/ 98 h 120"/>
              <a:gd name="T68" fmla="*/ 52 w 154"/>
              <a:gd name="T69" fmla="*/ 94 h 120"/>
              <a:gd name="T70" fmla="*/ 44 w 154"/>
              <a:gd name="T71" fmla="*/ 92 h 120"/>
              <a:gd name="T72" fmla="*/ 42 w 154"/>
              <a:gd name="T73" fmla="*/ 96 h 120"/>
              <a:gd name="T74" fmla="*/ 34 w 154"/>
              <a:gd name="T75" fmla="*/ 94 h 120"/>
              <a:gd name="T76" fmla="*/ 32 w 154"/>
              <a:gd name="T77" fmla="*/ 86 h 120"/>
              <a:gd name="T78" fmla="*/ 24 w 154"/>
              <a:gd name="T79" fmla="*/ 84 h 120"/>
              <a:gd name="T80" fmla="*/ 12 w 154"/>
              <a:gd name="T81" fmla="*/ 78 h 120"/>
              <a:gd name="T82" fmla="*/ 8 w 154"/>
              <a:gd name="T83" fmla="*/ 70 h 120"/>
              <a:gd name="T84" fmla="*/ 8 w 154"/>
              <a:gd name="T85" fmla="*/ 46 h 120"/>
              <a:gd name="T86" fmla="*/ 0 w 154"/>
              <a:gd name="T87" fmla="*/ 42 h 120"/>
              <a:gd name="T88" fmla="*/ 4 w 154"/>
              <a:gd name="T89" fmla="*/ 30 h 120"/>
              <a:gd name="T90" fmla="*/ 0 w 154"/>
              <a:gd name="T91" fmla="*/ 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4" h="120">
                <a:moveTo>
                  <a:pt x="0" y="20"/>
                </a:moveTo>
                <a:lnTo>
                  <a:pt x="16" y="16"/>
                </a:lnTo>
                <a:lnTo>
                  <a:pt x="32" y="10"/>
                </a:lnTo>
                <a:lnTo>
                  <a:pt x="48" y="0"/>
                </a:lnTo>
                <a:lnTo>
                  <a:pt x="66" y="0"/>
                </a:lnTo>
                <a:lnTo>
                  <a:pt x="70" y="8"/>
                </a:lnTo>
                <a:lnTo>
                  <a:pt x="88" y="8"/>
                </a:lnTo>
                <a:lnTo>
                  <a:pt x="108" y="8"/>
                </a:lnTo>
                <a:lnTo>
                  <a:pt x="134" y="6"/>
                </a:lnTo>
                <a:lnTo>
                  <a:pt x="140" y="12"/>
                </a:lnTo>
                <a:lnTo>
                  <a:pt x="144" y="16"/>
                </a:lnTo>
                <a:lnTo>
                  <a:pt x="148" y="28"/>
                </a:lnTo>
                <a:lnTo>
                  <a:pt x="152" y="32"/>
                </a:lnTo>
                <a:lnTo>
                  <a:pt x="152" y="46"/>
                </a:lnTo>
                <a:lnTo>
                  <a:pt x="144" y="46"/>
                </a:lnTo>
                <a:lnTo>
                  <a:pt x="142" y="52"/>
                </a:lnTo>
                <a:lnTo>
                  <a:pt x="148" y="56"/>
                </a:lnTo>
                <a:lnTo>
                  <a:pt x="148" y="70"/>
                </a:lnTo>
                <a:lnTo>
                  <a:pt x="150" y="76"/>
                </a:lnTo>
                <a:lnTo>
                  <a:pt x="152" y="84"/>
                </a:lnTo>
                <a:lnTo>
                  <a:pt x="154" y="88"/>
                </a:lnTo>
                <a:lnTo>
                  <a:pt x="144" y="94"/>
                </a:lnTo>
                <a:lnTo>
                  <a:pt x="136" y="102"/>
                </a:lnTo>
                <a:lnTo>
                  <a:pt x="132" y="110"/>
                </a:lnTo>
                <a:lnTo>
                  <a:pt x="130" y="120"/>
                </a:lnTo>
                <a:lnTo>
                  <a:pt x="126" y="116"/>
                </a:lnTo>
                <a:lnTo>
                  <a:pt x="116" y="112"/>
                </a:lnTo>
                <a:lnTo>
                  <a:pt x="108" y="112"/>
                </a:lnTo>
                <a:lnTo>
                  <a:pt x="98" y="116"/>
                </a:lnTo>
                <a:lnTo>
                  <a:pt x="88" y="118"/>
                </a:lnTo>
                <a:lnTo>
                  <a:pt x="84" y="110"/>
                </a:lnTo>
                <a:lnTo>
                  <a:pt x="74" y="108"/>
                </a:lnTo>
                <a:lnTo>
                  <a:pt x="66" y="102"/>
                </a:lnTo>
                <a:lnTo>
                  <a:pt x="58" y="98"/>
                </a:lnTo>
                <a:lnTo>
                  <a:pt x="52" y="94"/>
                </a:lnTo>
                <a:lnTo>
                  <a:pt x="44" y="92"/>
                </a:lnTo>
                <a:lnTo>
                  <a:pt x="42" y="96"/>
                </a:lnTo>
                <a:lnTo>
                  <a:pt x="34" y="94"/>
                </a:lnTo>
                <a:lnTo>
                  <a:pt x="32" y="86"/>
                </a:lnTo>
                <a:lnTo>
                  <a:pt x="24" y="84"/>
                </a:lnTo>
                <a:lnTo>
                  <a:pt x="12" y="78"/>
                </a:lnTo>
                <a:lnTo>
                  <a:pt x="8" y="70"/>
                </a:lnTo>
                <a:lnTo>
                  <a:pt x="8" y="46"/>
                </a:lnTo>
                <a:lnTo>
                  <a:pt x="0" y="42"/>
                </a:lnTo>
                <a:lnTo>
                  <a:pt x="4" y="30"/>
                </a:lnTo>
                <a:lnTo>
                  <a:pt x="0" y="20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91" name="Freeform 171"/>
          <p:cNvSpPr>
            <a:spLocks/>
          </p:cNvSpPr>
          <p:nvPr/>
        </p:nvSpPr>
        <p:spPr bwMode="auto">
          <a:xfrm>
            <a:off x="4733925" y="3597399"/>
            <a:ext cx="158750" cy="98889"/>
          </a:xfrm>
          <a:custGeom>
            <a:avLst/>
            <a:gdLst>
              <a:gd name="T0" fmla="*/ 0 w 100"/>
              <a:gd name="T1" fmla="*/ 30 h 56"/>
              <a:gd name="T2" fmla="*/ 2 w 100"/>
              <a:gd name="T3" fmla="*/ 24 h 56"/>
              <a:gd name="T4" fmla="*/ 8 w 100"/>
              <a:gd name="T5" fmla="*/ 18 h 56"/>
              <a:gd name="T6" fmla="*/ 18 w 100"/>
              <a:gd name="T7" fmla="*/ 14 h 56"/>
              <a:gd name="T8" fmla="*/ 34 w 100"/>
              <a:gd name="T9" fmla="*/ 16 h 56"/>
              <a:gd name="T10" fmla="*/ 38 w 100"/>
              <a:gd name="T11" fmla="*/ 10 h 56"/>
              <a:gd name="T12" fmla="*/ 46 w 100"/>
              <a:gd name="T13" fmla="*/ 10 h 56"/>
              <a:gd name="T14" fmla="*/ 52 w 100"/>
              <a:gd name="T15" fmla="*/ 6 h 56"/>
              <a:gd name="T16" fmla="*/ 62 w 100"/>
              <a:gd name="T17" fmla="*/ 6 h 56"/>
              <a:gd name="T18" fmla="*/ 64 w 100"/>
              <a:gd name="T19" fmla="*/ 4 h 56"/>
              <a:gd name="T20" fmla="*/ 70 w 100"/>
              <a:gd name="T21" fmla="*/ 0 h 56"/>
              <a:gd name="T22" fmla="*/ 90 w 100"/>
              <a:gd name="T23" fmla="*/ 4 h 56"/>
              <a:gd name="T24" fmla="*/ 96 w 100"/>
              <a:gd name="T25" fmla="*/ 8 h 56"/>
              <a:gd name="T26" fmla="*/ 100 w 100"/>
              <a:gd name="T27" fmla="*/ 14 h 56"/>
              <a:gd name="T28" fmla="*/ 92 w 100"/>
              <a:gd name="T29" fmla="*/ 22 h 56"/>
              <a:gd name="T30" fmla="*/ 82 w 100"/>
              <a:gd name="T31" fmla="*/ 36 h 56"/>
              <a:gd name="T32" fmla="*/ 68 w 100"/>
              <a:gd name="T33" fmla="*/ 50 h 56"/>
              <a:gd name="T34" fmla="*/ 48 w 100"/>
              <a:gd name="T35" fmla="*/ 50 h 56"/>
              <a:gd name="T36" fmla="*/ 40 w 100"/>
              <a:gd name="T37" fmla="*/ 54 h 56"/>
              <a:gd name="T38" fmla="*/ 22 w 100"/>
              <a:gd name="T39" fmla="*/ 56 h 56"/>
              <a:gd name="T40" fmla="*/ 10 w 100"/>
              <a:gd name="T41" fmla="*/ 46 h 56"/>
              <a:gd name="T42" fmla="*/ 2 w 100"/>
              <a:gd name="T43" fmla="*/ 38 h 56"/>
              <a:gd name="T44" fmla="*/ 0 w 100"/>
              <a:gd name="T45" fmla="*/ 3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0" h="56">
                <a:moveTo>
                  <a:pt x="0" y="30"/>
                </a:moveTo>
                <a:lnTo>
                  <a:pt x="2" y="24"/>
                </a:lnTo>
                <a:lnTo>
                  <a:pt x="8" y="18"/>
                </a:lnTo>
                <a:lnTo>
                  <a:pt x="18" y="14"/>
                </a:lnTo>
                <a:lnTo>
                  <a:pt x="34" y="16"/>
                </a:lnTo>
                <a:lnTo>
                  <a:pt x="38" y="10"/>
                </a:lnTo>
                <a:lnTo>
                  <a:pt x="46" y="10"/>
                </a:lnTo>
                <a:lnTo>
                  <a:pt x="52" y="6"/>
                </a:lnTo>
                <a:lnTo>
                  <a:pt x="62" y="6"/>
                </a:lnTo>
                <a:lnTo>
                  <a:pt x="64" y="4"/>
                </a:lnTo>
                <a:lnTo>
                  <a:pt x="70" y="0"/>
                </a:lnTo>
                <a:lnTo>
                  <a:pt x="90" y="4"/>
                </a:lnTo>
                <a:lnTo>
                  <a:pt x="96" y="8"/>
                </a:lnTo>
                <a:lnTo>
                  <a:pt x="100" y="14"/>
                </a:lnTo>
                <a:lnTo>
                  <a:pt x="92" y="22"/>
                </a:lnTo>
                <a:lnTo>
                  <a:pt x="82" y="36"/>
                </a:lnTo>
                <a:lnTo>
                  <a:pt x="68" y="50"/>
                </a:lnTo>
                <a:lnTo>
                  <a:pt x="48" y="50"/>
                </a:lnTo>
                <a:lnTo>
                  <a:pt x="40" y="54"/>
                </a:lnTo>
                <a:lnTo>
                  <a:pt x="22" y="56"/>
                </a:lnTo>
                <a:lnTo>
                  <a:pt x="10" y="46"/>
                </a:lnTo>
                <a:lnTo>
                  <a:pt x="2" y="38"/>
                </a:lnTo>
                <a:lnTo>
                  <a:pt x="0" y="30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92" name="Freeform 172"/>
          <p:cNvSpPr>
            <a:spLocks/>
          </p:cNvSpPr>
          <p:nvPr/>
        </p:nvSpPr>
        <p:spPr bwMode="auto">
          <a:xfrm>
            <a:off x="4654550" y="3649661"/>
            <a:ext cx="82550" cy="52976"/>
          </a:xfrm>
          <a:custGeom>
            <a:avLst/>
            <a:gdLst>
              <a:gd name="T0" fmla="*/ 10 w 52"/>
              <a:gd name="T1" fmla="*/ 28 h 30"/>
              <a:gd name="T2" fmla="*/ 20 w 52"/>
              <a:gd name="T3" fmla="*/ 30 h 30"/>
              <a:gd name="T4" fmla="*/ 32 w 52"/>
              <a:gd name="T5" fmla="*/ 28 h 30"/>
              <a:gd name="T6" fmla="*/ 38 w 52"/>
              <a:gd name="T7" fmla="*/ 22 h 30"/>
              <a:gd name="T8" fmla="*/ 44 w 52"/>
              <a:gd name="T9" fmla="*/ 16 h 30"/>
              <a:gd name="T10" fmla="*/ 52 w 52"/>
              <a:gd name="T11" fmla="*/ 8 h 30"/>
              <a:gd name="T12" fmla="*/ 50 w 52"/>
              <a:gd name="T13" fmla="*/ 0 h 30"/>
              <a:gd name="T14" fmla="*/ 44 w 52"/>
              <a:gd name="T15" fmla="*/ 4 h 30"/>
              <a:gd name="T16" fmla="*/ 30 w 52"/>
              <a:gd name="T17" fmla="*/ 10 h 30"/>
              <a:gd name="T18" fmla="*/ 18 w 52"/>
              <a:gd name="T19" fmla="*/ 12 h 30"/>
              <a:gd name="T20" fmla="*/ 8 w 52"/>
              <a:gd name="T21" fmla="*/ 8 h 30"/>
              <a:gd name="T22" fmla="*/ 2 w 52"/>
              <a:gd name="T23" fmla="*/ 16 h 30"/>
              <a:gd name="T24" fmla="*/ 0 w 52"/>
              <a:gd name="T25" fmla="*/ 24 h 30"/>
              <a:gd name="T26" fmla="*/ 10 w 52"/>
              <a:gd name="T27" fmla="*/ 2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" h="30">
                <a:moveTo>
                  <a:pt x="10" y="28"/>
                </a:moveTo>
                <a:lnTo>
                  <a:pt x="20" y="30"/>
                </a:lnTo>
                <a:lnTo>
                  <a:pt x="32" y="28"/>
                </a:lnTo>
                <a:lnTo>
                  <a:pt x="38" y="22"/>
                </a:lnTo>
                <a:lnTo>
                  <a:pt x="44" y="16"/>
                </a:lnTo>
                <a:lnTo>
                  <a:pt x="52" y="8"/>
                </a:lnTo>
                <a:lnTo>
                  <a:pt x="50" y="0"/>
                </a:lnTo>
                <a:lnTo>
                  <a:pt x="44" y="4"/>
                </a:lnTo>
                <a:lnTo>
                  <a:pt x="30" y="10"/>
                </a:lnTo>
                <a:lnTo>
                  <a:pt x="18" y="12"/>
                </a:lnTo>
                <a:lnTo>
                  <a:pt x="8" y="8"/>
                </a:lnTo>
                <a:lnTo>
                  <a:pt x="2" y="16"/>
                </a:lnTo>
                <a:lnTo>
                  <a:pt x="0" y="24"/>
                </a:lnTo>
                <a:lnTo>
                  <a:pt x="10" y="28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93" name="Freeform 173"/>
          <p:cNvSpPr>
            <a:spLocks/>
          </p:cNvSpPr>
          <p:nvPr/>
        </p:nvSpPr>
        <p:spPr bwMode="auto">
          <a:xfrm>
            <a:off x="4664076" y="3654513"/>
            <a:ext cx="142875" cy="130674"/>
          </a:xfrm>
          <a:custGeom>
            <a:avLst/>
            <a:gdLst>
              <a:gd name="T0" fmla="*/ 84 w 90"/>
              <a:gd name="T1" fmla="*/ 16 h 74"/>
              <a:gd name="T2" fmla="*/ 86 w 90"/>
              <a:gd name="T3" fmla="*/ 24 h 74"/>
              <a:gd name="T4" fmla="*/ 90 w 90"/>
              <a:gd name="T5" fmla="*/ 30 h 74"/>
              <a:gd name="T6" fmla="*/ 86 w 90"/>
              <a:gd name="T7" fmla="*/ 34 h 74"/>
              <a:gd name="T8" fmla="*/ 70 w 90"/>
              <a:gd name="T9" fmla="*/ 32 h 74"/>
              <a:gd name="T10" fmla="*/ 54 w 90"/>
              <a:gd name="T11" fmla="*/ 30 h 74"/>
              <a:gd name="T12" fmla="*/ 48 w 90"/>
              <a:gd name="T13" fmla="*/ 28 h 74"/>
              <a:gd name="T14" fmla="*/ 36 w 90"/>
              <a:gd name="T15" fmla="*/ 30 h 74"/>
              <a:gd name="T16" fmla="*/ 38 w 90"/>
              <a:gd name="T17" fmla="*/ 38 h 74"/>
              <a:gd name="T18" fmla="*/ 42 w 90"/>
              <a:gd name="T19" fmla="*/ 50 h 74"/>
              <a:gd name="T20" fmla="*/ 46 w 90"/>
              <a:gd name="T21" fmla="*/ 56 h 74"/>
              <a:gd name="T22" fmla="*/ 56 w 90"/>
              <a:gd name="T23" fmla="*/ 64 h 74"/>
              <a:gd name="T24" fmla="*/ 62 w 90"/>
              <a:gd name="T25" fmla="*/ 68 h 74"/>
              <a:gd name="T26" fmla="*/ 60 w 90"/>
              <a:gd name="T27" fmla="*/ 74 h 74"/>
              <a:gd name="T28" fmla="*/ 48 w 90"/>
              <a:gd name="T29" fmla="*/ 64 h 74"/>
              <a:gd name="T30" fmla="*/ 36 w 90"/>
              <a:gd name="T31" fmla="*/ 56 h 74"/>
              <a:gd name="T32" fmla="*/ 28 w 90"/>
              <a:gd name="T33" fmla="*/ 48 h 74"/>
              <a:gd name="T34" fmla="*/ 24 w 90"/>
              <a:gd name="T35" fmla="*/ 40 h 74"/>
              <a:gd name="T36" fmla="*/ 22 w 90"/>
              <a:gd name="T37" fmla="*/ 32 h 74"/>
              <a:gd name="T38" fmla="*/ 16 w 90"/>
              <a:gd name="T39" fmla="*/ 32 h 74"/>
              <a:gd name="T40" fmla="*/ 8 w 90"/>
              <a:gd name="T41" fmla="*/ 36 h 74"/>
              <a:gd name="T42" fmla="*/ 0 w 90"/>
              <a:gd name="T43" fmla="*/ 32 h 74"/>
              <a:gd name="T44" fmla="*/ 0 w 90"/>
              <a:gd name="T45" fmla="*/ 24 h 74"/>
              <a:gd name="T46" fmla="*/ 4 w 90"/>
              <a:gd name="T47" fmla="*/ 20 h 74"/>
              <a:gd name="T48" fmla="*/ 8 w 90"/>
              <a:gd name="T49" fmla="*/ 22 h 74"/>
              <a:gd name="T50" fmla="*/ 14 w 90"/>
              <a:gd name="T51" fmla="*/ 22 h 74"/>
              <a:gd name="T52" fmla="*/ 26 w 90"/>
              <a:gd name="T53" fmla="*/ 20 h 74"/>
              <a:gd name="T54" fmla="*/ 32 w 90"/>
              <a:gd name="T55" fmla="*/ 14 h 74"/>
              <a:gd name="T56" fmla="*/ 38 w 90"/>
              <a:gd name="T57" fmla="*/ 8 h 74"/>
              <a:gd name="T58" fmla="*/ 46 w 90"/>
              <a:gd name="T59" fmla="*/ 0 h 74"/>
              <a:gd name="T60" fmla="*/ 54 w 90"/>
              <a:gd name="T61" fmla="*/ 8 h 74"/>
              <a:gd name="T62" fmla="*/ 66 w 90"/>
              <a:gd name="T63" fmla="*/ 18 h 74"/>
              <a:gd name="T64" fmla="*/ 74 w 90"/>
              <a:gd name="T65" fmla="*/ 18 h 74"/>
              <a:gd name="T66" fmla="*/ 84 w 90"/>
              <a:gd name="T67" fmla="*/ 1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0" h="74">
                <a:moveTo>
                  <a:pt x="84" y="16"/>
                </a:moveTo>
                <a:lnTo>
                  <a:pt x="86" y="24"/>
                </a:lnTo>
                <a:lnTo>
                  <a:pt x="90" y="30"/>
                </a:lnTo>
                <a:lnTo>
                  <a:pt x="86" y="34"/>
                </a:lnTo>
                <a:lnTo>
                  <a:pt x="70" y="32"/>
                </a:lnTo>
                <a:lnTo>
                  <a:pt x="54" y="30"/>
                </a:lnTo>
                <a:lnTo>
                  <a:pt x="48" y="28"/>
                </a:lnTo>
                <a:lnTo>
                  <a:pt x="36" y="30"/>
                </a:lnTo>
                <a:lnTo>
                  <a:pt x="38" y="38"/>
                </a:lnTo>
                <a:lnTo>
                  <a:pt x="42" y="50"/>
                </a:lnTo>
                <a:lnTo>
                  <a:pt x="46" y="56"/>
                </a:lnTo>
                <a:lnTo>
                  <a:pt x="56" y="64"/>
                </a:lnTo>
                <a:lnTo>
                  <a:pt x="62" y="68"/>
                </a:lnTo>
                <a:lnTo>
                  <a:pt x="60" y="74"/>
                </a:lnTo>
                <a:lnTo>
                  <a:pt x="48" y="64"/>
                </a:lnTo>
                <a:lnTo>
                  <a:pt x="36" y="56"/>
                </a:lnTo>
                <a:lnTo>
                  <a:pt x="28" y="48"/>
                </a:lnTo>
                <a:lnTo>
                  <a:pt x="24" y="40"/>
                </a:lnTo>
                <a:lnTo>
                  <a:pt x="22" y="32"/>
                </a:lnTo>
                <a:lnTo>
                  <a:pt x="16" y="32"/>
                </a:lnTo>
                <a:lnTo>
                  <a:pt x="8" y="36"/>
                </a:lnTo>
                <a:lnTo>
                  <a:pt x="0" y="32"/>
                </a:lnTo>
                <a:lnTo>
                  <a:pt x="0" y="24"/>
                </a:lnTo>
                <a:lnTo>
                  <a:pt x="4" y="20"/>
                </a:lnTo>
                <a:lnTo>
                  <a:pt x="8" y="22"/>
                </a:lnTo>
                <a:lnTo>
                  <a:pt x="14" y="22"/>
                </a:lnTo>
                <a:lnTo>
                  <a:pt x="26" y="20"/>
                </a:lnTo>
                <a:lnTo>
                  <a:pt x="32" y="14"/>
                </a:lnTo>
                <a:lnTo>
                  <a:pt x="38" y="8"/>
                </a:lnTo>
                <a:lnTo>
                  <a:pt x="46" y="0"/>
                </a:lnTo>
                <a:lnTo>
                  <a:pt x="54" y="8"/>
                </a:lnTo>
                <a:lnTo>
                  <a:pt x="66" y="18"/>
                </a:lnTo>
                <a:lnTo>
                  <a:pt x="74" y="18"/>
                </a:lnTo>
                <a:lnTo>
                  <a:pt x="84" y="16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94" name="Freeform 174"/>
          <p:cNvSpPr>
            <a:spLocks/>
          </p:cNvSpPr>
          <p:nvPr/>
        </p:nvSpPr>
        <p:spPr bwMode="auto">
          <a:xfrm>
            <a:off x="4721225" y="3702888"/>
            <a:ext cx="95250" cy="91825"/>
          </a:xfrm>
          <a:custGeom>
            <a:avLst/>
            <a:gdLst>
              <a:gd name="T0" fmla="*/ 0 w 60"/>
              <a:gd name="T1" fmla="*/ 2 h 52"/>
              <a:gd name="T2" fmla="*/ 12 w 60"/>
              <a:gd name="T3" fmla="*/ 0 h 52"/>
              <a:gd name="T4" fmla="*/ 26 w 60"/>
              <a:gd name="T5" fmla="*/ 2 h 52"/>
              <a:gd name="T6" fmla="*/ 50 w 60"/>
              <a:gd name="T7" fmla="*/ 6 h 52"/>
              <a:gd name="T8" fmla="*/ 56 w 60"/>
              <a:gd name="T9" fmla="*/ 6 h 52"/>
              <a:gd name="T10" fmla="*/ 58 w 60"/>
              <a:gd name="T11" fmla="*/ 14 h 52"/>
              <a:gd name="T12" fmla="*/ 54 w 60"/>
              <a:gd name="T13" fmla="*/ 18 h 52"/>
              <a:gd name="T14" fmla="*/ 60 w 60"/>
              <a:gd name="T15" fmla="*/ 26 h 52"/>
              <a:gd name="T16" fmla="*/ 52 w 60"/>
              <a:gd name="T17" fmla="*/ 32 h 52"/>
              <a:gd name="T18" fmla="*/ 50 w 60"/>
              <a:gd name="T19" fmla="*/ 40 h 52"/>
              <a:gd name="T20" fmla="*/ 44 w 60"/>
              <a:gd name="T21" fmla="*/ 40 h 52"/>
              <a:gd name="T22" fmla="*/ 42 w 60"/>
              <a:gd name="T23" fmla="*/ 52 h 52"/>
              <a:gd name="T24" fmla="*/ 34 w 60"/>
              <a:gd name="T25" fmla="*/ 46 h 52"/>
              <a:gd name="T26" fmla="*/ 26 w 60"/>
              <a:gd name="T27" fmla="*/ 40 h 52"/>
              <a:gd name="T28" fmla="*/ 16 w 60"/>
              <a:gd name="T29" fmla="*/ 32 h 52"/>
              <a:gd name="T30" fmla="*/ 10 w 60"/>
              <a:gd name="T31" fmla="*/ 28 h 52"/>
              <a:gd name="T32" fmla="*/ 6 w 60"/>
              <a:gd name="T33" fmla="*/ 22 h 52"/>
              <a:gd name="T34" fmla="*/ 2 w 60"/>
              <a:gd name="T35" fmla="*/ 10 h 52"/>
              <a:gd name="T36" fmla="*/ 0 w 60"/>
              <a:gd name="T3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0" h="52">
                <a:moveTo>
                  <a:pt x="0" y="2"/>
                </a:moveTo>
                <a:lnTo>
                  <a:pt x="12" y="0"/>
                </a:lnTo>
                <a:lnTo>
                  <a:pt x="26" y="2"/>
                </a:lnTo>
                <a:lnTo>
                  <a:pt x="50" y="6"/>
                </a:lnTo>
                <a:lnTo>
                  <a:pt x="56" y="6"/>
                </a:lnTo>
                <a:lnTo>
                  <a:pt x="58" y="14"/>
                </a:lnTo>
                <a:lnTo>
                  <a:pt x="54" y="18"/>
                </a:lnTo>
                <a:lnTo>
                  <a:pt x="60" y="26"/>
                </a:lnTo>
                <a:lnTo>
                  <a:pt x="52" y="32"/>
                </a:lnTo>
                <a:lnTo>
                  <a:pt x="50" y="40"/>
                </a:lnTo>
                <a:lnTo>
                  <a:pt x="44" y="40"/>
                </a:lnTo>
                <a:lnTo>
                  <a:pt x="42" y="52"/>
                </a:lnTo>
                <a:lnTo>
                  <a:pt x="34" y="46"/>
                </a:lnTo>
                <a:lnTo>
                  <a:pt x="26" y="40"/>
                </a:lnTo>
                <a:lnTo>
                  <a:pt x="16" y="32"/>
                </a:lnTo>
                <a:lnTo>
                  <a:pt x="10" y="28"/>
                </a:lnTo>
                <a:lnTo>
                  <a:pt x="6" y="22"/>
                </a:lnTo>
                <a:lnTo>
                  <a:pt x="2" y="1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95" name="Freeform 175"/>
          <p:cNvSpPr>
            <a:spLocks/>
          </p:cNvSpPr>
          <p:nvPr/>
        </p:nvSpPr>
        <p:spPr bwMode="auto">
          <a:xfrm>
            <a:off x="4787900" y="3672849"/>
            <a:ext cx="111125" cy="137738"/>
          </a:xfrm>
          <a:custGeom>
            <a:avLst/>
            <a:gdLst>
              <a:gd name="T0" fmla="*/ 14 w 70"/>
              <a:gd name="T1" fmla="*/ 78 h 78"/>
              <a:gd name="T2" fmla="*/ 6 w 70"/>
              <a:gd name="T3" fmla="*/ 72 h 78"/>
              <a:gd name="T4" fmla="*/ 0 w 70"/>
              <a:gd name="T5" fmla="*/ 68 h 78"/>
              <a:gd name="T6" fmla="*/ 2 w 70"/>
              <a:gd name="T7" fmla="*/ 56 h 78"/>
              <a:gd name="T8" fmla="*/ 8 w 70"/>
              <a:gd name="T9" fmla="*/ 56 h 78"/>
              <a:gd name="T10" fmla="*/ 10 w 70"/>
              <a:gd name="T11" fmla="*/ 48 h 78"/>
              <a:gd name="T12" fmla="*/ 18 w 70"/>
              <a:gd name="T13" fmla="*/ 42 h 78"/>
              <a:gd name="T14" fmla="*/ 12 w 70"/>
              <a:gd name="T15" fmla="*/ 34 h 78"/>
              <a:gd name="T16" fmla="*/ 16 w 70"/>
              <a:gd name="T17" fmla="*/ 30 h 78"/>
              <a:gd name="T18" fmla="*/ 14 w 70"/>
              <a:gd name="T19" fmla="*/ 22 h 78"/>
              <a:gd name="T20" fmla="*/ 8 w 70"/>
              <a:gd name="T21" fmla="*/ 22 h 78"/>
              <a:gd name="T22" fmla="*/ 12 w 70"/>
              <a:gd name="T23" fmla="*/ 18 h 78"/>
              <a:gd name="T24" fmla="*/ 6 w 70"/>
              <a:gd name="T25" fmla="*/ 4 h 78"/>
              <a:gd name="T26" fmla="*/ 14 w 70"/>
              <a:gd name="T27" fmla="*/ 0 h 78"/>
              <a:gd name="T28" fmla="*/ 34 w 70"/>
              <a:gd name="T29" fmla="*/ 0 h 78"/>
              <a:gd name="T30" fmla="*/ 36 w 70"/>
              <a:gd name="T31" fmla="*/ 8 h 78"/>
              <a:gd name="T32" fmla="*/ 42 w 70"/>
              <a:gd name="T33" fmla="*/ 16 h 78"/>
              <a:gd name="T34" fmla="*/ 50 w 70"/>
              <a:gd name="T35" fmla="*/ 28 h 78"/>
              <a:gd name="T36" fmla="*/ 66 w 70"/>
              <a:gd name="T37" fmla="*/ 30 h 78"/>
              <a:gd name="T38" fmla="*/ 66 w 70"/>
              <a:gd name="T39" fmla="*/ 40 h 78"/>
              <a:gd name="T40" fmla="*/ 60 w 70"/>
              <a:gd name="T41" fmla="*/ 44 h 78"/>
              <a:gd name="T42" fmla="*/ 66 w 70"/>
              <a:gd name="T43" fmla="*/ 52 h 78"/>
              <a:gd name="T44" fmla="*/ 70 w 70"/>
              <a:gd name="T45" fmla="*/ 58 h 78"/>
              <a:gd name="T46" fmla="*/ 64 w 70"/>
              <a:gd name="T47" fmla="*/ 70 h 78"/>
              <a:gd name="T48" fmla="*/ 54 w 70"/>
              <a:gd name="T49" fmla="*/ 72 h 78"/>
              <a:gd name="T50" fmla="*/ 44 w 70"/>
              <a:gd name="T51" fmla="*/ 76 h 78"/>
              <a:gd name="T52" fmla="*/ 36 w 70"/>
              <a:gd name="T53" fmla="*/ 76 h 78"/>
              <a:gd name="T54" fmla="*/ 28 w 70"/>
              <a:gd name="T55" fmla="*/ 70 h 78"/>
              <a:gd name="T56" fmla="*/ 20 w 70"/>
              <a:gd name="T57" fmla="*/ 68 h 78"/>
              <a:gd name="T58" fmla="*/ 16 w 70"/>
              <a:gd name="T59" fmla="*/ 72 h 78"/>
              <a:gd name="T60" fmla="*/ 14 w 70"/>
              <a:gd name="T61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" h="78">
                <a:moveTo>
                  <a:pt x="14" y="78"/>
                </a:moveTo>
                <a:lnTo>
                  <a:pt x="6" y="72"/>
                </a:lnTo>
                <a:lnTo>
                  <a:pt x="0" y="68"/>
                </a:lnTo>
                <a:lnTo>
                  <a:pt x="2" y="56"/>
                </a:lnTo>
                <a:lnTo>
                  <a:pt x="8" y="56"/>
                </a:lnTo>
                <a:lnTo>
                  <a:pt x="10" y="48"/>
                </a:lnTo>
                <a:lnTo>
                  <a:pt x="18" y="42"/>
                </a:lnTo>
                <a:lnTo>
                  <a:pt x="12" y="34"/>
                </a:lnTo>
                <a:lnTo>
                  <a:pt x="16" y="30"/>
                </a:lnTo>
                <a:lnTo>
                  <a:pt x="14" y="22"/>
                </a:lnTo>
                <a:lnTo>
                  <a:pt x="8" y="22"/>
                </a:lnTo>
                <a:lnTo>
                  <a:pt x="12" y="18"/>
                </a:lnTo>
                <a:lnTo>
                  <a:pt x="6" y="4"/>
                </a:lnTo>
                <a:lnTo>
                  <a:pt x="14" y="0"/>
                </a:lnTo>
                <a:lnTo>
                  <a:pt x="34" y="0"/>
                </a:lnTo>
                <a:lnTo>
                  <a:pt x="36" y="8"/>
                </a:lnTo>
                <a:lnTo>
                  <a:pt x="42" y="16"/>
                </a:lnTo>
                <a:lnTo>
                  <a:pt x="50" y="28"/>
                </a:lnTo>
                <a:lnTo>
                  <a:pt x="66" y="30"/>
                </a:lnTo>
                <a:lnTo>
                  <a:pt x="66" y="40"/>
                </a:lnTo>
                <a:lnTo>
                  <a:pt x="60" y="44"/>
                </a:lnTo>
                <a:lnTo>
                  <a:pt x="66" y="52"/>
                </a:lnTo>
                <a:lnTo>
                  <a:pt x="70" y="58"/>
                </a:lnTo>
                <a:lnTo>
                  <a:pt x="64" y="70"/>
                </a:lnTo>
                <a:lnTo>
                  <a:pt x="54" y="72"/>
                </a:lnTo>
                <a:lnTo>
                  <a:pt x="44" y="76"/>
                </a:lnTo>
                <a:lnTo>
                  <a:pt x="36" y="76"/>
                </a:lnTo>
                <a:lnTo>
                  <a:pt x="28" y="70"/>
                </a:lnTo>
                <a:lnTo>
                  <a:pt x="20" y="68"/>
                </a:lnTo>
                <a:lnTo>
                  <a:pt x="16" y="72"/>
                </a:lnTo>
                <a:lnTo>
                  <a:pt x="14" y="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96" name="Freeform 176"/>
          <p:cNvSpPr>
            <a:spLocks/>
          </p:cNvSpPr>
          <p:nvPr/>
        </p:nvSpPr>
        <p:spPr bwMode="auto">
          <a:xfrm>
            <a:off x="4841875" y="3792178"/>
            <a:ext cx="63500" cy="56508"/>
          </a:xfrm>
          <a:custGeom>
            <a:avLst/>
            <a:gdLst>
              <a:gd name="T0" fmla="*/ 30 w 40"/>
              <a:gd name="T1" fmla="*/ 0 h 32"/>
              <a:gd name="T2" fmla="*/ 32 w 40"/>
              <a:gd name="T3" fmla="*/ 8 h 32"/>
              <a:gd name="T4" fmla="*/ 38 w 40"/>
              <a:gd name="T5" fmla="*/ 14 h 32"/>
              <a:gd name="T6" fmla="*/ 40 w 40"/>
              <a:gd name="T7" fmla="*/ 20 h 32"/>
              <a:gd name="T8" fmla="*/ 32 w 40"/>
              <a:gd name="T9" fmla="*/ 26 h 32"/>
              <a:gd name="T10" fmla="*/ 20 w 40"/>
              <a:gd name="T11" fmla="*/ 28 h 32"/>
              <a:gd name="T12" fmla="*/ 6 w 40"/>
              <a:gd name="T13" fmla="*/ 32 h 32"/>
              <a:gd name="T14" fmla="*/ 0 w 40"/>
              <a:gd name="T15" fmla="*/ 20 h 32"/>
              <a:gd name="T16" fmla="*/ 2 w 40"/>
              <a:gd name="T17" fmla="*/ 6 h 32"/>
              <a:gd name="T18" fmla="*/ 10 w 40"/>
              <a:gd name="T19" fmla="*/ 6 h 32"/>
              <a:gd name="T20" fmla="*/ 20 w 40"/>
              <a:gd name="T21" fmla="*/ 2 h 32"/>
              <a:gd name="T22" fmla="*/ 30 w 40"/>
              <a:gd name="T2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32">
                <a:moveTo>
                  <a:pt x="30" y="0"/>
                </a:moveTo>
                <a:lnTo>
                  <a:pt x="32" y="8"/>
                </a:lnTo>
                <a:lnTo>
                  <a:pt x="38" y="14"/>
                </a:lnTo>
                <a:lnTo>
                  <a:pt x="40" y="20"/>
                </a:lnTo>
                <a:lnTo>
                  <a:pt x="32" y="26"/>
                </a:lnTo>
                <a:lnTo>
                  <a:pt x="20" y="28"/>
                </a:lnTo>
                <a:lnTo>
                  <a:pt x="6" y="32"/>
                </a:lnTo>
                <a:lnTo>
                  <a:pt x="0" y="20"/>
                </a:lnTo>
                <a:lnTo>
                  <a:pt x="2" y="6"/>
                </a:lnTo>
                <a:lnTo>
                  <a:pt x="10" y="6"/>
                </a:lnTo>
                <a:lnTo>
                  <a:pt x="20" y="2"/>
                </a:lnTo>
                <a:lnTo>
                  <a:pt x="30" y="0"/>
                </a:lnTo>
                <a:close/>
              </a:path>
            </a:pathLst>
          </a:custGeom>
          <a:solidFill>
            <a:srgbClr val="A6A6A6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97" name="Freeform 177"/>
          <p:cNvSpPr>
            <a:spLocks/>
          </p:cNvSpPr>
          <p:nvPr/>
        </p:nvSpPr>
        <p:spPr bwMode="auto">
          <a:xfrm>
            <a:off x="4641851" y="3923619"/>
            <a:ext cx="66675" cy="45719"/>
          </a:xfrm>
          <a:custGeom>
            <a:avLst/>
            <a:gdLst>
              <a:gd name="T0" fmla="*/ 2 w 42"/>
              <a:gd name="T1" fmla="*/ 0 h 24"/>
              <a:gd name="T2" fmla="*/ 16 w 42"/>
              <a:gd name="T3" fmla="*/ 0 h 24"/>
              <a:gd name="T4" fmla="*/ 26 w 42"/>
              <a:gd name="T5" fmla="*/ 0 h 24"/>
              <a:gd name="T6" fmla="*/ 42 w 42"/>
              <a:gd name="T7" fmla="*/ 0 h 24"/>
              <a:gd name="T8" fmla="*/ 42 w 42"/>
              <a:gd name="T9" fmla="*/ 4 h 24"/>
              <a:gd name="T10" fmla="*/ 36 w 42"/>
              <a:gd name="T11" fmla="*/ 10 h 24"/>
              <a:gd name="T12" fmla="*/ 38 w 42"/>
              <a:gd name="T13" fmla="*/ 18 h 24"/>
              <a:gd name="T14" fmla="*/ 34 w 42"/>
              <a:gd name="T15" fmla="*/ 24 h 24"/>
              <a:gd name="T16" fmla="*/ 26 w 42"/>
              <a:gd name="T17" fmla="*/ 16 h 24"/>
              <a:gd name="T18" fmla="*/ 16 w 42"/>
              <a:gd name="T19" fmla="*/ 16 h 24"/>
              <a:gd name="T20" fmla="*/ 10 w 42"/>
              <a:gd name="T21" fmla="*/ 10 h 24"/>
              <a:gd name="T22" fmla="*/ 0 w 42"/>
              <a:gd name="T23" fmla="*/ 8 h 24"/>
              <a:gd name="T24" fmla="*/ 2 w 42"/>
              <a:gd name="T2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" h="24">
                <a:moveTo>
                  <a:pt x="2" y="0"/>
                </a:moveTo>
                <a:lnTo>
                  <a:pt x="16" y="0"/>
                </a:lnTo>
                <a:lnTo>
                  <a:pt x="26" y="0"/>
                </a:lnTo>
                <a:lnTo>
                  <a:pt x="42" y="0"/>
                </a:lnTo>
                <a:lnTo>
                  <a:pt x="42" y="4"/>
                </a:lnTo>
                <a:lnTo>
                  <a:pt x="36" y="10"/>
                </a:lnTo>
                <a:lnTo>
                  <a:pt x="38" y="18"/>
                </a:lnTo>
                <a:lnTo>
                  <a:pt x="34" y="24"/>
                </a:lnTo>
                <a:lnTo>
                  <a:pt x="26" y="16"/>
                </a:lnTo>
                <a:lnTo>
                  <a:pt x="16" y="16"/>
                </a:lnTo>
                <a:lnTo>
                  <a:pt x="10" y="10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98" name="Freeform 178"/>
          <p:cNvSpPr>
            <a:spLocks/>
          </p:cNvSpPr>
          <p:nvPr/>
        </p:nvSpPr>
        <p:spPr bwMode="auto">
          <a:xfrm>
            <a:off x="4494213" y="3623620"/>
            <a:ext cx="296863" cy="310793"/>
          </a:xfrm>
          <a:custGeom>
            <a:avLst/>
            <a:gdLst>
              <a:gd name="T0" fmla="*/ 10 w 187"/>
              <a:gd name="T1" fmla="*/ 58 h 176"/>
              <a:gd name="T2" fmla="*/ 0 w 187"/>
              <a:gd name="T3" fmla="*/ 42 h 176"/>
              <a:gd name="T4" fmla="*/ 2 w 187"/>
              <a:gd name="T5" fmla="*/ 30 h 176"/>
              <a:gd name="T6" fmla="*/ 16 w 187"/>
              <a:gd name="T7" fmla="*/ 22 h 176"/>
              <a:gd name="T8" fmla="*/ 20 w 187"/>
              <a:gd name="T9" fmla="*/ 16 h 176"/>
              <a:gd name="T10" fmla="*/ 32 w 187"/>
              <a:gd name="T11" fmla="*/ 22 h 176"/>
              <a:gd name="T12" fmla="*/ 36 w 187"/>
              <a:gd name="T13" fmla="*/ 10 h 176"/>
              <a:gd name="T14" fmla="*/ 52 w 187"/>
              <a:gd name="T15" fmla="*/ 14 h 176"/>
              <a:gd name="T16" fmla="*/ 66 w 187"/>
              <a:gd name="T17" fmla="*/ 6 h 176"/>
              <a:gd name="T18" fmla="*/ 83 w 187"/>
              <a:gd name="T19" fmla="*/ 0 h 176"/>
              <a:gd name="T20" fmla="*/ 93 w 187"/>
              <a:gd name="T21" fmla="*/ 10 h 176"/>
              <a:gd name="T22" fmla="*/ 103 w 187"/>
              <a:gd name="T23" fmla="*/ 16 h 176"/>
              <a:gd name="T24" fmla="*/ 95 w 187"/>
              <a:gd name="T25" fmla="*/ 26 h 176"/>
              <a:gd name="T26" fmla="*/ 83 w 187"/>
              <a:gd name="T27" fmla="*/ 42 h 176"/>
              <a:gd name="T28" fmla="*/ 91 w 187"/>
              <a:gd name="T29" fmla="*/ 60 h 176"/>
              <a:gd name="T30" fmla="*/ 111 w 187"/>
              <a:gd name="T31" fmla="*/ 72 h 176"/>
              <a:gd name="T32" fmla="*/ 119 w 187"/>
              <a:gd name="T33" fmla="*/ 94 h 176"/>
              <a:gd name="T34" fmla="*/ 145 w 187"/>
              <a:gd name="T35" fmla="*/ 102 h 176"/>
              <a:gd name="T36" fmla="*/ 145 w 187"/>
              <a:gd name="T37" fmla="*/ 108 h 176"/>
              <a:gd name="T38" fmla="*/ 161 w 187"/>
              <a:gd name="T39" fmla="*/ 118 h 176"/>
              <a:gd name="T40" fmla="*/ 183 w 187"/>
              <a:gd name="T41" fmla="*/ 132 h 176"/>
              <a:gd name="T42" fmla="*/ 181 w 187"/>
              <a:gd name="T43" fmla="*/ 142 h 176"/>
              <a:gd name="T44" fmla="*/ 167 w 187"/>
              <a:gd name="T45" fmla="*/ 130 h 176"/>
              <a:gd name="T46" fmla="*/ 155 w 187"/>
              <a:gd name="T47" fmla="*/ 140 h 176"/>
              <a:gd name="T48" fmla="*/ 165 w 187"/>
              <a:gd name="T49" fmla="*/ 152 h 176"/>
              <a:gd name="T50" fmla="*/ 159 w 187"/>
              <a:gd name="T51" fmla="*/ 158 h 176"/>
              <a:gd name="T52" fmla="*/ 151 w 187"/>
              <a:gd name="T53" fmla="*/ 172 h 176"/>
              <a:gd name="T54" fmla="*/ 141 w 187"/>
              <a:gd name="T55" fmla="*/ 170 h 176"/>
              <a:gd name="T56" fmla="*/ 147 w 187"/>
              <a:gd name="T57" fmla="*/ 148 h 176"/>
              <a:gd name="T58" fmla="*/ 131 w 187"/>
              <a:gd name="T59" fmla="*/ 132 h 176"/>
              <a:gd name="T60" fmla="*/ 119 w 187"/>
              <a:gd name="T61" fmla="*/ 126 h 176"/>
              <a:gd name="T62" fmla="*/ 95 w 187"/>
              <a:gd name="T63" fmla="*/ 112 h 176"/>
              <a:gd name="T64" fmla="*/ 75 w 187"/>
              <a:gd name="T65" fmla="*/ 92 h 176"/>
              <a:gd name="T66" fmla="*/ 54 w 187"/>
              <a:gd name="T67" fmla="*/ 68 h 176"/>
              <a:gd name="T68" fmla="*/ 40 w 187"/>
              <a:gd name="T69" fmla="*/ 56 h 176"/>
              <a:gd name="T70" fmla="*/ 20 w 187"/>
              <a:gd name="T71" fmla="*/ 58 h 176"/>
              <a:gd name="T72" fmla="*/ 10 w 187"/>
              <a:gd name="T73" fmla="*/ 6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7" h="176">
                <a:moveTo>
                  <a:pt x="10" y="66"/>
                </a:moveTo>
                <a:lnTo>
                  <a:pt x="10" y="58"/>
                </a:lnTo>
                <a:lnTo>
                  <a:pt x="2" y="58"/>
                </a:lnTo>
                <a:lnTo>
                  <a:pt x="0" y="42"/>
                </a:lnTo>
                <a:lnTo>
                  <a:pt x="4" y="34"/>
                </a:lnTo>
                <a:lnTo>
                  <a:pt x="2" y="30"/>
                </a:lnTo>
                <a:lnTo>
                  <a:pt x="2" y="24"/>
                </a:lnTo>
                <a:lnTo>
                  <a:pt x="16" y="22"/>
                </a:lnTo>
                <a:lnTo>
                  <a:pt x="16" y="18"/>
                </a:lnTo>
                <a:lnTo>
                  <a:pt x="20" y="16"/>
                </a:lnTo>
                <a:lnTo>
                  <a:pt x="26" y="20"/>
                </a:lnTo>
                <a:lnTo>
                  <a:pt x="32" y="22"/>
                </a:lnTo>
                <a:lnTo>
                  <a:pt x="36" y="20"/>
                </a:lnTo>
                <a:lnTo>
                  <a:pt x="36" y="10"/>
                </a:lnTo>
                <a:lnTo>
                  <a:pt x="42" y="16"/>
                </a:lnTo>
                <a:lnTo>
                  <a:pt x="52" y="14"/>
                </a:lnTo>
                <a:lnTo>
                  <a:pt x="56" y="6"/>
                </a:lnTo>
                <a:lnTo>
                  <a:pt x="66" y="6"/>
                </a:lnTo>
                <a:lnTo>
                  <a:pt x="68" y="0"/>
                </a:lnTo>
                <a:lnTo>
                  <a:pt x="83" y="0"/>
                </a:lnTo>
                <a:lnTo>
                  <a:pt x="83" y="6"/>
                </a:lnTo>
                <a:lnTo>
                  <a:pt x="93" y="10"/>
                </a:lnTo>
                <a:lnTo>
                  <a:pt x="109" y="8"/>
                </a:lnTo>
                <a:lnTo>
                  <a:pt x="103" y="16"/>
                </a:lnTo>
                <a:lnTo>
                  <a:pt x="101" y="24"/>
                </a:lnTo>
                <a:lnTo>
                  <a:pt x="95" y="26"/>
                </a:lnTo>
                <a:lnTo>
                  <a:pt x="83" y="32"/>
                </a:lnTo>
                <a:lnTo>
                  <a:pt x="83" y="42"/>
                </a:lnTo>
                <a:lnTo>
                  <a:pt x="83" y="52"/>
                </a:lnTo>
                <a:lnTo>
                  <a:pt x="91" y="60"/>
                </a:lnTo>
                <a:lnTo>
                  <a:pt x="101" y="66"/>
                </a:lnTo>
                <a:lnTo>
                  <a:pt x="111" y="72"/>
                </a:lnTo>
                <a:lnTo>
                  <a:pt x="113" y="84"/>
                </a:lnTo>
                <a:lnTo>
                  <a:pt x="119" y="94"/>
                </a:lnTo>
                <a:lnTo>
                  <a:pt x="129" y="102"/>
                </a:lnTo>
                <a:lnTo>
                  <a:pt x="145" y="102"/>
                </a:lnTo>
                <a:lnTo>
                  <a:pt x="149" y="106"/>
                </a:lnTo>
                <a:lnTo>
                  <a:pt x="145" y="108"/>
                </a:lnTo>
                <a:lnTo>
                  <a:pt x="151" y="114"/>
                </a:lnTo>
                <a:lnTo>
                  <a:pt x="161" y="118"/>
                </a:lnTo>
                <a:lnTo>
                  <a:pt x="175" y="124"/>
                </a:lnTo>
                <a:lnTo>
                  <a:pt x="183" y="132"/>
                </a:lnTo>
                <a:lnTo>
                  <a:pt x="187" y="138"/>
                </a:lnTo>
                <a:lnTo>
                  <a:pt x="181" y="142"/>
                </a:lnTo>
                <a:lnTo>
                  <a:pt x="175" y="136"/>
                </a:lnTo>
                <a:lnTo>
                  <a:pt x="167" y="130"/>
                </a:lnTo>
                <a:lnTo>
                  <a:pt x="159" y="132"/>
                </a:lnTo>
                <a:lnTo>
                  <a:pt x="155" y="140"/>
                </a:lnTo>
                <a:lnTo>
                  <a:pt x="161" y="148"/>
                </a:lnTo>
                <a:lnTo>
                  <a:pt x="165" y="152"/>
                </a:lnTo>
                <a:lnTo>
                  <a:pt x="167" y="156"/>
                </a:lnTo>
                <a:lnTo>
                  <a:pt x="159" y="158"/>
                </a:lnTo>
                <a:lnTo>
                  <a:pt x="157" y="164"/>
                </a:lnTo>
                <a:lnTo>
                  <a:pt x="151" y="172"/>
                </a:lnTo>
                <a:lnTo>
                  <a:pt x="145" y="176"/>
                </a:lnTo>
                <a:lnTo>
                  <a:pt x="141" y="170"/>
                </a:lnTo>
                <a:lnTo>
                  <a:pt x="143" y="162"/>
                </a:lnTo>
                <a:lnTo>
                  <a:pt x="147" y="148"/>
                </a:lnTo>
                <a:lnTo>
                  <a:pt x="143" y="136"/>
                </a:lnTo>
                <a:lnTo>
                  <a:pt x="131" y="132"/>
                </a:lnTo>
                <a:lnTo>
                  <a:pt x="129" y="126"/>
                </a:lnTo>
                <a:lnTo>
                  <a:pt x="119" y="126"/>
                </a:lnTo>
                <a:lnTo>
                  <a:pt x="109" y="112"/>
                </a:lnTo>
                <a:lnTo>
                  <a:pt x="95" y="112"/>
                </a:lnTo>
                <a:lnTo>
                  <a:pt x="83" y="96"/>
                </a:lnTo>
                <a:lnTo>
                  <a:pt x="75" y="92"/>
                </a:lnTo>
                <a:lnTo>
                  <a:pt x="56" y="84"/>
                </a:lnTo>
                <a:lnTo>
                  <a:pt x="54" y="68"/>
                </a:lnTo>
                <a:lnTo>
                  <a:pt x="52" y="60"/>
                </a:lnTo>
                <a:lnTo>
                  <a:pt x="40" y="56"/>
                </a:lnTo>
                <a:lnTo>
                  <a:pt x="26" y="52"/>
                </a:lnTo>
                <a:lnTo>
                  <a:pt x="20" y="58"/>
                </a:lnTo>
                <a:lnTo>
                  <a:pt x="18" y="64"/>
                </a:lnTo>
                <a:lnTo>
                  <a:pt x="10" y="66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99" name="Freeform 179"/>
          <p:cNvSpPr>
            <a:spLocks/>
          </p:cNvSpPr>
          <p:nvPr/>
        </p:nvSpPr>
        <p:spPr bwMode="auto">
          <a:xfrm>
            <a:off x="5003800" y="3599859"/>
            <a:ext cx="82550" cy="105952"/>
          </a:xfrm>
          <a:custGeom>
            <a:avLst/>
            <a:gdLst>
              <a:gd name="T0" fmla="*/ 20 w 52"/>
              <a:gd name="T1" fmla="*/ 60 h 60"/>
              <a:gd name="T2" fmla="*/ 16 w 52"/>
              <a:gd name="T3" fmla="*/ 48 h 60"/>
              <a:gd name="T4" fmla="*/ 20 w 52"/>
              <a:gd name="T5" fmla="*/ 36 h 60"/>
              <a:gd name="T6" fmla="*/ 18 w 52"/>
              <a:gd name="T7" fmla="*/ 32 h 60"/>
              <a:gd name="T8" fmla="*/ 14 w 52"/>
              <a:gd name="T9" fmla="*/ 26 h 60"/>
              <a:gd name="T10" fmla="*/ 4 w 52"/>
              <a:gd name="T11" fmla="*/ 18 h 60"/>
              <a:gd name="T12" fmla="*/ 2 w 52"/>
              <a:gd name="T13" fmla="*/ 10 h 60"/>
              <a:gd name="T14" fmla="*/ 0 w 52"/>
              <a:gd name="T15" fmla="*/ 4 h 60"/>
              <a:gd name="T16" fmla="*/ 4 w 52"/>
              <a:gd name="T17" fmla="*/ 0 h 60"/>
              <a:gd name="T18" fmla="*/ 18 w 52"/>
              <a:gd name="T19" fmla="*/ 2 h 60"/>
              <a:gd name="T20" fmla="*/ 30 w 52"/>
              <a:gd name="T21" fmla="*/ 6 h 60"/>
              <a:gd name="T22" fmla="*/ 34 w 52"/>
              <a:gd name="T23" fmla="*/ 14 h 60"/>
              <a:gd name="T24" fmla="*/ 38 w 52"/>
              <a:gd name="T25" fmla="*/ 22 h 60"/>
              <a:gd name="T26" fmla="*/ 48 w 52"/>
              <a:gd name="T27" fmla="*/ 28 h 60"/>
              <a:gd name="T28" fmla="*/ 52 w 52"/>
              <a:gd name="T29" fmla="*/ 36 h 60"/>
              <a:gd name="T30" fmla="*/ 48 w 52"/>
              <a:gd name="T31" fmla="*/ 42 h 60"/>
              <a:gd name="T32" fmla="*/ 40 w 52"/>
              <a:gd name="T33" fmla="*/ 42 h 60"/>
              <a:gd name="T34" fmla="*/ 30 w 52"/>
              <a:gd name="T35" fmla="*/ 40 h 60"/>
              <a:gd name="T36" fmla="*/ 30 w 52"/>
              <a:gd name="T37" fmla="*/ 48 h 60"/>
              <a:gd name="T38" fmla="*/ 24 w 52"/>
              <a:gd name="T39" fmla="*/ 56 h 60"/>
              <a:gd name="T40" fmla="*/ 20 w 52"/>
              <a:gd name="T41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2" h="60">
                <a:moveTo>
                  <a:pt x="20" y="60"/>
                </a:moveTo>
                <a:lnTo>
                  <a:pt x="16" y="48"/>
                </a:lnTo>
                <a:lnTo>
                  <a:pt x="20" y="36"/>
                </a:lnTo>
                <a:lnTo>
                  <a:pt x="18" y="32"/>
                </a:lnTo>
                <a:lnTo>
                  <a:pt x="14" y="26"/>
                </a:lnTo>
                <a:lnTo>
                  <a:pt x="4" y="18"/>
                </a:lnTo>
                <a:lnTo>
                  <a:pt x="2" y="10"/>
                </a:lnTo>
                <a:lnTo>
                  <a:pt x="0" y="4"/>
                </a:lnTo>
                <a:lnTo>
                  <a:pt x="4" y="0"/>
                </a:lnTo>
                <a:lnTo>
                  <a:pt x="18" y="2"/>
                </a:lnTo>
                <a:lnTo>
                  <a:pt x="30" y="6"/>
                </a:lnTo>
                <a:lnTo>
                  <a:pt x="34" y="14"/>
                </a:lnTo>
                <a:lnTo>
                  <a:pt x="38" y="22"/>
                </a:lnTo>
                <a:lnTo>
                  <a:pt x="48" y="28"/>
                </a:lnTo>
                <a:lnTo>
                  <a:pt x="52" y="36"/>
                </a:lnTo>
                <a:lnTo>
                  <a:pt x="48" y="42"/>
                </a:lnTo>
                <a:lnTo>
                  <a:pt x="40" y="42"/>
                </a:lnTo>
                <a:lnTo>
                  <a:pt x="30" y="40"/>
                </a:lnTo>
                <a:lnTo>
                  <a:pt x="30" y="48"/>
                </a:lnTo>
                <a:lnTo>
                  <a:pt x="24" y="56"/>
                </a:lnTo>
                <a:lnTo>
                  <a:pt x="20" y="6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00" name="Freeform 180"/>
          <p:cNvSpPr>
            <a:spLocks/>
          </p:cNvSpPr>
          <p:nvPr/>
        </p:nvSpPr>
        <p:spPr bwMode="auto">
          <a:xfrm>
            <a:off x="4876801" y="3455023"/>
            <a:ext cx="454025" cy="282539"/>
          </a:xfrm>
          <a:custGeom>
            <a:avLst/>
            <a:gdLst>
              <a:gd name="T0" fmla="*/ 158 w 286"/>
              <a:gd name="T1" fmla="*/ 6 h 160"/>
              <a:gd name="T2" fmla="*/ 168 w 286"/>
              <a:gd name="T3" fmla="*/ 0 h 160"/>
              <a:gd name="T4" fmla="*/ 192 w 286"/>
              <a:gd name="T5" fmla="*/ 0 h 160"/>
              <a:gd name="T6" fmla="*/ 194 w 286"/>
              <a:gd name="T7" fmla="*/ 22 h 160"/>
              <a:gd name="T8" fmla="*/ 216 w 286"/>
              <a:gd name="T9" fmla="*/ 40 h 160"/>
              <a:gd name="T10" fmla="*/ 250 w 286"/>
              <a:gd name="T11" fmla="*/ 48 h 160"/>
              <a:gd name="T12" fmla="*/ 286 w 286"/>
              <a:gd name="T13" fmla="*/ 58 h 160"/>
              <a:gd name="T14" fmla="*/ 284 w 286"/>
              <a:gd name="T15" fmla="*/ 90 h 160"/>
              <a:gd name="T16" fmla="*/ 258 w 286"/>
              <a:gd name="T17" fmla="*/ 98 h 160"/>
              <a:gd name="T18" fmla="*/ 242 w 286"/>
              <a:gd name="T19" fmla="*/ 112 h 160"/>
              <a:gd name="T20" fmla="*/ 208 w 286"/>
              <a:gd name="T21" fmla="*/ 124 h 160"/>
              <a:gd name="T22" fmla="*/ 190 w 286"/>
              <a:gd name="T23" fmla="*/ 132 h 160"/>
              <a:gd name="T24" fmla="*/ 206 w 286"/>
              <a:gd name="T25" fmla="*/ 140 h 160"/>
              <a:gd name="T26" fmla="*/ 216 w 286"/>
              <a:gd name="T27" fmla="*/ 144 h 160"/>
              <a:gd name="T28" fmla="*/ 238 w 286"/>
              <a:gd name="T29" fmla="*/ 144 h 160"/>
              <a:gd name="T30" fmla="*/ 234 w 286"/>
              <a:gd name="T31" fmla="*/ 150 h 160"/>
              <a:gd name="T32" fmla="*/ 210 w 286"/>
              <a:gd name="T33" fmla="*/ 150 h 160"/>
              <a:gd name="T34" fmla="*/ 194 w 286"/>
              <a:gd name="T35" fmla="*/ 160 h 160"/>
              <a:gd name="T36" fmla="*/ 184 w 286"/>
              <a:gd name="T37" fmla="*/ 152 h 160"/>
              <a:gd name="T38" fmla="*/ 170 w 286"/>
              <a:gd name="T39" fmla="*/ 140 h 160"/>
              <a:gd name="T40" fmla="*/ 184 w 286"/>
              <a:gd name="T41" fmla="*/ 132 h 160"/>
              <a:gd name="T42" fmla="*/ 162 w 286"/>
              <a:gd name="T43" fmla="*/ 128 h 160"/>
              <a:gd name="T44" fmla="*/ 146 w 286"/>
              <a:gd name="T45" fmla="*/ 116 h 160"/>
              <a:gd name="T46" fmla="*/ 138 w 286"/>
              <a:gd name="T47" fmla="*/ 126 h 160"/>
              <a:gd name="T48" fmla="*/ 120 w 286"/>
              <a:gd name="T49" fmla="*/ 146 h 160"/>
              <a:gd name="T50" fmla="*/ 110 w 286"/>
              <a:gd name="T51" fmla="*/ 144 h 160"/>
              <a:gd name="T52" fmla="*/ 100 w 286"/>
              <a:gd name="T53" fmla="*/ 140 h 160"/>
              <a:gd name="T54" fmla="*/ 110 w 286"/>
              <a:gd name="T55" fmla="*/ 120 h 160"/>
              <a:gd name="T56" fmla="*/ 132 w 286"/>
              <a:gd name="T57" fmla="*/ 116 h 160"/>
              <a:gd name="T58" fmla="*/ 118 w 286"/>
              <a:gd name="T59" fmla="*/ 102 h 160"/>
              <a:gd name="T60" fmla="*/ 98 w 286"/>
              <a:gd name="T61" fmla="*/ 82 h 160"/>
              <a:gd name="T62" fmla="*/ 84 w 286"/>
              <a:gd name="T63" fmla="*/ 80 h 160"/>
              <a:gd name="T64" fmla="*/ 68 w 286"/>
              <a:gd name="T65" fmla="*/ 84 h 160"/>
              <a:gd name="T66" fmla="*/ 44 w 286"/>
              <a:gd name="T67" fmla="*/ 92 h 160"/>
              <a:gd name="T68" fmla="*/ 10 w 286"/>
              <a:gd name="T69" fmla="*/ 94 h 160"/>
              <a:gd name="T70" fmla="*/ 0 w 286"/>
              <a:gd name="T71" fmla="*/ 82 h 160"/>
              <a:gd name="T72" fmla="*/ 8 w 286"/>
              <a:gd name="T73" fmla="*/ 66 h 160"/>
              <a:gd name="T74" fmla="*/ 18 w 286"/>
              <a:gd name="T75" fmla="*/ 46 h 160"/>
              <a:gd name="T76" fmla="*/ 32 w 286"/>
              <a:gd name="T77" fmla="*/ 36 h 160"/>
              <a:gd name="T78" fmla="*/ 28 w 286"/>
              <a:gd name="T79" fmla="*/ 16 h 160"/>
              <a:gd name="T80" fmla="*/ 84 w 286"/>
              <a:gd name="T81" fmla="*/ 14 h 160"/>
              <a:gd name="T82" fmla="*/ 114 w 286"/>
              <a:gd name="T83" fmla="*/ 20 h 160"/>
              <a:gd name="T84" fmla="*/ 138 w 286"/>
              <a:gd name="T85" fmla="*/ 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6" h="160">
                <a:moveTo>
                  <a:pt x="150" y="2"/>
                </a:moveTo>
                <a:lnTo>
                  <a:pt x="158" y="6"/>
                </a:lnTo>
                <a:lnTo>
                  <a:pt x="164" y="4"/>
                </a:lnTo>
                <a:lnTo>
                  <a:pt x="168" y="0"/>
                </a:lnTo>
                <a:lnTo>
                  <a:pt x="176" y="0"/>
                </a:lnTo>
                <a:lnTo>
                  <a:pt x="192" y="0"/>
                </a:lnTo>
                <a:lnTo>
                  <a:pt x="196" y="10"/>
                </a:lnTo>
                <a:lnTo>
                  <a:pt x="194" y="22"/>
                </a:lnTo>
                <a:lnTo>
                  <a:pt x="212" y="26"/>
                </a:lnTo>
                <a:lnTo>
                  <a:pt x="216" y="40"/>
                </a:lnTo>
                <a:lnTo>
                  <a:pt x="248" y="42"/>
                </a:lnTo>
                <a:lnTo>
                  <a:pt x="250" y="48"/>
                </a:lnTo>
                <a:lnTo>
                  <a:pt x="270" y="48"/>
                </a:lnTo>
                <a:lnTo>
                  <a:pt x="286" y="58"/>
                </a:lnTo>
                <a:lnTo>
                  <a:pt x="286" y="78"/>
                </a:lnTo>
                <a:lnTo>
                  <a:pt x="284" y="90"/>
                </a:lnTo>
                <a:lnTo>
                  <a:pt x="268" y="94"/>
                </a:lnTo>
                <a:lnTo>
                  <a:pt x="258" y="98"/>
                </a:lnTo>
                <a:lnTo>
                  <a:pt x="256" y="106"/>
                </a:lnTo>
                <a:lnTo>
                  <a:pt x="242" y="112"/>
                </a:lnTo>
                <a:lnTo>
                  <a:pt x="224" y="116"/>
                </a:lnTo>
                <a:lnTo>
                  <a:pt x="208" y="124"/>
                </a:lnTo>
                <a:lnTo>
                  <a:pt x="192" y="128"/>
                </a:lnTo>
                <a:lnTo>
                  <a:pt x="190" y="132"/>
                </a:lnTo>
                <a:lnTo>
                  <a:pt x="200" y="134"/>
                </a:lnTo>
                <a:lnTo>
                  <a:pt x="206" y="140"/>
                </a:lnTo>
                <a:lnTo>
                  <a:pt x="210" y="142"/>
                </a:lnTo>
                <a:lnTo>
                  <a:pt x="216" y="144"/>
                </a:lnTo>
                <a:lnTo>
                  <a:pt x="232" y="142"/>
                </a:lnTo>
                <a:lnTo>
                  <a:pt x="238" y="144"/>
                </a:lnTo>
                <a:lnTo>
                  <a:pt x="240" y="150"/>
                </a:lnTo>
                <a:lnTo>
                  <a:pt x="234" y="150"/>
                </a:lnTo>
                <a:lnTo>
                  <a:pt x="220" y="150"/>
                </a:lnTo>
                <a:lnTo>
                  <a:pt x="210" y="150"/>
                </a:lnTo>
                <a:lnTo>
                  <a:pt x="202" y="154"/>
                </a:lnTo>
                <a:lnTo>
                  <a:pt x="194" y="160"/>
                </a:lnTo>
                <a:lnTo>
                  <a:pt x="184" y="160"/>
                </a:lnTo>
                <a:lnTo>
                  <a:pt x="184" y="152"/>
                </a:lnTo>
                <a:lnTo>
                  <a:pt x="180" y="146"/>
                </a:lnTo>
                <a:lnTo>
                  <a:pt x="170" y="140"/>
                </a:lnTo>
                <a:lnTo>
                  <a:pt x="176" y="136"/>
                </a:lnTo>
                <a:lnTo>
                  <a:pt x="184" y="132"/>
                </a:lnTo>
                <a:lnTo>
                  <a:pt x="184" y="128"/>
                </a:lnTo>
                <a:lnTo>
                  <a:pt x="162" y="128"/>
                </a:lnTo>
                <a:lnTo>
                  <a:pt x="158" y="116"/>
                </a:lnTo>
                <a:lnTo>
                  <a:pt x="146" y="116"/>
                </a:lnTo>
                <a:lnTo>
                  <a:pt x="138" y="118"/>
                </a:lnTo>
                <a:lnTo>
                  <a:pt x="138" y="126"/>
                </a:lnTo>
                <a:lnTo>
                  <a:pt x="126" y="134"/>
                </a:lnTo>
                <a:lnTo>
                  <a:pt x="120" y="146"/>
                </a:lnTo>
                <a:lnTo>
                  <a:pt x="114" y="140"/>
                </a:lnTo>
                <a:lnTo>
                  <a:pt x="110" y="144"/>
                </a:lnTo>
                <a:lnTo>
                  <a:pt x="100" y="142"/>
                </a:lnTo>
                <a:lnTo>
                  <a:pt x="100" y="140"/>
                </a:lnTo>
                <a:lnTo>
                  <a:pt x="110" y="128"/>
                </a:lnTo>
                <a:lnTo>
                  <a:pt x="110" y="120"/>
                </a:lnTo>
                <a:lnTo>
                  <a:pt x="128" y="122"/>
                </a:lnTo>
                <a:lnTo>
                  <a:pt x="132" y="116"/>
                </a:lnTo>
                <a:lnTo>
                  <a:pt x="128" y="108"/>
                </a:lnTo>
                <a:lnTo>
                  <a:pt x="118" y="102"/>
                </a:lnTo>
                <a:lnTo>
                  <a:pt x="110" y="86"/>
                </a:lnTo>
                <a:lnTo>
                  <a:pt x="98" y="82"/>
                </a:lnTo>
                <a:lnTo>
                  <a:pt x="88" y="80"/>
                </a:lnTo>
                <a:lnTo>
                  <a:pt x="84" y="80"/>
                </a:lnTo>
                <a:lnTo>
                  <a:pt x="80" y="84"/>
                </a:lnTo>
                <a:lnTo>
                  <a:pt x="68" y="84"/>
                </a:lnTo>
                <a:lnTo>
                  <a:pt x="64" y="92"/>
                </a:lnTo>
                <a:lnTo>
                  <a:pt x="44" y="92"/>
                </a:lnTo>
                <a:lnTo>
                  <a:pt x="32" y="86"/>
                </a:lnTo>
                <a:lnTo>
                  <a:pt x="10" y="94"/>
                </a:lnTo>
                <a:lnTo>
                  <a:pt x="6" y="86"/>
                </a:lnTo>
                <a:lnTo>
                  <a:pt x="0" y="82"/>
                </a:lnTo>
                <a:lnTo>
                  <a:pt x="4" y="76"/>
                </a:lnTo>
                <a:lnTo>
                  <a:pt x="8" y="66"/>
                </a:lnTo>
                <a:lnTo>
                  <a:pt x="10" y="58"/>
                </a:lnTo>
                <a:lnTo>
                  <a:pt x="18" y="46"/>
                </a:lnTo>
                <a:lnTo>
                  <a:pt x="22" y="42"/>
                </a:lnTo>
                <a:lnTo>
                  <a:pt x="32" y="36"/>
                </a:lnTo>
                <a:lnTo>
                  <a:pt x="28" y="24"/>
                </a:lnTo>
                <a:lnTo>
                  <a:pt x="28" y="16"/>
                </a:lnTo>
                <a:lnTo>
                  <a:pt x="36" y="4"/>
                </a:lnTo>
                <a:lnTo>
                  <a:pt x="84" y="14"/>
                </a:lnTo>
                <a:lnTo>
                  <a:pt x="112" y="14"/>
                </a:lnTo>
                <a:lnTo>
                  <a:pt x="114" y="20"/>
                </a:lnTo>
                <a:lnTo>
                  <a:pt x="134" y="22"/>
                </a:lnTo>
                <a:lnTo>
                  <a:pt x="138" y="4"/>
                </a:lnTo>
                <a:lnTo>
                  <a:pt x="150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01" name="Freeform 181"/>
          <p:cNvSpPr>
            <a:spLocks/>
          </p:cNvSpPr>
          <p:nvPr/>
        </p:nvSpPr>
        <p:spPr bwMode="auto">
          <a:xfrm>
            <a:off x="4841876" y="3600859"/>
            <a:ext cx="225425" cy="158928"/>
          </a:xfrm>
          <a:custGeom>
            <a:avLst/>
            <a:gdLst>
              <a:gd name="T0" fmla="*/ 32 w 142"/>
              <a:gd name="T1" fmla="*/ 10 h 90"/>
              <a:gd name="T2" fmla="*/ 46 w 142"/>
              <a:gd name="T3" fmla="*/ 4 h 90"/>
              <a:gd name="T4" fmla="*/ 54 w 142"/>
              <a:gd name="T5" fmla="*/ 2 h 90"/>
              <a:gd name="T6" fmla="*/ 66 w 142"/>
              <a:gd name="T7" fmla="*/ 8 h 90"/>
              <a:gd name="T8" fmla="*/ 86 w 142"/>
              <a:gd name="T9" fmla="*/ 8 h 90"/>
              <a:gd name="T10" fmla="*/ 90 w 142"/>
              <a:gd name="T11" fmla="*/ 0 h 90"/>
              <a:gd name="T12" fmla="*/ 102 w 142"/>
              <a:gd name="T13" fmla="*/ 0 h 90"/>
              <a:gd name="T14" fmla="*/ 106 w 142"/>
              <a:gd name="T15" fmla="*/ 10 h 90"/>
              <a:gd name="T16" fmla="*/ 108 w 142"/>
              <a:gd name="T17" fmla="*/ 16 h 90"/>
              <a:gd name="T18" fmla="*/ 120 w 142"/>
              <a:gd name="T19" fmla="*/ 28 h 90"/>
              <a:gd name="T20" fmla="*/ 122 w 142"/>
              <a:gd name="T21" fmla="*/ 32 h 90"/>
              <a:gd name="T22" fmla="*/ 118 w 142"/>
              <a:gd name="T23" fmla="*/ 42 h 90"/>
              <a:gd name="T24" fmla="*/ 120 w 142"/>
              <a:gd name="T25" fmla="*/ 52 h 90"/>
              <a:gd name="T26" fmla="*/ 122 w 142"/>
              <a:gd name="T27" fmla="*/ 58 h 90"/>
              <a:gd name="T28" fmla="*/ 132 w 142"/>
              <a:gd name="T29" fmla="*/ 60 h 90"/>
              <a:gd name="T30" fmla="*/ 136 w 142"/>
              <a:gd name="T31" fmla="*/ 56 h 90"/>
              <a:gd name="T32" fmla="*/ 142 w 142"/>
              <a:gd name="T33" fmla="*/ 62 h 90"/>
              <a:gd name="T34" fmla="*/ 138 w 142"/>
              <a:gd name="T35" fmla="*/ 68 h 90"/>
              <a:gd name="T36" fmla="*/ 130 w 142"/>
              <a:gd name="T37" fmla="*/ 72 h 90"/>
              <a:gd name="T38" fmla="*/ 126 w 142"/>
              <a:gd name="T39" fmla="*/ 78 h 90"/>
              <a:gd name="T40" fmla="*/ 124 w 142"/>
              <a:gd name="T41" fmla="*/ 90 h 90"/>
              <a:gd name="T42" fmla="*/ 118 w 142"/>
              <a:gd name="T43" fmla="*/ 90 h 90"/>
              <a:gd name="T44" fmla="*/ 106 w 142"/>
              <a:gd name="T45" fmla="*/ 84 h 90"/>
              <a:gd name="T46" fmla="*/ 92 w 142"/>
              <a:gd name="T47" fmla="*/ 80 h 90"/>
              <a:gd name="T48" fmla="*/ 84 w 142"/>
              <a:gd name="T49" fmla="*/ 88 h 90"/>
              <a:gd name="T50" fmla="*/ 72 w 142"/>
              <a:gd name="T51" fmla="*/ 88 h 90"/>
              <a:gd name="T52" fmla="*/ 44 w 142"/>
              <a:gd name="T53" fmla="*/ 88 h 90"/>
              <a:gd name="T54" fmla="*/ 32 w 142"/>
              <a:gd name="T55" fmla="*/ 84 h 90"/>
              <a:gd name="T56" fmla="*/ 32 w 142"/>
              <a:gd name="T57" fmla="*/ 74 h 90"/>
              <a:gd name="T58" fmla="*/ 16 w 142"/>
              <a:gd name="T59" fmla="*/ 72 h 90"/>
              <a:gd name="T60" fmla="*/ 8 w 142"/>
              <a:gd name="T61" fmla="*/ 60 h 90"/>
              <a:gd name="T62" fmla="*/ 2 w 142"/>
              <a:gd name="T63" fmla="*/ 52 h 90"/>
              <a:gd name="T64" fmla="*/ 0 w 142"/>
              <a:gd name="T65" fmla="*/ 44 h 90"/>
              <a:gd name="T66" fmla="*/ 14 w 142"/>
              <a:gd name="T67" fmla="*/ 30 h 90"/>
              <a:gd name="T68" fmla="*/ 24 w 142"/>
              <a:gd name="T69" fmla="*/ 16 h 90"/>
              <a:gd name="T70" fmla="*/ 32 w 142"/>
              <a:gd name="T71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2" h="90">
                <a:moveTo>
                  <a:pt x="32" y="10"/>
                </a:moveTo>
                <a:lnTo>
                  <a:pt x="46" y="4"/>
                </a:lnTo>
                <a:lnTo>
                  <a:pt x="54" y="2"/>
                </a:lnTo>
                <a:lnTo>
                  <a:pt x="66" y="8"/>
                </a:lnTo>
                <a:lnTo>
                  <a:pt x="86" y="8"/>
                </a:lnTo>
                <a:lnTo>
                  <a:pt x="90" y="0"/>
                </a:lnTo>
                <a:lnTo>
                  <a:pt x="102" y="0"/>
                </a:lnTo>
                <a:lnTo>
                  <a:pt x="106" y="10"/>
                </a:lnTo>
                <a:lnTo>
                  <a:pt x="108" y="16"/>
                </a:lnTo>
                <a:lnTo>
                  <a:pt x="120" y="28"/>
                </a:lnTo>
                <a:lnTo>
                  <a:pt x="122" y="32"/>
                </a:lnTo>
                <a:lnTo>
                  <a:pt x="118" y="42"/>
                </a:lnTo>
                <a:lnTo>
                  <a:pt x="120" y="52"/>
                </a:lnTo>
                <a:lnTo>
                  <a:pt x="122" y="58"/>
                </a:lnTo>
                <a:lnTo>
                  <a:pt x="132" y="60"/>
                </a:lnTo>
                <a:lnTo>
                  <a:pt x="136" y="56"/>
                </a:lnTo>
                <a:lnTo>
                  <a:pt x="142" y="62"/>
                </a:lnTo>
                <a:lnTo>
                  <a:pt x="138" y="68"/>
                </a:lnTo>
                <a:lnTo>
                  <a:pt x="130" y="72"/>
                </a:lnTo>
                <a:lnTo>
                  <a:pt x="126" y="78"/>
                </a:lnTo>
                <a:lnTo>
                  <a:pt x="124" y="90"/>
                </a:lnTo>
                <a:lnTo>
                  <a:pt x="118" y="90"/>
                </a:lnTo>
                <a:lnTo>
                  <a:pt x="106" y="84"/>
                </a:lnTo>
                <a:lnTo>
                  <a:pt x="92" y="80"/>
                </a:lnTo>
                <a:lnTo>
                  <a:pt x="84" y="88"/>
                </a:lnTo>
                <a:lnTo>
                  <a:pt x="72" y="88"/>
                </a:lnTo>
                <a:lnTo>
                  <a:pt x="44" y="88"/>
                </a:lnTo>
                <a:lnTo>
                  <a:pt x="32" y="84"/>
                </a:lnTo>
                <a:lnTo>
                  <a:pt x="32" y="74"/>
                </a:lnTo>
                <a:lnTo>
                  <a:pt x="16" y="72"/>
                </a:lnTo>
                <a:lnTo>
                  <a:pt x="8" y="60"/>
                </a:lnTo>
                <a:lnTo>
                  <a:pt x="2" y="52"/>
                </a:lnTo>
                <a:lnTo>
                  <a:pt x="0" y="44"/>
                </a:lnTo>
                <a:lnTo>
                  <a:pt x="14" y="30"/>
                </a:lnTo>
                <a:lnTo>
                  <a:pt x="24" y="16"/>
                </a:lnTo>
                <a:lnTo>
                  <a:pt x="32" y="1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02" name="Freeform 182"/>
          <p:cNvSpPr>
            <a:spLocks/>
          </p:cNvSpPr>
          <p:nvPr/>
        </p:nvSpPr>
        <p:spPr bwMode="auto">
          <a:xfrm>
            <a:off x="4883150" y="3733924"/>
            <a:ext cx="155575" cy="98889"/>
          </a:xfrm>
          <a:custGeom>
            <a:avLst/>
            <a:gdLst>
              <a:gd name="T0" fmla="*/ 18 w 98"/>
              <a:gd name="T1" fmla="*/ 8 h 56"/>
              <a:gd name="T2" fmla="*/ 46 w 98"/>
              <a:gd name="T3" fmla="*/ 8 h 56"/>
              <a:gd name="T4" fmla="*/ 58 w 98"/>
              <a:gd name="T5" fmla="*/ 8 h 56"/>
              <a:gd name="T6" fmla="*/ 66 w 98"/>
              <a:gd name="T7" fmla="*/ 0 h 56"/>
              <a:gd name="T8" fmla="*/ 80 w 98"/>
              <a:gd name="T9" fmla="*/ 4 h 56"/>
              <a:gd name="T10" fmla="*/ 92 w 98"/>
              <a:gd name="T11" fmla="*/ 10 h 56"/>
              <a:gd name="T12" fmla="*/ 98 w 98"/>
              <a:gd name="T13" fmla="*/ 10 h 56"/>
              <a:gd name="T14" fmla="*/ 98 w 98"/>
              <a:gd name="T15" fmla="*/ 14 h 56"/>
              <a:gd name="T16" fmla="*/ 90 w 98"/>
              <a:gd name="T17" fmla="*/ 16 h 56"/>
              <a:gd name="T18" fmla="*/ 90 w 98"/>
              <a:gd name="T19" fmla="*/ 28 h 56"/>
              <a:gd name="T20" fmla="*/ 82 w 98"/>
              <a:gd name="T21" fmla="*/ 36 h 56"/>
              <a:gd name="T22" fmla="*/ 84 w 98"/>
              <a:gd name="T23" fmla="*/ 38 h 56"/>
              <a:gd name="T24" fmla="*/ 92 w 98"/>
              <a:gd name="T25" fmla="*/ 42 h 56"/>
              <a:gd name="T26" fmla="*/ 90 w 98"/>
              <a:gd name="T27" fmla="*/ 46 h 56"/>
              <a:gd name="T28" fmla="*/ 80 w 98"/>
              <a:gd name="T29" fmla="*/ 44 h 56"/>
              <a:gd name="T30" fmla="*/ 72 w 98"/>
              <a:gd name="T31" fmla="*/ 42 h 56"/>
              <a:gd name="T32" fmla="*/ 64 w 98"/>
              <a:gd name="T33" fmla="*/ 46 h 56"/>
              <a:gd name="T34" fmla="*/ 60 w 98"/>
              <a:gd name="T35" fmla="*/ 52 h 56"/>
              <a:gd name="T36" fmla="*/ 60 w 98"/>
              <a:gd name="T37" fmla="*/ 56 h 56"/>
              <a:gd name="T38" fmla="*/ 52 w 98"/>
              <a:gd name="T39" fmla="*/ 56 h 56"/>
              <a:gd name="T40" fmla="*/ 40 w 98"/>
              <a:gd name="T41" fmla="*/ 56 h 56"/>
              <a:gd name="T42" fmla="*/ 30 w 98"/>
              <a:gd name="T43" fmla="*/ 52 h 56"/>
              <a:gd name="T44" fmla="*/ 24 w 98"/>
              <a:gd name="T45" fmla="*/ 52 h 56"/>
              <a:gd name="T46" fmla="*/ 14 w 98"/>
              <a:gd name="T47" fmla="*/ 54 h 56"/>
              <a:gd name="T48" fmla="*/ 12 w 98"/>
              <a:gd name="T49" fmla="*/ 48 h 56"/>
              <a:gd name="T50" fmla="*/ 6 w 98"/>
              <a:gd name="T51" fmla="*/ 42 h 56"/>
              <a:gd name="T52" fmla="*/ 4 w 98"/>
              <a:gd name="T53" fmla="*/ 34 h 56"/>
              <a:gd name="T54" fmla="*/ 10 w 98"/>
              <a:gd name="T55" fmla="*/ 22 h 56"/>
              <a:gd name="T56" fmla="*/ 4 w 98"/>
              <a:gd name="T57" fmla="*/ 14 h 56"/>
              <a:gd name="T58" fmla="*/ 0 w 98"/>
              <a:gd name="T59" fmla="*/ 8 h 56"/>
              <a:gd name="T60" fmla="*/ 6 w 98"/>
              <a:gd name="T61" fmla="*/ 4 h 56"/>
              <a:gd name="T62" fmla="*/ 18 w 98"/>
              <a:gd name="T63" fmla="*/ 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" h="56">
                <a:moveTo>
                  <a:pt x="18" y="8"/>
                </a:moveTo>
                <a:lnTo>
                  <a:pt x="46" y="8"/>
                </a:lnTo>
                <a:lnTo>
                  <a:pt x="58" y="8"/>
                </a:lnTo>
                <a:lnTo>
                  <a:pt x="66" y="0"/>
                </a:lnTo>
                <a:lnTo>
                  <a:pt x="80" y="4"/>
                </a:lnTo>
                <a:lnTo>
                  <a:pt x="92" y="10"/>
                </a:lnTo>
                <a:lnTo>
                  <a:pt x="98" y="10"/>
                </a:lnTo>
                <a:lnTo>
                  <a:pt x="98" y="14"/>
                </a:lnTo>
                <a:lnTo>
                  <a:pt x="90" y="16"/>
                </a:lnTo>
                <a:lnTo>
                  <a:pt x="90" y="28"/>
                </a:lnTo>
                <a:lnTo>
                  <a:pt x="82" y="36"/>
                </a:lnTo>
                <a:lnTo>
                  <a:pt x="84" y="38"/>
                </a:lnTo>
                <a:lnTo>
                  <a:pt x="92" y="42"/>
                </a:lnTo>
                <a:lnTo>
                  <a:pt x="90" y="46"/>
                </a:lnTo>
                <a:lnTo>
                  <a:pt x="80" y="44"/>
                </a:lnTo>
                <a:lnTo>
                  <a:pt x="72" y="42"/>
                </a:lnTo>
                <a:lnTo>
                  <a:pt x="64" y="46"/>
                </a:lnTo>
                <a:lnTo>
                  <a:pt x="60" y="52"/>
                </a:lnTo>
                <a:lnTo>
                  <a:pt x="60" y="56"/>
                </a:lnTo>
                <a:lnTo>
                  <a:pt x="52" y="56"/>
                </a:lnTo>
                <a:lnTo>
                  <a:pt x="40" y="56"/>
                </a:lnTo>
                <a:lnTo>
                  <a:pt x="30" y="52"/>
                </a:lnTo>
                <a:lnTo>
                  <a:pt x="24" y="52"/>
                </a:lnTo>
                <a:lnTo>
                  <a:pt x="14" y="54"/>
                </a:lnTo>
                <a:lnTo>
                  <a:pt x="12" y="48"/>
                </a:lnTo>
                <a:lnTo>
                  <a:pt x="6" y="42"/>
                </a:lnTo>
                <a:lnTo>
                  <a:pt x="4" y="34"/>
                </a:lnTo>
                <a:lnTo>
                  <a:pt x="10" y="22"/>
                </a:lnTo>
                <a:lnTo>
                  <a:pt x="4" y="14"/>
                </a:lnTo>
                <a:lnTo>
                  <a:pt x="0" y="8"/>
                </a:lnTo>
                <a:lnTo>
                  <a:pt x="6" y="4"/>
                </a:lnTo>
                <a:lnTo>
                  <a:pt x="18" y="8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03" name="Freeform 183"/>
          <p:cNvSpPr>
            <a:spLocks/>
          </p:cNvSpPr>
          <p:nvPr/>
        </p:nvSpPr>
        <p:spPr bwMode="auto">
          <a:xfrm>
            <a:off x="4978401" y="3805236"/>
            <a:ext cx="66675" cy="52976"/>
          </a:xfrm>
          <a:custGeom>
            <a:avLst/>
            <a:gdLst>
              <a:gd name="T0" fmla="*/ 0 w 42"/>
              <a:gd name="T1" fmla="*/ 14 h 30"/>
              <a:gd name="T2" fmla="*/ 0 w 42"/>
              <a:gd name="T3" fmla="*/ 20 h 30"/>
              <a:gd name="T4" fmla="*/ 2 w 42"/>
              <a:gd name="T5" fmla="*/ 26 h 30"/>
              <a:gd name="T6" fmla="*/ 10 w 42"/>
              <a:gd name="T7" fmla="*/ 26 h 30"/>
              <a:gd name="T8" fmla="*/ 4 w 42"/>
              <a:gd name="T9" fmla="*/ 30 h 30"/>
              <a:gd name="T10" fmla="*/ 14 w 42"/>
              <a:gd name="T11" fmla="*/ 28 h 30"/>
              <a:gd name="T12" fmla="*/ 26 w 42"/>
              <a:gd name="T13" fmla="*/ 20 h 30"/>
              <a:gd name="T14" fmla="*/ 34 w 42"/>
              <a:gd name="T15" fmla="*/ 16 h 30"/>
              <a:gd name="T16" fmla="*/ 42 w 42"/>
              <a:gd name="T17" fmla="*/ 18 h 30"/>
              <a:gd name="T18" fmla="*/ 38 w 42"/>
              <a:gd name="T19" fmla="*/ 14 h 30"/>
              <a:gd name="T20" fmla="*/ 32 w 42"/>
              <a:gd name="T21" fmla="*/ 10 h 30"/>
              <a:gd name="T22" fmla="*/ 30 w 42"/>
              <a:gd name="T23" fmla="*/ 4 h 30"/>
              <a:gd name="T24" fmla="*/ 22 w 42"/>
              <a:gd name="T25" fmla="*/ 4 h 30"/>
              <a:gd name="T26" fmla="*/ 12 w 42"/>
              <a:gd name="T27" fmla="*/ 0 h 30"/>
              <a:gd name="T28" fmla="*/ 4 w 42"/>
              <a:gd name="T29" fmla="*/ 4 h 30"/>
              <a:gd name="T30" fmla="*/ 0 w 42"/>
              <a:gd name="T31" fmla="*/ 10 h 30"/>
              <a:gd name="T32" fmla="*/ 0 w 42"/>
              <a:gd name="T33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30">
                <a:moveTo>
                  <a:pt x="0" y="14"/>
                </a:moveTo>
                <a:lnTo>
                  <a:pt x="0" y="20"/>
                </a:lnTo>
                <a:lnTo>
                  <a:pt x="2" y="26"/>
                </a:lnTo>
                <a:lnTo>
                  <a:pt x="10" y="26"/>
                </a:lnTo>
                <a:lnTo>
                  <a:pt x="4" y="30"/>
                </a:lnTo>
                <a:lnTo>
                  <a:pt x="14" y="28"/>
                </a:lnTo>
                <a:lnTo>
                  <a:pt x="26" y="20"/>
                </a:lnTo>
                <a:lnTo>
                  <a:pt x="34" y="16"/>
                </a:lnTo>
                <a:lnTo>
                  <a:pt x="42" y="18"/>
                </a:lnTo>
                <a:lnTo>
                  <a:pt x="38" y="14"/>
                </a:lnTo>
                <a:lnTo>
                  <a:pt x="32" y="10"/>
                </a:lnTo>
                <a:lnTo>
                  <a:pt x="30" y="4"/>
                </a:lnTo>
                <a:lnTo>
                  <a:pt x="22" y="4"/>
                </a:lnTo>
                <a:lnTo>
                  <a:pt x="12" y="0"/>
                </a:lnTo>
                <a:lnTo>
                  <a:pt x="4" y="4"/>
                </a:lnTo>
                <a:lnTo>
                  <a:pt x="0" y="10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04" name="Freeform 184"/>
          <p:cNvSpPr>
            <a:spLocks/>
          </p:cNvSpPr>
          <p:nvPr/>
        </p:nvSpPr>
        <p:spPr bwMode="auto">
          <a:xfrm>
            <a:off x="4914900" y="3974419"/>
            <a:ext cx="69850" cy="45719"/>
          </a:xfrm>
          <a:custGeom>
            <a:avLst/>
            <a:gdLst>
              <a:gd name="T0" fmla="*/ 4 w 44"/>
              <a:gd name="T1" fmla="*/ 0 h 10"/>
              <a:gd name="T2" fmla="*/ 10 w 44"/>
              <a:gd name="T3" fmla="*/ 0 h 10"/>
              <a:gd name="T4" fmla="*/ 16 w 44"/>
              <a:gd name="T5" fmla="*/ 2 h 10"/>
              <a:gd name="T6" fmla="*/ 22 w 44"/>
              <a:gd name="T7" fmla="*/ 2 h 10"/>
              <a:gd name="T8" fmla="*/ 30 w 44"/>
              <a:gd name="T9" fmla="*/ 2 h 10"/>
              <a:gd name="T10" fmla="*/ 34 w 44"/>
              <a:gd name="T11" fmla="*/ 2 h 10"/>
              <a:gd name="T12" fmla="*/ 42 w 44"/>
              <a:gd name="T13" fmla="*/ 4 h 10"/>
              <a:gd name="T14" fmla="*/ 44 w 44"/>
              <a:gd name="T15" fmla="*/ 8 h 10"/>
              <a:gd name="T16" fmla="*/ 40 w 44"/>
              <a:gd name="T17" fmla="*/ 10 h 10"/>
              <a:gd name="T18" fmla="*/ 32 w 44"/>
              <a:gd name="T19" fmla="*/ 8 h 10"/>
              <a:gd name="T20" fmla="*/ 24 w 44"/>
              <a:gd name="T21" fmla="*/ 8 h 10"/>
              <a:gd name="T22" fmla="*/ 18 w 44"/>
              <a:gd name="T23" fmla="*/ 10 h 10"/>
              <a:gd name="T24" fmla="*/ 16 w 44"/>
              <a:gd name="T25" fmla="*/ 6 h 10"/>
              <a:gd name="T26" fmla="*/ 8 w 44"/>
              <a:gd name="T27" fmla="*/ 6 h 10"/>
              <a:gd name="T28" fmla="*/ 0 w 44"/>
              <a:gd name="T29" fmla="*/ 4 h 10"/>
              <a:gd name="T30" fmla="*/ 4 w 44"/>
              <a:gd name="T3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" h="10">
                <a:moveTo>
                  <a:pt x="4" y="0"/>
                </a:moveTo>
                <a:lnTo>
                  <a:pt x="10" y="0"/>
                </a:lnTo>
                <a:lnTo>
                  <a:pt x="16" y="2"/>
                </a:lnTo>
                <a:lnTo>
                  <a:pt x="22" y="2"/>
                </a:lnTo>
                <a:lnTo>
                  <a:pt x="30" y="2"/>
                </a:lnTo>
                <a:lnTo>
                  <a:pt x="34" y="2"/>
                </a:lnTo>
                <a:lnTo>
                  <a:pt x="42" y="4"/>
                </a:lnTo>
                <a:lnTo>
                  <a:pt x="44" y="8"/>
                </a:lnTo>
                <a:lnTo>
                  <a:pt x="40" y="10"/>
                </a:lnTo>
                <a:lnTo>
                  <a:pt x="32" y="8"/>
                </a:lnTo>
                <a:lnTo>
                  <a:pt x="24" y="8"/>
                </a:lnTo>
                <a:lnTo>
                  <a:pt x="18" y="10"/>
                </a:lnTo>
                <a:lnTo>
                  <a:pt x="16" y="6"/>
                </a:lnTo>
                <a:lnTo>
                  <a:pt x="8" y="6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05" name="Freeform 185"/>
          <p:cNvSpPr>
            <a:spLocks/>
          </p:cNvSpPr>
          <p:nvPr/>
        </p:nvSpPr>
        <p:spPr bwMode="auto">
          <a:xfrm>
            <a:off x="4829176" y="3805808"/>
            <a:ext cx="149225" cy="173055"/>
          </a:xfrm>
          <a:custGeom>
            <a:avLst/>
            <a:gdLst>
              <a:gd name="T0" fmla="*/ 46 w 94"/>
              <a:gd name="T1" fmla="*/ 64 h 98"/>
              <a:gd name="T2" fmla="*/ 38 w 94"/>
              <a:gd name="T3" fmla="*/ 68 h 98"/>
              <a:gd name="T4" fmla="*/ 24 w 94"/>
              <a:gd name="T5" fmla="*/ 66 h 98"/>
              <a:gd name="T6" fmla="*/ 20 w 94"/>
              <a:gd name="T7" fmla="*/ 78 h 98"/>
              <a:gd name="T8" fmla="*/ 26 w 94"/>
              <a:gd name="T9" fmla="*/ 88 h 98"/>
              <a:gd name="T10" fmla="*/ 32 w 94"/>
              <a:gd name="T11" fmla="*/ 86 h 98"/>
              <a:gd name="T12" fmla="*/ 36 w 94"/>
              <a:gd name="T13" fmla="*/ 98 h 98"/>
              <a:gd name="T14" fmla="*/ 42 w 94"/>
              <a:gd name="T15" fmla="*/ 92 h 98"/>
              <a:gd name="T16" fmla="*/ 48 w 94"/>
              <a:gd name="T17" fmla="*/ 94 h 98"/>
              <a:gd name="T18" fmla="*/ 44 w 94"/>
              <a:gd name="T19" fmla="*/ 86 h 98"/>
              <a:gd name="T20" fmla="*/ 42 w 94"/>
              <a:gd name="T21" fmla="*/ 76 h 98"/>
              <a:gd name="T22" fmla="*/ 52 w 94"/>
              <a:gd name="T23" fmla="*/ 74 h 98"/>
              <a:gd name="T24" fmla="*/ 48 w 94"/>
              <a:gd name="T25" fmla="*/ 64 h 98"/>
              <a:gd name="T26" fmla="*/ 58 w 94"/>
              <a:gd name="T27" fmla="*/ 70 h 98"/>
              <a:gd name="T28" fmla="*/ 62 w 94"/>
              <a:gd name="T29" fmla="*/ 60 h 98"/>
              <a:gd name="T30" fmla="*/ 50 w 94"/>
              <a:gd name="T31" fmla="*/ 54 h 98"/>
              <a:gd name="T32" fmla="*/ 44 w 94"/>
              <a:gd name="T33" fmla="*/ 44 h 98"/>
              <a:gd name="T34" fmla="*/ 38 w 94"/>
              <a:gd name="T35" fmla="*/ 32 h 98"/>
              <a:gd name="T36" fmla="*/ 38 w 94"/>
              <a:gd name="T37" fmla="*/ 22 h 98"/>
              <a:gd name="T38" fmla="*/ 48 w 94"/>
              <a:gd name="T39" fmla="*/ 26 h 98"/>
              <a:gd name="T40" fmla="*/ 58 w 94"/>
              <a:gd name="T41" fmla="*/ 26 h 98"/>
              <a:gd name="T42" fmla="*/ 58 w 94"/>
              <a:gd name="T43" fmla="*/ 16 h 98"/>
              <a:gd name="T44" fmla="*/ 70 w 94"/>
              <a:gd name="T45" fmla="*/ 14 h 98"/>
              <a:gd name="T46" fmla="*/ 84 w 94"/>
              <a:gd name="T47" fmla="*/ 14 h 98"/>
              <a:gd name="T48" fmla="*/ 94 w 94"/>
              <a:gd name="T49" fmla="*/ 12 h 98"/>
              <a:gd name="T50" fmla="*/ 86 w 94"/>
              <a:gd name="T51" fmla="*/ 6 h 98"/>
              <a:gd name="T52" fmla="*/ 70 w 94"/>
              <a:gd name="T53" fmla="*/ 4 h 98"/>
              <a:gd name="T54" fmla="*/ 58 w 94"/>
              <a:gd name="T55" fmla="*/ 0 h 98"/>
              <a:gd name="T56" fmla="*/ 40 w 94"/>
              <a:gd name="T57" fmla="*/ 10 h 98"/>
              <a:gd name="T58" fmla="*/ 26 w 94"/>
              <a:gd name="T59" fmla="*/ 12 h 98"/>
              <a:gd name="T60" fmla="*/ 14 w 94"/>
              <a:gd name="T61" fmla="*/ 16 h 98"/>
              <a:gd name="T62" fmla="*/ 10 w 94"/>
              <a:gd name="T63" fmla="*/ 26 h 98"/>
              <a:gd name="T64" fmla="*/ 0 w 94"/>
              <a:gd name="T65" fmla="*/ 38 h 98"/>
              <a:gd name="T66" fmla="*/ 10 w 94"/>
              <a:gd name="T67" fmla="*/ 46 h 98"/>
              <a:gd name="T68" fmla="*/ 20 w 94"/>
              <a:gd name="T69" fmla="*/ 48 h 98"/>
              <a:gd name="T70" fmla="*/ 14 w 94"/>
              <a:gd name="T71" fmla="*/ 58 h 98"/>
              <a:gd name="T72" fmla="*/ 26 w 94"/>
              <a:gd name="T73" fmla="*/ 58 h 98"/>
              <a:gd name="T74" fmla="*/ 42 w 94"/>
              <a:gd name="T75" fmla="*/ 6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4" h="98">
                <a:moveTo>
                  <a:pt x="42" y="62"/>
                </a:moveTo>
                <a:lnTo>
                  <a:pt x="46" y="64"/>
                </a:lnTo>
                <a:lnTo>
                  <a:pt x="44" y="68"/>
                </a:lnTo>
                <a:lnTo>
                  <a:pt x="38" y="68"/>
                </a:lnTo>
                <a:lnTo>
                  <a:pt x="30" y="66"/>
                </a:lnTo>
                <a:lnTo>
                  <a:pt x="24" y="66"/>
                </a:lnTo>
                <a:lnTo>
                  <a:pt x="20" y="70"/>
                </a:lnTo>
                <a:lnTo>
                  <a:pt x="20" y="78"/>
                </a:lnTo>
                <a:lnTo>
                  <a:pt x="26" y="82"/>
                </a:lnTo>
                <a:lnTo>
                  <a:pt x="26" y="88"/>
                </a:lnTo>
                <a:lnTo>
                  <a:pt x="28" y="92"/>
                </a:lnTo>
                <a:lnTo>
                  <a:pt x="32" y="86"/>
                </a:lnTo>
                <a:lnTo>
                  <a:pt x="34" y="90"/>
                </a:lnTo>
                <a:lnTo>
                  <a:pt x="36" y="98"/>
                </a:lnTo>
                <a:lnTo>
                  <a:pt x="42" y="96"/>
                </a:lnTo>
                <a:lnTo>
                  <a:pt x="42" y="92"/>
                </a:lnTo>
                <a:lnTo>
                  <a:pt x="46" y="98"/>
                </a:lnTo>
                <a:lnTo>
                  <a:pt x="48" y="94"/>
                </a:lnTo>
                <a:lnTo>
                  <a:pt x="48" y="90"/>
                </a:lnTo>
                <a:lnTo>
                  <a:pt x="44" y="86"/>
                </a:lnTo>
                <a:lnTo>
                  <a:pt x="40" y="80"/>
                </a:lnTo>
                <a:lnTo>
                  <a:pt x="42" y="76"/>
                </a:lnTo>
                <a:lnTo>
                  <a:pt x="46" y="76"/>
                </a:lnTo>
                <a:lnTo>
                  <a:pt x="52" y="74"/>
                </a:lnTo>
                <a:lnTo>
                  <a:pt x="48" y="70"/>
                </a:lnTo>
                <a:lnTo>
                  <a:pt x="48" y="64"/>
                </a:lnTo>
                <a:lnTo>
                  <a:pt x="52" y="68"/>
                </a:lnTo>
                <a:lnTo>
                  <a:pt x="58" y="70"/>
                </a:lnTo>
                <a:lnTo>
                  <a:pt x="64" y="66"/>
                </a:lnTo>
                <a:lnTo>
                  <a:pt x="62" y="60"/>
                </a:lnTo>
                <a:lnTo>
                  <a:pt x="58" y="56"/>
                </a:lnTo>
                <a:lnTo>
                  <a:pt x="50" y="54"/>
                </a:lnTo>
                <a:lnTo>
                  <a:pt x="46" y="50"/>
                </a:lnTo>
                <a:lnTo>
                  <a:pt x="44" y="44"/>
                </a:lnTo>
                <a:lnTo>
                  <a:pt x="44" y="40"/>
                </a:lnTo>
                <a:lnTo>
                  <a:pt x="38" y="32"/>
                </a:lnTo>
                <a:lnTo>
                  <a:pt x="36" y="28"/>
                </a:lnTo>
                <a:lnTo>
                  <a:pt x="38" y="22"/>
                </a:lnTo>
                <a:lnTo>
                  <a:pt x="44" y="20"/>
                </a:lnTo>
                <a:lnTo>
                  <a:pt x="48" y="26"/>
                </a:lnTo>
                <a:lnTo>
                  <a:pt x="56" y="28"/>
                </a:lnTo>
                <a:lnTo>
                  <a:pt x="58" y="26"/>
                </a:lnTo>
                <a:lnTo>
                  <a:pt x="60" y="22"/>
                </a:lnTo>
                <a:lnTo>
                  <a:pt x="58" y="16"/>
                </a:lnTo>
                <a:lnTo>
                  <a:pt x="64" y="16"/>
                </a:lnTo>
                <a:lnTo>
                  <a:pt x="70" y="14"/>
                </a:lnTo>
                <a:lnTo>
                  <a:pt x="78" y="14"/>
                </a:lnTo>
                <a:lnTo>
                  <a:pt x="84" y="14"/>
                </a:lnTo>
                <a:lnTo>
                  <a:pt x="90" y="14"/>
                </a:lnTo>
                <a:lnTo>
                  <a:pt x="94" y="12"/>
                </a:lnTo>
                <a:lnTo>
                  <a:pt x="94" y="6"/>
                </a:lnTo>
                <a:lnTo>
                  <a:pt x="86" y="6"/>
                </a:lnTo>
                <a:lnTo>
                  <a:pt x="74" y="6"/>
                </a:lnTo>
                <a:lnTo>
                  <a:pt x="70" y="4"/>
                </a:lnTo>
                <a:lnTo>
                  <a:pt x="64" y="2"/>
                </a:lnTo>
                <a:lnTo>
                  <a:pt x="58" y="0"/>
                </a:lnTo>
                <a:lnTo>
                  <a:pt x="48" y="4"/>
                </a:lnTo>
                <a:lnTo>
                  <a:pt x="40" y="10"/>
                </a:lnTo>
                <a:lnTo>
                  <a:pt x="34" y="10"/>
                </a:lnTo>
                <a:lnTo>
                  <a:pt x="26" y="12"/>
                </a:lnTo>
                <a:lnTo>
                  <a:pt x="18" y="14"/>
                </a:lnTo>
                <a:lnTo>
                  <a:pt x="14" y="16"/>
                </a:lnTo>
                <a:lnTo>
                  <a:pt x="14" y="20"/>
                </a:lnTo>
                <a:lnTo>
                  <a:pt x="10" y="26"/>
                </a:lnTo>
                <a:lnTo>
                  <a:pt x="2" y="34"/>
                </a:lnTo>
                <a:lnTo>
                  <a:pt x="0" y="38"/>
                </a:lnTo>
                <a:lnTo>
                  <a:pt x="4" y="42"/>
                </a:lnTo>
                <a:lnTo>
                  <a:pt x="10" y="46"/>
                </a:lnTo>
                <a:lnTo>
                  <a:pt x="16" y="46"/>
                </a:lnTo>
                <a:lnTo>
                  <a:pt x="20" y="48"/>
                </a:lnTo>
                <a:lnTo>
                  <a:pt x="14" y="52"/>
                </a:lnTo>
                <a:lnTo>
                  <a:pt x="14" y="58"/>
                </a:lnTo>
                <a:lnTo>
                  <a:pt x="18" y="60"/>
                </a:lnTo>
                <a:lnTo>
                  <a:pt x="26" y="58"/>
                </a:lnTo>
                <a:lnTo>
                  <a:pt x="32" y="60"/>
                </a:lnTo>
                <a:lnTo>
                  <a:pt x="42" y="62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06" name="Freeform 186"/>
          <p:cNvSpPr>
            <a:spLocks/>
          </p:cNvSpPr>
          <p:nvPr/>
        </p:nvSpPr>
        <p:spPr bwMode="auto">
          <a:xfrm>
            <a:off x="4810126" y="3784724"/>
            <a:ext cx="41275" cy="98889"/>
          </a:xfrm>
          <a:custGeom>
            <a:avLst/>
            <a:gdLst>
              <a:gd name="T0" fmla="*/ 0 w 26"/>
              <a:gd name="T1" fmla="*/ 12 h 56"/>
              <a:gd name="T2" fmla="*/ 2 w 26"/>
              <a:gd name="T3" fmla="*/ 4 h 56"/>
              <a:gd name="T4" fmla="*/ 6 w 26"/>
              <a:gd name="T5" fmla="*/ 0 h 56"/>
              <a:gd name="T6" fmla="*/ 14 w 26"/>
              <a:gd name="T7" fmla="*/ 2 h 56"/>
              <a:gd name="T8" fmla="*/ 22 w 26"/>
              <a:gd name="T9" fmla="*/ 8 h 56"/>
              <a:gd name="T10" fmla="*/ 20 w 26"/>
              <a:gd name="T11" fmla="*/ 16 h 56"/>
              <a:gd name="T12" fmla="*/ 20 w 26"/>
              <a:gd name="T13" fmla="*/ 22 h 56"/>
              <a:gd name="T14" fmla="*/ 24 w 26"/>
              <a:gd name="T15" fmla="*/ 30 h 56"/>
              <a:gd name="T16" fmla="*/ 26 w 26"/>
              <a:gd name="T17" fmla="*/ 34 h 56"/>
              <a:gd name="T18" fmla="*/ 26 w 26"/>
              <a:gd name="T19" fmla="*/ 38 h 56"/>
              <a:gd name="T20" fmla="*/ 22 w 26"/>
              <a:gd name="T21" fmla="*/ 44 h 56"/>
              <a:gd name="T22" fmla="*/ 12 w 26"/>
              <a:gd name="T23" fmla="*/ 56 h 56"/>
              <a:gd name="T24" fmla="*/ 2 w 26"/>
              <a:gd name="T25" fmla="*/ 40 h 56"/>
              <a:gd name="T26" fmla="*/ 4 w 26"/>
              <a:gd name="T27" fmla="*/ 28 h 56"/>
              <a:gd name="T28" fmla="*/ 2 w 26"/>
              <a:gd name="T29" fmla="*/ 18 h 56"/>
              <a:gd name="T30" fmla="*/ 0 w 26"/>
              <a:gd name="T31" fmla="*/ 1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56">
                <a:moveTo>
                  <a:pt x="0" y="12"/>
                </a:moveTo>
                <a:lnTo>
                  <a:pt x="2" y="4"/>
                </a:lnTo>
                <a:lnTo>
                  <a:pt x="6" y="0"/>
                </a:lnTo>
                <a:lnTo>
                  <a:pt x="14" y="2"/>
                </a:lnTo>
                <a:lnTo>
                  <a:pt x="22" y="8"/>
                </a:lnTo>
                <a:lnTo>
                  <a:pt x="20" y="16"/>
                </a:lnTo>
                <a:lnTo>
                  <a:pt x="20" y="22"/>
                </a:lnTo>
                <a:lnTo>
                  <a:pt x="24" y="30"/>
                </a:lnTo>
                <a:lnTo>
                  <a:pt x="26" y="34"/>
                </a:lnTo>
                <a:lnTo>
                  <a:pt x="26" y="38"/>
                </a:lnTo>
                <a:lnTo>
                  <a:pt x="22" y="44"/>
                </a:lnTo>
                <a:lnTo>
                  <a:pt x="12" y="56"/>
                </a:lnTo>
                <a:lnTo>
                  <a:pt x="2" y="40"/>
                </a:lnTo>
                <a:lnTo>
                  <a:pt x="4" y="28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A6A6A6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07" name="Freeform 187"/>
          <p:cNvSpPr>
            <a:spLocks/>
          </p:cNvSpPr>
          <p:nvPr/>
        </p:nvSpPr>
        <p:spPr bwMode="auto">
          <a:xfrm>
            <a:off x="4595812" y="2271532"/>
            <a:ext cx="265113" cy="211904"/>
          </a:xfrm>
          <a:custGeom>
            <a:avLst/>
            <a:gdLst>
              <a:gd name="T0" fmla="*/ 55 w 167"/>
              <a:gd name="T1" fmla="*/ 84 h 120"/>
              <a:gd name="T2" fmla="*/ 71 w 167"/>
              <a:gd name="T3" fmla="*/ 80 h 120"/>
              <a:gd name="T4" fmla="*/ 43 w 167"/>
              <a:gd name="T5" fmla="*/ 78 h 120"/>
              <a:gd name="T6" fmla="*/ 55 w 167"/>
              <a:gd name="T7" fmla="*/ 64 h 120"/>
              <a:gd name="T8" fmla="*/ 85 w 167"/>
              <a:gd name="T9" fmla="*/ 60 h 120"/>
              <a:gd name="T10" fmla="*/ 89 w 167"/>
              <a:gd name="T11" fmla="*/ 48 h 120"/>
              <a:gd name="T12" fmla="*/ 71 w 167"/>
              <a:gd name="T13" fmla="*/ 52 h 120"/>
              <a:gd name="T14" fmla="*/ 65 w 167"/>
              <a:gd name="T15" fmla="*/ 42 h 120"/>
              <a:gd name="T16" fmla="*/ 55 w 167"/>
              <a:gd name="T17" fmla="*/ 48 h 120"/>
              <a:gd name="T18" fmla="*/ 37 w 167"/>
              <a:gd name="T19" fmla="*/ 64 h 120"/>
              <a:gd name="T20" fmla="*/ 11 w 167"/>
              <a:gd name="T21" fmla="*/ 46 h 120"/>
              <a:gd name="T22" fmla="*/ 19 w 167"/>
              <a:gd name="T23" fmla="*/ 28 h 120"/>
              <a:gd name="T24" fmla="*/ 11 w 167"/>
              <a:gd name="T25" fmla="*/ 24 h 120"/>
              <a:gd name="T26" fmla="*/ 0 w 167"/>
              <a:gd name="T27" fmla="*/ 20 h 120"/>
              <a:gd name="T28" fmla="*/ 19 w 167"/>
              <a:gd name="T29" fmla="*/ 8 h 120"/>
              <a:gd name="T30" fmla="*/ 47 w 167"/>
              <a:gd name="T31" fmla="*/ 10 h 120"/>
              <a:gd name="T32" fmla="*/ 55 w 167"/>
              <a:gd name="T33" fmla="*/ 12 h 120"/>
              <a:gd name="T34" fmla="*/ 73 w 167"/>
              <a:gd name="T35" fmla="*/ 14 h 120"/>
              <a:gd name="T36" fmla="*/ 77 w 167"/>
              <a:gd name="T37" fmla="*/ 28 h 120"/>
              <a:gd name="T38" fmla="*/ 89 w 167"/>
              <a:gd name="T39" fmla="*/ 38 h 120"/>
              <a:gd name="T40" fmla="*/ 83 w 167"/>
              <a:gd name="T41" fmla="*/ 12 h 120"/>
              <a:gd name="T42" fmla="*/ 85 w 167"/>
              <a:gd name="T43" fmla="*/ 0 h 120"/>
              <a:gd name="T44" fmla="*/ 107 w 167"/>
              <a:gd name="T45" fmla="*/ 8 h 120"/>
              <a:gd name="T46" fmla="*/ 111 w 167"/>
              <a:gd name="T47" fmla="*/ 22 h 120"/>
              <a:gd name="T48" fmla="*/ 127 w 167"/>
              <a:gd name="T49" fmla="*/ 22 h 120"/>
              <a:gd name="T50" fmla="*/ 151 w 167"/>
              <a:gd name="T51" fmla="*/ 36 h 120"/>
              <a:gd name="T52" fmla="*/ 159 w 167"/>
              <a:gd name="T53" fmla="*/ 48 h 120"/>
              <a:gd name="T54" fmla="*/ 123 w 167"/>
              <a:gd name="T55" fmla="*/ 60 h 120"/>
              <a:gd name="T56" fmla="*/ 117 w 167"/>
              <a:gd name="T57" fmla="*/ 84 h 120"/>
              <a:gd name="T58" fmla="*/ 101 w 167"/>
              <a:gd name="T59" fmla="*/ 102 h 120"/>
              <a:gd name="T60" fmla="*/ 81 w 167"/>
              <a:gd name="T61" fmla="*/ 114 h 120"/>
              <a:gd name="T62" fmla="*/ 67 w 167"/>
              <a:gd name="T63" fmla="*/ 104 h 120"/>
              <a:gd name="T64" fmla="*/ 45 w 167"/>
              <a:gd name="T65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7" h="120">
                <a:moveTo>
                  <a:pt x="45" y="92"/>
                </a:moveTo>
                <a:lnTo>
                  <a:pt x="55" y="84"/>
                </a:lnTo>
                <a:lnTo>
                  <a:pt x="83" y="88"/>
                </a:lnTo>
                <a:lnTo>
                  <a:pt x="71" y="80"/>
                </a:lnTo>
                <a:lnTo>
                  <a:pt x="59" y="76"/>
                </a:lnTo>
                <a:lnTo>
                  <a:pt x="43" y="78"/>
                </a:lnTo>
                <a:lnTo>
                  <a:pt x="43" y="68"/>
                </a:lnTo>
                <a:lnTo>
                  <a:pt x="55" y="64"/>
                </a:lnTo>
                <a:lnTo>
                  <a:pt x="69" y="60"/>
                </a:lnTo>
                <a:lnTo>
                  <a:pt x="85" y="60"/>
                </a:lnTo>
                <a:lnTo>
                  <a:pt x="97" y="56"/>
                </a:lnTo>
                <a:lnTo>
                  <a:pt x="89" y="48"/>
                </a:lnTo>
                <a:lnTo>
                  <a:pt x="83" y="52"/>
                </a:lnTo>
                <a:lnTo>
                  <a:pt x="71" y="52"/>
                </a:lnTo>
                <a:lnTo>
                  <a:pt x="71" y="44"/>
                </a:lnTo>
                <a:lnTo>
                  <a:pt x="65" y="42"/>
                </a:lnTo>
                <a:lnTo>
                  <a:pt x="61" y="48"/>
                </a:lnTo>
                <a:lnTo>
                  <a:pt x="55" y="48"/>
                </a:lnTo>
                <a:lnTo>
                  <a:pt x="51" y="56"/>
                </a:lnTo>
                <a:lnTo>
                  <a:pt x="37" y="64"/>
                </a:lnTo>
                <a:lnTo>
                  <a:pt x="27" y="58"/>
                </a:lnTo>
                <a:lnTo>
                  <a:pt x="11" y="46"/>
                </a:lnTo>
                <a:lnTo>
                  <a:pt x="7" y="36"/>
                </a:lnTo>
                <a:lnTo>
                  <a:pt x="19" y="28"/>
                </a:lnTo>
                <a:lnTo>
                  <a:pt x="19" y="24"/>
                </a:lnTo>
                <a:lnTo>
                  <a:pt x="11" y="24"/>
                </a:lnTo>
                <a:lnTo>
                  <a:pt x="2" y="30"/>
                </a:lnTo>
                <a:lnTo>
                  <a:pt x="0" y="20"/>
                </a:lnTo>
                <a:lnTo>
                  <a:pt x="4" y="12"/>
                </a:lnTo>
                <a:lnTo>
                  <a:pt x="19" y="8"/>
                </a:lnTo>
                <a:lnTo>
                  <a:pt x="33" y="8"/>
                </a:lnTo>
                <a:lnTo>
                  <a:pt x="47" y="10"/>
                </a:lnTo>
                <a:lnTo>
                  <a:pt x="51" y="26"/>
                </a:lnTo>
                <a:lnTo>
                  <a:pt x="55" y="12"/>
                </a:lnTo>
                <a:lnTo>
                  <a:pt x="63" y="10"/>
                </a:lnTo>
                <a:lnTo>
                  <a:pt x="73" y="14"/>
                </a:lnTo>
                <a:lnTo>
                  <a:pt x="75" y="22"/>
                </a:lnTo>
                <a:lnTo>
                  <a:pt x="77" y="28"/>
                </a:lnTo>
                <a:lnTo>
                  <a:pt x="83" y="36"/>
                </a:lnTo>
                <a:lnTo>
                  <a:pt x="89" y="38"/>
                </a:lnTo>
                <a:lnTo>
                  <a:pt x="87" y="24"/>
                </a:lnTo>
                <a:lnTo>
                  <a:pt x="83" y="12"/>
                </a:lnTo>
                <a:lnTo>
                  <a:pt x="81" y="4"/>
                </a:lnTo>
                <a:lnTo>
                  <a:pt x="85" y="0"/>
                </a:lnTo>
                <a:lnTo>
                  <a:pt x="95" y="4"/>
                </a:lnTo>
                <a:lnTo>
                  <a:pt x="107" y="8"/>
                </a:lnTo>
                <a:lnTo>
                  <a:pt x="103" y="20"/>
                </a:lnTo>
                <a:lnTo>
                  <a:pt x="111" y="22"/>
                </a:lnTo>
                <a:lnTo>
                  <a:pt x="115" y="16"/>
                </a:lnTo>
                <a:lnTo>
                  <a:pt x="127" y="22"/>
                </a:lnTo>
                <a:lnTo>
                  <a:pt x="127" y="30"/>
                </a:lnTo>
                <a:lnTo>
                  <a:pt x="151" y="36"/>
                </a:lnTo>
                <a:lnTo>
                  <a:pt x="167" y="44"/>
                </a:lnTo>
                <a:lnTo>
                  <a:pt x="159" y="48"/>
                </a:lnTo>
                <a:lnTo>
                  <a:pt x="137" y="52"/>
                </a:lnTo>
                <a:lnTo>
                  <a:pt x="123" y="60"/>
                </a:lnTo>
                <a:lnTo>
                  <a:pt x="119" y="68"/>
                </a:lnTo>
                <a:lnTo>
                  <a:pt x="117" y="84"/>
                </a:lnTo>
                <a:lnTo>
                  <a:pt x="107" y="88"/>
                </a:lnTo>
                <a:lnTo>
                  <a:pt x="101" y="102"/>
                </a:lnTo>
                <a:lnTo>
                  <a:pt x="93" y="120"/>
                </a:lnTo>
                <a:lnTo>
                  <a:pt x="81" y="114"/>
                </a:lnTo>
                <a:lnTo>
                  <a:pt x="81" y="102"/>
                </a:lnTo>
                <a:lnTo>
                  <a:pt x="67" y="104"/>
                </a:lnTo>
                <a:lnTo>
                  <a:pt x="59" y="98"/>
                </a:lnTo>
                <a:lnTo>
                  <a:pt x="45" y="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08" name="Freeform 188"/>
          <p:cNvSpPr>
            <a:spLocks/>
          </p:cNvSpPr>
          <p:nvPr/>
        </p:nvSpPr>
        <p:spPr bwMode="auto">
          <a:xfrm>
            <a:off x="4781550" y="2255443"/>
            <a:ext cx="228600" cy="88294"/>
          </a:xfrm>
          <a:custGeom>
            <a:avLst/>
            <a:gdLst>
              <a:gd name="T0" fmla="*/ 62 w 144"/>
              <a:gd name="T1" fmla="*/ 38 h 50"/>
              <a:gd name="T2" fmla="*/ 52 w 144"/>
              <a:gd name="T3" fmla="*/ 38 h 50"/>
              <a:gd name="T4" fmla="*/ 34 w 144"/>
              <a:gd name="T5" fmla="*/ 38 h 50"/>
              <a:gd name="T6" fmla="*/ 36 w 144"/>
              <a:gd name="T7" fmla="*/ 30 h 50"/>
              <a:gd name="T8" fmla="*/ 54 w 144"/>
              <a:gd name="T9" fmla="*/ 28 h 50"/>
              <a:gd name="T10" fmla="*/ 60 w 144"/>
              <a:gd name="T11" fmla="*/ 24 h 50"/>
              <a:gd name="T12" fmla="*/ 50 w 144"/>
              <a:gd name="T13" fmla="*/ 22 h 50"/>
              <a:gd name="T14" fmla="*/ 34 w 144"/>
              <a:gd name="T15" fmla="*/ 22 h 50"/>
              <a:gd name="T16" fmla="*/ 18 w 144"/>
              <a:gd name="T17" fmla="*/ 26 h 50"/>
              <a:gd name="T18" fmla="*/ 2 w 144"/>
              <a:gd name="T19" fmla="*/ 24 h 50"/>
              <a:gd name="T20" fmla="*/ 0 w 144"/>
              <a:gd name="T21" fmla="*/ 18 h 50"/>
              <a:gd name="T22" fmla="*/ 10 w 144"/>
              <a:gd name="T23" fmla="*/ 14 h 50"/>
              <a:gd name="T24" fmla="*/ 22 w 144"/>
              <a:gd name="T25" fmla="*/ 6 h 50"/>
              <a:gd name="T26" fmla="*/ 30 w 144"/>
              <a:gd name="T27" fmla="*/ 6 h 50"/>
              <a:gd name="T28" fmla="*/ 46 w 144"/>
              <a:gd name="T29" fmla="*/ 10 h 50"/>
              <a:gd name="T30" fmla="*/ 56 w 144"/>
              <a:gd name="T31" fmla="*/ 10 h 50"/>
              <a:gd name="T32" fmla="*/ 66 w 144"/>
              <a:gd name="T33" fmla="*/ 12 h 50"/>
              <a:gd name="T34" fmla="*/ 74 w 144"/>
              <a:gd name="T35" fmla="*/ 0 h 50"/>
              <a:gd name="T36" fmla="*/ 82 w 144"/>
              <a:gd name="T37" fmla="*/ 14 h 50"/>
              <a:gd name="T38" fmla="*/ 96 w 144"/>
              <a:gd name="T39" fmla="*/ 8 h 50"/>
              <a:gd name="T40" fmla="*/ 114 w 144"/>
              <a:gd name="T41" fmla="*/ 10 h 50"/>
              <a:gd name="T42" fmla="*/ 132 w 144"/>
              <a:gd name="T43" fmla="*/ 14 h 50"/>
              <a:gd name="T44" fmla="*/ 144 w 144"/>
              <a:gd name="T45" fmla="*/ 16 h 50"/>
              <a:gd name="T46" fmla="*/ 138 w 144"/>
              <a:gd name="T47" fmla="*/ 22 h 50"/>
              <a:gd name="T48" fmla="*/ 122 w 144"/>
              <a:gd name="T49" fmla="*/ 30 h 50"/>
              <a:gd name="T50" fmla="*/ 114 w 144"/>
              <a:gd name="T51" fmla="*/ 38 h 50"/>
              <a:gd name="T52" fmla="*/ 100 w 144"/>
              <a:gd name="T53" fmla="*/ 38 h 50"/>
              <a:gd name="T54" fmla="*/ 92 w 144"/>
              <a:gd name="T55" fmla="*/ 50 h 50"/>
              <a:gd name="T56" fmla="*/ 74 w 144"/>
              <a:gd name="T57" fmla="*/ 46 h 50"/>
              <a:gd name="T58" fmla="*/ 68 w 144"/>
              <a:gd name="T59" fmla="*/ 38 h 50"/>
              <a:gd name="T60" fmla="*/ 62 w 144"/>
              <a:gd name="T61" fmla="*/ 3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4" h="50">
                <a:moveTo>
                  <a:pt x="62" y="38"/>
                </a:moveTo>
                <a:lnTo>
                  <a:pt x="52" y="38"/>
                </a:lnTo>
                <a:lnTo>
                  <a:pt x="34" y="38"/>
                </a:lnTo>
                <a:lnTo>
                  <a:pt x="36" y="30"/>
                </a:lnTo>
                <a:lnTo>
                  <a:pt x="54" y="28"/>
                </a:lnTo>
                <a:lnTo>
                  <a:pt x="60" y="24"/>
                </a:lnTo>
                <a:lnTo>
                  <a:pt x="50" y="22"/>
                </a:lnTo>
                <a:lnTo>
                  <a:pt x="34" y="22"/>
                </a:lnTo>
                <a:lnTo>
                  <a:pt x="18" y="26"/>
                </a:lnTo>
                <a:lnTo>
                  <a:pt x="2" y="24"/>
                </a:lnTo>
                <a:lnTo>
                  <a:pt x="0" y="18"/>
                </a:lnTo>
                <a:lnTo>
                  <a:pt x="10" y="14"/>
                </a:lnTo>
                <a:lnTo>
                  <a:pt x="22" y="6"/>
                </a:lnTo>
                <a:lnTo>
                  <a:pt x="30" y="6"/>
                </a:lnTo>
                <a:lnTo>
                  <a:pt x="46" y="10"/>
                </a:lnTo>
                <a:lnTo>
                  <a:pt x="56" y="10"/>
                </a:lnTo>
                <a:lnTo>
                  <a:pt x="66" y="12"/>
                </a:lnTo>
                <a:lnTo>
                  <a:pt x="74" y="0"/>
                </a:lnTo>
                <a:lnTo>
                  <a:pt x="82" y="14"/>
                </a:lnTo>
                <a:lnTo>
                  <a:pt x="96" y="8"/>
                </a:lnTo>
                <a:lnTo>
                  <a:pt x="114" y="10"/>
                </a:lnTo>
                <a:lnTo>
                  <a:pt x="132" y="14"/>
                </a:lnTo>
                <a:lnTo>
                  <a:pt x="144" y="16"/>
                </a:lnTo>
                <a:lnTo>
                  <a:pt x="138" y="22"/>
                </a:lnTo>
                <a:lnTo>
                  <a:pt x="122" y="30"/>
                </a:lnTo>
                <a:lnTo>
                  <a:pt x="114" y="38"/>
                </a:lnTo>
                <a:lnTo>
                  <a:pt x="100" y="38"/>
                </a:lnTo>
                <a:lnTo>
                  <a:pt x="92" y="50"/>
                </a:lnTo>
                <a:lnTo>
                  <a:pt x="74" y="46"/>
                </a:lnTo>
                <a:lnTo>
                  <a:pt x="68" y="38"/>
                </a:lnTo>
                <a:lnTo>
                  <a:pt x="62" y="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09" name="Freeform 189"/>
          <p:cNvSpPr>
            <a:spLocks/>
          </p:cNvSpPr>
          <p:nvPr/>
        </p:nvSpPr>
        <p:spPr bwMode="auto">
          <a:xfrm>
            <a:off x="4845051" y="2388828"/>
            <a:ext cx="92075" cy="56508"/>
          </a:xfrm>
          <a:custGeom>
            <a:avLst/>
            <a:gdLst>
              <a:gd name="T0" fmla="*/ 10 w 58"/>
              <a:gd name="T1" fmla="*/ 8 h 32"/>
              <a:gd name="T2" fmla="*/ 14 w 58"/>
              <a:gd name="T3" fmla="*/ 4 h 32"/>
              <a:gd name="T4" fmla="*/ 30 w 58"/>
              <a:gd name="T5" fmla="*/ 0 h 32"/>
              <a:gd name="T6" fmla="*/ 38 w 58"/>
              <a:gd name="T7" fmla="*/ 0 h 32"/>
              <a:gd name="T8" fmla="*/ 42 w 58"/>
              <a:gd name="T9" fmla="*/ 8 h 32"/>
              <a:gd name="T10" fmla="*/ 48 w 58"/>
              <a:gd name="T11" fmla="*/ 12 h 32"/>
              <a:gd name="T12" fmla="*/ 58 w 58"/>
              <a:gd name="T13" fmla="*/ 12 h 32"/>
              <a:gd name="T14" fmla="*/ 52 w 58"/>
              <a:gd name="T15" fmla="*/ 20 h 32"/>
              <a:gd name="T16" fmla="*/ 38 w 58"/>
              <a:gd name="T17" fmla="*/ 28 h 32"/>
              <a:gd name="T18" fmla="*/ 26 w 58"/>
              <a:gd name="T19" fmla="*/ 32 h 32"/>
              <a:gd name="T20" fmla="*/ 26 w 58"/>
              <a:gd name="T21" fmla="*/ 20 h 32"/>
              <a:gd name="T22" fmla="*/ 18 w 58"/>
              <a:gd name="T23" fmla="*/ 20 h 32"/>
              <a:gd name="T24" fmla="*/ 10 w 58"/>
              <a:gd name="T25" fmla="*/ 22 h 32"/>
              <a:gd name="T26" fmla="*/ 4 w 58"/>
              <a:gd name="T27" fmla="*/ 28 h 32"/>
              <a:gd name="T28" fmla="*/ 0 w 58"/>
              <a:gd name="T29" fmla="*/ 20 h 32"/>
              <a:gd name="T30" fmla="*/ 6 w 58"/>
              <a:gd name="T31" fmla="*/ 14 h 32"/>
              <a:gd name="T32" fmla="*/ 10 w 58"/>
              <a:gd name="T33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" h="32">
                <a:moveTo>
                  <a:pt x="10" y="8"/>
                </a:moveTo>
                <a:lnTo>
                  <a:pt x="14" y="4"/>
                </a:lnTo>
                <a:lnTo>
                  <a:pt x="30" y="0"/>
                </a:lnTo>
                <a:lnTo>
                  <a:pt x="38" y="0"/>
                </a:lnTo>
                <a:lnTo>
                  <a:pt x="42" y="8"/>
                </a:lnTo>
                <a:lnTo>
                  <a:pt x="48" y="12"/>
                </a:lnTo>
                <a:lnTo>
                  <a:pt x="58" y="12"/>
                </a:lnTo>
                <a:lnTo>
                  <a:pt x="52" y="20"/>
                </a:lnTo>
                <a:lnTo>
                  <a:pt x="38" y="28"/>
                </a:lnTo>
                <a:lnTo>
                  <a:pt x="26" y="32"/>
                </a:lnTo>
                <a:lnTo>
                  <a:pt x="26" y="20"/>
                </a:lnTo>
                <a:lnTo>
                  <a:pt x="18" y="20"/>
                </a:lnTo>
                <a:lnTo>
                  <a:pt x="10" y="22"/>
                </a:lnTo>
                <a:lnTo>
                  <a:pt x="4" y="28"/>
                </a:lnTo>
                <a:lnTo>
                  <a:pt x="0" y="20"/>
                </a:lnTo>
                <a:lnTo>
                  <a:pt x="6" y="14"/>
                </a:lnTo>
                <a:lnTo>
                  <a:pt x="10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11" name="Freeform 191"/>
          <p:cNvSpPr>
            <a:spLocks/>
          </p:cNvSpPr>
          <p:nvPr/>
        </p:nvSpPr>
        <p:spPr bwMode="auto">
          <a:xfrm>
            <a:off x="5419725" y="3824963"/>
            <a:ext cx="82550" cy="77698"/>
          </a:xfrm>
          <a:custGeom>
            <a:avLst/>
            <a:gdLst>
              <a:gd name="T0" fmla="*/ 0 w 52"/>
              <a:gd name="T1" fmla="*/ 6 h 44"/>
              <a:gd name="T2" fmla="*/ 6 w 52"/>
              <a:gd name="T3" fmla="*/ 4 h 44"/>
              <a:gd name="T4" fmla="*/ 16 w 52"/>
              <a:gd name="T5" fmla="*/ 0 h 44"/>
              <a:gd name="T6" fmla="*/ 24 w 52"/>
              <a:gd name="T7" fmla="*/ 0 h 44"/>
              <a:gd name="T8" fmla="*/ 28 w 52"/>
              <a:gd name="T9" fmla="*/ 4 h 44"/>
              <a:gd name="T10" fmla="*/ 30 w 52"/>
              <a:gd name="T11" fmla="*/ 10 h 44"/>
              <a:gd name="T12" fmla="*/ 32 w 52"/>
              <a:gd name="T13" fmla="*/ 18 h 44"/>
              <a:gd name="T14" fmla="*/ 36 w 52"/>
              <a:gd name="T15" fmla="*/ 24 h 44"/>
              <a:gd name="T16" fmla="*/ 40 w 52"/>
              <a:gd name="T17" fmla="*/ 28 h 44"/>
              <a:gd name="T18" fmla="*/ 46 w 52"/>
              <a:gd name="T19" fmla="*/ 30 h 44"/>
              <a:gd name="T20" fmla="*/ 50 w 52"/>
              <a:gd name="T21" fmla="*/ 34 h 44"/>
              <a:gd name="T22" fmla="*/ 52 w 52"/>
              <a:gd name="T23" fmla="*/ 38 h 44"/>
              <a:gd name="T24" fmla="*/ 50 w 52"/>
              <a:gd name="T25" fmla="*/ 44 h 44"/>
              <a:gd name="T26" fmla="*/ 42 w 52"/>
              <a:gd name="T27" fmla="*/ 42 h 44"/>
              <a:gd name="T28" fmla="*/ 40 w 52"/>
              <a:gd name="T29" fmla="*/ 34 h 44"/>
              <a:gd name="T30" fmla="*/ 34 w 52"/>
              <a:gd name="T31" fmla="*/ 32 h 44"/>
              <a:gd name="T32" fmla="*/ 28 w 52"/>
              <a:gd name="T33" fmla="*/ 28 h 44"/>
              <a:gd name="T34" fmla="*/ 20 w 52"/>
              <a:gd name="T35" fmla="*/ 28 h 44"/>
              <a:gd name="T36" fmla="*/ 18 w 52"/>
              <a:gd name="T37" fmla="*/ 32 h 44"/>
              <a:gd name="T38" fmla="*/ 12 w 52"/>
              <a:gd name="T39" fmla="*/ 28 h 44"/>
              <a:gd name="T40" fmla="*/ 0 w 52"/>
              <a:gd name="T41" fmla="*/ 28 h 44"/>
              <a:gd name="T42" fmla="*/ 0 w 52"/>
              <a:gd name="T43" fmla="*/ 16 h 44"/>
              <a:gd name="T44" fmla="*/ 0 w 52"/>
              <a:gd name="T45" fmla="*/ 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2" h="44">
                <a:moveTo>
                  <a:pt x="0" y="6"/>
                </a:moveTo>
                <a:lnTo>
                  <a:pt x="6" y="4"/>
                </a:lnTo>
                <a:lnTo>
                  <a:pt x="16" y="0"/>
                </a:lnTo>
                <a:lnTo>
                  <a:pt x="24" y="0"/>
                </a:lnTo>
                <a:lnTo>
                  <a:pt x="28" y="4"/>
                </a:lnTo>
                <a:lnTo>
                  <a:pt x="30" y="10"/>
                </a:lnTo>
                <a:lnTo>
                  <a:pt x="32" y="18"/>
                </a:lnTo>
                <a:lnTo>
                  <a:pt x="36" y="24"/>
                </a:lnTo>
                <a:lnTo>
                  <a:pt x="40" y="28"/>
                </a:lnTo>
                <a:lnTo>
                  <a:pt x="46" y="30"/>
                </a:lnTo>
                <a:lnTo>
                  <a:pt x="50" y="34"/>
                </a:lnTo>
                <a:lnTo>
                  <a:pt x="52" y="38"/>
                </a:lnTo>
                <a:lnTo>
                  <a:pt x="50" y="44"/>
                </a:lnTo>
                <a:lnTo>
                  <a:pt x="42" y="42"/>
                </a:lnTo>
                <a:lnTo>
                  <a:pt x="40" y="34"/>
                </a:lnTo>
                <a:lnTo>
                  <a:pt x="34" y="32"/>
                </a:lnTo>
                <a:lnTo>
                  <a:pt x="28" y="28"/>
                </a:lnTo>
                <a:lnTo>
                  <a:pt x="20" y="28"/>
                </a:lnTo>
                <a:lnTo>
                  <a:pt x="18" y="32"/>
                </a:lnTo>
                <a:lnTo>
                  <a:pt x="12" y="28"/>
                </a:lnTo>
                <a:lnTo>
                  <a:pt x="0" y="28"/>
                </a:lnTo>
                <a:lnTo>
                  <a:pt x="0" y="16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12" name="Freeform 192"/>
          <p:cNvSpPr>
            <a:spLocks/>
          </p:cNvSpPr>
          <p:nvPr/>
        </p:nvSpPr>
        <p:spPr bwMode="auto">
          <a:xfrm>
            <a:off x="5457825" y="3801991"/>
            <a:ext cx="133350" cy="116547"/>
          </a:xfrm>
          <a:custGeom>
            <a:avLst/>
            <a:gdLst>
              <a:gd name="T0" fmla="*/ 20 w 84"/>
              <a:gd name="T1" fmla="*/ 0 h 66"/>
              <a:gd name="T2" fmla="*/ 26 w 84"/>
              <a:gd name="T3" fmla="*/ 2 h 66"/>
              <a:gd name="T4" fmla="*/ 32 w 84"/>
              <a:gd name="T5" fmla="*/ 8 h 66"/>
              <a:gd name="T6" fmla="*/ 42 w 84"/>
              <a:gd name="T7" fmla="*/ 14 h 66"/>
              <a:gd name="T8" fmla="*/ 46 w 84"/>
              <a:gd name="T9" fmla="*/ 12 h 66"/>
              <a:gd name="T10" fmla="*/ 52 w 84"/>
              <a:gd name="T11" fmla="*/ 6 h 66"/>
              <a:gd name="T12" fmla="*/ 56 w 84"/>
              <a:gd name="T13" fmla="*/ 2 h 66"/>
              <a:gd name="T14" fmla="*/ 60 w 84"/>
              <a:gd name="T15" fmla="*/ 8 h 66"/>
              <a:gd name="T16" fmla="*/ 66 w 84"/>
              <a:gd name="T17" fmla="*/ 20 h 66"/>
              <a:gd name="T18" fmla="*/ 70 w 84"/>
              <a:gd name="T19" fmla="*/ 24 h 66"/>
              <a:gd name="T20" fmla="*/ 80 w 84"/>
              <a:gd name="T21" fmla="*/ 28 h 66"/>
              <a:gd name="T22" fmla="*/ 84 w 84"/>
              <a:gd name="T23" fmla="*/ 30 h 66"/>
              <a:gd name="T24" fmla="*/ 84 w 84"/>
              <a:gd name="T25" fmla="*/ 36 h 66"/>
              <a:gd name="T26" fmla="*/ 72 w 84"/>
              <a:gd name="T27" fmla="*/ 36 h 66"/>
              <a:gd name="T28" fmla="*/ 68 w 84"/>
              <a:gd name="T29" fmla="*/ 38 h 66"/>
              <a:gd name="T30" fmla="*/ 66 w 84"/>
              <a:gd name="T31" fmla="*/ 44 h 66"/>
              <a:gd name="T32" fmla="*/ 68 w 84"/>
              <a:gd name="T33" fmla="*/ 48 h 66"/>
              <a:gd name="T34" fmla="*/ 68 w 84"/>
              <a:gd name="T35" fmla="*/ 50 h 66"/>
              <a:gd name="T36" fmla="*/ 68 w 84"/>
              <a:gd name="T37" fmla="*/ 52 h 66"/>
              <a:gd name="T38" fmla="*/ 68 w 84"/>
              <a:gd name="T39" fmla="*/ 54 h 66"/>
              <a:gd name="T40" fmla="*/ 60 w 84"/>
              <a:gd name="T41" fmla="*/ 54 h 66"/>
              <a:gd name="T42" fmla="*/ 60 w 84"/>
              <a:gd name="T43" fmla="*/ 58 h 66"/>
              <a:gd name="T44" fmla="*/ 60 w 84"/>
              <a:gd name="T45" fmla="*/ 62 h 66"/>
              <a:gd name="T46" fmla="*/ 60 w 84"/>
              <a:gd name="T47" fmla="*/ 66 h 66"/>
              <a:gd name="T48" fmla="*/ 52 w 84"/>
              <a:gd name="T49" fmla="*/ 66 h 66"/>
              <a:gd name="T50" fmla="*/ 46 w 84"/>
              <a:gd name="T51" fmla="*/ 62 h 66"/>
              <a:gd name="T52" fmla="*/ 52 w 84"/>
              <a:gd name="T53" fmla="*/ 58 h 66"/>
              <a:gd name="T54" fmla="*/ 48 w 84"/>
              <a:gd name="T55" fmla="*/ 52 h 66"/>
              <a:gd name="T56" fmla="*/ 48 w 84"/>
              <a:gd name="T57" fmla="*/ 44 h 66"/>
              <a:gd name="T58" fmla="*/ 44 w 84"/>
              <a:gd name="T59" fmla="*/ 42 h 66"/>
              <a:gd name="T60" fmla="*/ 42 w 84"/>
              <a:gd name="T61" fmla="*/ 44 h 66"/>
              <a:gd name="T62" fmla="*/ 38 w 84"/>
              <a:gd name="T63" fmla="*/ 48 h 66"/>
              <a:gd name="T64" fmla="*/ 32 w 84"/>
              <a:gd name="T65" fmla="*/ 52 h 66"/>
              <a:gd name="T66" fmla="*/ 26 w 84"/>
              <a:gd name="T67" fmla="*/ 56 h 66"/>
              <a:gd name="T68" fmla="*/ 28 w 84"/>
              <a:gd name="T69" fmla="*/ 50 h 66"/>
              <a:gd name="T70" fmla="*/ 26 w 84"/>
              <a:gd name="T71" fmla="*/ 46 h 66"/>
              <a:gd name="T72" fmla="*/ 12 w 84"/>
              <a:gd name="T73" fmla="*/ 36 h 66"/>
              <a:gd name="T74" fmla="*/ 6 w 84"/>
              <a:gd name="T75" fmla="*/ 20 h 66"/>
              <a:gd name="T76" fmla="*/ 4 w 84"/>
              <a:gd name="T77" fmla="*/ 16 h 66"/>
              <a:gd name="T78" fmla="*/ 0 w 84"/>
              <a:gd name="T79" fmla="*/ 12 h 66"/>
              <a:gd name="T80" fmla="*/ 6 w 84"/>
              <a:gd name="T81" fmla="*/ 8 h 66"/>
              <a:gd name="T82" fmla="*/ 12 w 84"/>
              <a:gd name="T83" fmla="*/ 12 h 66"/>
              <a:gd name="T84" fmla="*/ 18 w 84"/>
              <a:gd name="T85" fmla="*/ 18 h 66"/>
              <a:gd name="T86" fmla="*/ 24 w 84"/>
              <a:gd name="T87" fmla="*/ 18 h 66"/>
              <a:gd name="T88" fmla="*/ 26 w 84"/>
              <a:gd name="T89" fmla="*/ 14 h 66"/>
              <a:gd name="T90" fmla="*/ 22 w 84"/>
              <a:gd name="T91" fmla="*/ 8 h 66"/>
              <a:gd name="T92" fmla="*/ 16 w 84"/>
              <a:gd name="T93" fmla="*/ 2 h 66"/>
              <a:gd name="T94" fmla="*/ 20 w 84"/>
              <a:gd name="T9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" h="66">
                <a:moveTo>
                  <a:pt x="20" y="0"/>
                </a:moveTo>
                <a:lnTo>
                  <a:pt x="26" y="2"/>
                </a:lnTo>
                <a:lnTo>
                  <a:pt x="32" y="8"/>
                </a:lnTo>
                <a:lnTo>
                  <a:pt x="42" y="14"/>
                </a:lnTo>
                <a:lnTo>
                  <a:pt x="46" y="12"/>
                </a:lnTo>
                <a:lnTo>
                  <a:pt x="52" y="6"/>
                </a:lnTo>
                <a:lnTo>
                  <a:pt x="56" y="2"/>
                </a:lnTo>
                <a:lnTo>
                  <a:pt x="60" y="8"/>
                </a:lnTo>
                <a:lnTo>
                  <a:pt x="66" y="20"/>
                </a:lnTo>
                <a:lnTo>
                  <a:pt x="70" y="24"/>
                </a:lnTo>
                <a:lnTo>
                  <a:pt x="80" y="28"/>
                </a:lnTo>
                <a:lnTo>
                  <a:pt x="84" y="30"/>
                </a:lnTo>
                <a:lnTo>
                  <a:pt x="84" y="36"/>
                </a:lnTo>
                <a:lnTo>
                  <a:pt x="72" y="36"/>
                </a:lnTo>
                <a:lnTo>
                  <a:pt x="68" y="38"/>
                </a:lnTo>
                <a:lnTo>
                  <a:pt x="66" y="44"/>
                </a:lnTo>
                <a:lnTo>
                  <a:pt x="68" y="48"/>
                </a:lnTo>
                <a:lnTo>
                  <a:pt x="68" y="50"/>
                </a:lnTo>
                <a:lnTo>
                  <a:pt x="68" y="52"/>
                </a:lnTo>
                <a:lnTo>
                  <a:pt x="68" y="54"/>
                </a:lnTo>
                <a:lnTo>
                  <a:pt x="60" y="54"/>
                </a:lnTo>
                <a:lnTo>
                  <a:pt x="60" y="58"/>
                </a:lnTo>
                <a:lnTo>
                  <a:pt x="60" y="62"/>
                </a:lnTo>
                <a:lnTo>
                  <a:pt x="60" y="66"/>
                </a:lnTo>
                <a:lnTo>
                  <a:pt x="52" y="66"/>
                </a:lnTo>
                <a:lnTo>
                  <a:pt x="46" y="62"/>
                </a:lnTo>
                <a:lnTo>
                  <a:pt x="52" y="58"/>
                </a:lnTo>
                <a:lnTo>
                  <a:pt x="48" y="52"/>
                </a:lnTo>
                <a:lnTo>
                  <a:pt x="48" y="44"/>
                </a:lnTo>
                <a:lnTo>
                  <a:pt x="44" y="42"/>
                </a:lnTo>
                <a:lnTo>
                  <a:pt x="42" y="44"/>
                </a:lnTo>
                <a:lnTo>
                  <a:pt x="38" y="48"/>
                </a:lnTo>
                <a:lnTo>
                  <a:pt x="32" y="52"/>
                </a:lnTo>
                <a:lnTo>
                  <a:pt x="26" y="56"/>
                </a:lnTo>
                <a:lnTo>
                  <a:pt x="28" y="50"/>
                </a:lnTo>
                <a:lnTo>
                  <a:pt x="26" y="46"/>
                </a:lnTo>
                <a:lnTo>
                  <a:pt x="12" y="36"/>
                </a:lnTo>
                <a:lnTo>
                  <a:pt x="6" y="20"/>
                </a:lnTo>
                <a:lnTo>
                  <a:pt x="4" y="16"/>
                </a:lnTo>
                <a:lnTo>
                  <a:pt x="0" y="12"/>
                </a:lnTo>
                <a:lnTo>
                  <a:pt x="6" y="8"/>
                </a:lnTo>
                <a:lnTo>
                  <a:pt x="12" y="12"/>
                </a:lnTo>
                <a:lnTo>
                  <a:pt x="18" y="18"/>
                </a:lnTo>
                <a:lnTo>
                  <a:pt x="24" y="18"/>
                </a:lnTo>
                <a:lnTo>
                  <a:pt x="26" y="14"/>
                </a:lnTo>
                <a:lnTo>
                  <a:pt x="22" y="8"/>
                </a:lnTo>
                <a:lnTo>
                  <a:pt x="16" y="2"/>
                </a:lnTo>
                <a:lnTo>
                  <a:pt x="2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13" name="Freeform 193"/>
          <p:cNvSpPr>
            <a:spLocks/>
          </p:cNvSpPr>
          <p:nvPr/>
        </p:nvSpPr>
        <p:spPr bwMode="auto">
          <a:xfrm>
            <a:off x="5327650" y="3754043"/>
            <a:ext cx="171450" cy="88294"/>
          </a:xfrm>
          <a:custGeom>
            <a:avLst/>
            <a:gdLst>
              <a:gd name="T0" fmla="*/ 0 w 108"/>
              <a:gd name="T1" fmla="*/ 2 h 50"/>
              <a:gd name="T2" fmla="*/ 12 w 108"/>
              <a:gd name="T3" fmla="*/ 0 h 50"/>
              <a:gd name="T4" fmla="*/ 18 w 108"/>
              <a:gd name="T5" fmla="*/ 4 h 50"/>
              <a:gd name="T6" fmla="*/ 24 w 108"/>
              <a:gd name="T7" fmla="*/ 8 h 50"/>
              <a:gd name="T8" fmla="*/ 34 w 108"/>
              <a:gd name="T9" fmla="*/ 6 h 50"/>
              <a:gd name="T10" fmla="*/ 42 w 108"/>
              <a:gd name="T11" fmla="*/ 6 h 50"/>
              <a:gd name="T12" fmla="*/ 52 w 108"/>
              <a:gd name="T13" fmla="*/ 12 h 50"/>
              <a:gd name="T14" fmla="*/ 56 w 108"/>
              <a:gd name="T15" fmla="*/ 14 h 50"/>
              <a:gd name="T16" fmla="*/ 66 w 108"/>
              <a:gd name="T17" fmla="*/ 18 h 50"/>
              <a:gd name="T18" fmla="*/ 72 w 108"/>
              <a:gd name="T19" fmla="*/ 18 h 50"/>
              <a:gd name="T20" fmla="*/ 82 w 108"/>
              <a:gd name="T21" fmla="*/ 16 h 50"/>
              <a:gd name="T22" fmla="*/ 92 w 108"/>
              <a:gd name="T23" fmla="*/ 22 h 50"/>
              <a:gd name="T24" fmla="*/ 94 w 108"/>
              <a:gd name="T25" fmla="*/ 24 h 50"/>
              <a:gd name="T26" fmla="*/ 102 w 108"/>
              <a:gd name="T27" fmla="*/ 32 h 50"/>
              <a:gd name="T28" fmla="*/ 98 w 108"/>
              <a:gd name="T29" fmla="*/ 34 h 50"/>
              <a:gd name="T30" fmla="*/ 104 w 108"/>
              <a:gd name="T31" fmla="*/ 40 h 50"/>
              <a:gd name="T32" fmla="*/ 108 w 108"/>
              <a:gd name="T33" fmla="*/ 46 h 50"/>
              <a:gd name="T34" fmla="*/ 106 w 108"/>
              <a:gd name="T35" fmla="*/ 50 h 50"/>
              <a:gd name="T36" fmla="*/ 100 w 108"/>
              <a:gd name="T37" fmla="*/ 50 h 50"/>
              <a:gd name="T38" fmla="*/ 88 w 108"/>
              <a:gd name="T39" fmla="*/ 40 h 50"/>
              <a:gd name="T40" fmla="*/ 82 w 108"/>
              <a:gd name="T41" fmla="*/ 44 h 50"/>
              <a:gd name="T42" fmla="*/ 74 w 108"/>
              <a:gd name="T43" fmla="*/ 44 h 50"/>
              <a:gd name="T44" fmla="*/ 66 w 108"/>
              <a:gd name="T45" fmla="*/ 46 h 50"/>
              <a:gd name="T46" fmla="*/ 58 w 108"/>
              <a:gd name="T47" fmla="*/ 50 h 50"/>
              <a:gd name="T48" fmla="*/ 52 w 108"/>
              <a:gd name="T49" fmla="*/ 46 h 50"/>
              <a:gd name="T50" fmla="*/ 46 w 108"/>
              <a:gd name="T51" fmla="*/ 40 h 50"/>
              <a:gd name="T52" fmla="*/ 38 w 108"/>
              <a:gd name="T53" fmla="*/ 38 h 50"/>
              <a:gd name="T54" fmla="*/ 36 w 108"/>
              <a:gd name="T55" fmla="*/ 44 h 50"/>
              <a:gd name="T56" fmla="*/ 26 w 108"/>
              <a:gd name="T57" fmla="*/ 40 h 50"/>
              <a:gd name="T58" fmla="*/ 30 w 108"/>
              <a:gd name="T59" fmla="*/ 32 h 50"/>
              <a:gd name="T60" fmla="*/ 26 w 108"/>
              <a:gd name="T61" fmla="*/ 22 h 50"/>
              <a:gd name="T62" fmla="*/ 20 w 108"/>
              <a:gd name="T63" fmla="*/ 14 h 50"/>
              <a:gd name="T64" fmla="*/ 12 w 108"/>
              <a:gd name="T65" fmla="*/ 10 h 50"/>
              <a:gd name="T66" fmla="*/ 6 w 108"/>
              <a:gd name="T67" fmla="*/ 6 h 50"/>
              <a:gd name="T68" fmla="*/ 0 w 108"/>
              <a:gd name="T69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" h="50">
                <a:moveTo>
                  <a:pt x="0" y="2"/>
                </a:moveTo>
                <a:lnTo>
                  <a:pt x="12" y="0"/>
                </a:lnTo>
                <a:lnTo>
                  <a:pt x="18" y="4"/>
                </a:lnTo>
                <a:lnTo>
                  <a:pt x="24" y="8"/>
                </a:lnTo>
                <a:lnTo>
                  <a:pt x="34" y="6"/>
                </a:lnTo>
                <a:lnTo>
                  <a:pt x="42" y="6"/>
                </a:lnTo>
                <a:lnTo>
                  <a:pt x="52" y="12"/>
                </a:lnTo>
                <a:lnTo>
                  <a:pt x="56" y="14"/>
                </a:lnTo>
                <a:lnTo>
                  <a:pt x="66" y="18"/>
                </a:lnTo>
                <a:lnTo>
                  <a:pt x="72" y="18"/>
                </a:lnTo>
                <a:lnTo>
                  <a:pt x="82" y="16"/>
                </a:lnTo>
                <a:lnTo>
                  <a:pt x="92" y="22"/>
                </a:lnTo>
                <a:lnTo>
                  <a:pt x="94" y="24"/>
                </a:lnTo>
                <a:lnTo>
                  <a:pt x="102" y="32"/>
                </a:lnTo>
                <a:lnTo>
                  <a:pt x="98" y="34"/>
                </a:lnTo>
                <a:lnTo>
                  <a:pt x="104" y="40"/>
                </a:lnTo>
                <a:lnTo>
                  <a:pt x="108" y="46"/>
                </a:lnTo>
                <a:lnTo>
                  <a:pt x="106" y="50"/>
                </a:lnTo>
                <a:lnTo>
                  <a:pt x="100" y="50"/>
                </a:lnTo>
                <a:lnTo>
                  <a:pt x="88" y="40"/>
                </a:lnTo>
                <a:lnTo>
                  <a:pt x="82" y="44"/>
                </a:lnTo>
                <a:lnTo>
                  <a:pt x="74" y="44"/>
                </a:lnTo>
                <a:lnTo>
                  <a:pt x="66" y="46"/>
                </a:lnTo>
                <a:lnTo>
                  <a:pt x="58" y="50"/>
                </a:lnTo>
                <a:lnTo>
                  <a:pt x="52" y="46"/>
                </a:lnTo>
                <a:lnTo>
                  <a:pt x="46" y="40"/>
                </a:lnTo>
                <a:lnTo>
                  <a:pt x="38" y="38"/>
                </a:lnTo>
                <a:lnTo>
                  <a:pt x="36" y="44"/>
                </a:lnTo>
                <a:lnTo>
                  <a:pt x="26" y="40"/>
                </a:lnTo>
                <a:lnTo>
                  <a:pt x="30" y="32"/>
                </a:lnTo>
                <a:lnTo>
                  <a:pt x="26" y="22"/>
                </a:lnTo>
                <a:lnTo>
                  <a:pt x="20" y="14"/>
                </a:lnTo>
                <a:lnTo>
                  <a:pt x="12" y="10"/>
                </a:lnTo>
                <a:lnTo>
                  <a:pt x="6" y="6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14" name="Freeform 194"/>
          <p:cNvSpPr>
            <a:spLocks/>
          </p:cNvSpPr>
          <p:nvPr/>
        </p:nvSpPr>
        <p:spPr bwMode="auto">
          <a:xfrm>
            <a:off x="5648325" y="3766922"/>
            <a:ext cx="352425" cy="243690"/>
          </a:xfrm>
          <a:custGeom>
            <a:avLst/>
            <a:gdLst>
              <a:gd name="T0" fmla="*/ 20 w 222"/>
              <a:gd name="T1" fmla="*/ 104 h 138"/>
              <a:gd name="T2" fmla="*/ 18 w 222"/>
              <a:gd name="T3" fmla="*/ 80 h 138"/>
              <a:gd name="T4" fmla="*/ 24 w 222"/>
              <a:gd name="T5" fmla="*/ 72 h 138"/>
              <a:gd name="T6" fmla="*/ 12 w 222"/>
              <a:gd name="T7" fmla="*/ 56 h 138"/>
              <a:gd name="T8" fmla="*/ 8 w 222"/>
              <a:gd name="T9" fmla="*/ 50 h 138"/>
              <a:gd name="T10" fmla="*/ 0 w 222"/>
              <a:gd name="T11" fmla="*/ 52 h 138"/>
              <a:gd name="T12" fmla="*/ 0 w 222"/>
              <a:gd name="T13" fmla="*/ 44 h 138"/>
              <a:gd name="T14" fmla="*/ 6 w 222"/>
              <a:gd name="T15" fmla="*/ 36 h 138"/>
              <a:gd name="T16" fmla="*/ 12 w 222"/>
              <a:gd name="T17" fmla="*/ 40 h 138"/>
              <a:gd name="T18" fmla="*/ 28 w 222"/>
              <a:gd name="T19" fmla="*/ 40 h 138"/>
              <a:gd name="T20" fmla="*/ 34 w 222"/>
              <a:gd name="T21" fmla="*/ 32 h 138"/>
              <a:gd name="T22" fmla="*/ 26 w 222"/>
              <a:gd name="T23" fmla="*/ 24 h 138"/>
              <a:gd name="T24" fmla="*/ 20 w 222"/>
              <a:gd name="T25" fmla="*/ 16 h 138"/>
              <a:gd name="T26" fmla="*/ 14 w 222"/>
              <a:gd name="T27" fmla="*/ 10 h 138"/>
              <a:gd name="T28" fmla="*/ 4 w 222"/>
              <a:gd name="T29" fmla="*/ 14 h 138"/>
              <a:gd name="T30" fmla="*/ 2 w 222"/>
              <a:gd name="T31" fmla="*/ 28 h 138"/>
              <a:gd name="T32" fmla="*/ 0 w 222"/>
              <a:gd name="T33" fmla="*/ 22 h 138"/>
              <a:gd name="T34" fmla="*/ 0 w 222"/>
              <a:gd name="T35" fmla="*/ 12 h 138"/>
              <a:gd name="T36" fmla="*/ 10 w 222"/>
              <a:gd name="T37" fmla="*/ 6 h 138"/>
              <a:gd name="T38" fmla="*/ 24 w 222"/>
              <a:gd name="T39" fmla="*/ 4 h 138"/>
              <a:gd name="T40" fmla="*/ 36 w 222"/>
              <a:gd name="T41" fmla="*/ 12 h 138"/>
              <a:gd name="T42" fmla="*/ 44 w 222"/>
              <a:gd name="T43" fmla="*/ 26 h 138"/>
              <a:gd name="T44" fmla="*/ 54 w 222"/>
              <a:gd name="T45" fmla="*/ 28 h 138"/>
              <a:gd name="T46" fmla="*/ 68 w 222"/>
              <a:gd name="T47" fmla="*/ 26 h 138"/>
              <a:gd name="T48" fmla="*/ 68 w 222"/>
              <a:gd name="T49" fmla="*/ 14 h 138"/>
              <a:gd name="T50" fmla="*/ 96 w 222"/>
              <a:gd name="T51" fmla="*/ 0 h 138"/>
              <a:gd name="T52" fmla="*/ 102 w 222"/>
              <a:gd name="T53" fmla="*/ 6 h 138"/>
              <a:gd name="T54" fmla="*/ 116 w 222"/>
              <a:gd name="T55" fmla="*/ 8 h 138"/>
              <a:gd name="T56" fmla="*/ 118 w 222"/>
              <a:gd name="T57" fmla="*/ 12 h 138"/>
              <a:gd name="T58" fmla="*/ 118 w 222"/>
              <a:gd name="T59" fmla="*/ 28 h 138"/>
              <a:gd name="T60" fmla="*/ 144 w 222"/>
              <a:gd name="T61" fmla="*/ 28 h 138"/>
              <a:gd name="T62" fmla="*/ 158 w 222"/>
              <a:gd name="T63" fmla="*/ 54 h 138"/>
              <a:gd name="T64" fmla="*/ 178 w 222"/>
              <a:gd name="T65" fmla="*/ 66 h 138"/>
              <a:gd name="T66" fmla="*/ 200 w 222"/>
              <a:gd name="T67" fmla="*/ 82 h 138"/>
              <a:gd name="T68" fmla="*/ 212 w 222"/>
              <a:gd name="T69" fmla="*/ 84 h 138"/>
              <a:gd name="T70" fmla="*/ 222 w 222"/>
              <a:gd name="T71" fmla="*/ 90 h 138"/>
              <a:gd name="T72" fmla="*/ 222 w 222"/>
              <a:gd name="T73" fmla="*/ 98 h 138"/>
              <a:gd name="T74" fmla="*/ 210 w 222"/>
              <a:gd name="T75" fmla="*/ 98 h 138"/>
              <a:gd name="T76" fmla="*/ 194 w 222"/>
              <a:gd name="T77" fmla="*/ 104 h 138"/>
              <a:gd name="T78" fmla="*/ 182 w 222"/>
              <a:gd name="T79" fmla="*/ 122 h 138"/>
              <a:gd name="T80" fmla="*/ 170 w 222"/>
              <a:gd name="T81" fmla="*/ 126 h 138"/>
              <a:gd name="T82" fmla="*/ 160 w 222"/>
              <a:gd name="T83" fmla="*/ 138 h 138"/>
              <a:gd name="T84" fmla="*/ 150 w 222"/>
              <a:gd name="T85" fmla="*/ 134 h 138"/>
              <a:gd name="T86" fmla="*/ 138 w 222"/>
              <a:gd name="T87" fmla="*/ 134 h 138"/>
              <a:gd name="T88" fmla="*/ 136 w 222"/>
              <a:gd name="T89" fmla="*/ 112 h 138"/>
              <a:gd name="T90" fmla="*/ 126 w 222"/>
              <a:gd name="T91" fmla="*/ 110 h 138"/>
              <a:gd name="T92" fmla="*/ 68 w 222"/>
              <a:gd name="T93" fmla="*/ 84 h 138"/>
              <a:gd name="T94" fmla="*/ 42 w 222"/>
              <a:gd name="T95" fmla="*/ 88 h 138"/>
              <a:gd name="T96" fmla="*/ 20 w 222"/>
              <a:gd name="T97" fmla="*/ 10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2" h="138">
                <a:moveTo>
                  <a:pt x="20" y="104"/>
                </a:moveTo>
                <a:lnTo>
                  <a:pt x="18" y="80"/>
                </a:lnTo>
                <a:lnTo>
                  <a:pt x="24" y="72"/>
                </a:lnTo>
                <a:lnTo>
                  <a:pt x="12" y="56"/>
                </a:lnTo>
                <a:lnTo>
                  <a:pt x="8" y="50"/>
                </a:lnTo>
                <a:lnTo>
                  <a:pt x="0" y="52"/>
                </a:lnTo>
                <a:lnTo>
                  <a:pt x="0" y="44"/>
                </a:lnTo>
                <a:lnTo>
                  <a:pt x="6" y="36"/>
                </a:lnTo>
                <a:lnTo>
                  <a:pt x="12" y="40"/>
                </a:lnTo>
                <a:lnTo>
                  <a:pt x="28" y="40"/>
                </a:lnTo>
                <a:lnTo>
                  <a:pt x="34" y="32"/>
                </a:lnTo>
                <a:lnTo>
                  <a:pt x="26" y="24"/>
                </a:lnTo>
                <a:lnTo>
                  <a:pt x="20" y="16"/>
                </a:lnTo>
                <a:lnTo>
                  <a:pt x="14" y="10"/>
                </a:lnTo>
                <a:lnTo>
                  <a:pt x="4" y="14"/>
                </a:lnTo>
                <a:lnTo>
                  <a:pt x="2" y="28"/>
                </a:lnTo>
                <a:lnTo>
                  <a:pt x="0" y="22"/>
                </a:lnTo>
                <a:lnTo>
                  <a:pt x="0" y="12"/>
                </a:lnTo>
                <a:lnTo>
                  <a:pt x="10" y="6"/>
                </a:lnTo>
                <a:lnTo>
                  <a:pt x="24" y="4"/>
                </a:lnTo>
                <a:lnTo>
                  <a:pt x="36" y="12"/>
                </a:lnTo>
                <a:lnTo>
                  <a:pt x="44" y="26"/>
                </a:lnTo>
                <a:lnTo>
                  <a:pt x="54" y="28"/>
                </a:lnTo>
                <a:lnTo>
                  <a:pt x="68" y="26"/>
                </a:lnTo>
                <a:lnTo>
                  <a:pt x="68" y="14"/>
                </a:lnTo>
                <a:lnTo>
                  <a:pt x="96" y="0"/>
                </a:lnTo>
                <a:lnTo>
                  <a:pt x="102" y="6"/>
                </a:lnTo>
                <a:lnTo>
                  <a:pt x="116" y="8"/>
                </a:lnTo>
                <a:lnTo>
                  <a:pt x="118" y="12"/>
                </a:lnTo>
                <a:lnTo>
                  <a:pt x="118" y="28"/>
                </a:lnTo>
                <a:lnTo>
                  <a:pt x="144" y="28"/>
                </a:lnTo>
                <a:lnTo>
                  <a:pt x="158" y="54"/>
                </a:lnTo>
                <a:lnTo>
                  <a:pt x="178" y="66"/>
                </a:lnTo>
                <a:lnTo>
                  <a:pt x="200" y="82"/>
                </a:lnTo>
                <a:lnTo>
                  <a:pt x="212" y="84"/>
                </a:lnTo>
                <a:lnTo>
                  <a:pt x="222" y="90"/>
                </a:lnTo>
                <a:lnTo>
                  <a:pt x="222" y="98"/>
                </a:lnTo>
                <a:lnTo>
                  <a:pt x="210" y="98"/>
                </a:lnTo>
                <a:lnTo>
                  <a:pt x="194" y="104"/>
                </a:lnTo>
                <a:lnTo>
                  <a:pt x="182" y="122"/>
                </a:lnTo>
                <a:lnTo>
                  <a:pt x="170" y="126"/>
                </a:lnTo>
                <a:lnTo>
                  <a:pt x="160" y="138"/>
                </a:lnTo>
                <a:lnTo>
                  <a:pt x="150" y="134"/>
                </a:lnTo>
                <a:lnTo>
                  <a:pt x="138" y="134"/>
                </a:lnTo>
                <a:lnTo>
                  <a:pt x="136" y="112"/>
                </a:lnTo>
                <a:lnTo>
                  <a:pt x="126" y="110"/>
                </a:lnTo>
                <a:lnTo>
                  <a:pt x="68" y="84"/>
                </a:lnTo>
                <a:lnTo>
                  <a:pt x="42" y="88"/>
                </a:lnTo>
                <a:lnTo>
                  <a:pt x="20" y="10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15" name="Freeform 195"/>
          <p:cNvSpPr>
            <a:spLocks/>
          </p:cNvSpPr>
          <p:nvPr/>
        </p:nvSpPr>
        <p:spPr bwMode="auto">
          <a:xfrm>
            <a:off x="6019801" y="3831955"/>
            <a:ext cx="187325" cy="134206"/>
          </a:xfrm>
          <a:custGeom>
            <a:avLst/>
            <a:gdLst>
              <a:gd name="T0" fmla="*/ 24 w 118"/>
              <a:gd name="T1" fmla="*/ 14 h 76"/>
              <a:gd name="T2" fmla="*/ 32 w 118"/>
              <a:gd name="T3" fmla="*/ 10 h 76"/>
              <a:gd name="T4" fmla="*/ 36 w 118"/>
              <a:gd name="T5" fmla="*/ 2 h 76"/>
              <a:gd name="T6" fmla="*/ 48 w 118"/>
              <a:gd name="T7" fmla="*/ 0 h 76"/>
              <a:gd name="T8" fmla="*/ 54 w 118"/>
              <a:gd name="T9" fmla="*/ 2 h 76"/>
              <a:gd name="T10" fmla="*/ 52 w 118"/>
              <a:gd name="T11" fmla="*/ 8 h 76"/>
              <a:gd name="T12" fmla="*/ 50 w 118"/>
              <a:gd name="T13" fmla="*/ 14 h 76"/>
              <a:gd name="T14" fmla="*/ 52 w 118"/>
              <a:gd name="T15" fmla="*/ 20 h 76"/>
              <a:gd name="T16" fmla="*/ 54 w 118"/>
              <a:gd name="T17" fmla="*/ 28 h 76"/>
              <a:gd name="T18" fmla="*/ 66 w 118"/>
              <a:gd name="T19" fmla="*/ 28 h 76"/>
              <a:gd name="T20" fmla="*/ 80 w 118"/>
              <a:gd name="T21" fmla="*/ 30 h 76"/>
              <a:gd name="T22" fmla="*/ 100 w 118"/>
              <a:gd name="T23" fmla="*/ 30 h 76"/>
              <a:gd name="T24" fmla="*/ 98 w 118"/>
              <a:gd name="T25" fmla="*/ 36 h 76"/>
              <a:gd name="T26" fmla="*/ 100 w 118"/>
              <a:gd name="T27" fmla="*/ 44 h 76"/>
              <a:gd name="T28" fmla="*/ 106 w 118"/>
              <a:gd name="T29" fmla="*/ 46 h 76"/>
              <a:gd name="T30" fmla="*/ 118 w 118"/>
              <a:gd name="T31" fmla="*/ 44 h 76"/>
              <a:gd name="T32" fmla="*/ 118 w 118"/>
              <a:gd name="T33" fmla="*/ 64 h 76"/>
              <a:gd name="T34" fmla="*/ 90 w 118"/>
              <a:gd name="T35" fmla="*/ 64 h 76"/>
              <a:gd name="T36" fmla="*/ 80 w 118"/>
              <a:gd name="T37" fmla="*/ 70 h 76"/>
              <a:gd name="T38" fmla="*/ 64 w 118"/>
              <a:gd name="T39" fmla="*/ 76 h 76"/>
              <a:gd name="T40" fmla="*/ 64 w 118"/>
              <a:gd name="T41" fmla="*/ 70 h 76"/>
              <a:gd name="T42" fmla="*/ 66 w 118"/>
              <a:gd name="T43" fmla="*/ 62 h 76"/>
              <a:gd name="T44" fmla="*/ 64 w 118"/>
              <a:gd name="T45" fmla="*/ 50 h 76"/>
              <a:gd name="T46" fmla="*/ 56 w 118"/>
              <a:gd name="T47" fmla="*/ 44 h 76"/>
              <a:gd name="T48" fmla="*/ 46 w 118"/>
              <a:gd name="T49" fmla="*/ 60 h 76"/>
              <a:gd name="T50" fmla="*/ 38 w 118"/>
              <a:gd name="T51" fmla="*/ 62 h 76"/>
              <a:gd name="T52" fmla="*/ 18 w 118"/>
              <a:gd name="T53" fmla="*/ 74 h 76"/>
              <a:gd name="T54" fmla="*/ 8 w 118"/>
              <a:gd name="T55" fmla="*/ 70 h 76"/>
              <a:gd name="T56" fmla="*/ 8 w 118"/>
              <a:gd name="T57" fmla="*/ 62 h 76"/>
              <a:gd name="T58" fmla="*/ 16 w 118"/>
              <a:gd name="T59" fmla="*/ 52 h 76"/>
              <a:gd name="T60" fmla="*/ 10 w 118"/>
              <a:gd name="T61" fmla="*/ 50 h 76"/>
              <a:gd name="T62" fmla="*/ 12 w 118"/>
              <a:gd name="T63" fmla="*/ 36 h 76"/>
              <a:gd name="T64" fmla="*/ 0 w 118"/>
              <a:gd name="T65" fmla="*/ 36 h 76"/>
              <a:gd name="T66" fmla="*/ 0 w 118"/>
              <a:gd name="T67" fmla="*/ 26 h 76"/>
              <a:gd name="T68" fmla="*/ 20 w 118"/>
              <a:gd name="T69" fmla="*/ 26 h 76"/>
              <a:gd name="T70" fmla="*/ 18 w 118"/>
              <a:gd name="T71" fmla="*/ 12 h 76"/>
              <a:gd name="T72" fmla="*/ 24 w 118"/>
              <a:gd name="T73" fmla="*/ 1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76">
                <a:moveTo>
                  <a:pt x="24" y="14"/>
                </a:moveTo>
                <a:lnTo>
                  <a:pt x="32" y="10"/>
                </a:lnTo>
                <a:lnTo>
                  <a:pt x="36" y="2"/>
                </a:lnTo>
                <a:lnTo>
                  <a:pt x="48" y="0"/>
                </a:lnTo>
                <a:lnTo>
                  <a:pt x="54" y="2"/>
                </a:lnTo>
                <a:lnTo>
                  <a:pt x="52" y="8"/>
                </a:lnTo>
                <a:lnTo>
                  <a:pt x="50" y="14"/>
                </a:lnTo>
                <a:lnTo>
                  <a:pt x="52" y="20"/>
                </a:lnTo>
                <a:lnTo>
                  <a:pt x="54" y="28"/>
                </a:lnTo>
                <a:lnTo>
                  <a:pt x="66" y="28"/>
                </a:lnTo>
                <a:lnTo>
                  <a:pt x="80" y="30"/>
                </a:lnTo>
                <a:lnTo>
                  <a:pt x="100" y="30"/>
                </a:lnTo>
                <a:lnTo>
                  <a:pt x="98" y="36"/>
                </a:lnTo>
                <a:lnTo>
                  <a:pt x="100" y="44"/>
                </a:lnTo>
                <a:lnTo>
                  <a:pt x="106" y="46"/>
                </a:lnTo>
                <a:lnTo>
                  <a:pt x="118" y="44"/>
                </a:lnTo>
                <a:lnTo>
                  <a:pt x="118" y="64"/>
                </a:lnTo>
                <a:lnTo>
                  <a:pt x="90" y="64"/>
                </a:lnTo>
                <a:lnTo>
                  <a:pt x="80" y="70"/>
                </a:lnTo>
                <a:lnTo>
                  <a:pt x="64" y="76"/>
                </a:lnTo>
                <a:lnTo>
                  <a:pt x="64" y="70"/>
                </a:lnTo>
                <a:lnTo>
                  <a:pt x="66" y="62"/>
                </a:lnTo>
                <a:lnTo>
                  <a:pt x="64" y="50"/>
                </a:lnTo>
                <a:lnTo>
                  <a:pt x="56" y="44"/>
                </a:lnTo>
                <a:lnTo>
                  <a:pt x="46" y="60"/>
                </a:lnTo>
                <a:lnTo>
                  <a:pt x="38" y="62"/>
                </a:lnTo>
                <a:lnTo>
                  <a:pt x="18" y="74"/>
                </a:lnTo>
                <a:lnTo>
                  <a:pt x="8" y="70"/>
                </a:lnTo>
                <a:lnTo>
                  <a:pt x="8" y="62"/>
                </a:lnTo>
                <a:lnTo>
                  <a:pt x="16" y="52"/>
                </a:lnTo>
                <a:lnTo>
                  <a:pt x="10" y="50"/>
                </a:lnTo>
                <a:lnTo>
                  <a:pt x="12" y="36"/>
                </a:lnTo>
                <a:lnTo>
                  <a:pt x="0" y="36"/>
                </a:lnTo>
                <a:lnTo>
                  <a:pt x="0" y="26"/>
                </a:lnTo>
                <a:lnTo>
                  <a:pt x="20" y="26"/>
                </a:lnTo>
                <a:lnTo>
                  <a:pt x="18" y="12"/>
                </a:lnTo>
                <a:lnTo>
                  <a:pt x="24" y="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16" name="Freeform 196"/>
          <p:cNvSpPr>
            <a:spLocks/>
          </p:cNvSpPr>
          <p:nvPr/>
        </p:nvSpPr>
        <p:spPr bwMode="auto">
          <a:xfrm>
            <a:off x="5734051" y="3677629"/>
            <a:ext cx="422275" cy="279008"/>
          </a:xfrm>
          <a:custGeom>
            <a:avLst/>
            <a:gdLst>
              <a:gd name="T0" fmla="*/ 0 w 266"/>
              <a:gd name="T1" fmla="*/ 82 h 158"/>
              <a:gd name="T2" fmla="*/ 0 w 266"/>
              <a:gd name="T3" fmla="*/ 8 h 158"/>
              <a:gd name="T4" fmla="*/ 18 w 266"/>
              <a:gd name="T5" fmla="*/ 4 h 158"/>
              <a:gd name="T6" fmla="*/ 46 w 266"/>
              <a:gd name="T7" fmla="*/ 0 h 158"/>
              <a:gd name="T8" fmla="*/ 54 w 266"/>
              <a:gd name="T9" fmla="*/ 6 h 158"/>
              <a:gd name="T10" fmla="*/ 70 w 266"/>
              <a:gd name="T11" fmla="*/ 16 h 158"/>
              <a:gd name="T12" fmla="*/ 80 w 266"/>
              <a:gd name="T13" fmla="*/ 20 h 158"/>
              <a:gd name="T14" fmla="*/ 94 w 266"/>
              <a:gd name="T15" fmla="*/ 38 h 158"/>
              <a:gd name="T16" fmla="*/ 132 w 266"/>
              <a:gd name="T17" fmla="*/ 36 h 158"/>
              <a:gd name="T18" fmla="*/ 140 w 266"/>
              <a:gd name="T19" fmla="*/ 34 h 158"/>
              <a:gd name="T20" fmla="*/ 158 w 266"/>
              <a:gd name="T21" fmla="*/ 52 h 158"/>
              <a:gd name="T22" fmla="*/ 158 w 266"/>
              <a:gd name="T23" fmla="*/ 60 h 158"/>
              <a:gd name="T24" fmla="*/ 168 w 266"/>
              <a:gd name="T25" fmla="*/ 68 h 158"/>
              <a:gd name="T26" fmla="*/ 170 w 266"/>
              <a:gd name="T27" fmla="*/ 84 h 158"/>
              <a:gd name="T28" fmla="*/ 188 w 266"/>
              <a:gd name="T29" fmla="*/ 82 h 158"/>
              <a:gd name="T30" fmla="*/ 192 w 266"/>
              <a:gd name="T31" fmla="*/ 84 h 158"/>
              <a:gd name="T32" fmla="*/ 192 w 266"/>
              <a:gd name="T33" fmla="*/ 94 h 158"/>
              <a:gd name="T34" fmla="*/ 200 w 266"/>
              <a:gd name="T35" fmla="*/ 94 h 158"/>
              <a:gd name="T36" fmla="*/ 202 w 266"/>
              <a:gd name="T37" fmla="*/ 84 h 158"/>
              <a:gd name="T38" fmla="*/ 214 w 266"/>
              <a:gd name="T39" fmla="*/ 74 h 158"/>
              <a:gd name="T40" fmla="*/ 234 w 266"/>
              <a:gd name="T41" fmla="*/ 62 h 158"/>
              <a:gd name="T42" fmla="*/ 230 w 266"/>
              <a:gd name="T43" fmla="*/ 72 h 158"/>
              <a:gd name="T44" fmla="*/ 228 w 266"/>
              <a:gd name="T45" fmla="*/ 76 h 158"/>
              <a:gd name="T46" fmla="*/ 236 w 266"/>
              <a:gd name="T47" fmla="*/ 80 h 158"/>
              <a:gd name="T48" fmla="*/ 248 w 266"/>
              <a:gd name="T49" fmla="*/ 76 h 158"/>
              <a:gd name="T50" fmla="*/ 258 w 266"/>
              <a:gd name="T51" fmla="*/ 82 h 158"/>
              <a:gd name="T52" fmla="*/ 266 w 266"/>
              <a:gd name="T53" fmla="*/ 90 h 158"/>
              <a:gd name="T54" fmla="*/ 258 w 266"/>
              <a:gd name="T55" fmla="*/ 98 h 158"/>
              <a:gd name="T56" fmla="*/ 248 w 266"/>
              <a:gd name="T57" fmla="*/ 102 h 158"/>
              <a:gd name="T58" fmla="*/ 236 w 266"/>
              <a:gd name="T59" fmla="*/ 102 h 158"/>
              <a:gd name="T60" fmla="*/ 232 w 266"/>
              <a:gd name="T61" fmla="*/ 98 h 158"/>
              <a:gd name="T62" fmla="*/ 234 w 266"/>
              <a:gd name="T63" fmla="*/ 90 h 158"/>
              <a:gd name="T64" fmla="*/ 228 w 266"/>
              <a:gd name="T65" fmla="*/ 88 h 158"/>
              <a:gd name="T66" fmla="*/ 216 w 266"/>
              <a:gd name="T67" fmla="*/ 90 h 158"/>
              <a:gd name="T68" fmla="*/ 212 w 266"/>
              <a:gd name="T69" fmla="*/ 98 h 158"/>
              <a:gd name="T70" fmla="*/ 204 w 266"/>
              <a:gd name="T71" fmla="*/ 102 h 158"/>
              <a:gd name="T72" fmla="*/ 198 w 266"/>
              <a:gd name="T73" fmla="*/ 100 h 158"/>
              <a:gd name="T74" fmla="*/ 200 w 266"/>
              <a:gd name="T75" fmla="*/ 114 h 158"/>
              <a:gd name="T76" fmla="*/ 180 w 266"/>
              <a:gd name="T77" fmla="*/ 114 h 158"/>
              <a:gd name="T78" fmla="*/ 180 w 266"/>
              <a:gd name="T79" fmla="*/ 124 h 158"/>
              <a:gd name="T80" fmla="*/ 192 w 266"/>
              <a:gd name="T81" fmla="*/ 124 h 158"/>
              <a:gd name="T82" fmla="*/ 190 w 266"/>
              <a:gd name="T83" fmla="*/ 138 h 158"/>
              <a:gd name="T84" fmla="*/ 196 w 266"/>
              <a:gd name="T85" fmla="*/ 140 h 158"/>
              <a:gd name="T86" fmla="*/ 188 w 266"/>
              <a:gd name="T87" fmla="*/ 150 h 158"/>
              <a:gd name="T88" fmla="*/ 188 w 266"/>
              <a:gd name="T89" fmla="*/ 158 h 158"/>
              <a:gd name="T90" fmla="*/ 168 w 266"/>
              <a:gd name="T91" fmla="*/ 152 h 158"/>
              <a:gd name="T92" fmla="*/ 168 w 266"/>
              <a:gd name="T93" fmla="*/ 144 h 158"/>
              <a:gd name="T94" fmla="*/ 158 w 266"/>
              <a:gd name="T95" fmla="*/ 138 h 158"/>
              <a:gd name="T96" fmla="*/ 146 w 266"/>
              <a:gd name="T97" fmla="*/ 136 h 158"/>
              <a:gd name="T98" fmla="*/ 104 w 266"/>
              <a:gd name="T99" fmla="*/ 108 h 158"/>
              <a:gd name="T100" fmla="*/ 90 w 266"/>
              <a:gd name="T101" fmla="*/ 82 h 158"/>
              <a:gd name="T102" fmla="*/ 64 w 266"/>
              <a:gd name="T103" fmla="*/ 82 h 158"/>
              <a:gd name="T104" fmla="*/ 64 w 266"/>
              <a:gd name="T105" fmla="*/ 66 h 158"/>
              <a:gd name="T106" fmla="*/ 62 w 266"/>
              <a:gd name="T107" fmla="*/ 62 h 158"/>
              <a:gd name="T108" fmla="*/ 48 w 266"/>
              <a:gd name="T109" fmla="*/ 60 h 158"/>
              <a:gd name="T110" fmla="*/ 42 w 266"/>
              <a:gd name="T111" fmla="*/ 54 h 158"/>
              <a:gd name="T112" fmla="*/ 14 w 266"/>
              <a:gd name="T113" fmla="*/ 68 h 158"/>
              <a:gd name="T114" fmla="*/ 14 w 266"/>
              <a:gd name="T115" fmla="*/ 80 h 158"/>
              <a:gd name="T116" fmla="*/ 0 w 266"/>
              <a:gd name="T117" fmla="*/ 82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6" h="158">
                <a:moveTo>
                  <a:pt x="0" y="82"/>
                </a:moveTo>
                <a:lnTo>
                  <a:pt x="0" y="8"/>
                </a:lnTo>
                <a:lnTo>
                  <a:pt x="18" y="4"/>
                </a:lnTo>
                <a:lnTo>
                  <a:pt x="46" y="0"/>
                </a:lnTo>
                <a:lnTo>
                  <a:pt x="54" y="6"/>
                </a:lnTo>
                <a:lnTo>
                  <a:pt x="70" y="16"/>
                </a:lnTo>
                <a:lnTo>
                  <a:pt x="80" y="20"/>
                </a:lnTo>
                <a:lnTo>
                  <a:pt x="94" y="38"/>
                </a:lnTo>
                <a:lnTo>
                  <a:pt x="132" y="36"/>
                </a:lnTo>
                <a:lnTo>
                  <a:pt x="140" y="34"/>
                </a:lnTo>
                <a:lnTo>
                  <a:pt x="158" y="52"/>
                </a:lnTo>
                <a:lnTo>
                  <a:pt x="158" y="60"/>
                </a:lnTo>
                <a:lnTo>
                  <a:pt x="168" y="68"/>
                </a:lnTo>
                <a:lnTo>
                  <a:pt x="170" y="84"/>
                </a:lnTo>
                <a:lnTo>
                  <a:pt x="188" y="82"/>
                </a:lnTo>
                <a:lnTo>
                  <a:pt x="192" y="84"/>
                </a:lnTo>
                <a:lnTo>
                  <a:pt x="192" y="94"/>
                </a:lnTo>
                <a:lnTo>
                  <a:pt x="200" y="94"/>
                </a:lnTo>
                <a:lnTo>
                  <a:pt x="202" y="84"/>
                </a:lnTo>
                <a:lnTo>
                  <a:pt x="214" y="74"/>
                </a:lnTo>
                <a:lnTo>
                  <a:pt x="234" y="62"/>
                </a:lnTo>
                <a:lnTo>
                  <a:pt x="230" y="72"/>
                </a:lnTo>
                <a:lnTo>
                  <a:pt x="228" y="76"/>
                </a:lnTo>
                <a:lnTo>
                  <a:pt x="236" y="80"/>
                </a:lnTo>
                <a:lnTo>
                  <a:pt x="248" y="76"/>
                </a:lnTo>
                <a:lnTo>
                  <a:pt x="258" y="82"/>
                </a:lnTo>
                <a:lnTo>
                  <a:pt x="266" y="90"/>
                </a:lnTo>
                <a:lnTo>
                  <a:pt x="258" y="98"/>
                </a:lnTo>
                <a:lnTo>
                  <a:pt x="248" y="102"/>
                </a:lnTo>
                <a:lnTo>
                  <a:pt x="236" y="102"/>
                </a:lnTo>
                <a:lnTo>
                  <a:pt x="232" y="98"/>
                </a:lnTo>
                <a:lnTo>
                  <a:pt x="234" y="90"/>
                </a:lnTo>
                <a:lnTo>
                  <a:pt x="228" y="88"/>
                </a:lnTo>
                <a:lnTo>
                  <a:pt x="216" y="90"/>
                </a:lnTo>
                <a:lnTo>
                  <a:pt x="212" y="98"/>
                </a:lnTo>
                <a:lnTo>
                  <a:pt x="204" y="102"/>
                </a:lnTo>
                <a:lnTo>
                  <a:pt x="198" y="100"/>
                </a:lnTo>
                <a:lnTo>
                  <a:pt x="200" y="114"/>
                </a:lnTo>
                <a:lnTo>
                  <a:pt x="180" y="114"/>
                </a:lnTo>
                <a:lnTo>
                  <a:pt x="180" y="124"/>
                </a:lnTo>
                <a:lnTo>
                  <a:pt x="192" y="124"/>
                </a:lnTo>
                <a:lnTo>
                  <a:pt x="190" y="138"/>
                </a:lnTo>
                <a:lnTo>
                  <a:pt x="196" y="140"/>
                </a:lnTo>
                <a:lnTo>
                  <a:pt x="188" y="150"/>
                </a:lnTo>
                <a:lnTo>
                  <a:pt x="188" y="158"/>
                </a:lnTo>
                <a:lnTo>
                  <a:pt x="168" y="152"/>
                </a:lnTo>
                <a:lnTo>
                  <a:pt x="168" y="144"/>
                </a:lnTo>
                <a:lnTo>
                  <a:pt x="158" y="138"/>
                </a:lnTo>
                <a:lnTo>
                  <a:pt x="146" y="136"/>
                </a:lnTo>
                <a:lnTo>
                  <a:pt x="104" y="108"/>
                </a:lnTo>
                <a:lnTo>
                  <a:pt x="90" y="82"/>
                </a:lnTo>
                <a:lnTo>
                  <a:pt x="64" y="82"/>
                </a:lnTo>
                <a:lnTo>
                  <a:pt x="64" y="66"/>
                </a:lnTo>
                <a:lnTo>
                  <a:pt x="62" y="62"/>
                </a:lnTo>
                <a:lnTo>
                  <a:pt x="48" y="60"/>
                </a:lnTo>
                <a:lnTo>
                  <a:pt x="42" y="54"/>
                </a:lnTo>
                <a:lnTo>
                  <a:pt x="14" y="68"/>
                </a:lnTo>
                <a:lnTo>
                  <a:pt x="14" y="80"/>
                </a:lnTo>
                <a:lnTo>
                  <a:pt x="0" y="8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17" name="Freeform 197"/>
          <p:cNvSpPr>
            <a:spLocks/>
          </p:cNvSpPr>
          <p:nvPr/>
        </p:nvSpPr>
        <p:spPr bwMode="auto">
          <a:xfrm>
            <a:off x="6096001" y="3758930"/>
            <a:ext cx="250825" cy="134206"/>
          </a:xfrm>
          <a:custGeom>
            <a:avLst/>
            <a:gdLst>
              <a:gd name="T0" fmla="*/ 6 w 158"/>
              <a:gd name="T1" fmla="*/ 20 h 76"/>
              <a:gd name="T2" fmla="*/ 16 w 158"/>
              <a:gd name="T3" fmla="*/ 8 h 76"/>
              <a:gd name="T4" fmla="*/ 28 w 158"/>
              <a:gd name="T5" fmla="*/ 8 h 76"/>
              <a:gd name="T6" fmla="*/ 32 w 158"/>
              <a:gd name="T7" fmla="*/ 12 h 76"/>
              <a:gd name="T8" fmla="*/ 50 w 158"/>
              <a:gd name="T9" fmla="*/ 10 h 76"/>
              <a:gd name="T10" fmla="*/ 52 w 158"/>
              <a:gd name="T11" fmla="*/ 4 h 76"/>
              <a:gd name="T12" fmla="*/ 60 w 158"/>
              <a:gd name="T13" fmla="*/ 0 h 76"/>
              <a:gd name="T14" fmla="*/ 72 w 158"/>
              <a:gd name="T15" fmla="*/ 2 h 76"/>
              <a:gd name="T16" fmla="*/ 74 w 158"/>
              <a:gd name="T17" fmla="*/ 10 h 76"/>
              <a:gd name="T18" fmla="*/ 134 w 158"/>
              <a:gd name="T19" fmla="*/ 8 h 76"/>
              <a:gd name="T20" fmla="*/ 140 w 158"/>
              <a:gd name="T21" fmla="*/ 14 h 76"/>
              <a:gd name="T22" fmla="*/ 148 w 158"/>
              <a:gd name="T23" fmla="*/ 16 h 76"/>
              <a:gd name="T24" fmla="*/ 158 w 158"/>
              <a:gd name="T25" fmla="*/ 20 h 76"/>
              <a:gd name="T26" fmla="*/ 152 w 158"/>
              <a:gd name="T27" fmla="*/ 24 h 76"/>
              <a:gd name="T28" fmla="*/ 138 w 158"/>
              <a:gd name="T29" fmla="*/ 32 h 76"/>
              <a:gd name="T30" fmla="*/ 126 w 158"/>
              <a:gd name="T31" fmla="*/ 36 h 76"/>
              <a:gd name="T32" fmla="*/ 122 w 158"/>
              <a:gd name="T33" fmla="*/ 44 h 76"/>
              <a:gd name="T34" fmla="*/ 102 w 158"/>
              <a:gd name="T35" fmla="*/ 44 h 76"/>
              <a:gd name="T36" fmla="*/ 98 w 158"/>
              <a:gd name="T37" fmla="*/ 54 h 76"/>
              <a:gd name="T38" fmla="*/ 82 w 158"/>
              <a:gd name="T39" fmla="*/ 58 h 76"/>
              <a:gd name="T40" fmla="*/ 82 w 158"/>
              <a:gd name="T41" fmla="*/ 52 h 76"/>
              <a:gd name="T42" fmla="*/ 68 w 158"/>
              <a:gd name="T43" fmla="*/ 52 h 76"/>
              <a:gd name="T44" fmla="*/ 66 w 158"/>
              <a:gd name="T45" fmla="*/ 58 h 76"/>
              <a:gd name="T46" fmla="*/ 58 w 158"/>
              <a:gd name="T47" fmla="*/ 62 h 76"/>
              <a:gd name="T48" fmla="*/ 54 w 158"/>
              <a:gd name="T49" fmla="*/ 66 h 76"/>
              <a:gd name="T50" fmla="*/ 52 w 158"/>
              <a:gd name="T51" fmla="*/ 76 h 76"/>
              <a:gd name="T52" fmla="*/ 32 w 158"/>
              <a:gd name="T53" fmla="*/ 76 h 76"/>
              <a:gd name="T54" fmla="*/ 18 w 158"/>
              <a:gd name="T55" fmla="*/ 74 h 76"/>
              <a:gd name="T56" fmla="*/ 6 w 158"/>
              <a:gd name="T57" fmla="*/ 74 h 76"/>
              <a:gd name="T58" fmla="*/ 4 w 158"/>
              <a:gd name="T59" fmla="*/ 66 h 76"/>
              <a:gd name="T60" fmla="*/ 2 w 158"/>
              <a:gd name="T61" fmla="*/ 60 h 76"/>
              <a:gd name="T62" fmla="*/ 4 w 158"/>
              <a:gd name="T63" fmla="*/ 56 h 76"/>
              <a:gd name="T64" fmla="*/ 8 w 158"/>
              <a:gd name="T65" fmla="*/ 60 h 76"/>
              <a:gd name="T66" fmla="*/ 20 w 158"/>
              <a:gd name="T67" fmla="*/ 60 h 76"/>
              <a:gd name="T68" fmla="*/ 30 w 158"/>
              <a:gd name="T69" fmla="*/ 56 h 76"/>
              <a:gd name="T70" fmla="*/ 38 w 158"/>
              <a:gd name="T71" fmla="*/ 48 h 76"/>
              <a:gd name="T72" fmla="*/ 30 w 158"/>
              <a:gd name="T73" fmla="*/ 40 h 76"/>
              <a:gd name="T74" fmla="*/ 20 w 158"/>
              <a:gd name="T75" fmla="*/ 34 h 76"/>
              <a:gd name="T76" fmla="*/ 8 w 158"/>
              <a:gd name="T77" fmla="*/ 38 h 76"/>
              <a:gd name="T78" fmla="*/ 0 w 158"/>
              <a:gd name="T79" fmla="*/ 34 h 76"/>
              <a:gd name="T80" fmla="*/ 2 w 158"/>
              <a:gd name="T81" fmla="*/ 30 h 76"/>
              <a:gd name="T82" fmla="*/ 6 w 158"/>
              <a:gd name="T83" fmla="*/ 2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8" h="76">
                <a:moveTo>
                  <a:pt x="6" y="20"/>
                </a:moveTo>
                <a:lnTo>
                  <a:pt x="16" y="8"/>
                </a:lnTo>
                <a:lnTo>
                  <a:pt x="28" y="8"/>
                </a:lnTo>
                <a:lnTo>
                  <a:pt x="32" y="12"/>
                </a:lnTo>
                <a:lnTo>
                  <a:pt x="50" y="10"/>
                </a:lnTo>
                <a:lnTo>
                  <a:pt x="52" y="4"/>
                </a:lnTo>
                <a:lnTo>
                  <a:pt x="60" y="0"/>
                </a:lnTo>
                <a:lnTo>
                  <a:pt x="72" y="2"/>
                </a:lnTo>
                <a:lnTo>
                  <a:pt x="74" y="10"/>
                </a:lnTo>
                <a:lnTo>
                  <a:pt x="134" y="8"/>
                </a:lnTo>
                <a:lnTo>
                  <a:pt x="140" y="14"/>
                </a:lnTo>
                <a:lnTo>
                  <a:pt x="148" y="16"/>
                </a:lnTo>
                <a:lnTo>
                  <a:pt x="158" y="20"/>
                </a:lnTo>
                <a:lnTo>
                  <a:pt x="152" y="24"/>
                </a:lnTo>
                <a:lnTo>
                  <a:pt x="138" y="32"/>
                </a:lnTo>
                <a:lnTo>
                  <a:pt x="126" y="36"/>
                </a:lnTo>
                <a:lnTo>
                  <a:pt x="122" y="44"/>
                </a:lnTo>
                <a:lnTo>
                  <a:pt x="102" y="44"/>
                </a:lnTo>
                <a:lnTo>
                  <a:pt x="98" y="54"/>
                </a:lnTo>
                <a:lnTo>
                  <a:pt x="82" y="58"/>
                </a:lnTo>
                <a:lnTo>
                  <a:pt x="82" y="52"/>
                </a:lnTo>
                <a:lnTo>
                  <a:pt x="68" y="52"/>
                </a:lnTo>
                <a:lnTo>
                  <a:pt x="66" y="58"/>
                </a:lnTo>
                <a:lnTo>
                  <a:pt x="58" y="62"/>
                </a:lnTo>
                <a:lnTo>
                  <a:pt x="54" y="66"/>
                </a:lnTo>
                <a:lnTo>
                  <a:pt x="52" y="76"/>
                </a:lnTo>
                <a:lnTo>
                  <a:pt x="32" y="76"/>
                </a:lnTo>
                <a:lnTo>
                  <a:pt x="18" y="74"/>
                </a:lnTo>
                <a:lnTo>
                  <a:pt x="6" y="74"/>
                </a:lnTo>
                <a:lnTo>
                  <a:pt x="4" y="66"/>
                </a:lnTo>
                <a:lnTo>
                  <a:pt x="2" y="60"/>
                </a:lnTo>
                <a:lnTo>
                  <a:pt x="4" y="56"/>
                </a:lnTo>
                <a:lnTo>
                  <a:pt x="8" y="60"/>
                </a:lnTo>
                <a:lnTo>
                  <a:pt x="20" y="60"/>
                </a:lnTo>
                <a:lnTo>
                  <a:pt x="30" y="56"/>
                </a:lnTo>
                <a:lnTo>
                  <a:pt x="38" y="48"/>
                </a:lnTo>
                <a:lnTo>
                  <a:pt x="30" y="40"/>
                </a:lnTo>
                <a:lnTo>
                  <a:pt x="20" y="34"/>
                </a:lnTo>
                <a:lnTo>
                  <a:pt x="8" y="38"/>
                </a:lnTo>
                <a:lnTo>
                  <a:pt x="0" y="34"/>
                </a:lnTo>
                <a:lnTo>
                  <a:pt x="2" y="30"/>
                </a:lnTo>
                <a:lnTo>
                  <a:pt x="6" y="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18" name="Freeform 198"/>
          <p:cNvSpPr>
            <a:spLocks/>
          </p:cNvSpPr>
          <p:nvPr/>
        </p:nvSpPr>
        <p:spPr bwMode="auto">
          <a:xfrm>
            <a:off x="5495926" y="3328809"/>
            <a:ext cx="1016000" cy="526229"/>
          </a:xfrm>
          <a:custGeom>
            <a:avLst/>
            <a:gdLst>
              <a:gd name="T0" fmla="*/ 94 w 640"/>
              <a:gd name="T1" fmla="*/ 260 h 298"/>
              <a:gd name="T2" fmla="*/ 66 w 640"/>
              <a:gd name="T3" fmla="*/ 234 h 298"/>
              <a:gd name="T4" fmla="*/ 64 w 640"/>
              <a:gd name="T5" fmla="*/ 220 h 298"/>
              <a:gd name="T6" fmla="*/ 76 w 640"/>
              <a:gd name="T7" fmla="*/ 210 h 298"/>
              <a:gd name="T8" fmla="*/ 94 w 640"/>
              <a:gd name="T9" fmla="*/ 208 h 298"/>
              <a:gd name="T10" fmla="*/ 108 w 640"/>
              <a:gd name="T11" fmla="*/ 196 h 298"/>
              <a:gd name="T12" fmla="*/ 82 w 640"/>
              <a:gd name="T13" fmla="*/ 176 h 298"/>
              <a:gd name="T14" fmla="*/ 40 w 640"/>
              <a:gd name="T15" fmla="*/ 188 h 298"/>
              <a:gd name="T16" fmla="*/ 24 w 640"/>
              <a:gd name="T17" fmla="*/ 158 h 298"/>
              <a:gd name="T18" fmla="*/ 0 w 640"/>
              <a:gd name="T19" fmla="*/ 140 h 298"/>
              <a:gd name="T20" fmla="*/ 18 w 640"/>
              <a:gd name="T21" fmla="*/ 102 h 298"/>
              <a:gd name="T22" fmla="*/ 34 w 640"/>
              <a:gd name="T23" fmla="*/ 114 h 298"/>
              <a:gd name="T24" fmla="*/ 60 w 640"/>
              <a:gd name="T25" fmla="*/ 84 h 298"/>
              <a:gd name="T26" fmla="*/ 112 w 640"/>
              <a:gd name="T27" fmla="*/ 84 h 298"/>
              <a:gd name="T28" fmla="*/ 150 w 640"/>
              <a:gd name="T29" fmla="*/ 100 h 298"/>
              <a:gd name="T30" fmla="*/ 190 w 640"/>
              <a:gd name="T31" fmla="*/ 90 h 298"/>
              <a:gd name="T32" fmla="*/ 226 w 640"/>
              <a:gd name="T33" fmla="*/ 98 h 298"/>
              <a:gd name="T34" fmla="*/ 228 w 640"/>
              <a:gd name="T35" fmla="*/ 80 h 298"/>
              <a:gd name="T36" fmla="*/ 220 w 640"/>
              <a:gd name="T37" fmla="*/ 68 h 298"/>
              <a:gd name="T38" fmla="*/ 228 w 640"/>
              <a:gd name="T39" fmla="*/ 52 h 298"/>
              <a:gd name="T40" fmla="*/ 236 w 640"/>
              <a:gd name="T41" fmla="*/ 40 h 298"/>
              <a:gd name="T42" fmla="*/ 254 w 640"/>
              <a:gd name="T43" fmla="*/ 28 h 298"/>
              <a:gd name="T44" fmla="*/ 316 w 640"/>
              <a:gd name="T45" fmla="*/ 10 h 298"/>
              <a:gd name="T46" fmla="*/ 364 w 640"/>
              <a:gd name="T47" fmla="*/ 0 h 298"/>
              <a:gd name="T48" fmla="*/ 388 w 640"/>
              <a:gd name="T49" fmla="*/ 16 h 298"/>
              <a:gd name="T50" fmla="*/ 418 w 640"/>
              <a:gd name="T51" fmla="*/ 28 h 298"/>
              <a:gd name="T52" fmla="*/ 456 w 640"/>
              <a:gd name="T53" fmla="*/ 28 h 298"/>
              <a:gd name="T54" fmla="*/ 480 w 640"/>
              <a:gd name="T55" fmla="*/ 32 h 298"/>
              <a:gd name="T56" fmla="*/ 510 w 640"/>
              <a:gd name="T57" fmla="*/ 60 h 298"/>
              <a:gd name="T58" fmla="*/ 528 w 640"/>
              <a:gd name="T59" fmla="*/ 92 h 298"/>
              <a:gd name="T60" fmla="*/ 540 w 640"/>
              <a:gd name="T61" fmla="*/ 84 h 298"/>
              <a:gd name="T62" fmla="*/ 562 w 640"/>
              <a:gd name="T63" fmla="*/ 96 h 298"/>
              <a:gd name="T64" fmla="*/ 590 w 640"/>
              <a:gd name="T65" fmla="*/ 92 h 298"/>
              <a:gd name="T66" fmla="*/ 614 w 640"/>
              <a:gd name="T67" fmla="*/ 116 h 298"/>
              <a:gd name="T68" fmla="*/ 640 w 640"/>
              <a:gd name="T69" fmla="*/ 132 h 298"/>
              <a:gd name="T70" fmla="*/ 626 w 640"/>
              <a:gd name="T71" fmla="*/ 142 h 298"/>
              <a:gd name="T72" fmla="*/ 622 w 640"/>
              <a:gd name="T73" fmla="*/ 170 h 298"/>
              <a:gd name="T74" fmla="*/ 596 w 640"/>
              <a:gd name="T75" fmla="*/ 172 h 298"/>
              <a:gd name="T76" fmla="*/ 570 w 640"/>
              <a:gd name="T77" fmla="*/ 194 h 298"/>
              <a:gd name="T78" fmla="*/ 548 w 640"/>
              <a:gd name="T79" fmla="*/ 208 h 298"/>
              <a:gd name="T80" fmla="*/ 538 w 640"/>
              <a:gd name="T81" fmla="*/ 232 h 298"/>
              <a:gd name="T82" fmla="*/ 536 w 640"/>
              <a:gd name="T83" fmla="*/ 256 h 298"/>
              <a:gd name="T84" fmla="*/ 526 w 640"/>
              <a:gd name="T85" fmla="*/ 262 h 298"/>
              <a:gd name="T86" fmla="*/ 512 w 640"/>
              <a:gd name="T87" fmla="*/ 254 h 298"/>
              <a:gd name="T88" fmla="*/ 450 w 640"/>
              <a:gd name="T89" fmla="*/ 248 h 298"/>
              <a:gd name="T90" fmla="*/ 430 w 640"/>
              <a:gd name="T91" fmla="*/ 250 h 298"/>
              <a:gd name="T92" fmla="*/ 410 w 640"/>
              <a:gd name="T93" fmla="*/ 258 h 298"/>
              <a:gd name="T94" fmla="*/ 394 w 640"/>
              <a:gd name="T95" fmla="*/ 254 h 298"/>
              <a:gd name="T96" fmla="*/ 376 w 640"/>
              <a:gd name="T97" fmla="*/ 270 h 298"/>
              <a:gd name="T98" fmla="*/ 350 w 640"/>
              <a:gd name="T99" fmla="*/ 298 h 298"/>
              <a:gd name="T100" fmla="*/ 342 w 640"/>
              <a:gd name="T101" fmla="*/ 288 h 298"/>
              <a:gd name="T102" fmla="*/ 320 w 640"/>
              <a:gd name="T103" fmla="*/ 288 h 298"/>
              <a:gd name="T104" fmla="*/ 308 w 640"/>
              <a:gd name="T105" fmla="*/ 264 h 298"/>
              <a:gd name="T106" fmla="*/ 290 w 640"/>
              <a:gd name="T107" fmla="*/ 238 h 298"/>
              <a:gd name="T108" fmla="*/ 244 w 640"/>
              <a:gd name="T109" fmla="*/ 242 h 298"/>
              <a:gd name="T110" fmla="*/ 204 w 640"/>
              <a:gd name="T111" fmla="*/ 210 h 298"/>
              <a:gd name="T112" fmla="*/ 168 w 640"/>
              <a:gd name="T113" fmla="*/ 208 h 298"/>
              <a:gd name="T114" fmla="*/ 150 w 640"/>
              <a:gd name="T115" fmla="*/ 286 h 298"/>
              <a:gd name="T116" fmla="*/ 132 w 640"/>
              <a:gd name="T117" fmla="*/ 270 h 298"/>
              <a:gd name="T118" fmla="*/ 114 w 640"/>
              <a:gd name="T119" fmla="*/ 26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40" h="298">
                <a:moveTo>
                  <a:pt x="108" y="262"/>
                </a:moveTo>
                <a:lnTo>
                  <a:pt x="94" y="260"/>
                </a:lnTo>
                <a:lnTo>
                  <a:pt x="78" y="248"/>
                </a:lnTo>
                <a:lnTo>
                  <a:pt x="66" y="234"/>
                </a:lnTo>
                <a:lnTo>
                  <a:pt x="58" y="224"/>
                </a:lnTo>
                <a:lnTo>
                  <a:pt x="64" y="220"/>
                </a:lnTo>
                <a:lnTo>
                  <a:pt x="78" y="222"/>
                </a:lnTo>
                <a:lnTo>
                  <a:pt x="76" y="210"/>
                </a:lnTo>
                <a:lnTo>
                  <a:pt x="82" y="206"/>
                </a:lnTo>
                <a:lnTo>
                  <a:pt x="94" y="208"/>
                </a:lnTo>
                <a:lnTo>
                  <a:pt x="104" y="210"/>
                </a:lnTo>
                <a:lnTo>
                  <a:pt x="108" y="196"/>
                </a:lnTo>
                <a:lnTo>
                  <a:pt x="100" y="176"/>
                </a:lnTo>
                <a:lnTo>
                  <a:pt x="82" y="176"/>
                </a:lnTo>
                <a:lnTo>
                  <a:pt x="64" y="178"/>
                </a:lnTo>
                <a:lnTo>
                  <a:pt x="40" y="188"/>
                </a:lnTo>
                <a:lnTo>
                  <a:pt x="36" y="174"/>
                </a:lnTo>
                <a:lnTo>
                  <a:pt x="24" y="158"/>
                </a:lnTo>
                <a:lnTo>
                  <a:pt x="10" y="154"/>
                </a:lnTo>
                <a:lnTo>
                  <a:pt x="0" y="140"/>
                </a:lnTo>
                <a:lnTo>
                  <a:pt x="6" y="116"/>
                </a:lnTo>
                <a:lnTo>
                  <a:pt x="18" y="102"/>
                </a:lnTo>
                <a:lnTo>
                  <a:pt x="26" y="118"/>
                </a:lnTo>
                <a:lnTo>
                  <a:pt x="34" y="114"/>
                </a:lnTo>
                <a:lnTo>
                  <a:pt x="36" y="102"/>
                </a:lnTo>
                <a:lnTo>
                  <a:pt x="60" y="84"/>
                </a:lnTo>
                <a:lnTo>
                  <a:pt x="76" y="78"/>
                </a:lnTo>
                <a:lnTo>
                  <a:pt x="112" y="84"/>
                </a:lnTo>
                <a:lnTo>
                  <a:pt x="136" y="98"/>
                </a:lnTo>
                <a:lnTo>
                  <a:pt x="150" y="100"/>
                </a:lnTo>
                <a:lnTo>
                  <a:pt x="172" y="90"/>
                </a:lnTo>
                <a:lnTo>
                  <a:pt x="190" y="90"/>
                </a:lnTo>
                <a:lnTo>
                  <a:pt x="200" y="100"/>
                </a:lnTo>
                <a:lnTo>
                  <a:pt x="226" y="98"/>
                </a:lnTo>
                <a:lnTo>
                  <a:pt x="238" y="88"/>
                </a:lnTo>
                <a:lnTo>
                  <a:pt x="228" y="80"/>
                </a:lnTo>
                <a:lnTo>
                  <a:pt x="214" y="76"/>
                </a:lnTo>
                <a:lnTo>
                  <a:pt x="220" y="68"/>
                </a:lnTo>
                <a:lnTo>
                  <a:pt x="226" y="62"/>
                </a:lnTo>
                <a:lnTo>
                  <a:pt x="228" y="52"/>
                </a:lnTo>
                <a:lnTo>
                  <a:pt x="240" y="48"/>
                </a:lnTo>
                <a:lnTo>
                  <a:pt x="236" y="40"/>
                </a:lnTo>
                <a:lnTo>
                  <a:pt x="232" y="30"/>
                </a:lnTo>
                <a:lnTo>
                  <a:pt x="254" y="28"/>
                </a:lnTo>
                <a:lnTo>
                  <a:pt x="280" y="20"/>
                </a:lnTo>
                <a:lnTo>
                  <a:pt x="316" y="10"/>
                </a:lnTo>
                <a:lnTo>
                  <a:pt x="346" y="4"/>
                </a:lnTo>
                <a:lnTo>
                  <a:pt x="364" y="0"/>
                </a:lnTo>
                <a:lnTo>
                  <a:pt x="384" y="2"/>
                </a:lnTo>
                <a:lnTo>
                  <a:pt x="388" y="16"/>
                </a:lnTo>
                <a:lnTo>
                  <a:pt x="398" y="22"/>
                </a:lnTo>
                <a:lnTo>
                  <a:pt x="418" y="28"/>
                </a:lnTo>
                <a:lnTo>
                  <a:pt x="438" y="38"/>
                </a:lnTo>
                <a:lnTo>
                  <a:pt x="456" y="28"/>
                </a:lnTo>
                <a:lnTo>
                  <a:pt x="478" y="22"/>
                </a:lnTo>
                <a:lnTo>
                  <a:pt x="480" y="32"/>
                </a:lnTo>
                <a:lnTo>
                  <a:pt x="498" y="44"/>
                </a:lnTo>
                <a:lnTo>
                  <a:pt x="510" y="60"/>
                </a:lnTo>
                <a:lnTo>
                  <a:pt x="524" y="84"/>
                </a:lnTo>
                <a:lnTo>
                  <a:pt x="528" y="92"/>
                </a:lnTo>
                <a:lnTo>
                  <a:pt x="536" y="92"/>
                </a:lnTo>
                <a:lnTo>
                  <a:pt x="540" y="84"/>
                </a:lnTo>
                <a:lnTo>
                  <a:pt x="550" y="90"/>
                </a:lnTo>
                <a:lnTo>
                  <a:pt x="562" y="96"/>
                </a:lnTo>
                <a:lnTo>
                  <a:pt x="572" y="94"/>
                </a:lnTo>
                <a:lnTo>
                  <a:pt x="590" y="92"/>
                </a:lnTo>
                <a:lnTo>
                  <a:pt x="600" y="106"/>
                </a:lnTo>
                <a:lnTo>
                  <a:pt x="614" y="116"/>
                </a:lnTo>
                <a:lnTo>
                  <a:pt x="636" y="118"/>
                </a:lnTo>
                <a:lnTo>
                  <a:pt x="640" y="132"/>
                </a:lnTo>
                <a:lnTo>
                  <a:pt x="638" y="142"/>
                </a:lnTo>
                <a:lnTo>
                  <a:pt x="626" y="142"/>
                </a:lnTo>
                <a:lnTo>
                  <a:pt x="622" y="156"/>
                </a:lnTo>
                <a:lnTo>
                  <a:pt x="622" y="170"/>
                </a:lnTo>
                <a:lnTo>
                  <a:pt x="612" y="172"/>
                </a:lnTo>
                <a:lnTo>
                  <a:pt x="596" y="172"/>
                </a:lnTo>
                <a:lnTo>
                  <a:pt x="580" y="170"/>
                </a:lnTo>
                <a:lnTo>
                  <a:pt x="570" y="194"/>
                </a:lnTo>
                <a:lnTo>
                  <a:pt x="566" y="208"/>
                </a:lnTo>
                <a:lnTo>
                  <a:pt x="548" y="208"/>
                </a:lnTo>
                <a:lnTo>
                  <a:pt x="536" y="214"/>
                </a:lnTo>
                <a:lnTo>
                  <a:pt x="538" y="232"/>
                </a:lnTo>
                <a:lnTo>
                  <a:pt x="544" y="248"/>
                </a:lnTo>
                <a:lnTo>
                  <a:pt x="536" y="256"/>
                </a:lnTo>
                <a:lnTo>
                  <a:pt x="536" y="266"/>
                </a:lnTo>
                <a:lnTo>
                  <a:pt x="526" y="262"/>
                </a:lnTo>
                <a:lnTo>
                  <a:pt x="518" y="260"/>
                </a:lnTo>
                <a:lnTo>
                  <a:pt x="512" y="254"/>
                </a:lnTo>
                <a:lnTo>
                  <a:pt x="452" y="256"/>
                </a:lnTo>
                <a:lnTo>
                  <a:pt x="450" y="248"/>
                </a:lnTo>
                <a:lnTo>
                  <a:pt x="438" y="246"/>
                </a:lnTo>
                <a:lnTo>
                  <a:pt x="430" y="250"/>
                </a:lnTo>
                <a:lnTo>
                  <a:pt x="428" y="256"/>
                </a:lnTo>
                <a:lnTo>
                  <a:pt x="410" y="258"/>
                </a:lnTo>
                <a:lnTo>
                  <a:pt x="406" y="254"/>
                </a:lnTo>
                <a:lnTo>
                  <a:pt x="394" y="254"/>
                </a:lnTo>
                <a:lnTo>
                  <a:pt x="384" y="266"/>
                </a:lnTo>
                <a:lnTo>
                  <a:pt x="376" y="270"/>
                </a:lnTo>
                <a:lnTo>
                  <a:pt x="352" y="288"/>
                </a:lnTo>
                <a:lnTo>
                  <a:pt x="350" y="298"/>
                </a:lnTo>
                <a:lnTo>
                  <a:pt x="342" y="298"/>
                </a:lnTo>
                <a:lnTo>
                  <a:pt x="342" y="288"/>
                </a:lnTo>
                <a:lnTo>
                  <a:pt x="338" y="286"/>
                </a:lnTo>
                <a:lnTo>
                  <a:pt x="320" y="288"/>
                </a:lnTo>
                <a:lnTo>
                  <a:pt x="318" y="272"/>
                </a:lnTo>
                <a:lnTo>
                  <a:pt x="308" y="264"/>
                </a:lnTo>
                <a:lnTo>
                  <a:pt x="308" y="256"/>
                </a:lnTo>
                <a:lnTo>
                  <a:pt x="290" y="238"/>
                </a:lnTo>
                <a:lnTo>
                  <a:pt x="282" y="240"/>
                </a:lnTo>
                <a:lnTo>
                  <a:pt x="244" y="242"/>
                </a:lnTo>
                <a:lnTo>
                  <a:pt x="230" y="224"/>
                </a:lnTo>
                <a:lnTo>
                  <a:pt x="204" y="210"/>
                </a:lnTo>
                <a:lnTo>
                  <a:pt x="196" y="204"/>
                </a:lnTo>
                <a:lnTo>
                  <a:pt x="168" y="208"/>
                </a:lnTo>
                <a:lnTo>
                  <a:pt x="150" y="212"/>
                </a:lnTo>
                <a:lnTo>
                  <a:pt x="150" y="286"/>
                </a:lnTo>
                <a:lnTo>
                  <a:pt x="140" y="284"/>
                </a:lnTo>
                <a:lnTo>
                  <a:pt x="132" y="270"/>
                </a:lnTo>
                <a:lnTo>
                  <a:pt x="120" y="262"/>
                </a:lnTo>
                <a:lnTo>
                  <a:pt x="114" y="264"/>
                </a:lnTo>
                <a:lnTo>
                  <a:pt x="108" y="2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19" name="Freeform 199"/>
          <p:cNvSpPr>
            <a:spLocks/>
          </p:cNvSpPr>
          <p:nvPr/>
        </p:nvSpPr>
        <p:spPr bwMode="auto">
          <a:xfrm>
            <a:off x="5013325" y="2264363"/>
            <a:ext cx="4095750" cy="1571625"/>
          </a:xfrm>
          <a:custGeom>
            <a:avLst/>
            <a:gdLst>
              <a:gd name="T0" fmla="*/ 336 w 2580"/>
              <a:gd name="T1" fmla="*/ 878 h 890"/>
              <a:gd name="T2" fmla="*/ 254 w 2580"/>
              <a:gd name="T3" fmla="*/ 858 h 890"/>
              <a:gd name="T4" fmla="*/ 174 w 2580"/>
              <a:gd name="T5" fmla="*/ 796 h 890"/>
              <a:gd name="T6" fmla="*/ 164 w 2580"/>
              <a:gd name="T7" fmla="*/ 716 h 890"/>
              <a:gd name="T8" fmla="*/ 72 w 2580"/>
              <a:gd name="T9" fmla="*/ 674 h 890"/>
              <a:gd name="T10" fmla="*/ 14 w 2580"/>
              <a:gd name="T11" fmla="*/ 584 h 890"/>
              <a:gd name="T12" fmla="*/ 22 w 2580"/>
              <a:gd name="T13" fmla="*/ 486 h 890"/>
              <a:gd name="T14" fmla="*/ 34 w 2580"/>
              <a:gd name="T15" fmla="*/ 336 h 890"/>
              <a:gd name="T16" fmla="*/ 80 w 2580"/>
              <a:gd name="T17" fmla="*/ 244 h 890"/>
              <a:gd name="T18" fmla="*/ 172 w 2580"/>
              <a:gd name="T19" fmla="*/ 348 h 890"/>
              <a:gd name="T20" fmla="*/ 122 w 2580"/>
              <a:gd name="T21" fmla="*/ 386 h 890"/>
              <a:gd name="T22" fmla="*/ 180 w 2580"/>
              <a:gd name="T23" fmla="*/ 380 h 890"/>
              <a:gd name="T24" fmla="*/ 262 w 2580"/>
              <a:gd name="T25" fmla="*/ 310 h 890"/>
              <a:gd name="T26" fmla="*/ 318 w 2580"/>
              <a:gd name="T27" fmla="*/ 326 h 890"/>
              <a:gd name="T28" fmla="*/ 476 w 2580"/>
              <a:gd name="T29" fmla="*/ 278 h 890"/>
              <a:gd name="T30" fmla="*/ 498 w 2580"/>
              <a:gd name="T31" fmla="*/ 226 h 890"/>
              <a:gd name="T32" fmla="*/ 626 w 2580"/>
              <a:gd name="T33" fmla="*/ 246 h 890"/>
              <a:gd name="T34" fmla="*/ 716 w 2580"/>
              <a:gd name="T35" fmla="*/ 182 h 890"/>
              <a:gd name="T36" fmla="*/ 666 w 2580"/>
              <a:gd name="T37" fmla="*/ 324 h 890"/>
              <a:gd name="T38" fmla="*/ 778 w 2580"/>
              <a:gd name="T39" fmla="*/ 270 h 890"/>
              <a:gd name="T40" fmla="*/ 734 w 2580"/>
              <a:gd name="T41" fmla="*/ 204 h 890"/>
              <a:gd name="T42" fmla="*/ 780 w 2580"/>
              <a:gd name="T43" fmla="*/ 204 h 890"/>
              <a:gd name="T44" fmla="*/ 798 w 2580"/>
              <a:gd name="T45" fmla="*/ 162 h 890"/>
              <a:gd name="T46" fmla="*/ 946 w 2580"/>
              <a:gd name="T47" fmla="*/ 120 h 890"/>
              <a:gd name="T48" fmla="*/ 1230 w 2580"/>
              <a:gd name="T49" fmla="*/ 2 h 890"/>
              <a:gd name="T50" fmla="*/ 1326 w 2580"/>
              <a:gd name="T51" fmla="*/ 102 h 890"/>
              <a:gd name="T52" fmla="*/ 1336 w 2580"/>
              <a:gd name="T53" fmla="*/ 122 h 890"/>
              <a:gd name="T54" fmla="*/ 1564 w 2580"/>
              <a:gd name="T55" fmla="*/ 138 h 890"/>
              <a:gd name="T56" fmla="*/ 1720 w 2580"/>
              <a:gd name="T57" fmla="*/ 190 h 890"/>
              <a:gd name="T58" fmla="*/ 1926 w 2580"/>
              <a:gd name="T59" fmla="*/ 172 h 890"/>
              <a:gd name="T60" fmla="*/ 2108 w 2580"/>
              <a:gd name="T61" fmla="*/ 246 h 890"/>
              <a:gd name="T62" fmla="*/ 2274 w 2580"/>
              <a:gd name="T63" fmla="*/ 272 h 890"/>
              <a:gd name="T64" fmla="*/ 2442 w 2580"/>
              <a:gd name="T65" fmla="*/ 276 h 890"/>
              <a:gd name="T66" fmla="*/ 2568 w 2580"/>
              <a:gd name="T67" fmla="*/ 332 h 890"/>
              <a:gd name="T68" fmla="*/ 2446 w 2580"/>
              <a:gd name="T69" fmla="*/ 360 h 890"/>
              <a:gd name="T70" fmla="*/ 2368 w 2580"/>
              <a:gd name="T71" fmla="*/ 380 h 890"/>
              <a:gd name="T72" fmla="*/ 2306 w 2580"/>
              <a:gd name="T73" fmla="*/ 464 h 890"/>
              <a:gd name="T74" fmla="*/ 2136 w 2580"/>
              <a:gd name="T75" fmla="*/ 534 h 890"/>
              <a:gd name="T76" fmla="*/ 2104 w 2580"/>
              <a:gd name="T77" fmla="*/ 634 h 890"/>
              <a:gd name="T78" fmla="*/ 2034 w 2580"/>
              <a:gd name="T79" fmla="*/ 582 h 890"/>
              <a:gd name="T80" fmla="*/ 2166 w 2580"/>
              <a:gd name="T81" fmla="*/ 430 h 890"/>
              <a:gd name="T82" fmla="*/ 2058 w 2580"/>
              <a:gd name="T83" fmla="*/ 456 h 890"/>
              <a:gd name="T84" fmla="*/ 1966 w 2580"/>
              <a:gd name="T85" fmla="*/ 504 h 890"/>
              <a:gd name="T86" fmla="*/ 1734 w 2580"/>
              <a:gd name="T87" fmla="*/ 620 h 890"/>
              <a:gd name="T88" fmla="*/ 1794 w 2580"/>
              <a:gd name="T89" fmla="*/ 728 h 890"/>
              <a:gd name="T90" fmla="*/ 1660 w 2580"/>
              <a:gd name="T91" fmla="*/ 810 h 890"/>
              <a:gd name="T92" fmla="*/ 1666 w 2580"/>
              <a:gd name="T93" fmla="*/ 764 h 890"/>
              <a:gd name="T94" fmla="*/ 1472 w 2580"/>
              <a:gd name="T95" fmla="*/ 652 h 890"/>
              <a:gd name="T96" fmla="*/ 1418 w 2580"/>
              <a:gd name="T97" fmla="*/ 718 h 890"/>
              <a:gd name="T98" fmla="*/ 1276 w 2580"/>
              <a:gd name="T99" fmla="*/ 718 h 890"/>
              <a:gd name="T100" fmla="*/ 1132 w 2580"/>
              <a:gd name="T101" fmla="*/ 674 h 890"/>
              <a:gd name="T102" fmla="*/ 1024 w 2580"/>
              <a:gd name="T103" fmla="*/ 700 h 890"/>
              <a:gd name="T104" fmla="*/ 894 w 2580"/>
              <a:gd name="T105" fmla="*/ 696 h 890"/>
              <a:gd name="T106" fmla="*/ 760 w 2580"/>
              <a:gd name="T107" fmla="*/ 632 h 890"/>
              <a:gd name="T108" fmla="*/ 536 w 2580"/>
              <a:gd name="T109" fmla="*/ 634 h 890"/>
              <a:gd name="T110" fmla="*/ 530 w 2580"/>
              <a:gd name="T111" fmla="*/ 702 h 890"/>
              <a:gd name="T112" fmla="*/ 340 w 2580"/>
              <a:gd name="T113" fmla="*/ 706 h 890"/>
              <a:gd name="T114" fmla="*/ 344 w 2580"/>
              <a:gd name="T115" fmla="*/ 792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80" h="890">
                <a:moveTo>
                  <a:pt x="344" y="792"/>
                </a:moveTo>
                <a:lnTo>
                  <a:pt x="328" y="804"/>
                </a:lnTo>
                <a:lnTo>
                  <a:pt x="318" y="810"/>
                </a:lnTo>
                <a:lnTo>
                  <a:pt x="314" y="818"/>
                </a:lnTo>
                <a:lnTo>
                  <a:pt x="306" y="828"/>
                </a:lnTo>
                <a:lnTo>
                  <a:pt x="314" y="834"/>
                </a:lnTo>
                <a:lnTo>
                  <a:pt x="320" y="844"/>
                </a:lnTo>
                <a:lnTo>
                  <a:pt x="322" y="862"/>
                </a:lnTo>
                <a:lnTo>
                  <a:pt x="336" y="878"/>
                </a:lnTo>
                <a:lnTo>
                  <a:pt x="326" y="888"/>
                </a:lnTo>
                <a:lnTo>
                  <a:pt x="322" y="890"/>
                </a:lnTo>
                <a:lnTo>
                  <a:pt x="306" y="878"/>
                </a:lnTo>
                <a:lnTo>
                  <a:pt x="300" y="876"/>
                </a:lnTo>
                <a:lnTo>
                  <a:pt x="290" y="866"/>
                </a:lnTo>
                <a:lnTo>
                  <a:pt x="280" y="860"/>
                </a:lnTo>
                <a:lnTo>
                  <a:pt x="270" y="862"/>
                </a:lnTo>
                <a:lnTo>
                  <a:pt x="264" y="862"/>
                </a:lnTo>
                <a:lnTo>
                  <a:pt x="254" y="858"/>
                </a:lnTo>
                <a:lnTo>
                  <a:pt x="240" y="850"/>
                </a:lnTo>
                <a:lnTo>
                  <a:pt x="232" y="850"/>
                </a:lnTo>
                <a:lnTo>
                  <a:pt x="222" y="852"/>
                </a:lnTo>
                <a:lnTo>
                  <a:pt x="210" y="844"/>
                </a:lnTo>
                <a:lnTo>
                  <a:pt x="198" y="846"/>
                </a:lnTo>
                <a:lnTo>
                  <a:pt x="172" y="828"/>
                </a:lnTo>
                <a:lnTo>
                  <a:pt x="158" y="822"/>
                </a:lnTo>
                <a:lnTo>
                  <a:pt x="162" y="808"/>
                </a:lnTo>
                <a:lnTo>
                  <a:pt x="174" y="796"/>
                </a:lnTo>
                <a:lnTo>
                  <a:pt x="172" y="786"/>
                </a:lnTo>
                <a:lnTo>
                  <a:pt x="188" y="776"/>
                </a:lnTo>
                <a:lnTo>
                  <a:pt x="170" y="774"/>
                </a:lnTo>
                <a:lnTo>
                  <a:pt x="172" y="766"/>
                </a:lnTo>
                <a:lnTo>
                  <a:pt x="182" y="762"/>
                </a:lnTo>
                <a:lnTo>
                  <a:pt x="198" y="758"/>
                </a:lnTo>
                <a:lnTo>
                  <a:pt x="200" y="726"/>
                </a:lnTo>
                <a:lnTo>
                  <a:pt x="184" y="716"/>
                </a:lnTo>
                <a:lnTo>
                  <a:pt x="164" y="716"/>
                </a:lnTo>
                <a:lnTo>
                  <a:pt x="162" y="710"/>
                </a:lnTo>
                <a:lnTo>
                  <a:pt x="130" y="708"/>
                </a:lnTo>
                <a:lnTo>
                  <a:pt x="126" y="694"/>
                </a:lnTo>
                <a:lnTo>
                  <a:pt x="108" y="690"/>
                </a:lnTo>
                <a:lnTo>
                  <a:pt x="110" y="678"/>
                </a:lnTo>
                <a:lnTo>
                  <a:pt x="106" y="668"/>
                </a:lnTo>
                <a:lnTo>
                  <a:pt x="82" y="668"/>
                </a:lnTo>
                <a:lnTo>
                  <a:pt x="78" y="672"/>
                </a:lnTo>
                <a:lnTo>
                  <a:pt x="72" y="674"/>
                </a:lnTo>
                <a:lnTo>
                  <a:pt x="64" y="670"/>
                </a:lnTo>
                <a:lnTo>
                  <a:pt x="64" y="650"/>
                </a:lnTo>
                <a:lnTo>
                  <a:pt x="82" y="650"/>
                </a:lnTo>
                <a:lnTo>
                  <a:pt x="84" y="648"/>
                </a:lnTo>
                <a:lnTo>
                  <a:pt x="56" y="618"/>
                </a:lnTo>
                <a:lnTo>
                  <a:pt x="52" y="596"/>
                </a:lnTo>
                <a:lnTo>
                  <a:pt x="32" y="594"/>
                </a:lnTo>
                <a:lnTo>
                  <a:pt x="32" y="588"/>
                </a:lnTo>
                <a:lnTo>
                  <a:pt x="14" y="584"/>
                </a:lnTo>
                <a:lnTo>
                  <a:pt x="10" y="578"/>
                </a:lnTo>
                <a:lnTo>
                  <a:pt x="6" y="562"/>
                </a:lnTo>
                <a:lnTo>
                  <a:pt x="0" y="550"/>
                </a:lnTo>
                <a:lnTo>
                  <a:pt x="2" y="538"/>
                </a:lnTo>
                <a:lnTo>
                  <a:pt x="2" y="522"/>
                </a:lnTo>
                <a:lnTo>
                  <a:pt x="8" y="510"/>
                </a:lnTo>
                <a:lnTo>
                  <a:pt x="26" y="496"/>
                </a:lnTo>
                <a:lnTo>
                  <a:pt x="40" y="494"/>
                </a:lnTo>
                <a:lnTo>
                  <a:pt x="22" y="486"/>
                </a:lnTo>
                <a:lnTo>
                  <a:pt x="12" y="474"/>
                </a:lnTo>
                <a:lnTo>
                  <a:pt x="56" y="438"/>
                </a:lnTo>
                <a:lnTo>
                  <a:pt x="64" y="424"/>
                </a:lnTo>
                <a:lnTo>
                  <a:pt x="40" y="406"/>
                </a:lnTo>
                <a:lnTo>
                  <a:pt x="50" y="396"/>
                </a:lnTo>
                <a:lnTo>
                  <a:pt x="42" y="382"/>
                </a:lnTo>
                <a:lnTo>
                  <a:pt x="32" y="372"/>
                </a:lnTo>
                <a:lnTo>
                  <a:pt x="40" y="352"/>
                </a:lnTo>
                <a:lnTo>
                  <a:pt x="34" y="336"/>
                </a:lnTo>
                <a:lnTo>
                  <a:pt x="24" y="318"/>
                </a:lnTo>
                <a:lnTo>
                  <a:pt x="40" y="302"/>
                </a:lnTo>
                <a:lnTo>
                  <a:pt x="16" y="288"/>
                </a:lnTo>
                <a:lnTo>
                  <a:pt x="20" y="266"/>
                </a:lnTo>
                <a:lnTo>
                  <a:pt x="30" y="256"/>
                </a:lnTo>
                <a:lnTo>
                  <a:pt x="40" y="254"/>
                </a:lnTo>
                <a:lnTo>
                  <a:pt x="40" y="248"/>
                </a:lnTo>
                <a:lnTo>
                  <a:pt x="62" y="244"/>
                </a:lnTo>
                <a:lnTo>
                  <a:pt x="80" y="244"/>
                </a:lnTo>
                <a:lnTo>
                  <a:pt x="86" y="254"/>
                </a:lnTo>
                <a:lnTo>
                  <a:pt x="96" y="258"/>
                </a:lnTo>
                <a:lnTo>
                  <a:pt x="134" y="260"/>
                </a:lnTo>
                <a:lnTo>
                  <a:pt x="162" y="274"/>
                </a:lnTo>
                <a:lnTo>
                  <a:pt x="188" y="290"/>
                </a:lnTo>
                <a:lnTo>
                  <a:pt x="218" y="306"/>
                </a:lnTo>
                <a:lnTo>
                  <a:pt x="220" y="324"/>
                </a:lnTo>
                <a:lnTo>
                  <a:pt x="202" y="340"/>
                </a:lnTo>
                <a:lnTo>
                  <a:pt x="172" y="348"/>
                </a:lnTo>
                <a:lnTo>
                  <a:pt x="146" y="338"/>
                </a:lnTo>
                <a:lnTo>
                  <a:pt x="116" y="332"/>
                </a:lnTo>
                <a:lnTo>
                  <a:pt x="94" y="324"/>
                </a:lnTo>
                <a:lnTo>
                  <a:pt x="76" y="316"/>
                </a:lnTo>
                <a:lnTo>
                  <a:pt x="90" y="334"/>
                </a:lnTo>
                <a:lnTo>
                  <a:pt x="106" y="342"/>
                </a:lnTo>
                <a:lnTo>
                  <a:pt x="114" y="348"/>
                </a:lnTo>
                <a:lnTo>
                  <a:pt x="116" y="360"/>
                </a:lnTo>
                <a:lnTo>
                  <a:pt x="122" y="386"/>
                </a:lnTo>
                <a:lnTo>
                  <a:pt x="132" y="388"/>
                </a:lnTo>
                <a:lnTo>
                  <a:pt x="148" y="402"/>
                </a:lnTo>
                <a:lnTo>
                  <a:pt x="168" y="402"/>
                </a:lnTo>
                <a:lnTo>
                  <a:pt x="170" y="392"/>
                </a:lnTo>
                <a:lnTo>
                  <a:pt x="158" y="388"/>
                </a:lnTo>
                <a:lnTo>
                  <a:pt x="148" y="376"/>
                </a:lnTo>
                <a:lnTo>
                  <a:pt x="156" y="366"/>
                </a:lnTo>
                <a:lnTo>
                  <a:pt x="168" y="376"/>
                </a:lnTo>
                <a:lnTo>
                  <a:pt x="180" y="380"/>
                </a:lnTo>
                <a:lnTo>
                  <a:pt x="206" y="386"/>
                </a:lnTo>
                <a:lnTo>
                  <a:pt x="206" y="376"/>
                </a:lnTo>
                <a:lnTo>
                  <a:pt x="196" y="364"/>
                </a:lnTo>
                <a:lnTo>
                  <a:pt x="208" y="352"/>
                </a:lnTo>
                <a:lnTo>
                  <a:pt x="226" y="342"/>
                </a:lnTo>
                <a:lnTo>
                  <a:pt x="236" y="334"/>
                </a:lnTo>
                <a:lnTo>
                  <a:pt x="264" y="342"/>
                </a:lnTo>
                <a:lnTo>
                  <a:pt x="270" y="318"/>
                </a:lnTo>
                <a:lnTo>
                  <a:pt x="262" y="310"/>
                </a:lnTo>
                <a:lnTo>
                  <a:pt x="266" y="288"/>
                </a:lnTo>
                <a:lnTo>
                  <a:pt x="258" y="280"/>
                </a:lnTo>
                <a:lnTo>
                  <a:pt x="292" y="278"/>
                </a:lnTo>
                <a:lnTo>
                  <a:pt x="304" y="292"/>
                </a:lnTo>
                <a:lnTo>
                  <a:pt x="304" y="300"/>
                </a:lnTo>
                <a:lnTo>
                  <a:pt x="288" y="300"/>
                </a:lnTo>
                <a:lnTo>
                  <a:pt x="278" y="310"/>
                </a:lnTo>
                <a:lnTo>
                  <a:pt x="294" y="324"/>
                </a:lnTo>
                <a:lnTo>
                  <a:pt x="318" y="326"/>
                </a:lnTo>
                <a:lnTo>
                  <a:pt x="328" y="302"/>
                </a:lnTo>
                <a:lnTo>
                  <a:pt x="386" y="280"/>
                </a:lnTo>
                <a:lnTo>
                  <a:pt x="396" y="282"/>
                </a:lnTo>
                <a:lnTo>
                  <a:pt x="408" y="270"/>
                </a:lnTo>
                <a:lnTo>
                  <a:pt x="420" y="266"/>
                </a:lnTo>
                <a:lnTo>
                  <a:pt x="416" y="284"/>
                </a:lnTo>
                <a:lnTo>
                  <a:pt x="436" y="284"/>
                </a:lnTo>
                <a:lnTo>
                  <a:pt x="440" y="276"/>
                </a:lnTo>
                <a:lnTo>
                  <a:pt x="476" y="278"/>
                </a:lnTo>
                <a:lnTo>
                  <a:pt x="500" y="264"/>
                </a:lnTo>
                <a:lnTo>
                  <a:pt x="504" y="274"/>
                </a:lnTo>
                <a:lnTo>
                  <a:pt x="502" y="282"/>
                </a:lnTo>
                <a:lnTo>
                  <a:pt x="512" y="282"/>
                </a:lnTo>
                <a:lnTo>
                  <a:pt x="516" y="274"/>
                </a:lnTo>
                <a:lnTo>
                  <a:pt x="532" y="264"/>
                </a:lnTo>
                <a:lnTo>
                  <a:pt x="520" y="248"/>
                </a:lnTo>
                <a:lnTo>
                  <a:pt x="498" y="240"/>
                </a:lnTo>
                <a:lnTo>
                  <a:pt x="498" y="226"/>
                </a:lnTo>
                <a:lnTo>
                  <a:pt x="506" y="224"/>
                </a:lnTo>
                <a:lnTo>
                  <a:pt x="526" y="242"/>
                </a:lnTo>
                <a:lnTo>
                  <a:pt x="558" y="244"/>
                </a:lnTo>
                <a:lnTo>
                  <a:pt x="592" y="256"/>
                </a:lnTo>
                <a:lnTo>
                  <a:pt x="620" y="268"/>
                </a:lnTo>
                <a:lnTo>
                  <a:pt x="650" y="284"/>
                </a:lnTo>
                <a:lnTo>
                  <a:pt x="658" y="270"/>
                </a:lnTo>
                <a:lnTo>
                  <a:pt x="644" y="256"/>
                </a:lnTo>
                <a:lnTo>
                  <a:pt x="626" y="246"/>
                </a:lnTo>
                <a:lnTo>
                  <a:pt x="626" y="236"/>
                </a:lnTo>
                <a:lnTo>
                  <a:pt x="634" y="216"/>
                </a:lnTo>
                <a:lnTo>
                  <a:pt x="624" y="210"/>
                </a:lnTo>
                <a:lnTo>
                  <a:pt x="626" y="204"/>
                </a:lnTo>
                <a:lnTo>
                  <a:pt x="650" y="186"/>
                </a:lnTo>
                <a:lnTo>
                  <a:pt x="666" y="154"/>
                </a:lnTo>
                <a:lnTo>
                  <a:pt x="716" y="158"/>
                </a:lnTo>
                <a:lnTo>
                  <a:pt x="720" y="164"/>
                </a:lnTo>
                <a:lnTo>
                  <a:pt x="716" y="182"/>
                </a:lnTo>
                <a:lnTo>
                  <a:pt x="706" y="198"/>
                </a:lnTo>
                <a:lnTo>
                  <a:pt x="716" y="206"/>
                </a:lnTo>
                <a:lnTo>
                  <a:pt x="720" y="224"/>
                </a:lnTo>
                <a:lnTo>
                  <a:pt x="716" y="268"/>
                </a:lnTo>
                <a:lnTo>
                  <a:pt x="732" y="280"/>
                </a:lnTo>
                <a:lnTo>
                  <a:pt x="724" y="298"/>
                </a:lnTo>
                <a:lnTo>
                  <a:pt x="696" y="322"/>
                </a:lnTo>
                <a:lnTo>
                  <a:pt x="682" y="328"/>
                </a:lnTo>
                <a:lnTo>
                  <a:pt x="666" y="324"/>
                </a:lnTo>
                <a:lnTo>
                  <a:pt x="658" y="328"/>
                </a:lnTo>
                <a:lnTo>
                  <a:pt x="670" y="336"/>
                </a:lnTo>
                <a:lnTo>
                  <a:pt x="688" y="340"/>
                </a:lnTo>
                <a:lnTo>
                  <a:pt x="706" y="342"/>
                </a:lnTo>
                <a:lnTo>
                  <a:pt x="726" y="326"/>
                </a:lnTo>
                <a:lnTo>
                  <a:pt x="754" y="298"/>
                </a:lnTo>
                <a:lnTo>
                  <a:pt x="746" y="282"/>
                </a:lnTo>
                <a:lnTo>
                  <a:pt x="756" y="266"/>
                </a:lnTo>
                <a:lnTo>
                  <a:pt x="778" y="270"/>
                </a:lnTo>
                <a:lnTo>
                  <a:pt x="788" y="280"/>
                </a:lnTo>
                <a:lnTo>
                  <a:pt x="792" y="296"/>
                </a:lnTo>
                <a:lnTo>
                  <a:pt x="806" y="284"/>
                </a:lnTo>
                <a:lnTo>
                  <a:pt x="798" y="268"/>
                </a:lnTo>
                <a:lnTo>
                  <a:pt x="778" y="262"/>
                </a:lnTo>
                <a:lnTo>
                  <a:pt x="736" y="260"/>
                </a:lnTo>
                <a:lnTo>
                  <a:pt x="736" y="240"/>
                </a:lnTo>
                <a:lnTo>
                  <a:pt x="744" y="220"/>
                </a:lnTo>
                <a:lnTo>
                  <a:pt x="734" y="204"/>
                </a:lnTo>
                <a:lnTo>
                  <a:pt x="728" y="192"/>
                </a:lnTo>
                <a:lnTo>
                  <a:pt x="740" y="180"/>
                </a:lnTo>
                <a:lnTo>
                  <a:pt x="754" y="174"/>
                </a:lnTo>
                <a:lnTo>
                  <a:pt x="756" y="158"/>
                </a:lnTo>
                <a:lnTo>
                  <a:pt x="764" y="158"/>
                </a:lnTo>
                <a:lnTo>
                  <a:pt x="766" y="176"/>
                </a:lnTo>
                <a:lnTo>
                  <a:pt x="760" y="190"/>
                </a:lnTo>
                <a:lnTo>
                  <a:pt x="764" y="200"/>
                </a:lnTo>
                <a:lnTo>
                  <a:pt x="780" y="204"/>
                </a:lnTo>
                <a:lnTo>
                  <a:pt x="804" y="210"/>
                </a:lnTo>
                <a:lnTo>
                  <a:pt x="816" y="210"/>
                </a:lnTo>
                <a:lnTo>
                  <a:pt x="802" y="200"/>
                </a:lnTo>
                <a:lnTo>
                  <a:pt x="782" y="194"/>
                </a:lnTo>
                <a:lnTo>
                  <a:pt x="774" y="182"/>
                </a:lnTo>
                <a:lnTo>
                  <a:pt x="786" y="178"/>
                </a:lnTo>
                <a:lnTo>
                  <a:pt x="806" y="182"/>
                </a:lnTo>
                <a:lnTo>
                  <a:pt x="792" y="166"/>
                </a:lnTo>
                <a:lnTo>
                  <a:pt x="798" y="162"/>
                </a:lnTo>
                <a:lnTo>
                  <a:pt x="832" y="172"/>
                </a:lnTo>
                <a:lnTo>
                  <a:pt x="852" y="188"/>
                </a:lnTo>
                <a:lnTo>
                  <a:pt x="880" y="188"/>
                </a:lnTo>
                <a:lnTo>
                  <a:pt x="866" y="174"/>
                </a:lnTo>
                <a:lnTo>
                  <a:pt x="848" y="160"/>
                </a:lnTo>
                <a:lnTo>
                  <a:pt x="842" y="138"/>
                </a:lnTo>
                <a:lnTo>
                  <a:pt x="854" y="130"/>
                </a:lnTo>
                <a:lnTo>
                  <a:pt x="900" y="128"/>
                </a:lnTo>
                <a:lnTo>
                  <a:pt x="946" y="120"/>
                </a:lnTo>
                <a:lnTo>
                  <a:pt x="934" y="98"/>
                </a:lnTo>
                <a:lnTo>
                  <a:pt x="972" y="80"/>
                </a:lnTo>
                <a:lnTo>
                  <a:pt x="1056" y="52"/>
                </a:lnTo>
                <a:lnTo>
                  <a:pt x="1092" y="48"/>
                </a:lnTo>
                <a:lnTo>
                  <a:pt x="1126" y="52"/>
                </a:lnTo>
                <a:lnTo>
                  <a:pt x="1176" y="36"/>
                </a:lnTo>
                <a:lnTo>
                  <a:pt x="1172" y="20"/>
                </a:lnTo>
                <a:lnTo>
                  <a:pt x="1196" y="0"/>
                </a:lnTo>
                <a:lnTo>
                  <a:pt x="1230" y="2"/>
                </a:lnTo>
                <a:lnTo>
                  <a:pt x="1248" y="8"/>
                </a:lnTo>
                <a:lnTo>
                  <a:pt x="1226" y="20"/>
                </a:lnTo>
                <a:lnTo>
                  <a:pt x="1268" y="22"/>
                </a:lnTo>
                <a:lnTo>
                  <a:pt x="1260" y="36"/>
                </a:lnTo>
                <a:lnTo>
                  <a:pt x="1336" y="34"/>
                </a:lnTo>
                <a:lnTo>
                  <a:pt x="1364" y="52"/>
                </a:lnTo>
                <a:lnTo>
                  <a:pt x="1368" y="64"/>
                </a:lnTo>
                <a:lnTo>
                  <a:pt x="1360" y="84"/>
                </a:lnTo>
                <a:lnTo>
                  <a:pt x="1326" y="102"/>
                </a:lnTo>
                <a:lnTo>
                  <a:pt x="1290" y="122"/>
                </a:lnTo>
                <a:lnTo>
                  <a:pt x="1240" y="150"/>
                </a:lnTo>
                <a:lnTo>
                  <a:pt x="1244" y="154"/>
                </a:lnTo>
                <a:lnTo>
                  <a:pt x="1266" y="146"/>
                </a:lnTo>
                <a:lnTo>
                  <a:pt x="1308" y="134"/>
                </a:lnTo>
                <a:lnTo>
                  <a:pt x="1306" y="126"/>
                </a:lnTo>
                <a:lnTo>
                  <a:pt x="1316" y="116"/>
                </a:lnTo>
                <a:lnTo>
                  <a:pt x="1332" y="112"/>
                </a:lnTo>
                <a:lnTo>
                  <a:pt x="1336" y="122"/>
                </a:lnTo>
                <a:lnTo>
                  <a:pt x="1348" y="126"/>
                </a:lnTo>
                <a:lnTo>
                  <a:pt x="1366" y="138"/>
                </a:lnTo>
                <a:lnTo>
                  <a:pt x="1376" y="132"/>
                </a:lnTo>
                <a:lnTo>
                  <a:pt x="1450" y="134"/>
                </a:lnTo>
                <a:lnTo>
                  <a:pt x="1450" y="144"/>
                </a:lnTo>
                <a:lnTo>
                  <a:pt x="1522" y="152"/>
                </a:lnTo>
                <a:lnTo>
                  <a:pt x="1530" y="126"/>
                </a:lnTo>
                <a:lnTo>
                  <a:pt x="1544" y="128"/>
                </a:lnTo>
                <a:lnTo>
                  <a:pt x="1564" y="138"/>
                </a:lnTo>
                <a:lnTo>
                  <a:pt x="1596" y="136"/>
                </a:lnTo>
                <a:lnTo>
                  <a:pt x="1614" y="156"/>
                </a:lnTo>
                <a:lnTo>
                  <a:pt x="1618" y="174"/>
                </a:lnTo>
                <a:lnTo>
                  <a:pt x="1606" y="182"/>
                </a:lnTo>
                <a:lnTo>
                  <a:pt x="1628" y="208"/>
                </a:lnTo>
                <a:lnTo>
                  <a:pt x="1650" y="214"/>
                </a:lnTo>
                <a:lnTo>
                  <a:pt x="1670" y="184"/>
                </a:lnTo>
                <a:lnTo>
                  <a:pt x="1696" y="198"/>
                </a:lnTo>
                <a:lnTo>
                  <a:pt x="1720" y="190"/>
                </a:lnTo>
                <a:lnTo>
                  <a:pt x="1746" y="200"/>
                </a:lnTo>
                <a:lnTo>
                  <a:pt x="1768" y="192"/>
                </a:lnTo>
                <a:lnTo>
                  <a:pt x="1784" y="184"/>
                </a:lnTo>
                <a:lnTo>
                  <a:pt x="1782" y="166"/>
                </a:lnTo>
                <a:lnTo>
                  <a:pt x="1804" y="158"/>
                </a:lnTo>
                <a:lnTo>
                  <a:pt x="1872" y="162"/>
                </a:lnTo>
                <a:lnTo>
                  <a:pt x="1884" y="172"/>
                </a:lnTo>
                <a:lnTo>
                  <a:pt x="1890" y="176"/>
                </a:lnTo>
                <a:lnTo>
                  <a:pt x="1926" y="172"/>
                </a:lnTo>
                <a:lnTo>
                  <a:pt x="1942" y="180"/>
                </a:lnTo>
                <a:lnTo>
                  <a:pt x="1934" y="190"/>
                </a:lnTo>
                <a:lnTo>
                  <a:pt x="1948" y="196"/>
                </a:lnTo>
                <a:lnTo>
                  <a:pt x="1978" y="208"/>
                </a:lnTo>
                <a:lnTo>
                  <a:pt x="2030" y="210"/>
                </a:lnTo>
                <a:lnTo>
                  <a:pt x="2084" y="212"/>
                </a:lnTo>
                <a:lnTo>
                  <a:pt x="2106" y="224"/>
                </a:lnTo>
                <a:lnTo>
                  <a:pt x="2104" y="238"/>
                </a:lnTo>
                <a:lnTo>
                  <a:pt x="2108" y="246"/>
                </a:lnTo>
                <a:lnTo>
                  <a:pt x="2126" y="252"/>
                </a:lnTo>
                <a:lnTo>
                  <a:pt x="2140" y="246"/>
                </a:lnTo>
                <a:lnTo>
                  <a:pt x="2206" y="250"/>
                </a:lnTo>
                <a:lnTo>
                  <a:pt x="2214" y="250"/>
                </a:lnTo>
                <a:lnTo>
                  <a:pt x="2230" y="242"/>
                </a:lnTo>
                <a:lnTo>
                  <a:pt x="2236" y="244"/>
                </a:lnTo>
                <a:lnTo>
                  <a:pt x="2236" y="256"/>
                </a:lnTo>
                <a:lnTo>
                  <a:pt x="2254" y="270"/>
                </a:lnTo>
                <a:lnTo>
                  <a:pt x="2274" y="272"/>
                </a:lnTo>
                <a:lnTo>
                  <a:pt x="2280" y="264"/>
                </a:lnTo>
                <a:lnTo>
                  <a:pt x="2274" y="252"/>
                </a:lnTo>
                <a:lnTo>
                  <a:pt x="2272" y="234"/>
                </a:lnTo>
                <a:lnTo>
                  <a:pt x="2284" y="232"/>
                </a:lnTo>
                <a:lnTo>
                  <a:pt x="2302" y="240"/>
                </a:lnTo>
                <a:lnTo>
                  <a:pt x="2334" y="240"/>
                </a:lnTo>
                <a:lnTo>
                  <a:pt x="2372" y="246"/>
                </a:lnTo>
                <a:lnTo>
                  <a:pt x="2416" y="262"/>
                </a:lnTo>
                <a:lnTo>
                  <a:pt x="2442" y="276"/>
                </a:lnTo>
                <a:lnTo>
                  <a:pt x="2488" y="296"/>
                </a:lnTo>
                <a:lnTo>
                  <a:pt x="2496" y="308"/>
                </a:lnTo>
                <a:lnTo>
                  <a:pt x="2502" y="320"/>
                </a:lnTo>
                <a:lnTo>
                  <a:pt x="2512" y="336"/>
                </a:lnTo>
                <a:lnTo>
                  <a:pt x="2520" y="332"/>
                </a:lnTo>
                <a:lnTo>
                  <a:pt x="2514" y="314"/>
                </a:lnTo>
                <a:lnTo>
                  <a:pt x="2530" y="316"/>
                </a:lnTo>
                <a:lnTo>
                  <a:pt x="2550" y="320"/>
                </a:lnTo>
                <a:lnTo>
                  <a:pt x="2568" y="332"/>
                </a:lnTo>
                <a:lnTo>
                  <a:pt x="2580" y="344"/>
                </a:lnTo>
                <a:lnTo>
                  <a:pt x="2568" y="356"/>
                </a:lnTo>
                <a:lnTo>
                  <a:pt x="2542" y="362"/>
                </a:lnTo>
                <a:lnTo>
                  <a:pt x="2538" y="376"/>
                </a:lnTo>
                <a:lnTo>
                  <a:pt x="2530" y="394"/>
                </a:lnTo>
                <a:lnTo>
                  <a:pt x="2502" y="380"/>
                </a:lnTo>
                <a:lnTo>
                  <a:pt x="2486" y="374"/>
                </a:lnTo>
                <a:lnTo>
                  <a:pt x="2488" y="358"/>
                </a:lnTo>
                <a:lnTo>
                  <a:pt x="2446" y="360"/>
                </a:lnTo>
                <a:lnTo>
                  <a:pt x="2440" y="340"/>
                </a:lnTo>
                <a:lnTo>
                  <a:pt x="2426" y="342"/>
                </a:lnTo>
                <a:lnTo>
                  <a:pt x="2424" y="356"/>
                </a:lnTo>
                <a:lnTo>
                  <a:pt x="2430" y="362"/>
                </a:lnTo>
                <a:lnTo>
                  <a:pt x="2412" y="378"/>
                </a:lnTo>
                <a:lnTo>
                  <a:pt x="2392" y="380"/>
                </a:lnTo>
                <a:lnTo>
                  <a:pt x="2378" y="378"/>
                </a:lnTo>
                <a:lnTo>
                  <a:pt x="2370" y="372"/>
                </a:lnTo>
                <a:lnTo>
                  <a:pt x="2368" y="380"/>
                </a:lnTo>
                <a:lnTo>
                  <a:pt x="2382" y="386"/>
                </a:lnTo>
                <a:lnTo>
                  <a:pt x="2396" y="394"/>
                </a:lnTo>
                <a:lnTo>
                  <a:pt x="2402" y="412"/>
                </a:lnTo>
                <a:lnTo>
                  <a:pt x="2414" y="430"/>
                </a:lnTo>
                <a:lnTo>
                  <a:pt x="2400" y="438"/>
                </a:lnTo>
                <a:lnTo>
                  <a:pt x="2374" y="428"/>
                </a:lnTo>
                <a:lnTo>
                  <a:pt x="2362" y="438"/>
                </a:lnTo>
                <a:lnTo>
                  <a:pt x="2326" y="454"/>
                </a:lnTo>
                <a:lnTo>
                  <a:pt x="2306" y="464"/>
                </a:lnTo>
                <a:lnTo>
                  <a:pt x="2266" y="496"/>
                </a:lnTo>
                <a:lnTo>
                  <a:pt x="2252" y="484"/>
                </a:lnTo>
                <a:lnTo>
                  <a:pt x="2222" y="484"/>
                </a:lnTo>
                <a:lnTo>
                  <a:pt x="2206" y="500"/>
                </a:lnTo>
                <a:lnTo>
                  <a:pt x="2202" y="484"/>
                </a:lnTo>
                <a:lnTo>
                  <a:pt x="2192" y="484"/>
                </a:lnTo>
                <a:lnTo>
                  <a:pt x="2188" y="496"/>
                </a:lnTo>
                <a:lnTo>
                  <a:pt x="2160" y="496"/>
                </a:lnTo>
                <a:lnTo>
                  <a:pt x="2136" y="534"/>
                </a:lnTo>
                <a:lnTo>
                  <a:pt x="2136" y="546"/>
                </a:lnTo>
                <a:lnTo>
                  <a:pt x="2152" y="546"/>
                </a:lnTo>
                <a:lnTo>
                  <a:pt x="2148" y="564"/>
                </a:lnTo>
                <a:lnTo>
                  <a:pt x="2154" y="580"/>
                </a:lnTo>
                <a:lnTo>
                  <a:pt x="2136" y="586"/>
                </a:lnTo>
                <a:lnTo>
                  <a:pt x="2130" y="600"/>
                </a:lnTo>
                <a:lnTo>
                  <a:pt x="2136" y="618"/>
                </a:lnTo>
                <a:lnTo>
                  <a:pt x="2112" y="626"/>
                </a:lnTo>
                <a:lnTo>
                  <a:pt x="2104" y="634"/>
                </a:lnTo>
                <a:lnTo>
                  <a:pt x="2104" y="640"/>
                </a:lnTo>
                <a:lnTo>
                  <a:pt x="2106" y="644"/>
                </a:lnTo>
                <a:lnTo>
                  <a:pt x="2104" y="648"/>
                </a:lnTo>
                <a:lnTo>
                  <a:pt x="2080" y="656"/>
                </a:lnTo>
                <a:lnTo>
                  <a:pt x="2080" y="670"/>
                </a:lnTo>
                <a:lnTo>
                  <a:pt x="2050" y="700"/>
                </a:lnTo>
                <a:lnTo>
                  <a:pt x="2046" y="668"/>
                </a:lnTo>
                <a:lnTo>
                  <a:pt x="2034" y="618"/>
                </a:lnTo>
                <a:lnTo>
                  <a:pt x="2034" y="582"/>
                </a:lnTo>
                <a:lnTo>
                  <a:pt x="2046" y="568"/>
                </a:lnTo>
                <a:lnTo>
                  <a:pt x="2058" y="546"/>
                </a:lnTo>
                <a:lnTo>
                  <a:pt x="2074" y="542"/>
                </a:lnTo>
                <a:lnTo>
                  <a:pt x="2116" y="502"/>
                </a:lnTo>
                <a:lnTo>
                  <a:pt x="2148" y="480"/>
                </a:lnTo>
                <a:lnTo>
                  <a:pt x="2158" y="476"/>
                </a:lnTo>
                <a:lnTo>
                  <a:pt x="2174" y="440"/>
                </a:lnTo>
                <a:lnTo>
                  <a:pt x="2182" y="436"/>
                </a:lnTo>
                <a:lnTo>
                  <a:pt x="2166" y="430"/>
                </a:lnTo>
                <a:lnTo>
                  <a:pt x="2160" y="432"/>
                </a:lnTo>
                <a:lnTo>
                  <a:pt x="2154" y="438"/>
                </a:lnTo>
                <a:lnTo>
                  <a:pt x="2154" y="456"/>
                </a:lnTo>
                <a:lnTo>
                  <a:pt x="2140" y="456"/>
                </a:lnTo>
                <a:lnTo>
                  <a:pt x="2108" y="476"/>
                </a:lnTo>
                <a:lnTo>
                  <a:pt x="2100" y="468"/>
                </a:lnTo>
                <a:lnTo>
                  <a:pt x="2108" y="452"/>
                </a:lnTo>
                <a:lnTo>
                  <a:pt x="2098" y="456"/>
                </a:lnTo>
                <a:lnTo>
                  <a:pt x="2058" y="456"/>
                </a:lnTo>
                <a:lnTo>
                  <a:pt x="2020" y="486"/>
                </a:lnTo>
                <a:lnTo>
                  <a:pt x="2012" y="502"/>
                </a:lnTo>
                <a:lnTo>
                  <a:pt x="2016" y="506"/>
                </a:lnTo>
                <a:lnTo>
                  <a:pt x="2026" y="516"/>
                </a:lnTo>
                <a:lnTo>
                  <a:pt x="2010" y="516"/>
                </a:lnTo>
                <a:lnTo>
                  <a:pt x="1994" y="518"/>
                </a:lnTo>
                <a:lnTo>
                  <a:pt x="1964" y="520"/>
                </a:lnTo>
                <a:lnTo>
                  <a:pt x="1972" y="512"/>
                </a:lnTo>
                <a:lnTo>
                  <a:pt x="1966" y="504"/>
                </a:lnTo>
                <a:lnTo>
                  <a:pt x="1944" y="502"/>
                </a:lnTo>
                <a:lnTo>
                  <a:pt x="1930" y="504"/>
                </a:lnTo>
                <a:lnTo>
                  <a:pt x="1924" y="512"/>
                </a:lnTo>
                <a:lnTo>
                  <a:pt x="1894" y="510"/>
                </a:lnTo>
                <a:lnTo>
                  <a:pt x="1880" y="512"/>
                </a:lnTo>
                <a:lnTo>
                  <a:pt x="1828" y="512"/>
                </a:lnTo>
                <a:lnTo>
                  <a:pt x="1712" y="612"/>
                </a:lnTo>
                <a:lnTo>
                  <a:pt x="1714" y="622"/>
                </a:lnTo>
                <a:lnTo>
                  <a:pt x="1734" y="620"/>
                </a:lnTo>
                <a:lnTo>
                  <a:pt x="1736" y="636"/>
                </a:lnTo>
                <a:lnTo>
                  <a:pt x="1746" y="624"/>
                </a:lnTo>
                <a:lnTo>
                  <a:pt x="1756" y="640"/>
                </a:lnTo>
                <a:lnTo>
                  <a:pt x="1770" y="628"/>
                </a:lnTo>
                <a:lnTo>
                  <a:pt x="1792" y="632"/>
                </a:lnTo>
                <a:lnTo>
                  <a:pt x="1808" y="652"/>
                </a:lnTo>
                <a:lnTo>
                  <a:pt x="1804" y="674"/>
                </a:lnTo>
                <a:lnTo>
                  <a:pt x="1796" y="696"/>
                </a:lnTo>
                <a:lnTo>
                  <a:pt x="1794" y="728"/>
                </a:lnTo>
                <a:lnTo>
                  <a:pt x="1788" y="746"/>
                </a:lnTo>
                <a:lnTo>
                  <a:pt x="1728" y="820"/>
                </a:lnTo>
                <a:lnTo>
                  <a:pt x="1710" y="842"/>
                </a:lnTo>
                <a:lnTo>
                  <a:pt x="1696" y="852"/>
                </a:lnTo>
                <a:lnTo>
                  <a:pt x="1678" y="860"/>
                </a:lnTo>
                <a:lnTo>
                  <a:pt x="1664" y="852"/>
                </a:lnTo>
                <a:lnTo>
                  <a:pt x="1646" y="856"/>
                </a:lnTo>
                <a:lnTo>
                  <a:pt x="1646" y="820"/>
                </a:lnTo>
                <a:lnTo>
                  <a:pt x="1660" y="810"/>
                </a:lnTo>
                <a:lnTo>
                  <a:pt x="1666" y="816"/>
                </a:lnTo>
                <a:lnTo>
                  <a:pt x="1678" y="814"/>
                </a:lnTo>
                <a:lnTo>
                  <a:pt x="1690" y="792"/>
                </a:lnTo>
                <a:lnTo>
                  <a:pt x="1696" y="770"/>
                </a:lnTo>
                <a:lnTo>
                  <a:pt x="1704" y="766"/>
                </a:lnTo>
                <a:lnTo>
                  <a:pt x="1702" y="752"/>
                </a:lnTo>
                <a:lnTo>
                  <a:pt x="1686" y="754"/>
                </a:lnTo>
                <a:lnTo>
                  <a:pt x="1672" y="756"/>
                </a:lnTo>
                <a:lnTo>
                  <a:pt x="1666" y="764"/>
                </a:lnTo>
                <a:lnTo>
                  <a:pt x="1644" y="762"/>
                </a:lnTo>
                <a:lnTo>
                  <a:pt x="1640" y="742"/>
                </a:lnTo>
                <a:lnTo>
                  <a:pt x="1610" y="726"/>
                </a:lnTo>
                <a:lnTo>
                  <a:pt x="1594" y="726"/>
                </a:lnTo>
                <a:lnTo>
                  <a:pt x="1572" y="674"/>
                </a:lnTo>
                <a:lnTo>
                  <a:pt x="1560" y="654"/>
                </a:lnTo>
                <a:lnTo>
                  <a:pt x="1530" y="642"/>
                </a:lnTo>
                <a:lnTo>
                  <a:pt x="1486" y="646"/>
                </a:lnTo>
                <a:lnTo>
                  <a:pt x="1472" y="652"/>
                </a:lnTo>
                <a:lnTo>
                  <a:pt x="1470" y="660"/>
                </a:lnTo>
                <a:lnTo>
                  <a:pt x="1482" y="662"/>
                </a:lnTo>
                <a:lnTo>
                  <a:pt x="1482" y="676"/>
                </a:lnTo>
                <a:lnTo>
                  <a:pt x="1472" y="682"/>
                </a:lnTo>
                <a:lnTo>
                  <a:pt x="1462" y="700"/>
                </a:lnTo>
                <a:lnTo>
                  <a:pt x="1458" y="716"/>
                </a:lnTo>
                <a:lnTo>
                  <a:pt x="1446" y="718"/>
                </a:lnTo>
                <a:lnTo>
                  <a:pt x="1436" y="728"/>
                </a:lnTo>
                <a:lnTo>
                  <a:pt x="1418" y="718"/>
                </a:lnTo>
                <a:lnTo>
                  <a:pt x="1394" y="716"/>
                </a:lnTo>
                <a:lnTo>
                  <a:pt x="1386" y="710"/>
                </a:lnTo>
                <a:lnTo>
                  <a:pt x="1376" y="712"/>
                </a:lnTo>
                <a:lnTo>
                  <a:pt x="1358" y="726"/>
                </a:lnTo>
                <a:lnTo>
                  <a:pt x="1328" y="732"/>
                </a:lnTo>
                <a:lnTo>
                  <a:pt x="1310" y="734"/>
                </a:lnTo>
                <a:lnTo>
                  <a:pt x="1288" y="732"/>
                </a:lnTo>
                <a:lnTo>
                  <a:pt x="1282" y="726"/>
                </a:lnTo>
                <a:lnTo>
                  <a:pt x="1276" y="718"/>
                </a:lnTo>
                <a:lnTo>
                  <a:pt x="1266" y="716"/>
                </a:lnTo>
                <a:lnTo>
                  <a:pt x="1260" y="710"/>
                </a:lnTo>
                <a:lnTo>
                  <a:pt x="1236" y="706"/>
                </a:lnTo>
                <a:lnTo>
                  <a:pt x="1222" y="714"/>
                </a:lnTo>
                <a:lnTo>
                  <a:pt x="1196" y="710"/>
                </a:lnTo>
                <a:lnTo>
                  <a:pt x="1186" y="698"/>
                </a:lnTo>
                <a:lnTo>
                  <a:pt x="1184" y="688"/>
                </a:lnTo>
                <a:lnTo>
                  <a:pt x="1160" y="680"/>
                </a:lnTo>
                <a:lnTo>
                  <a:pt x="1132" y="674"/>
                </a:lnTo>
                <a:lnTo>
                  <a:pt x="1114" y="692"/>
                </a:lnTo>
                <a:lnTo>
                  <a:pt x="1126" y="706"/>
                </a:lnTo>
                <a:lnTo>
                  <a:pt x="1124" y="714"/>
                </a:lnTo>
                <a:lnTo>
                  <a:pt x="1112" y="724"/>
                </a:lnTo>
                <a:lnTo>
                  <a:pt x="1104" y="718"/>
                </a:lnTo>
                <a:lnTo>
                  <a:pt x="1072" y="718"/>
                </a:lnTo>
                <a:lnTo>
                  <a:pt x="1062" y="706"/>
                </a:lnTo>
                <a:lnTo>
                  <a:pt x="1042" y="702"/>
                </a:lnTo>
                <a:lnTo>
                  <a:pt x="1024" y="700"/>
                </a:lnTo>
                <a:lnTo>
                  <a:pt x="990" y="718"/>
                </a:lnTo>
                <a:lnTo>
                  <a:pt x="982" y="726"/>
                </a:lnTo>
                <a:lnTo>
                  <a:pt x="968" y="728"/>
                </a:lnTo>
                <a:lnTo>
                  <a:pt x="960" y="736"/>
                </a:lnTo>
                <a:lnTo>
                  <a:pt x="944" y="736"/>
                </a:lnTo>
                <a:lnTo>
                  <a:pt x="940" y="722"/>
                </a:lnTo>
                <a:lnTo>
                  <a:pt x="918" y="720"/>
                </a:lnTo>
                <a:lnTo>
                  <a:pt x="904" y="710"/>
                </a:lnTo>
                <a:lnTo>
                  <a:pt x="894" y="696"/>
                </a:lnTo>
                <a:lnTo>
                  <a:pt x="866" y="700"/>
                </a:lnTo>
                <a:lnTo>
                  <a:pt x="844" y="688"/>
                </a:lnTo>
                <a:lnTo>
                  <a:pt x="840" y="696"/>
                </a:lnTo>
                <a:lnTo>
                  <a:pt x="832" y="696"/>
                </a:lnTo>
                <a:lnTo>
                  <a:pt x="818" y="672"/>
                </a:lnTo>
                <a:lnTo>
                  <a:pt x="802" y="648"/>
                </a:lnTo>
                <a:lnTo>
                  <a:pt x="784" y="636"/>
                </a:lnTo>
                <a:lnTo>
                  <a:pt x="782" y="626"/>
                </a:lnTo>
                <a:lnTo>
                  <a:pt x="760" y="632"/>
                </a:lnTo>
                <a:lnTo>
                  <a:pt x="742" y="642"/>
                </a:lnTo>
                <a:lnTo>
                  <a:pt x="722" y="632"/>
                </a:lnTo>
                <a:lnTo>
                  <a:pt x="702" y="626"/>
                </a:lnTo>
                <a:lnTo>
                  <a:pt x="692" y="620"/>
                </a:lnTo>
                <a:lnTo>
                  <a:pt x="688" y="606"/>
                </a:lnTo>
                <a:lnTo>
                  <a:pt x="668" y="604"/>
                </a:lnTo>
                <a:lnTo>
                  <a:pt x="646" y="608"/>
                </a:lnTo>
                <a:lnTo>
                  <a:pt x="558" y="632"/>
                </a:lnTo>
                <a:lnTo>
                  <a:pt x="536" y="634"/>
                </a:lnTo>
                <a:lnTo>
                  <a:pt x="540" y="644"/>
                </a:lnTo>
                <a:lnTo>
                  <a:pt x="544" y="652"/>
                </a:lnTo>
                <a:lnTo>
                  <a:pt x="532" y="656"/>
                </a:lnTo>
                <a:lnTo>
                  <a:pt x="530" y="666"/>
                </a:lnTo>
                <a:lnTo>
                  <a:pt x="524" y="672"/>
                </a:lnTo>
                <a:lnTo>
                  <a:pt x="518" y="680"/>
                </a:lnTo>
                <a:lnTo>
                  <a:pt x="532" y="684"/>
                </a:lnTo>
                <a:lnTo>
                  <a:pt x="540" y="692"/>
                </a:lnTo>
                <a:lnTo>
                  <a:pt x="530" y="702"/>
                </a:lnTo>
                <a:lnTo>
                  <a:pt x="504" y="704"/>
                </a:lnTo>
                <a:lnTo>
                  <a:pt x="494" y="694"/>
                </a:lnTo>
                <a:lnTo>
                  <a:pt x="476" y="694"/>
                </a:lnTo>
                <a:lnTo>
                  <a:pt x="454" y="704"/>
                </a:lnTo>
                <a:lnTo>
                  <a:pt x="438" y="702"/>
                </a:lnTo>
                <a:lnTo>
                  <a:pt x="416" y="688"/>
                </a:lnTo>
                <a:lnTo>
                  <a:pt x="380" y="682"/>
                </a:lnTo>
                <a:lnTo>
                  <a:pt x="364" y="688"/>
                </a:lnTo>
                <a:lnTo>
                  <a:pt x="340" y="706"/>
                </a:lnTo>
                <a:lnTo>
                  <a:pt x="338" y="718"/>
                </a:lnTo>
                <a:lnTo>
                  <a:pt x="330" y="722"/>
                </a:lnTo>
                <a:lnTo>
                  <a:pt x="322" y="706"/>
                </a:lnTo>
                <a:lnTo>
                  <a:pt x="310" y="720"/>
                </a:lnTo>
                <a:lnTo>
                  <a:pt x="304" y="744"/>
                </a:lnTo>
                <a:lnTo>
                  <a:pt x="314" y="758"/>
                </a:lnTo>
                <a:lnTo>
                  <a:pt x="328" y="762"/>
                </a:lnTo>
                <a:lnTo>
                  <a:pt x="340" y="778"/>
                </a:lnTo>
                <a:lnTo>
                  <a:pt x="344" y="7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0" name="Freeform 200"/>
          <p:cNvSpPr>
            <a:spLocks/>
          </p:cNvSpPr>
          <p:nvPr/>
        </p:nvSpPr>
        <p:spPr bwMode="auto">
          <a:xfrm>
            <a:off x="5619751" y="2423077"/>
            <a:ext cx="438150" cy="346111"/>
          </a:xfrm>
          <a:custGeom>
            <a:avLst/>
            <a:gdLst>
              <a:gd name="T0" fmla="*/ 88 w 276"/>
              <a:gd name="T1" fmla="*/ 196 h 196"/>
              <a:gd name="T2" fmla="*/ 36 w 276"/>
              <a:gd name="T3" fmla="*/ 194 h 196"/>
              <a:gd name="T4" fmla="*/ 36 w 276"/>
              <a:gd name="T5" fmla="*/ 182 h 196"/>
              <a:gd name="T6" fmla="*/ 30 w 276"/>
              <a:gd name="T7" fmla="*/ 176 h 196"/>
              <a:gd name="T8" fmla="*/ 20 w 276"/>
              <a:gd name="T9" fmla="*/ 182 h 196"/>
              <a:gd name="T10" fmla="*/ 10 w 276"/>
              <a:gd name="T11" fmla="*/ 176 h 196"/>
              <a:gd name="T12" fmla="*/ 0 w 276"/>
              <a:gd name="T13" fmla="*/ 166 h 196"/>
              <a:gd name="T14" fmla="*/ 0 w 276"/>
              <a:gd name="T15" fmla="*/ 154 h 196"/>
              <a:gd name="T16" fmla="*/ 12 w 276"/>
              <a:gd name="T17" fmla="*/ 150 h 196"/>
              <a:gd name="T18" fmla="*/ 20 w 276"/>
              <a:gd name="T19" fmla="*/ 142 h 196"/>
              <a:gd name="T20" fmla="*/ 20 w 276"/>
              <a:gd name="T21" fmla="*/ 132 h 196"/>
              <a:gd name="T22" fmla="*/ 34 w 276"/>
              <a:gd name="T23" fmla="*/ 118 h 196"/>
              <a:gd name="T24" fmla="*/ 44 w 276"/>
              <a:gd name="T25" fmla="*/ 116 h 196"/>
              <a:gd name="T26" fmla="*/ 48 w 276"/>
              <a:gd name="T27" fmla="*/ 108 h 196"/>
              <a:gd name="T28" fmla="*/ 38 w 276"/>
              <a:gd name="T29" fmla="*/ 106 h 196"/>
              <a:gd name="T30" fmla="*/ 64 w 276"/>
              <a:gd name="T31" fmla="*/ 84 h 196"/>
              <a:gd name="T32" fmla="*/ 76 w 276"/>
              <a:gd name="T33" fmla="*/ 66 h 196"/>
              <a:gd name="T34" fmla="*/ 110 w 276"/>
              <a:gd name="T35" fmla="*/ 40 h 196"/>
              <a:gd name="T36" fmla="*/ 132 w 276"/>
              <a:gd name="T37" fmla="*/ 36 h 196"/>
              <a:gd name="T38" fmla="*/ 140 w 276"/>
              <a:gd name="T39" fmla="*/ 28 h 196"/>
              <a:gd name="T40" fmla="*/ 176 w 276"/>
              <a:gd name="T41" fmla="*/ 24 h 196"/>
              <a:gd name="T42" fmla="*/ 210 w 276"/>
              <a:gd name="T43" fmla="*/ 20 h 196"/>
              <a:gd name="T44" fmla="*/ 230 w 276"/>
              <a:gd name="T45" fmla="*/ 8 h 196"/>
              <a:gd name="T46" fmla="*/ 250 w 276"/>
              <a:gd name="T47" fmla="*/ 0 h 196"/>
              <a:gd name="T48" fmla="*/ 266 w 276"/>
              <a:gd name="T49" fmla="*/ 0 h 196"/>
              <a:gd name="T50" fmla="*/ 276 w 276"/>
              <a:gd name="T51" fmla="*/ 6 h 196"/>
              <a:gd name="T52" fmla="*/ 272 w 276"/>
              <a:gd name="T53" fmla="*/ 18 h 196"/>
              <a:gd name="T54" fmla="*/ 254 w 276"/>
              <a:gd name="T55" fmla="*/ 30 h 196"/>
              <a:gd name="T56" fmla="*/ 222 w 276"/>
              <a:gd name="T57" fmla="*/ 40 h 196"/>
              <a:gd name="T58" fmla="*/ 166 w 276"/>
              <a:gd name="T59" fmla="*/ 50 h 196"/>
              <a:gd name="T60" fmla="*/ 136 w 276"/>
              <a:gd name="T61" fmla="*/ 74 h 196"/>
              <a:gd name="T62" fmla="*/ 122 w 276"/>
              <a:gd name="T63" fmla="*/ 80 h 196"/>
              <a:gd name="T64" fmla="*/ 110 w 276"/>
              <a:gd name="T65" fmla="*/ 82 h 196"/>
              <a:gd name="T66" fmla="*/ 110 w 276"/>
              <a:gd name="T67" fmla="*/ 94 h 196"/>
              <a:gd name="T68" fmla="*/ 96 w 276"/>
              <a:gd name="T69" fmla="*/ 102 h 196"/>
              <a:gd name="T70" fmla="*/ 86 w 276"/>
              <a:gd name="T71" fmla="*/ 116 h 196"/>
              <a:gd name="T72" fmla="*/ 64 w 276"/>
              <a:gd name="T73" fmla="*/ 140 h 196"/>
              <a:gd name="T74" fmla="*/ 62 w 276"/>
              <a:gd name="T75" fmla="*/ 166 h 196"/>
              <a:gd name="T76" fmla="*/ 72 w 276"/>
              <a:gd name="T77" fmla="*/ 174 h 196"/>
              <a:gd name="T78" fmla="*/ 74 w 276"/>
              <a:gd name="T79" fmla="*/ 184 h 196"/>
              <a:gd name="T80" fmla="*/ 88 w 276"/>
              <a:gd name="T81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6" h="196">
                <a:moveTo>
                  <a:pt x="88" y="196"/>
                </a:moveTo>
                <a:lnTo>
                  <a:pt x="36" y="194"/>
                </a:lnTo>
                <a:lnTo>
                  <a:pt x="36" y="182"/>
                </a:lnTo>
                <a:lnTo>
                  <a:pt x="30" y="176"/>
                </a:lnTo>
                <a:lnTo>
                  <a:pt x="20" y="182"/>
                </a:lnTo>
                <a:lnTo>
                  <a:pt x="10" y="176"/>
                </a:lnTo>
                <a:lnTo>
                  <a:pt x="0" y="166"/>
                </a:lnTo>
                <a:lnTo>
                  <a:pt x="0" y="154"/>
                </a:lnTo>
                <a:lnTo>
                  <a:pt x="12" y="150"/>
                </a:lnTo>
                <a:lnTo>
                  <a:pt x="20" y="142"/>
                </a:lnTo>
                <a:lnTo>
                  <a:pt x="20" y="132"/>
                </a:lnTo>
                <a:lnTo>
                  <a:pt x="34" y="118"/>
                </a:lnTo>
                <a:lnTo>
                  <a:pt x="44" y="116"/>
                </a:lnTo>
                <a:lnTo>
                  <a:pt x="48" y="108"/>
                </a:lnTo>
                <a:lnTo>
                  <a:pt x="38" y="106"/>
                </a:lnTo>
                <a:lnTo>
                  <a:pt x="64" y="84"/>
                </a:lnTo>
                <a:lnTo>
                  <a:pt x="76" y="66"/>
                </a:lnTo>
                <a:lnTo>
                  <a:pt x="110" y="40"/>
                </a:lnTo>
                <a:lnTo>
                  <a:pt x="132" y="36"/>
                </a:lnTo>
                <a:lnTo>
                  <a:pt x="140" y="28"/>
                </a:lnTo>
                <a:lnTo>
                  <a:pt x="176" y="24"/>
                </a:lnTo>
                <a:lnTo>
                  <a:pt x="210" y="20"/>
                </a:lnTo>
                <a:lnTo>
                  <a:pt x="230" y="8"/>
                </a:lnTo>
                <a:lnTo>
                  <a:pt x="250" y="0"/>
                </a:lnTo>
                <a:lnTo>
                  <a:pt x="266" y="0"/>
                </a:lnTo>
                <a:lnTo>
                  <a:pt x="276" y="6"/>
                </a:lnTo>
                <a:lnTo>
                  <a:pt x="272" y="18"/>
                </a:lnTo>
                <a:lnTo>
                  <a:pt x="254" y="30"/>
                </a:lnTo>
                <a:lnTo>
                  <a:pt x="222" y="40"/>
                </a:lnTo>
                <a:lnTo>
                  <a:pt x="166" y="50"/>
                </a:lnTo>
                <a:lnTo>
                  <a:pt x="136" y="74"/>
                </a:lnTo>
                <a:lnTo>
                  <a:pt x="122" y="80"/>
                </a:lnTo>
                <a:lnTo>
                  <a:pt x="110" y="82"/>
                </a:lnTo>
                <a:lnTo>
                  <a:pt x="110" y="94"/>
                </a:lnTo>
                <a:lnTo>
                  <a:pt x="96" y="102"/>
                </a:lnTo>
                <a:lnTo>
                  <a:pt x="86" y="116"/>
                </a:lnTo>
                <a:lnTo>
                  <a:pt x="64" y="140"/>
                </a:lnTo>
                <a:lnTo>
                  <a:pt x="62" y="166"/>
                </a:lnTo>
                <a:lnTo>
                  <a:pt x="72" y="174"/>
                </a:lnTo>
                <a:lnTo>
                  <a:pt x="74" y="184"/>
                </a:lnTo>
                <a:lnTo>
                  <a:pt x="88" y="19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1" name="Freeform 201"/>
          <p:cNvSpPr>
            <a:spLocks/>
          </p:cNvSpPr>
          <p:nvPr/>
        </p:nvSpPr>
        <p:spPr bwMode="auto">
          <a:xfrm>
            <a:off x="6823075" y="2318588"/>
            <a:ext cx="152400" cy="91825"/>
          </a:xfrm>
          <a:custGeom>
            <a:avLst/>
            <a:gdLst>
              <a:gd name="T0" fmla="*/ 0 w 96"/>
              <a:gd name="T1" fmla="*/ 48 h 52"/>
              <a:gd name="T2" fmla="*/ 16 w 96"/>
              <a:gd name="T3" fmla="*/ 30 h 52"/>
              <a:gd name="T4" fmla="*/ 28 w 96"/>
              <a:gd name="T5" fmla="*/ 14 h 52"/>
              <a:gd name="T6" fmla="*/ 40 w 96"/>
              <a:gd name="T7" fmla="*/ 2 h 52"/>
              <a:gd name="T8" fmla="*/ 58 w 96"/>
              <a:gd name="T9" fmla="*/ 0 h 52"/>
              <a:gd name="T10" fmla="*/ 54 w 96"/>
              <a:gd name="T11" fmla="*/ 14 h 52"/>
              <a:gd name="T12" fmla="*/ 70 w 96"/>
              <a:gd name="T13" fmla="*/ 6 h 52"/>
              <a:gd name="T14" fmla="*/ 82 w 96"/>
              <a:gd name="T15" fmla="*/ 16 h 52"/>
              <a:gd name="T16" fmla="*/ 96 w 96"/>
              <a:gd name="T17" fmla="*/ 22 h 52"/>
              <a:gd name="T18" fmla="*/ 94 w 96"/>
              <a:gd name="T19" fmla="*/ 32 h 52"/>
              <a:gd name="T20" fmla="*/ 86 w 96"/>
              <a:gd name="T21" fmla="*/ 40 h 52"/>
              <a:gd name="T22" fmla="*/ 58 w 96"/>
              <a:gd name="T23" fmla="*/ 40 h 52"/>
              <a:gd name="T24" fmla="*/ 26 w 96"/>
              <a:gd name="T25" fmla="*/ 42 h 52"/>
              <a:gd name="T26" fmla="*/ 20 w 96"/>
              <a:gd name="T27" fmla="*/ 48 h 52"/>
              <a:gd name="T28" fmla="*/ 8 w 96"/>
              <a:gd name="T29" fmla="*/ 52 h 52"/>
              <a:gd name="T30" fmla="*/ 0 w 96"/>
              <a:gd name="T31" fmla="*/ 4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6" h="52">
                <a:moveTo>
                  <a:pt x="0" y="48"/>
                </a:moveTo>
                <a:lnTo>
                  <a:pt x="16" y="30"/>
                </a:lnTo>
                <a:lnTo>
                  <a:pt x="28" y="14"/>
                </a:lnTo>
                <a:lnTo>
                  <a:pt x="40" y="2"/>
                </a:lnTo>
                <a:lnTo>
                  <a:pt x="58" y="0"/>
                </a:lnTo>
                <a:lnTo>
                  <a:pt x="54" y="14"/>
                </a:lnTo>
                <a:lnTo>
                  <a:pt x="70" y="6"/>
                </a:lnTo>
                <a:lnTo>
                  <a:pt x="82" y="16"/>
                </a:lnTo>
                <a:lnTo>
                  <a:pt x="96" y="22"/>
                </a:lnTo>
                <a:lnTo>
                  <a:pt x="94" y="32"/>
                </a:lnTo>
                <a:lnTo>
                  <a:pt x="86" y="40"/>
                </a:lnTo>
                <a:lnTo>
                  <a:pt x="58" y="40"/>
                </a:lnTo>
                <a:lnTo>
                  <a:pt x="26" y="42"/>
                </a:lnTo>
                <a:lnTo>
                  <a:pt x="20" y="48"/>
                </a:lnTo>
                <a:lnTo>
                  <a:pt x="8" y="52"/>
                </a:lnTo>
                <a:lnTo>
                  <a:pt x="0" y="4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2" name="Freeform 202"/>
          <p:cNvSpPr>
            <a:spLocks/>
          </p:cNvSpPr>
          <p:nvPr/>
        </p:nvSpPr>
        <p:spPr bwMode="auto">
          <a:xfrm>
            <a:off x="6683375" y="2275207"/>
            <a:ext cx="152400" cy="81230"/>
          </a:xfrm>
          <a:custGeom>
            <a:avLst/>
            <a:gdLst>
              <a:gd name="T0" fmla="*/ 0 w 96"/>
              <a:gd name="T1" fmla="*/ 22 h 46"/>
              <a:gd name="T2" fmla="*/ 16 w 96"/>
              <a:gd name="T3" fmla="*/ 6 h 46"/>
              <a:gd name="T4" fmla="*/ 46 w 96"/>
              <a:gd name="T5" fmla="*/ 0 h 46"/>
              <a:gd name="T6" fmla="*/ 64 w 96"/>
              <a:gd name="T7" fmla="*/ 2 h 46"/>
              <a:gd name="T8" fmla="*/ 64 w 96"/>
              <a:gd name="T9" fmla="*/ 10 h 46"/>
              <a:gd name="T10" fmla="*/ 76 w 96"/>
              <a:gd name="T11" fmla="*/ 8 h 46"/>
              <a:gd name="T12" fmla="*/ 88 w 96"/>
              <a:gd name="T13" fmla="*/ 6 h 46"/>
              <a:gd name="T14" fmla="*/ 96 w 96"/>
              <a:gd name="T15" fmla="*/ 14 h 46"/>
              <a:gd name="T16" fmla="*/ 96 w 96"/>
              <a:gd name="T17" fmla="*/ 26 h 46"/>
              <a:gd name="T18" fmla="*/ 84 w 96"/>
              <a:gd name="T19" fmla="*/ 36 h 46"/>
              <a:gd name="T20" fmla="*/ 92 w 96"/>
              <a:gd name="T21" fmla="*/ 46 h 46"/>
              <a:gd name="T22" fmla="*/ 54 w 96"/>
              <a:gd name="T23" fmla="*/ 46 h 46"/>
              <a:gd name="T24" fmla="*/ 40 w 96"/>
              <a:gd name="T25" fmla="*/ 40 h 46"/>
              <a:gd name="T26" fmla="*/ 16 w 96"/>
              <a:gd name="T27" fmla="*/ 40 h 46"/>
              <a:gd name="T28" fmla="*/ 8 w 96"/>
              <a:gd name="T29" fmla="*/ 28 h 46"/>
              <a:gd name="T30" fmla="*/ 0 w 96"/>
              <a:gd name="T31" fmla="*/ 22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6" h="46">
                <a:moveTo>
                  <a:pt x="0" y="22"/>
                </a:moveTo>
                <a:lnTo>
                  <a:pt x="16" y="6"/>
                </a:lnTo>
                <a:lnTo>
                  <a:pt x="46" y="0"/>
                </a:lnTo>
                <a:lnTo>
                  <a:pt x="64" y="2"/>
                </a:lnTo>
                <a:lnTo>
                  <a:pt x="64" y="10"/>
                </a:lnTo>
                <a:lnTo>
                  <a:pt x="76" y="8"/>
                </a:lnTo>
                <a:lnTo>
                  <a:pt x="88" y="6"/>
                </a:lnTo>
                <a:lnTo>
                  <a:pt x="96" y="14"/>
                </a:lnTo>
                <a:lnTo>
                  <a:pt x="96" y="26"/>
                </a:lnTo>
                <a:lnTo>
                  <a:pt x="84" y="36"/>
                </a:lnTo>
                <a:lnTo>
                  <a:pt x="92" y="46"/>
                </a:lnTo>
                <a:lnTo>
                  <a:pt x="54" y="46"/>
                </a:lnTo>
                <a:lnTo>
                  <a:pt x="40" y="40"/>
                </a:lnTo>
                <a:lnTo>
                  <a:pt x="16" y="40"/>
                </a:lnTo>
                <a:lnTo>
                  <a:pt x="8" y="28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3" name="Freeform 203"/>
          <p:cNvSpPr>
            <a:spLocks/>
          </p:cNvSpPr>
          <p:nvPr/>
        </p:nvSpPr>
        <p:spPr bwMode="auto">
          <a:xfrm>
            <a:off x="6645275" y="2208888"/>
            <a:ext cx="133350" cy="77698"/>
          </a:xfrm>
          <a:custGeom>
            <a:avLst/>
            <a:gdLst>
              <a:gd name="T0" fmla="*/ 0 w 84"/>
              <a:gd name="T1" fmla="*/ 34 h 44"/>
              <a:gd name="T2" fmla="*/ 22 w 84"/>
              <a:gd name="T3" fmla="*/ 44 h 44"/>
              <a:gd name="T4" fmla="*/ 36 w 84"/>
              <a:gd name="T5" fmla="*/ 42 h 44"/>
              <a:gd name="T6" fmla="*/ 56 w 84"/>
              <a:gd name="T7" fmla="*/ 38 h 44"/>
              <a:gd name="T8" fmla="*/ 74 w 84"/>
              <a:gd name="T9" fmla="*/ 36 h 44"/>
              <a:gd name="T10" fmla="*/ 76 w 84"/>
              <a:gd name="T11" fmla="*/ 28 h 44"/>
              <a:gd name="T12" fmla="*/ 84 w 84"/>
              <a:gd name="T13" fmla="*/ 22 h 44"/>
              <a:gd name="T14" fmla="*/ 72 w 84"/>
              <a:gd name="T15" fmla="*/ 14 h 44"/>
              <a:gd name="T16" fmla="*/ 60 w 84"/>
              <a:gd name="T17" fmla="*/ 2 h 44"/>
              <a:gd name="T18" fmla="*/ 44 w 84"/>
              <a:gd name="T19" fmla="*/ 0 h 44"/>
              <a:gd name="T20" fmla="*/ 40 w 84"/>
              <a:gd name="T21" fmla="*/ 10 h 44"/>
              <a:gd name="T22" fmla="*/ 16 w 84"/>
              <a:gd name="T23" fmla="*/ 12 h 44"/>
              <a:gd name="T24" fmla="*/ 12 w 84"/>
              <a:gd name="T25" fmla="*/ 18 h 44"/>
              <a:gd name="T26" fmla="*/ 10 w 84"/>
              <a:gd name="T27" fmla="*/ 28 h 44"/>
              <a:gd name="T28" fmla="*/ 0 w 84"/>
              <a:gd name="T29" fmla="*/ 3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4" h="44">
                <a:moveTo>
                  <a:pt x="0" y="34"/>
                </a:moveTo>
                <a:lnTo>
                  <a:pt x="22" y="44"/>
                </a:lnTo>
                <a:lnTo>
                  <a:pt x="36" y="42"/>
                </a:lnTo>
                <a:lnTo>
                  <a:pt x="56" y="38"/>
                </a:lnTo>
                <a:lnTo>
                  <a:pt x="74" y="36"/>
                </a:lnTo>
                <a:lnTo>
                  <a:pt x="76" y="28"/>
                </a:lnTo>
                <a:lnTo>
                  <a:pt x="84" y="22"/>
                </a:lnTo>
                <a:lnTo>
                  <a:pt x="72" y="14"/>
                </a:lnTo>
                <a:lnTo>
                  <a:pt x="60" y="2"/>
                </a:lnTo>
                <a:lnTo>
                  <a:pt x="44" y="0"/>
                </a:lnTo>
                <a:lnTo>
                  <a:pt x="40" y="10"/>
                </a:lnTo>
                <a:lnTo>
                  <a:pt x="16" y="12"/>
                </a:lnTo>
                <a:lnTo>
                  <a:pt x="12" y="18"/>
                </a:lnTo>
                <a:lnTo>
                  <a:pt x="10" y="28"/>
                </a:lnTo>
                <a:lnTo>
                  <a:pt x="0" y="3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4" name="Freeform 204"/>
          <p:cNvSpPr>
            <a:spLocks/>
          </p:cNvSpPr>
          <p:nvPr/>
        </p:nvSpPr>
        <p:spPr bwMode="auto">
          <a:xfrm>
            <a:off x="7775575" y="2497813"/>
            <a:ext cx="203200" cy="77698"/>
          </a:xfrm>
          <a:custGeom>
            <a:avLst/>
            <a:gdLst>
              <a:gd name="T0" fmla="*/ 38 w 128"/>
              <a:gd name="T1" fmla="*/ 42 h 44"/>
              <a:gd name="T2" fmla="*/ 26 w 128"/>
              <a:gd name="T3" fmla="*/ 44 h 44"/>
              <a:gd name="T4" fmla="*/ 2 w 128"/>
              <a:gd name="T5" fmla="*/ 32 h 44"/>
              <a:gd name="T6" fmla="*/ 0 w 128"/>
              <a:gd name="T7" fmla="*/ 20 h 44"/>
              <a:gd name="T8" fmla="*/ 6 w 128"/>
              <a:gd name="T9" fmla="*/ 6 h 44"/>
              <a:gd name="T10" fmla="*/ 18 w 128"/>
              <a:gd name="T11" fmla="*/ 0 h 44"/>
              <a:gd name="T12" fmla="*/ 30 w 128"/>
              <a:gd name="T13" fmla="*/ 0 h 44"/>
              <a:gd name="T14" fmla="*/ 46 w 128"/>
              <a:gd name="T15" fmla="*/ 8 h 44"/>
              <a:gd name="T16" fmla="*/ 58 w 128"/>
              <a:gd name="T17" fmla="*/ 16 h 44"/>
              <a:gd name="T18" fmla="*/ 64 w 128"/>
              <a:gd name="T19" fmla="*/ 4 h 44"/>
              <a:gd name="T20" fmla="*/ 76 w 128"/>
              <a:gd name="T21" fmla="*/ 4 h 44"/>
              <a:gd name="T22" fmla="*/ 86 w 128"/>
              <a:gd name="T23" fmla="*/ 10 h 44"/>
              <a:gd name="T24" fmla="*/ 100 w 128"/>
              <a:gd name="T25" fmla="*/ 8 h 44"/>
              <a:gd name="T26" fmla="*/ 120 w 128"/>
              <a:gd name="T27" fmla="*/ 14 h 44"/>
              <a:gd name="T28" fmla="*/ 128 w 128"/>
              <a:gd name="T29" fmla="*/ 20 h 44"/>
              <a:gd name="T30" fmla="*/ 120 w 128"/>
              <a:gd name="T31" fmla="*/ 32 h 44"/>
              <a:gd name="T32" fmla="*/ 104 w 128"/>
              <a:gd name="T33" fmla="*/ 36 h 44"/>
              <a:gd name="T34" fmla="*/ 92 w 128"/>
              <a:gd name="T35" fmla="*/ 32 h 44"/>
              <a:gd name="T36" fmla="*/ 86 w 128"/>
              <a:gd name="T37" fmla="*/ 24 h 44"/>
              <a:gd name="T38" fmla="*/ 90 w 128"/>
              <a:gd name="T39" fmla="*/ 14 h 44"/>
              <a:gd name="T40" fmla="*/ 78 w 128"/>
              <a:gd name="T41" fmla="*/ 16 h 44"/>
              <a:gd name="T42" fmla="*/ 80 w 128"/>
              <a:gd name="T43" fmla="*/ 24 h 44"/>
              <a:gd name="T44" fmla="*/ 84 w 128"/>
              <a:gd name="T45" fmla="*/ 30 h 44"/>
              <a:gd name="T46" fmla="*/ 88 w 128"/>
              <a:gd name="T47" fmla="*/ 38 h 44"/>
              <a:gd name="T48" fmla="*/ 78 w 128"/>
              <a:gd name="T49" fmla="*/ 38 h 44"/>
              <a:gd name="T50" fmla="*/ 62 w 128"/>
              <a:gd name="T51" fmla="*/ 36 h 44"/>
              <a:gd name="T52" fmla="*/ 48 w 128"/>
              <a:gd name="T53" fmla="*/ 36 h 44"/>
              <a:gd name="T54" fmla="*/ 38 w 128"/>
              <a:gd name="T55" fmla="*/ 34 h 44"/>
              <a:gd name="T56" fmla="*/ 38 w 128"/>
              <a:gd name="T57" fmla="*/ 4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" h="44">
                <a:moveTo>
                  <a:pt x="38" y="42"/>
                </a:moveTo>
                <a:lnTo>
                  <a:pt x="26" y="44"/>
                </a:lnTo>
                <a:lnTo>
                  <a:pt x="2" y="32"/>
                </a:lnTo>
                <a:lnTo>
                  <a:pt x="0" y="20"/>
                </a:lnTo>
                <a:lnTo>
                  <a:pt x="6" y="6"/>
                </a:lnTo>
                <a:lnTo>
                  <a:pt x="18" y="0"/>
                </a:lnTo>
                <a:lnTo>
                  <a:pt x="30" y="0"/>
                </a:lnTo>
                <a:lnTo>
                  <a:pt x="46" y="8"/>
                </a:lnTo>
                <a:lnTo>
                  <a:pt x="58" y="16"/>
                </a:lnTo>
                <a:lnTo>
                  <a:pt x="64" y="4"/>
                </a:lnTo>
                <a:lnTo>
                  <a:pt x="76" y="4"/>
                </a:lnTo>
                <a:lnTo>
                  <a:pt x="86" y="10"/>
                </a:lnTo>
                <a:lnTo>
                  <a:pt x="100" y="8"/>
                </a:lnTo>
                <a:lnTo>
                  <a:pt x="120" y="14"/>
                </a:lnTo>
                <a:lnTo>
                  <a:pt x="128" y="20"/>
                </a:lnTo>
                <a:lnTo>
                  <a:pt x="120" y="32"/>
                </a:lnTo>
                <a:lnTo>
                  <a:pt x="104" y="36"/>
                </a:lnTo>
                <a:lnTo>
                  <a:pt x="92" y="32"/>
                </a:lnTo>
                <a:lnTo>
                  <a:pt x="86" y="24"/>
                </a:lnTo>
                <a:lnTo>
                  <a:pt x="90" y="14"/>
                </a:lnTo>
                <a:lnTo>
                  <a:pt x="78" y="16"/>
                </a:lnTo>
                <a:lnTo>
                  <a:pt x="80" y="24"/>
                </a:lnTo>
                <a:lnTo>
                  <a:pt x="84" y="30"/>
                </a:lnTo>
                <a:lnTo>
                  <a:pt x="88" y="38"/>
                </a:lnTo>
                <a:lnTo>
                  <a:pt x="78" y="38"/>
                </a:lnTo>
                <a:lnTo>
                  <a:pt x="62" y="36"/>
                </a:lnTo>
                <a:lnTo>
                  <a:pt x="48" y="36"/>
                </a:lnTo>
                <a:lnTo>
                  <a:pt x="38" y="34"/>
                </a:lnTo>
                <a:lnTo>
                  <a:pt x="38" y="4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5" name="Freeform 205"/>
          <p:cNvSpPr>
            <a:spLocks/>
          </p:cNvSpPr>
          <p:nvPr/>
        </p:nvSpPr>
        <p:spPr bwMode="auto">
          <a:xfrm>
            <a:off x="8004176" y="2529794"/>
            <a:ext cx="117475" cy="45719"/>
          </a:xfrm>
          <a:custGeom>
            <a:avLst/>
            <a:gdLst>
              <a:gd name="T0" fmla="*/ 6 w 74"/>
              <a:gd name="T1" fmla="*/ 0 h 24"/>
              <a:gd name="T2" fmla="*/ 16 w 74"/>
              <a:gd name="T3" fmla="*/ 4 h 24"/>
              <a:gd name="T4" fmla="*/ 36 w 74"/>
              <a:gd name="T5" fmla="*/ 4 h 24"/>
              <a:gd name="T6" fmla="*/ 50 w 74"/>
              <a:gd name="T7" fmla="*/ 8 h 24"/>
              <a:gd name="T8" fmla="*/ 68 w 74"/>
              <a:gd name="T9" fmla="*/ 10 h 24"/>
              <a:gd name="T10" fmla="*/ 74 w 74"/>
              <a:gd name="T11" fmla="*/ 14 h 24"/>
              <a:gd name="T12" fmla="*/ 60 w 74"/>
              <a:gd name="T13" fmla="*/ 20 h 24"/>
              <a:gd name="T14" fmla="*/ 48 w 74"/>
              <a:gd name="T15" fmla="*/ 24 h 24"/>
              <a:gd name="T16" fmla="*/ 36 w 74"/>
              <a:gd name="T17" fmla="*/ 24 h 24"/>
              <a:gd name="T18" fmla="*/ 20 w 74"/>
              <a:gd name="T19" fmla="*/ 20 h 24"/>
              <a:gd name="T20" fmla="*/ 4 w 74"/>
              <a:gd name="T21" fmla="*/ 16 h 24"/>
              <a:gd name="T22" fmla="*/ 0 w 74"/>
              <a:gd name="T23" fmla="*/ 8 h 24"/>
              <a:gd name="T24" fmla="*/ 6 w 74"/>
              <a:gd name="T2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" h="24">
                <a:moveTo>
                  <a:pt x="6" y="0"/>
                </a:moveTo>
                <a:lnTo>
                  <a:pt x="16" y="4"/>
                </a:lnTo>
                <a:lnTo>
                  <a:pt x="36" y="4"/>
                </a:lnTo>
                <a:lnTo>
                  <a:pt x="50" y="8"/>
                </a:lnTo>
                <a:lnTo>
                  <a:pt x="68" y="10"/>
                </a:lnTo>
                <a:lnTo>
                  <a:pt x="74" y="14"/>
                </a:lnTo>
                <a:lnTo>
                  <a:pt x="60" y="20"/>
                </a:lnTo>
                <a:lnTo>
                  <a:pt x="48" y="24"/>
                </a:lnTo>
                <a:lnTo>
                  <a:pt x="36" y="24"/>
                </a:lnTo>
                <a:lnTo>
                  <a:pt x="20" y="20"/>
                </a:lnTo>
                <a:lnTo>
                  <a:pt x="4" y="16"/>
                </a:lnTo>
                <a:lnTo>
                  <a:pt x="0" y="8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6" name="Freeform 206"/>
          <p:cNvSpPr>
            <a:spLocks/>
          </p:cNvSpPr>
          <p:nvPr/>
        </p:nvSpPr>
        <p:spPr bwMode="auto">
          <a:xfrm>
            <a:off x="8823326" y="2713944"/>
            <a:ext cx="92075" cy="45719"/>
          </a:xfrm>
          <a:custGeom>
            <a:avLst/>
            <a:gdLst>
              <a:gd name="T0" fmla="*/ 0 w 58"/>
              <a:gd name="T1" fmla="*/ 16 h 24"/>
              <a:gd name="T2" fmla="*/ 2 w 58"/>
              <a:gd name="T3" fmla="*/ 24 h 24"/>
              <a:gd name="T4" fmla="*/ 10 w 58"/>
              <a:gd name="T5" fmla="*/ 24 h 24"/>
              <a:gd name="T6" fmla="*/ 24 w 58"/>
              <a:gd name="T7" fmla="*/ 24 h 24"/>
              <a:gd name="T8" fmla="*/ 46 w 58"/>
              <a:gd name="T9" fmla="*/ 20 h 24"/>
              <a:gd name="T10" fmla="*/ 58 w 58"/>
              <a:gd name="T11" fmla="*/ 18 h 24"/>
              <a:gd name="T12" fmla="*/ 58 w 58"/>
              <a:gd name="T13" fmla="*/ 8 h 24"/>
              <a:gd name="T14" fmla="*/ 48 w 58"/>
              <a:gd name="T15" fmla="*/ 4 h 24"/>
              <a:gd name="T16" fmla="*/ 36 w 58"/>
              <a:gd name="T17" fmla="*/ 0 h 24"/>
              <a:gd name="T18" fmla="*/ 22 w 58"/>
              <a:gd name="T19" fmla="*/ 2 h 24"/>
              <a:gd name="T20" fmla="*/ 14 w 58"/>
              <a:gd name="T21" fmla="*/ 8 h 24"/>
              <a:gd name="T22" fmla="*/ 0 w 58"/>
              <a:gd name="T23" fmla="*/ 1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24">
                <a:moveTo>
                  <a:pt x="0" y="16"/>
                </a:moveTo>
                <a:lnTo>
                  <a:pt x="2" y="24"/>
                </a:lnTo>
                <a:lnTo>
                  <a:pt x="10" y="24"/>
                </a:lnTo>
                <a:lnTo>
                  <a:pt x="24" y="24"/>
                </a:lnTo>
                <a:lnTo>
                  <a:pt x="46" y="20"/>
                </a:lnTo>
                <a:lnTo>
                  <a:pt x="58" y="18"/>
                </a:lnTo>
                <a:lnTo>
                  <a:pt x="58" y="8"/>
                </a:lnTo>
                <a:lnTo>
                  <a:pt x="48" y="4"/>
                </a:lnTo>
                <a:lnTo>
                  <a:pt x="36" y="0"/>
                </a:lnTo>
                <a:lnTo>
                  <a:pt x="22" y="2"/>
                </a:lnTo>
                <a:lnTo>
                  <a:pt x="14" y="8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7" name="Freeform 207"/>
          <p:cNvSpPr>
            <a:spLocks/>
          </p:cNvSpPr>
          <p:nvPr/>
        </p:nvSpPr>
        <p:spPr bwMode="auto">
          <a:xfrm>
            <a:off x="7893051" y="3382675"/>
            <a:ext cx="66675" cy="307262"/>
          </a:xfrm>
          <a:custGeom>
            <a:avLst/>
            <a:gdLst>
              <a:gd name="T0" fmla="*/ 0 w 42"/>
              <a:gd name="T1" fmla="*/ 166 h 174"/>
              <a:gd name="T2" fmla="*/ 6 w 42"/>
              <a:gd name="T3" fmla="*/ 174 h 174"/>
              <a:gd name="T4" fmla="*/ 10 w 42"/>
              <a:gd name="T5" fmla="*/ 160 h 174"/>
              <a:gd name="T6" fmla="*/ 18 w 42"/>
              <a:gd name="T7" fmla="*/ 162 h 174"/>
              <a:gd name="T8" fmla="*/ 24 w 42"/>
              <a:gd name="T9" fmla="*/ 170 h 174"/>
              <a:gd name="T10" fmla="*/ 26 w 42"/>
              <a:gd name="T11" fmla="*/ 162 h 174"/>
              <a:gd name="T12" fmla="*/ 22 w 42"/>
              <a:gd name="T13" fmla="*/ 154 h 174"/>
              <a:gd name="T14" fmla="*/ 14 w 42"/>
              <a:gd name="T15" fmla="*/ 144 h 174"/>
              <a:gd name="T16" fmla="*/ 10 w 42"/>
              <a:gd name="T17" fmla="*/ 134 h 174"/>
              <a:gd name="T18" fmla="*/ 14 w 42"/>
              <a:gd name="T19" fmla="*/ 126 h 174"/>
              <a:gd name="T20" fmla="*/ 18 w 42"/>
              <a:gd name="T21" fmla="*/ 114 h 174"/>
              <a:gd name="T22" fmla="*/ 22 w 42"/>
              <a:gd name="T23" fmla="*/ 108 h 174"/>
              <a:gd name="T24" fmla="*/ 30 w 42"/>
              <a:gd name="T25" fmla="*/ 106 h 174"/>
              <a:gd name="T26" fmla="*/ 42 w 42"/>
              <a:gd name="T27" fmla="*/ 116 h 174"/>
              <a:gd name="T28" fmla="*/ 42 w 42"/>
              <a:gd name="T29" fmla="*/ 104 h 174"/>
              <a:gd name="T30" fmla="*/ 32 w 42"/>
              <a:gd name="T31" fmla="*/ 88 h 174"/>
              <a:gd name="T32" fmla="*/ 28 w 42"/>
              <a:gd name="T33" fmla="*/ 62 h 174"/>
              <a:gd name="T34" fmla="*/ 24 w 42"/>
              <a:gd name="T35" fmla="*/ 42 h 174"/>
              <a:gd name="T36" fmla="*/ 22 w 42"/>
              <a:gd name="T37" fmla="*/ 26 h 174"/>
              <a:gd name="T38" fmla="*/ 20 w 42"/>
              <a:gd name="T39" fmla="*/ 12 h 174"/>
              <a:gd name="T40" fmla="*/ 16 w 42"/>
              <a:gd name="T41" fmla="*/ 0 h 174"/>
              <a:gd name="T42" fmla="*/ 12 w 42"/>
              <a:gd name="T43" fmla="*/ 6 h 174"/>
              <a:gd name="T44" fmla="*/ 12 w 42"/>
              <a:gd name="T45" fmla="*/ 16 h 174"/>
              <a:gd name="T46" fmla="*/ 2 w 42"/>
              <a:gd name="T47" fmla="*/ 20 h 174"/>
              <a:gd name="T48" fmla="*/ 2 w 42"/>
              <a:gd name="T49" fmla="*/ 36 h 174"/>
              <a:gd name="T50" fmla="*/ 2 w 42"/>
              <a:gd name="T51" fmla="*/ 50 h 174"/>
              <a:gd name="T52" fmla="*/ 2 w 42"/>
              <a:gd name="T53" fmla="*/ 62 h 174"/>
              <a:gd name="T54" fmla="*/ 8 w 42"/>
              <a:gd name="T55" fmla="*/ 70 h 174"/>
              <a:gd name="T56" fmla="*/ 6 w 42"/>
              <a:gd name="T57" fmla="*/ 82 h 174"/>
              <a:gd name="T58" fmla="*/ 6 w 42"/>
              <a:gd name="T59" fmla="*/ 102 h 174"/>
              <a:gd name="T60" fmla="*/ 6 w 42"/>
              <a:gd name="T61" fmla="*/ 126 h 174"/>
              <a:gd name="T62" fmla="*/ 6 w 42"/>
              <a:gd name="T63" fmla="*/ 146 h 174"/>
              <a:gd name="T64" fmla="*/ 6 w 42"/>
              <a:gd name="T65" fmla="*/ 158 h 174"/>
              <a:gd name="T66" fmla="*/ 0 w 42"/>
              <a:gd name="T67" fmla="*/ 16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2" h="174">
                <a:moveTo>
                  <a:pt x="0" y="166"/>
                </a:moveTo>
                <a:lnTo>
                  <a:pt x="6" y="174"/>
                </a:lnTo>
                <a:lnTo>
                  <a:pt x="10" y="160"/>
                </a:lnTo>
                <a:lnTo>
                  <a:pt x="18" y="162"/>
                </a:lnTo>
                <a:lnTo>
                  <a:pt x="24" y="170"/>
                </a:lnTo>
                <a:lnTo>
                  <a:pt x="26" y="162"/>
                </a:lnTo>
                <a:lnTo>
                  <a:pt x="22" y="154"/>
                </a:lnTo>
                <a:lnTo>
                  <a:pt x="14" y="144"/>
                </a:lnTo>
                <a:lnTo>
                  <a:pt x="10" y="134"/>
                </a:lnTo>
                <a:lnTo>
                  <a:pt x="14" y="126"/>
                </a:lnTo>
                <a:lnTo>
                  <a:pt x="18" y="114"/>
                </a:lnTo>
                <a:lnTo>
                  <a:pt x="22" y="108"/>
                </a:lnTo>
                <a:lnTo>
                  <a:pt x="30" y="106"/>
                </a:lnTo>
                <a:lnTo>
                  <a:pt x="42" y="116"/>
                </a:lnTo>
                <a:lnTo>
                  <a:pt x="42" y="104"/>
                </a:lnTo>
                <a:lnTo>
                  <a:pt x="32" y="88"/>
                </a:lnTo>
                <a:lnTo>
                  <a:pt x="28" y="62"/>
                </a:lnTo>
                <a:lnTo>
                  <a:pt x="24" y="42"/>
                </a:lnTo>
                <a:lnTo>
                  <a:pt x="22" y="26"/>
                </a:lnTo>
                <a:lnTo>
                  <a:pt x="20" y="12"/>
                </a:lnTo>
                <a:lnTo>
                  <a:pt x="16" y="0"/>
                </a:lnTo>
                <a:lnTo>
                  <a:pt x="12" y="6"/>
                </a:lnTo>
                <a:lnTo>
                  <a:pt x="12" y="16"/>
                </a:lnTo>
                <a:lnTo>
                  <a:pt x="2" y="20"/>
                </a:lnTo>
                <a:lnTo>
                  <a:pt x="2" y="36"/>
                </a:lnTo>
                <a:lnTo>
                  <a:pt x="2" y="50"/>
                </a:lnTo>
                <a:lnTo>
                  <a:pt x="2" y="62"/>
                </a:lnTo>
                <a:lnTo>
                  <a:pt x="8" y="70"/>
                </a:lnTo>
                <a:lnTo>
                  <a:pt x="6" y="82"/>
                </a:lnTo>
                <a:lnTo>
                  <a:pt x="6" y="102"/>
                </a:lnTo>
                <a:lnTo>
                  <a:pt x="6" y="126"/>
                </a:lnTo>
                <a:lnTo>
                  <a:pt x="6" y="146"/>
                </a:lnTo>
                <a:lnTo>
                  <a:pt x="6" y="158"/>
                </a:lnTo>
                <a:lnTo>
                  <a:pt x="0" y="1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8" name="Freeform 208"/>
          <p:cNvSpPr>
            <a:spLocks/>
          </p:cNvSpPr>
          <p:nvPr/>
        </p:nvSpPr>
        <p:spPr bwMode="auto">
          <a:xfrm>
            <a:off x="5448300" y="3863293"/>
            <a:ext cx="38100" cy="45719"/>
          </a:xfrm>
          <a:custGeom>
            <a:avLst/>
            <a:gdLst>
              <a:gd name="T0" fmla="*/ 22 w 24"/>
              <a:gd name="T1" fmla="*/ 20 h 20"/>
              <a:gd name="T2" fmla="*/ 14 w 24"/>
              <a:gd name="T3" fmla="*/ 16 h 20"/>
              <a:gd name="T4" fmla="*/ 8 w 24"/>
              <a:gd name="T5" fmla="*/ 12 h 20"/>
              <a:gd name="T6" fmla="*/ 0 w 24"/>
              <a:gd name="T7" fmla="*/ 4 h 20"/>
              <a:gd name="T8" fmla="*/ 2 w 24"/>
              <a:gd name="T9" fmla="*/ 0 h 20"/>
              <a:gd name="T10" fmla="*/ 10 w 24"/>
              <a:gd name="T11" fmla="*/ 0 h 20"/>
              <a:gd name="T12" fmla="*/ 16 w 24"/>
              <a:gd name="T13" fmla="*/ 4 h 20"/>
              <a:gd name="T14" fmla="*/ 22 w 24"/>
              <a:gd name="T15" fmla="*/ 6 h 20"/>
              <a:gd name="T16" fmla="*/ 24 w 24"/>
              <a:gd name="T17" fmla="*/ 14 h 20"/>
              <a:gd name="T18" fmla="*/ 22 w 24"/>
              <a:gd name="T1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0">
                <a:moveTo>
                  <a:pt x="22" y="20"/>
                </a:moveTo>
                <a:lnTo>
                  <a:pt x="14" y="16"/>
                </a:lnTo>
                <a:lnTo>
                  <a:pt x="8" y="12"/>
                </a:lnTo>
                <a:lnTo>
                  <a:pt x="0" y="4"/>
                </a:lnTo>
                <a:lnTo>
                  <a:pt x="2" y="0"/>
                </a:lnTo>
                <a:lnTo>
                  <a:pt x="10" y="0"/>
                </a:lnTo>
                <a:lnTo>
                  <a:pt x="16" y="4"/>
                </a:lnTo>
                <a:lnTo>
                  <a:pt x="22" y="6"/>
                </a:lnTo>
                <a:lnTo>
                  <a:pt x="24" y="14"/>
                </a:lnTo>
                <a:lnTo>
                  <a:pt x="22" y="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30" name="Freeform 210"/>
          <p:cNvSpPr>
            <a:spLocks/>
          </p:cNvSpPr>
          <p:nvPr/>
        </p:nvSpPr>
        <p:spPr bwMode="auto">
          <a:xfrm>
            <a:off x="5140326" y="3983944"/>
            <a:ext cx="47625" cy="45719"/>
          </a:xfrm>
          <a:custGeom>
            <a:avLst/>
            <a:gdLst>
              <a:gd name="T0" fmla="*/ 8 w 30"/>
              <a:gd name="T1" fmla="*/ 6 h 16"/>
              <a:gd name="T2" fmla="*/ 16 w 30"/>
              <a:gd name="T3" fmla="*/ 4 h 16"/>
              <a:gd name="T4" fmla="*/ 24 w 30"/>
              <a:gd name="T5" fmla="*/ 4 h 16"/>
              <a:gd name="T6" fmla="*/ 30 w 30"/>
              <a:gd name="T7" fmla="*/ 0 h 16"/>
              <a:gd name="T8" fmla="*/ 22 w 30"/>
              <a:gd name="T9" fmla="*/ 8 h 16"/>
              <a:gd name="T10" fmla="*/ 18 w 30"/>
              <a:gd name="T11" fmla="*/ 12 h 16"/>
              <a:gd name="T12" fmla="*/ 12 w 30"/>
              <a:gd name="T13" fmla="*/ 16 h 16"/>
              <a:gd name="T14" fmla="*/ 4 w 30"/>
              <a:gd name="T15" fmla="*/ 16 h 16"/>
              <a:gd name="T16" fmla="*/ 0 w 30"/>
              <a:gd name="T17" fmla="*/ 12 h 16"/>
              <a:gd name="T18" fmla="*/ 0 w 30"/>
              <a:gd name="T19" fmla="*/ 6 h 16"/>
              <a:gd name="T20" fmla="*/ 8 w 30"/>
              <a:gd name="T21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16">
                <a:moveTo>
                  <a:pt x="8" y="6"/>
                </a:moveTo>
                <a:lnTo>
                  <a:pt x="16" y="4"/>
                </a:lnTo>
                <a:lnTo>
                  <a:pt x="24" y="4"/>
                </a:lnTo>
                <a:lnTo>
                  <a:pt x="30" y="0"/>
                </a:lnTo>
                <a:lnTo>
                  <a:pt x="22" y="8"/>
                </a:lnTo>
                <a:lnTo>
                  <a:pt x="18" y="12"/>
                </a:lnTo>
                <a:lnTo>
                  <a:pt x="12" y="16"/>
                </a:lnTo>
                <a:lnTo>
                  <a:pt x="4" y="16"/>
                </a:lnTo>
                <a:lnTo>
                  <a:pt x="0" y="12"/>
                </a:lnTo>
                <a:lnTo>
                  <a:pt x="0" y="6"/>
                </a:lnTo>
                <a:lnTo>
                  <a:pt x="8" y="6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31" name="Freeform 211"/>
          <p:cNvSpPr>
            <a:spLocks/>
          </p:cNvSpPr>
          <p:nvPr/>
        </p:nvSpPr>
        <p:spPr bwMode="auto">
          <a:xfrm>
            <a:off x="4984750" y="3790608"/>
            <a:ext cx="463550" cy="197778"/>
          </a:xfrm>
          <a:custGeom>
            <a:avLst/>
            <a:gdLst>
              <a:gd name="T0" fmla="*/ 0 w 292"/>
              <a:gd name="T1" fmla="*/ 46 h 112"/>
              <a:gd name="T2" fmla="*/ 6 w 292"/>
              <a:gd name="T3" fmla="*/ 34 h 112"/>
              <a:gd name="T4" fmla="*/ 26 w 292"/>
              <a:gd name="T5" fmla="*/ 34 h 112"/>
              <a:gd name="T6" fmla="*/ 46 w 292"/>
              <a:gd name="T7" fmla="*/ 34 h 112"/>
              <a:gd name="T8" fmla="*/ 52 w 292"/>
              <a:gd name="T9" fmla="*/ 26 h 112"/>
              <a:gd name="T10" fmla="*/ 52 w 292"/>
              <a:gd name="T11" fmla="*/ 22 h 112"/>
              <a:gd name="T12" fmla="*/ 46 w 292"/>
              <a:gd name="T13" fmla="*/ 16 h 112"/>
              <a:gd name="T14" fmla="*/ 82 w 292"/>
              <a:gd name="T15" fmla="*/ 18 h 112"/>
              <a:gd name="T16" fmla="*/ 110 w 292"/>
              <a:gd name="T17" fmla="*/ 0 h 112"/>
              <a:gd name="T18" fmla="*/ 146 w 292"/>
              <a:gd name="T19" fmla="*/ 12 h 112"/>
              <a:gd name="T20" fmla="*/ 160 w 292"/>
              <a:gd name="T21" fmla="*/ 16 h 112"/>
              <a:gd name="T22" fmla="*/ 182 w 292"/>
              <a:gd name="T23" fmla="*/ 22 h 112"/>
              <a:gd name="T24" fmla="*/ 218 w 292"/>
              <a:gd name="T25" fmla="*/ 22 h 112"/>
              <a:gd name="T26" fmla="*/ 242 w 292"/>
              <a:gd name="T27" fmla="*/ 10 h 112"/>
              <a:gd name="T28" fmla="*/ 252 w 292"/>
              <a:gd name="T29" fmla="*/ 14 h 112"/>
              <a:gd name="T30" fmla="*/ 262 w 292"/>
              <a:gd name="T31" fmla="*/ 10 h 112"/>
              <a:gd name="T32" fmla="*/ 274 w 292"/>
              <a:gd name="T33" fmla="*/ 20 h 112"/>
              <a:gd name="T34" fmla="*/ 274 w 292"/>
              <a:gd name="T35" fmla="*/ 42 h 112"/>
              <a:gd name="T36" fmla="*/ 292 w 292"/>
              <a:gd name="T37" fmla="*/ 46 h 112"/>
              <a:gd name="T38" fmla="*/ 282 w 292"/>
              <a:gd name="T39" fmla="*/ 52 h 112"/>
              <a:gd name="T40" fmla="*/ 286 w 292"/>
              <a:gd name="T41" fmla="*/ 68 h 112"/>
              <a:gd name="T42" fmla="*/ 292 w 292"/>
              <a:gd name="T43" fmla="*/ 88 h 112"/>
              <a:gd name="T44" fmla="*/ 282 w 292"/>
              <a:gd name="T45" fmla="*/ 90 h 112"/>
              <a:gd name="T46" fmla="*/ 252 w 292"/>
              <a:gd name="T47" fmla="*/ 92 h 112"/>
              <a:gd name="T48" fmla="*/ 214 w 292"/>
              <a:gd name="T49" fmla="*/ 100 h 112"/>
              <a:gd name="T50" fmla="*/ 190 w 292"/>
              <a:gd name="T51" fmla="*/ 96 h 112"/>
              <a:gd name="T52" fmla="*/ 182 w 292"/>
              <a:gd name="T53" fmla="*/ 100 h 112"/>
              <a:gd name="T54" fmla="*/ 164 w 292"/>
              <a:gd name="T55" fmla="*/ 96 h 112"/>
              <a:gd name="T56" fmla="*/ 154 w 292"/>
              <a:gd name="T57" fmla="*/ 112 h 112"/>
              <a:gd name="T58" fmla="*/ 156 w 292"/>
              <a:gd name="T59" fmla="*/ 96 h 112"/>
              <a:gd name="T60" fmla="*/ 146 w 292"/>
              <a:gd name="T61" fmla="*/ 100 h 112"/>
              <a:gd name="T62" fmla="*/ 128 w 292"/>
              <a:gd name="T63" fmla="*/ 100 h 112"/>
              <a:gd name="T64" fmla="*/ 110 w 292"/>
              <a:gd name="T65" fmla="*/ 110 h 112"/>
              <a:gd name="T66" fmla="*/ 92 w 292"/>
              <a:gd name="T67" fmla="*/ 104 h 112"/>
              <a:gd name="T68" fmla="*/ 72 w 292"/>
              <a:gd name="T69" fmla="*/ 96 h 112"/>
              <a:gd name="T70" fmla="*/ 68 w 292"/>
              <a:gd name="T71" fmla="*/ 104 h 112"/>
              <a:gd name="T72" fmla="*/ 50 w 292"/>
              <a:gd name="T73" fmla="*/ 108 h 112"/>
              <a:gd name="T74" fmla="*/ 34 w 292"/>
              <a:gd name="T75" fmla="*/ 96 h 112"/>
              <a:gd name="T76" fmla="*/ 16 w 292"/>
              <a:gd name="T77" fmla="*/ 84 h 112"/>
              <a:gd name="T78" fmla="*/ 6 w 292"/>
              <a:gd name="T79" fmla="*/ 74 h 112"/>
              <a:gd name="T80" fmla="*/ 14 w 292"/>
              <a:gd name="T81" fmla="*/ 62 h 112"/>
              <a:gd name="T82" fmla="*/ 10 w 292"/>
              <a:gd name="T83" fmla="*/ 4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2" h="112">
                <a:moveTo>
                  <a:pt x="10" y="48"/>
                </a:moveTo>
                <a:lnTo>
                  <a:pt x="0" y="46"/>
                </a:lnTo>
                <a:lnTo>
                  <a:pt x="0" y="42"/>
                </a:lnTo>
                <a:lnTo>
                  <a:pt x="6" y="34"/>
                </a:lnTo>
                <a:lnTo>
                  <a:pt x="12" y="32"/>
                </a:lnTo>
                <a:lnTo>
                  <a:pt x="26" y="34"/>
                </a:lnTo>
                <a:lnTo>
                  <a:pt x="38" y="34"/>
                </a:lnTo>
                <a:lnTo>
                  <a:pt x="46" y="34"/>
                </a:lnTo>
                <a:lnTo>
                  <a:pt x="46" y="28"/>
                </a:lnTo>
                <a:lnTo>
                  <a:pt x="52" y="26"/>
                </a:lnTo>
                <a:lnTo>
                  <a:pt x="58" y="26"/>
                </a:lnTo>
                <a:lnTo>
                  <a:pt x="52" y="22"/>
                </a:lnTo>
                <a:lnTo>
                  <a:pt x="46" y="22"/>
                </a:lnTo>
                <a:lnTo>
                  <a:pt x="46" y="16"/>
                </a:lnTo>
                <a:lnTo>
                  <a:pt x="68" y="18"/>
                </a:lnTo>
                <a:lnTo>
                  <a:pt x="82" y="18"/>
                </a:lnTo>
                <a:lnTo>
                  <a:pt x="90" y="10"/>
                </a:lnTo>
                <a:lnTo>
                  <a:pt x="110" y="0"/>
                </a:lnTo>
                <a:lnTo>
                  <a:pt x="140" y="0"/>
                </a:lnTo>
                <a:lnTo>
                  <a:pt x="146" y="12"/>
                </a:lnTo>
                <a:lnTo>
                  <a:pt x="154" y="10"/>
                </a:lnTo>
                <a:lnTo>
                  <a:pt x="160" y="16"/>
                </a:lnTo>
                <a:lnTo>
                  <a:pt x="168" y="18"/>
                </a:lnTo>
                <a:lnTo>
                  <a:pt x="182" y="22"/>
                </a:lnTo>
                <a:lnTo>
                  <a:pt x="200" y="22"/>
                </a:lnTo>
                <a:lnTo>
                  <a:pt x="218" y="22"/>
                </a:lnTo>
                <a:lnTo>
                  <a:pt x="234" y="18"/>
                </a:lnTo>
                <a:lnTo>
                  <a:pt x="242" y="10"/>
                </a:lnTo>
                <a:lnTo>
                  <a:pt x="248" y="12"/>
                </a:lnTo>
                <a:lnTo>
                  <a:pt x="252" y="14"/>
                </a:lnTo>
                <a:lnTo>
                  <a:pt x="254" y="8"/>
                </a:lnTo>
                <a:lnTo>
                  <a:pt x="262" y="10"/>
                </a:lnTo>
                <a:lnTo>
                  <a:pt x="268" y="16"/>
                </a:lnTo>
                <a:lnTo>
                  <a:pt x="274" y="20"/>
                </a:lnTo>
                <a:lnTo>
                  <a:pt x="274" y="30"/>
                </a:lnTo>
                <a:lnTo>
                  <a:pt x="274" y="42"/>
                </a:lnTo>
                <a:lnTo>
                  <a:pt x="286" y="42"/>
                </a:lnTo>
                <a:lnTo>
                  <a:pt x="292" y="46"/>
                </a:lnTo>
                <a:lnTo>
                  <a:pt x="284" y="48"/>
                </a:lnTo>
                <a:lnTo>
                  <a:pt x="282" y="52"/>
                </a:lnTo>
                <a:lnTo>
                  <a:pt x="284" y="60"/>
                </a:lnTo>
                <a:lnTo>
                  <a:pt x="286" y="68"/>
                </a:lnTo>
                <a:lnTo>
                  <a:pt x="288" y="78"/>
                </a:lnTo>
                <a:lnTo>
                  <a:pt x="292" y="88"/>
                </a:lnTo>
                <a:lnTo>
                  <a:pt x="290" y="92"/>
                </a:lnTo>
                <a:lnTo>
                  <a:pt x="282" y="90"/>
                </a:lnTo>
                <a:lnTo>
                  <a:pt x="262" y="86"/>
                </a:lnTo>
                <a:lnTo>
                  <a:pt x="252" y="92"/>
                </a:lnTo>
                <a:lnTo>
                  <a:pt x="226" y="92"/>
                </a:lnTo>
                <a:lnTo>
                  <a:pt x="214" y="100"/>
                </a:lnTo>
                <a:lnTo>
                  <a:pt x="196" y="102"/>
                </a:lnTo>
                <a:lnTo>
                  <a:pt x="190" y="96"/>
                </a:lnTo>
                <a:lnTo>
                  <a:pt x="184" y="96"/>
                </a:lnTo>
                <a:lnTo>
                  <a:pt x="182" y="100"/>
                </a:lnTo>
                <a:lnTo>
                  <a:pt x="170" y="100"/>
                </a:lnTo>
                <a:lnTo>
                  <a:pt x="164" y="96"/>
                </a:lnTo>
                <a:lnTo>
                  <a:pt x="162" y="104"/>
                </a:lnTo>
                <a:lnTo>
                  <a:pt x="154" y="112"/>
                </a:lnTo>
                <a:lnTo>
                  <a:pt x="152" y="104"/>
                </a:lnTo>
                <a:lnTo>
                  <a:pt x="156" y="96"/>
                </a:lnTo>
                <a:lnTo>
                  <a:pt x="150" y="96"/>
                </a:lnTo>
                <a:lnTo>
                  <a:pt x="146" y="100"/>
                </a:lnTo>
                <a:lnTo>
                  <a:pt x="132" y="98"/>
                </a:lnTo>
                <a:lnTo>
                  <a:pt x="128" y="100"/>
                </a:lnTo>
                <a:lnTo>
                  <a:pt x="120" y="108"/>
                </a:lnTo>
                <a:lnTo>
                  <a:pt x="110" y="110"/>
                </a:lnTo>
                <a:lnTo>
                  <a:pt x="100" y="110"/>
                </a:lnTo>
                <a:lnTo>
                  <a:pt x="92" y="104"/>
                </a:lnTo>
                <a:lnTo>
                  <a:pt x="80" y="100"/>
                </a:lnTo>
                <a:lnTo>
                  <a:pt x="72" y="96"/>
                </a:lnTo>
                <a:lnTo>
                  <a:pt x="66" y="98"/>
                </a:lnTo>
                <a:lnTo>
                  <a:pt x="68" y="104"/>
                </a:lnTo>
                <a:lnTo>
                  <a:pt x="66" y="108"/>
                </a:lnTo>
                <a:lnTo>
                  <a:pt x="50" y="108"/>
                </a:lnTo>
                <a:lnTo>
                  <a:pt x="40" y="100"/>
                </a:lnTo>
                <a:lnTo>
                  <a:pt x="34" y="96"/>
                </a:lnTo>
                <a:lnTo>
                  <a:pt x="20" y="92"/>
                </a:lnTo>
                <a:lnTo>
                  <a:pt x="16" y="84"/>
                </a:lnTo>
                <a:lnTo>
                  <a:pt x="16" y="78"/>
                </a:lnTo>
                <a:lnTo>
                  <a:pt x="6" y="74"/>
                </a:lnTo>
                <a:lnTo>
                  <a:pt x="10" y="68"/>
                </a:lnTo>
                <a:lnTo>
                  <a:pt x="14" y="62"/>
                </a:lnTo>
                <a:lnTo>
                  <a:pt x="12" y="54"/>
                </a:lnTo>
                <a:lnTo>
                  <a:pt x="10" y="4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32" name="Freeform 212"/>
          <p:cNvSpPr>
            <a:spLocks/>
          </p:cNvSpPr>
          <p:nvPr/>
        </p:nvSpPr>
        <p:spPr bwMode="auto">
          <a:xfrm>
            <a:off x="5203825" y="4024667"/>
            <a:ext cx="44450" cy="49444"/>
          </a:xfrm>
          <a:custGeom>
            <a:avLst/>
            <a:gdLst>
              <a:gd name="T0" fmla="*/ 16 w 28"/>
              <a:gd name="T1" fmla="*/ 2 h 28"/>
              <a:gd name="T2" fmla="*/ 24 w 28"/>
              <a:gd name="T3" fmla="*/ 0 h 28"/>
              <a:gd name="T4" fmla="*/ 28 w 28"/>
              <a:gd name="T5" fmla="*/ 4 h 28"/>
              <a:gd name="T6" fmla="*/ 24 w 28"/>
              <a:gd name="T7" fmla="*/ 10 h 28"/>
              <a:gd name="T8" fmla="*/ 18 w 28"/>
              <a:gd name="T9" fmla="*/ 14 h 28"/>
              <a:gd name="T10" fmla="*/ 16 w 28"/>
              <a:gd name="T11" fmla="*/ 20 h 28"/>
              <a:gd name="T12" fmla="*/ 10 w 28"/>
              <a:gd name="T13" fmla="*/ 24 h 28"/>
              <a:gd name="T14" fmla="*/ 6 w 28"/>
              <a:gd name="T15" fmla="*/ 28 h 28"/>
              <a:gd name="T16" fmla="*/ 0 w 28"/>
              <a:gd name="T17" fmla="*/ 26 h 28"/>
              <a:gd name="T18" fmla="*/ 6 w 28"/>
              <a:gd name="T19" fmla="*/ 18 h 28"/>
              <a:gd name="T20" fmla="*/ 12 w 28"/>
              <a:gd name="T21" fmla="*/ 8 h 28"/>
              <a:gd name="T22" fmla="*/ 16 w 28"/>
              <a:gd name="T2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28">
                <a:moveTo>
                  <a:pt x="16" y="2"/>
                </a:moveTo>
                <a:lnTo>
                  <a:pt x="24" y="0"/>
                </a:lnTo>
                <a:lnTo>
                  <a:pt x="28" y="4"/>
                </a:lnTo>
                <a:lnTo>
                  <a:pt x="24" y="10"/>
                </a:lnTo>
                <a:lnTo>
                  <a:pt x="18" y="14"/>
                </a:lnTo>
                <a:lnTo>
                  <a:pt x="16" y="20"/>
                </a:lnTo>
                <a:lnTo>
                  <a:pt x="10" y="24"/>
                </a:lnTo>
                <a:lnTo>
                  <a:pt x="6" y="28"/>
                </a:lnTo>
                <a:lnTo>
                  <a:pt x="0" y="26"/>
                </a:lnTo>
                <a:lnTo>
                  <a:pt x="6" y="18"/>
                </a:lnTo>
                <a:lnTo>
                  <a:pt x="12" y="8"/>
                </a:lnTo>
                <a:lnTo>
                  <a:pt x="16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33" name="Freeform 213"/>
          <p:cNvSpPr>
            <a:spLocks/>
          </p:cNvSpPr>
          <p:nvPr/>
        </p:nvSpPr>
        <p:spPr bwMode="auto">
          <a:xfrm>
            <a:off x="5213350" y="3941298"/>
            <a:ext cx="171450" cy="151865"/>
          </a:xfrm>
          <a:custGeom>
            <a:avLst/>
            <a:gdLst>
              <a:gd name="T0" fmla="*/ 10 w 108"/>
              <a:gd name="T1" fmla="*/ 48 h 86"/>
              <a:gd name="T2" fmla="*/ 8 w 108"/>
              <a:gd name="T3" fmla="*/ 32 h 86"/>
              <a:gd name="T4" fmla="*/ 8 w 108"/>
              <a:gd name="T5" fmla="*/ 24 h 86"/>
              <a:gd name="T6" fmla="*/ 10 w 108"/>
              <a:gd name="T7" fmla="*/ 20 h 86"/>
              <a:gd name="T8" fmla="*/ 18 w 108"/>
              <a:gd name="T9" fmla="*/ 12 h 86"/>
              <a:gd name="T10" fmla="*/ 20 w 108"/>
              <a:gd name="T11" fmla="*/ 4 h 86"/>
              <a:gd name="T12" fmla="*/ 26 w 108"/>
              <a:gd name="T13" fmla="*/ 8 h 86"/>
              <a:gd name="T14" fmla="*/ 38 w 108"/>
              <a:gd name="T15" fmla="*/ 8 h 86"/>
              <a:gd name="T16" fmla="*/ 40 w 108"/>
              <a:gd name="T17" fmla="*/ 4 h 86"/>
              <a:gd name="T18" fmla="*/ 46 w 108"/>
              <a:gd name="T19" fmla="*/ 4 h 86"/>
              <a:gd name="T20" fmla="*/ 52 w 108"/>
              <a:gd name="T21" fmla="*/ 10 h 86"/>
              <a:gd name="T22" fmla="*/ 70 w 108"/>
              <a:gd name="T23" fmla="*/ 8 h 86"/>
              <a:gd name="T24" fmla="*/ 82 w 108"/>
              <a:gd name="T25" fmla="*/ 0 h 86"/>
              <a:gd name="T26" fmla="*/ 108 w 108"/>
              <a:gd name="T27" fmla="*/ 0 h 86"/>
              <a:gd name="T28" fmla="*/ 108 w 108"/>
              <a:gd name="T29" fmla="*/ 4 h 86"/>
              <a:gd name="T30" fmla="*/ 94 w 108"/>
              <a:gd name="T31" fmla="*/ 14 h 86"/>
              <a:gd name="T32" fmla="*/ 90 w 108"/>
              <a:gd name="T33" fmla="*/ 46 h 86"/>
              <a:gd name="T34" fmla="*/ 54 w 108"/>
              <a:gd name="T35" fmla="*/ 68 h 86"/>
              <a:gd name="T36" fmla="*/ 28 w 108"/>
              <a:gd name="T37" fmla="*/ 84 h 86"/>
              <a:gd name="T38" fmla="*/ 20 w 108"/>
              <a:gd name="T39" fmla="*/ 86 h 86"/>
              <a:gd name="T40" fmla="*/ 12 w 108"/>
              <a:gd name="T41" fmla="*/ 82 h 86"/>
              <a:gd name="T42" fmla="*/ 6 w 108"/>
              <a:gd name="T43" fmla="*/ 80 h 86"/>
              <a:gd name="T44" fmla="*/ 2 w 108"/>
              <a:gd name="T45" fmla="*/ 78 h 86"/>
              <a:gd name="T46" fmla="*/ 0 w 108"/>
              <a:gd name="T47" fmla="*/ 74 h 86"/>
              <a:gd name="T48" fmla="*/ 10 w 108"/>
              <a:gd name="T49" fmla="*/ 66 h 86"/>
              <a:gd name="T50" fmla="*/ 12 w 108"/>
              <a:gd name="T51" fmla="*/ 60 h 86"/>
              <a:gd name="T52" fmla="*/ 18 w 108"/>
              <a:gd name="T53" fmla="*/ 56 h 86"/>
              <a:gd name="T54" fmla="*/ 22 w 108"/>
              <a:gd name="T55" fmla="*/ 50 h 86"/>
              <a:gd name="T56" fmla="*/ 18 w 108"/>
              <a:gd name="T57" fmla="*/ 46 h 86"/>
              <a:gd name="T58" fmla="*/ 10 w 108"/>
              <a:gd name="T59" fmla="*/ 48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8" h="86">
                <a:moveTo>
                  <a:pt x="10" y="48"/>
                </a:moveTo>
                <a:lnTo>
                  <a:pt x="8" y="32"/>
                </a:lnTo>
                <a:lnTo>
                  <a:pt x="8" y="24"/>
                </a:lnTo>
                <a:lnTo>
                  <a:pt x="10" y="20"/>
                </a:lnTo>
                <a:lnTo>
                  <a:pt x="18" y="12"/>
                </a:lnTo>
                <a:lnTo>
                  <a:pt x="20" y="4"/>
                </a:lnTo>
                <a:lnTo>
                  <a:pt x="26" y="8"/>
                </a:lnTo>
                <a:lnTo>
                  <a:pt x="38" y="8"/>
                </a:lnTo>
                <a:lnTo>
                  <a:pt x="40" y="4"/>
                </a:lnTo>
                <a:lnTo>
                  <a:pt x="46" y="4"/>
                </a:lnTo>
                <a:lnTo>
                  <a:pt x="52" y="10"/>
                </a:lnTo>
                <a:lnTo>
                  <a:pt x="70" y="8"/>
                </a:lnTo>
                <a:lnTo>
                  <a:pt x="82" y="0"/>
                </a:lnTo>
                <a:lnTo>
                  <a:pt x="108" y="0"/>
                </a:lnTo>
                <a:lnTo>
                  <a:pt x="108" y="4"/>
                </a:lnTo>
                <a:lnTo>
                  <a:pt x="94" y="14"/>
                </a:lnTo>
                <a:lnTo>
                  <a:pt x="90" y="46"/>
                </a:lnTo>
                <a:lnTo>
                  <a:pt x="54" y="68"/>
                </a:lnTo>
                <a:lnTo>
                  <a:pt x="28" y="84"/>
                </a:lnTo>
                <a:lnTo>
                  <a:pt x="20" y="86"/>
                </a:lnTo>
                <a:lnTo>
                  <a:pt x="12" y="82"/>
                </a:lnTo>
                <a:lnTo>
                  <a:pt x="6" y="80"/>
                </a:lnTo>
                <a:lnTo>
                  <a:pt x="2" y="78"/>
                </a:lnTo>
                <a:lnTo>
                  <a:pt x="0" y="74"/>
                </a:lnTo>
                <a:lnTo>
                  <a:pt x="10" y="66"/>
                </a:lnTo>
                <a:lnTo>
                  <a:pt x="12" y="60"/>
                </a:lnTo>
                <a:lnTo>
                  <a:pt x="18" y="56"/>
                </a:lnTo>
                <a:lnTo>
                  <a:pt x="22" y="50"/>
                </a:lnTo>
                <a:lnTo>
                  <a:pt x="18" y="46"/>
                </a:lnTo>
                <a:lnTo>
                  <a:pt x="10" y="4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34" name="Freeform 214"/>
          <p:cNvSpPr>
            <a:spLocks/>
          </p:cNvSpPr>
          <p:nvPr/>
        </p:nvSpPr>
        <p:spPr bwMode="auto">
          <a:xfrm>
            <a:off x="5181600" y="4059520"/>
            <a:ext cx="38100" cy="113016"/>
          </a:xfrm>
          <a:custGeom>
            <a:avLst/>
            <a:gdLst>
              <a:gd name="T0" fmla="*/ 16 w 24"/>
              <a:gd name="T1" fmla="*/ 14 h 64"/>
              <a:gd name="T2" fmla="*/ 22 w 24"/>
              <a:gd name="T3" fmla="*/ 14 h 64"/>
              <a:gd name="T4" fmla="*/ 24 w 24"/>
              <a:gd name="T5" fmla="*/ 8 h 64"/>
              <a:gd name="T6" fmla="*/ 22 w 24"/>
              <a:gd name="T7" fmla="*/ 6 h 64"/>
              <a:gd name="T8" fmla="*/ 20 w 24"/>
              <a:gd name="T9" fmla="*/ 2 h 64"/>
              <a:gd name="T10" fmla="*/ 14 w 24"/>
              <a:gd name="T11" fmla="*/ 0 h 64"/>
              <a:gd name="T12" fmla="*/ 14 w 24"/>
              <a:gd name="T13" fmla="*/ 6 h 64"/>
              <a:gd name="T14" fmla="*/ 12 w 24"/>
              <a:gd name="T15" fmla="*/ 14 h 64"/>
              <a:gd name="T16" fmla="*/ 10 w 24"/>
              <a:gd name="T17" fmla="*/ 20 h 64"/>
              <a:gd name="T18" fmla="*/ 6 w 24"/>
              <a:gd name="T19" fmla="*/ 26 h 64"/>
              <a:gd name="T20" fmla="*/ 4 w 24"/>
              <a:gd name="T21" fmla="*/ 30 h 64"/>
              <a:gd name="T22" fmla="*/ 0 w 24"/>
              <a:gd name="T23" fmla="*/ 36 h 64"/>
              <a:gd name="T24" fmla="*/ 2 w 24"/>
              <a:gd name="T25" fmla="*/ 40 h 64"/>
              <a:gd name="T26" fmla="*/ 6 w 24"/>
              <a:gd name="T27" fmla="*/ 48 h 64"/>
              <a:gd name="T28" fmla="*/ 10 w 24"/>
              <a:gd name="T29" fmla="*/ 58 h 64"/>
              <a:gd name="T30" fmla="*/ 12 w 24"/>
              <a:gd name="T31" fmla="*/ 64 h 64"/>
              <a:gd name="T32" fmla="*/ 18 w 24"/>
              <a:gd name="T33" fmla="*/ 52 h 64"/>
              <a:gd name="T34" fmla="*/ 20 w 24"/>
              <a:gd name="T35" fmla="*/ 42 h 64"/>
              <a:gd name="T36" fmla="*/ 20 w 24"/>
              <a:gd name="T37" fmla="*/ 30 h 64"/>
              <a:gd name="T38" fmla="*/ 16 w 24"/>
              <a:gd name="T39" fmla="*/ 30 h 64"/>
              <a:gd name="T40" fmla="*/ 14 w 24"/>
              <a:gd name="T41" fmla="*/ 18 h 64"/>
              <a:gd name="T42" fmla="*/ 16 w 24"/>
              <a:gd name="T43" fmla="*/ 1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" h="64">
                <a:moveTo>
                  <a:pt x="16" y="14"/>
                </a:moveTo>
                <a:lnTo>
                  <a:pt x="22" y="14"/>
                </a:lnTo>
                <a:lnTo>
                  <a:pt x="24" y="8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4" y="6"/>
                </a:lnTo>
                <a:lnTo>
                  <a:pt x="12" y="14"/>
                </a:lnTo>
                <a:lnTo>
                  <a:pt x="10" y="20"/>
                </a:lnTo>
                <a:lnTo>
                  <a:pt x="6" y="26"/>
                </a:lnTo>
                <a:lnTo>
                  <a:pt x="4" y="30"/>
                </a:lnTo>
                <a:lnTo>
                  <a:pt x="0" y="36"/>
                </a:lnTo>
                <a:lnTo>
                  <a:pt x="2" y="40"/>
                </a:lnTo>
                <a:lnTo>
                  <a:pt x="6" y="48"/>
                </a:lnTo>
                <a:lnTo>
                  <a:pt x="10" y="58"/>
                </a:lnTo>
                <a:lnTo>
                  <a:pt x="12" y="64"/>
                </a:lnTo>
                <a:lnTo>
                  <a:pt x="18" y="52"/>
                </a:lnTo>
                <a:lnTo>
                  <a:pt x="20" y="42"/>
                </a:lnTo>
                <a:lnTo>
                  <a:pt x="20" y="30"/>
                </a:lnTo>
                <a:lnTo>
                  <a:pt x="16" y="30"/>
                </a:lnTo>
                <a:lnTo>
                  <a:pt x="14" y="18"/>
                </a:lnTo>
                <a:lnTo>
                  <a:pt x="16" y="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35" name="Freeform 215"/>
          <p:cNvSpPr>
            <a:spLocks/>
          </p:cNvSpPr>
          <p:nvPr/>
        </p:nvSpPr>
        <p:spPr bwMode="auto">
          <a:xfrm>
            <a:off x="5305426" y="3920712"/>
            <a:ext cx="225425" cy="261349"/>
          </a:xfrm>
          <a:custGeom>
            <a:avLst/>
            <a:gdLst>
              <a:gd name="T0" fmla="*/ 90 w 142"/>
              <a:gd name="T1" fmla="*/ 2 h 148"/>
              <a:gd name="T2" fmla="*/ 94 w 142"/>
              <a:gd name="T3" fmla="*/ 10 h 148"/>
              <a:gd name="T4" fmla="*/ 106 w 142"/>
              <a:gd name="T5" fmla="*/ 28 h 148"/>
              <a:gd name="T6" fmla="*/ 114 w 142"/>
              <a:gd name="T7" fmla="*/ 30 h 148"/>
              <a:gd name="T8" fmla="*/ 110 w 142"/>
              <a:gd name="T9" fmla="*/ 36 h 148"/>
              <a:gd name="T10" fmla="*/ 112 w 142"/>
              <a:gd name="T11" fmla="*/ 44 h 148"/>
              <a:gd name="T12" fmla="*/ 106 w 142"/>
              <a:gd name="T13" fmla="*/ 48 h 148"/>
              <a:gd name="T14" fmla="*/ 100 w 142"/>
              <a:gd name="T15" fmla="*/ 62 h 148"/>
              <a:gd name="T16" fmla="*/ 112 w 142"/>
              <a:gd name="T17" fmla="*/ 74 h 148"/>
              <a:gd name="T18" fmla="*/ 118 w 142"/>
              <a:gd name="T19" fmla="*/ 84 h 148"/>
              <a:gd name="T20" fmla="*/ 132 w 142"/>
              <a:gd name="T21" fmla="*/ 90 h 148"/>
              <a:gd name="T22" fmla="*/ 140 w 142"/>
              <a:gd name="T23" fmla="*/ 98 h 148"/>
              <a:gd name="T24" fmla="*/ 136 w 142"/>
              <a:gd name="T25" fmla="*/ 112 h 148"/>
              <a:gd name="T26" fmla="*/ 142 w 142"/>
              <a:gd name="T27" fmla="*/ 124 h 148"/>
              <a:gd name="T28" fmla="*/ 140 w 142"/>
              <a:gd name="T29" fmla="*/ 130 h 148"/>
              <a:gd name="T30" fmla="*/ 132 w 142"/>
              <a:gd name="T31" fmla="*/ 132 h 148"/>
              <a:gd name="T32" fmla="*/ 122 w 142"/>
              <a:gd name="T33" fmla="*/ 140 h 148"/>
              <a:gd name="T34" fmla="*/ 122 w 142"/>
              <a:gd name="T35" fmla="*/ 148 h 148"/>
              <a:gd name="T36" fmla="*/ 90 w 142"/>
              <a:gd name="T37" fmla="*/ 148 h 148"/>
              <a:gd name="T38" fmla="*/ 76 w 142"/>
              <a:gd name="T39" fmla="*/ 136 h 148"/>
              <a:gd name="T40" fmla="*/ 68 w 142"/>
              <a:gd name="T41" fmla="*/ 136 h 148"/>
              <a:gd name="T42" fmla="*/ 58 w 142"/>
              <a:gd name="T43" fmla="*/ 120 h 148"/>
              <a:gd name="T44" fmla="*/ 22 w 142"/>
              <a:gd name="T45" fmla="*/ 100 h 148"/>
              <a:gd name="T46" fmla="*/ 2 w 142"/>
              <a:gd name="T47" fmla="*/ 96 h 148"/>
              <a:gd name="T48" fmla="*/ 0 w 142"/>
              <a:gd name="T49" fmla="*/ 72 h 148"/>
              <a:gd name="T50" fmla="*/ 32 w 142"/>
              <a:gd name="T51" fmla="*/ 52 h 148"/>
              <a:gd name="T52" fmla="*/ 36 w 142"/>
              <a:gd name="T53" fmla="*/ 20 h 148"/>
              <a:gd name="T54" fmla="*/ 50 w 142"/>
              <a:gd name="T55" fmla="*/ 10 h 148"/>
              <a:gd name="T56" fmla="*/ 50 w 142"/>
              <a:gd name="T57" fmla="*/ 6 h 148"/>
              <a:gd name="T58" fmla="*/ 60 w 142"/>
              <a:gd name="T59" fmla="*/ 0 h 148"/>
              <a:gd name="T60" fmla="*/ 88 w 142"/>
              <a:gd name="T61" fmla="*/ 6 h 148"/>
              <a:gd name="T62" fmla="*/ 90 w 142"/>
              <a:gd name="T63" fmla="*/ 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2" h="148">
                <a:moveTo>
                  <a:pt x="90" y="2"/>
                </a:moveTo>
                <a:lnTo>
                  <a:pt x="94" y="10"/>
                </a:lnTo>
                <a:lnTo>
                  <a:pt x="106" y="28"/>
                </a:lnTo>
                <a:lnTo>
                  <a:pt x="114" y="30"/>
                </a:lnTo>
                <a:lnTo>
                  <a:pt x="110" y="36"/>
                </a:lnTo>
                <a:lnTo>
                  <a:pt x="112" y="44"/>
                </a:lnTo>
                <a:lnTo>
                  <a:pt x="106" y="48"/>
                </a:lnTo>
                <a:lnTo>
                  <a:pt x="100" y="62"/>
                </a:lnTo>
                <a:lnTo>
                  <a:pt x="112" y="74"/>
                </a:lnTo>
                <a:lnTo>
                  <a:pt x="118" y="84"/>
                </a:lnTo>
                <a:lnTo>
                  <a:pt x="132" y="90"/>
                </a:lnTo>
                <a:lnTo>
                  <a:pt x="140" y="98"/>
                </a:lnTo>
                <a:lnTo>
                  <a:pt x="136" y="112"/>
                </a:lnTo>
                <a:lnTo>
                  <a:pt x="142" y="124"/>
                </a:lnTo>
                <a:lnTo>
                  <a:pt x="140" y="130"/>
                </a:lnTo>
                <a:lnTo>
                  <a:pt x="132" y="132"/>
                </a:lnTo>
                <a:lnTo>
                  <a:pt x="122" y="140"/>
                </a:lnTo>
                <a:lnTo>
                  <a:pt x="122" y="148"/>
                </a:lnTo>
                <a:lnTo>
                  <a:pt x="90" y="148"/>
                </a:lnTo>
                <a:lnTo>
                  <a:pt x="76" y="136"/>
                </a:lnTo>
                <a:lnTo>
                  <a:pt x="68" y="136"/>
                </a:lnTo>
                <a:lnTo>
                  <a:pt x="58" y="120"/>
                </a:lnTo>
                <a:lnTo>
                  <a:pt x="22" y="100"/>
                </a:lnTo>
                <a:lnTo>
                  <a:pt x="2" y="96"/>
                </a:lnTo>
                <a:lnTo>
                  <a:pt x="0" y="72"/>
                </a:lnTo>
                <a:lnTo>
                  <a:pt x="32" y="52"/>
                </a:lnTo>
                <a:lnTo>
                  <a:pt x="36" y="20"/>
                </a:lnTo>
                <a:lnTo>
                  <a:pt x="50" y="10"/>
                </a:lnTo>
                <a:lnTo>
                  <a:pt x="50" y="6"/>
                </a:lnTo>
                <a:lnTo>
                  <a:pt x="60" y="0"/>
                </a:lnTo>
                <a:lnTo>
                  <a:pt x="88" y="6"/>
                </a:lnTo>
                <a:lnTo>
                  <a:pt x="90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36" name="Freeform 216"/>
          <p:cNvSpPr>
            <a:spLocks/>
          </p:cNvSpPr>
          <p:nvPr/>
        </p:nvSpPr>
        <p:spPr bwMode="auto">
          <a:xfrm>
            <a:off x="5499100" y="4148492"/>
            <a:ext cx="44450" cy="49444"/>
          </a:xfrm>
          <a:custGeom>
            <a:avLst/>
            <a:gdLst>
              <a:gd name="T0" fmla="*/ 28 w 28"/>
              <a:gd name="T1" fmla="*/ 4 h 28"/>
              <a:gd name="T2" fmla="*/ 18 w 28"/>
              <a:gd name="T3" fmla="*/ 0 h 28"/>
              <a:gd name="T4" fmla="*/ 14 w 28"/>
              <a:gd name="T5" fmla="*/ 0 h 28"/>
              <a:gd name="T6" fmla="*/ 10 w 28"/>
              <a:gd name="T7" fmla="*/ 2 h 28"/>
              <a:gd name="T8" fmla="*/ 0 w 28"/>
              <a:gd name="T9" fmla="*/ 10 h 28"/>
              <a:gd name="T10" fmla="*/ 0 w 28"/>
              <a:gd name="T11" fmla="*/ 18 h 28"/>
              <a:gd name="T12" fmla="*/ 10 w 28"/>
              <a:gd name="T13" fmla="*/ 20 h 28"/>
              <a:gd name="T14" fmla="*/ 18 w 28"/>
              <a:gd name="T15" fmla="*/ 28 h 28"/>
              <a:gd name="T16" fmla="*/ 26 w 28"/>
              <a:gd name="T17" fmla="*/ 28 h 28"/>
              <a:gd name="T18" fmla="*/ 22 w 28"/>
              <a:gd name="T19" fmla="*/ 18 h 28"/>
              <a:gd name="T20" fmla="*/ 22 w 28"/>
              <a:gd name="T21" fmla="*/ 12 h 28"/>
              <a:gd name="T22" fmla="*/ 28 w 28"/>
              <a:gd name="T23" fmla="*/ 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28">
                <a:moveTo>
                  <a:pt x="28" y="4"/>
                </a:moveTo>
                <a:lnTo>
                  <a:pt x="18" y="0"/>
                </a:lnTo>
                <a:lnTo>
                  <a:pt x="14" y="0"/>
                </a:lnTo>
                <a:lnTo>
                  <a:pt x="10" y="2"/>
                </a:lnTo>
                <a:lnTo>
                  <a:pt x="0" y="10"/>
                </a:lnTo>
                <a:lnTo>
                  <a:pt x="0" y="18"/>
                </a:lnTo>
                <a:lnTo>
                  <a:pt x="10" y="20"/>
                </a:lnTo>
                <a:lnTo>
                  <a:pt x="18" y="28"/>
                </a:lnTo>
                <a:lnTo>
                  <a:pt x="26" y="28"/>
                </a:lnTo>
                <a:lnTo>
                  <a:pt x="22" y="18"/>
                </a:lnTo>
                <a:lnTo>
                  <a:pt x="22" y="12"/>
                </a:lnTo>
                <a:lnTo>
                  <a:pt x="28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37" name="Freeform 217"/>
          <p:cNvSpPr>
            <a:spLocks/>
          </p:cNvSpPr>
          <p:nvPr/>
        </p:nvSpPr>
        <p:spPr bwMode="auto">
          <a:xfrm>
            <a:off x="5610225" y="4260974"/>
            <a:ext cx="133350" cy="98889"/>
          </a:xfrm>
          <a:custGeom>
            <a:avLst/>
            <a:gdLst>
              <a:gd name="T0" fmla="*/ 0 w 84"/>
              <a:gd name="T1" fmla="*/ 24 h 56"/>
              <a:gd name="T2" fmla="*/ 8 w 84"/>
              <a:gd name="T3" fmla="*/ 34 h 56"/>
              <a:gd name="T4" fmla="*/ 22 w 84"/>
              <a:gd name="T5" fmla="*/ 50 h 56"/>
              <a:gd name="T6" fmla="*/ 48 w 84"/>
              <a:gd name="T7" fmla="*/ 56 h 56"/>
              <a:gd name="T8" fmla="*/ 66 w 84"/>
              <a:gd name="T9" fmla="*/ 56 h 56"/>
              <a:gd name="T10" fmla="*/ 84 w 84"/>
              <a:gd name="T11" fmla="*/ 24 h 56"/>
              <a:gd name="T12" fmla="*/ 82 w 84"/>
              <a:gd name="T13" fmla="*/ 10 h 56"/>
              <a:gd name="T14" fmla="*/ 80 w 84"/>
              <a:gd name="T15" fmla="*/ 2 h 56"/>
              <a:gd name="T16" fmla="*/ 76 w 84"/>
              <a:gd name="T17" fmla="*/ 0 h 56"/>
              <a:gd name="T18" fmla="*/ 68 w 84"/>
              <a:gd name="T19" fmla="*/ 10 h 56"/>
              <a:gd name="T20" fmla="*/ 58 w 84"/>
              <a:gd name="T21" fmla="*/ 18 h 56"/>
              <a:gd name="T22" fmla="*/ 50 w 84"/>
              <a:gd name="T23" fmla="*/ 28 h 56"/>
              <a:gd name="T24" fmla="*/ 42 w 84"/>
              <a:gd name="T25" fmla="*/ 30 h 56"/>
              <a:gd name="T26" fmla="*/ 32 w 84"/>
              <a:gd name="T27" fmla="*/ 26 h 56"/>
              <a:gd name="T28" fmla="*/ 26 w 84"/>
              <a:gd name="T29" fmla="*/ 30 h 56"/>
              <a:gd name="T30" fmla="*/ 22 w 84"/>
              <a:gd name="T31" fmla="*/ 32 h 56"/>
              <a:gd name="T32" fmla="*/ 14 w 84"/>
              <a:gd name="T33" fmla="*/ 30 h 56"/>
              <a:gd name="T34" fmla="*/ 8 w 84"/>
              <a:gd name="T35" fmla="*/ 24 h 56"/>
              <a:gd name="T36" fmla="*/ 4 w 84"/>
              <a:gd name="T37" fmla="*/ 20 h 56"/>
              <a:gd name="T38" fmla="*/ 0 w 84"/>
              <a:gd name="T39" fmla="*/ 2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" h="56">
                <a:moveTo>
                  <a:pt x="0" y="24"/>
                </a:moveTo>
                <a:lnTo>
                  <a:pt x="8" y="34"/>
                </a:lnTo>
                <a:lnTo>
                  <a:pt x="22" y="50"/>
                </a:lnTo>
                <a:lnTo>
                  <a:pt x="48" y="56"/>
                </a:lnTo>
                <a:lnTo>
                  <a:pt x="66" y="56"/>
                </a:lnTo>
                <a:lnTo>
                  <a:pt x="84" y="24"/>
                </a:lnTo>
                <a:lnTo>
                  <a:pt x="82" y="10"/>
                </a:lnTo>
                <a:lnTo>
                  <a:pt x="80" y="2"/>
                </a:lnTo>
                <a:lnTo>
                  <a:pt x="76" y="0"/>
                </a:lnTo>
                <a:lnTo>
                  <a:pt x="68" y="10"/>
                </a:lnTo>
                <a:lnTo>
                  <a:pt x="58" y="18"/>
                </a:lnTo>
                <a:lnTo>
                  <a:pt x="50" y="28"/>
                </a:lnTo>
                <a:lnTo>
                  <a:pt x="42" y="30"/>
                </a:lnTo>
                <a:lnTo>
                  <a:pt x="32" y="26"/>
                </a:lnTo>
                <a:lnTo>
                  <a:pt x="26" y="30"/>
                </a:lnTo>
                <a:lnTo>
                  <a:pt x="22" y="32"/>
                </a:lnTo>
                <a:lnTo>
                  <a:pt x="14" y="30"/>
                </a:lnTo>
                <a:lnTo>
                  <a:pt x="8" y="24"/>
                </a:lnTo>
                <a:lnTo>
                  <a:pt x="4" y="20"/>
                </a:lnTo>
                <a:lnTo>
                  <a:pt x="0" y="2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38" name="Freeform 218"/>
          <p:cNvSpPr>
            <a:spLocks/>
          </p:cNvSpPr>
          <p:nvPr/>
        </p:nvSpPr>
        <p:spPr bwMode="auto">
          <a:xfrm>
            <a:off x="5632451" y="4285875"/>
            <a:ext cx="196850" cy="229563"/>
          </a:xfrm>
          <a:custGeom>
            <a:avLst/>
            <a:gdLst>
              <a:gd name="T0" fmla="*/ 52 w 124"/>
              <a:gd name="T1" fmla="*/ 30 h 130"/>
              <a:gd name="T2" fmla="*/ 70 w 124"/>
              <a:gd name="T3" fmla="*/ 0 h 130"/>
              <a:gd name="T4" fmla="*/ 82 w 124"/>
              <a:gd name="T5" fmla="*/ 8 h 130"/>
              <a:gd name="T6" fmla="*/ 90 w 124"/>
              <a:gd name="T7" fmla="*/ 14 h 130"/>
              <a:gd name="T8" fmla="*/ 102 w 124"/>
              <a:gd name="T9" fmla="*/ 16 h 130"/>
              <a:gd name="T10" fmla="*/ 124 w 124"/>
              <a:gd name="T11" fmla="*/ 36 h 130"/>
              <a:gd name="T12" fmla="*/ 116 w 124"/>
              <a:gd name="T13" fmla="*/ 50 h 130"/>
              <a:gd name="T14" fmla="*/ 104 w 124"/>
              <a:gd name="T15" fmla="*/ 64 h 130"/>
              <a:gd name="T16" fmla="*/ 98 w 124"/>
              <a:gd name="T17" fmla="*/ 66 h 130"/>
              <a:gd name="T18" fmla="*/ 86 w 124"/>
              <a:gd name="T19" fmla="*/ 70 h 130"/>
              <a:gd name="T20" fmla="*/ 88 w 124"/>
              <a:gd name="T21" fmla="*/ 80 h 130"/>
              <a:gd name="T22" fmla="*/ 90 w 124"/>
              <a:gd name="T23" fmla="*/ 90 h 130"/>
              <a:gd name="T24" fmla="*/ 80 w 124"/>
              <a:gd name="T25" fmla="*/ 92 h 130"/>
              <a:gd name="T26" fmla="*/ 72 w 124"/>
              <a:gd name="T27" fmla="*/ 98 h 130"/>
              <a:gd name="T28" fmla="*/ 68 w 124"/>
              <a:gd name="T29" fmla="*/ 104 h 130"/>
              <a:gd name="T30" fmla="*/ 68 w 124"/>
              <a:gd name="T31" fmla="*/ 110 h 130"/>
              <a:gd name="T32" fmla="*/ 54 w 124"/>
              <a:gd name="T33" fmla="*/ 112 h 130"/>
              <a:gd name="T34" fmla="*/ 52 w 124"/>
              <a:gd name="T35" fmla="*/ 118 h 130"/>
              <a:gd name="T36" fmla="*/ 46 w 124"/>
              <a:gd name="T37" fmla="*/ 128 h 130"/>
              <a:gd name="T38" fmla="*/ 26 w 124"/>
              <a:gd name="T39" fmla="*/ 126 h 130"/>
              <a:gd name="T40" fmla="*/ 16 w 124"/>
              <a:gd name="T41" fmla="*/ 130 h 130"/>
              <a:gd name="T42" fmla="*/ 0 w 124"/>
              <a:gd name="T43" fmla="*/ 94 h 130"/>
              <a:gd name="T44" fmla="*/ 12 w 124"/>
              <a:gd name="T45" fmla="*/ 84 h 130"/>
              <a:gd name="T46" fmla="*/ 48 w 124"/>
              <a:gd name="T47" fmla="*/ 72 h 130"/>
              <a:gd name="T48" fmla="*/ 56 w 124"/>
              <a:gd name="T49" fmla="*/ 54 h 130"/>
              <a:gd name="T50" fmla="*/ 56 w 124"/>
              <a:gd name="T51" fmla="*/ 40 h 130"/>
              <a:gd name="T52" fmla="*/ 52 w 124"/>
              <a:gd name="T53" fmla="*/ 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4" h="130">
                <a:moveTo>
                  <a:pt x="52" y="30"/>
                </a:moveTo>
                <a:lnTo>
                  <a:pt x="70" y="0"/>
                </a:lnTo>
                <a:lnTo>
                  <a:pt x="82" y="8"/>
                </a:lnTo>
                <a:lnTo>
                  <a:pt x="90" y="14"/>
                </a:lnTo>
                <a:lnTo>
                  <a:pt x="102" y="16"/>
                </a:lnTo>
                <a:lnTo>
                  <a:pt x="124" y="36"/>
                </a:lnTo>
                <a:lnTo>
                  <a:pt x="116" y="50"/>
                </a:lnTo>
                <a:lnTo>
                  <a:pt x="104" y="64"/>
                </a:lnTo>
                <a:lnTo>
                  <a:pt x="98" y="66"/>
                </a:lnTo>
                <a:lnTo>
                  <a:pt x="86" y="70"/>
                </a:lnTo>
                <a:lnTo>
                  <a:pt x="88" y="80"/>
                </a:lnTo>
                <a:lnTo>
                  <a:pt x="90" y="90"/>
                </a:lnTo>
                <a:lnTo>
                  <a:pt x="80" y="92"/>
                </a:lnTo>
                <a:lnTo>
                  <a:pt x="72" y="98"/>
                </a:lnTo>
                <a:lnTo>
                  <a:pt x="68" y="104"/>
                </a:lnTo>
                <a:lnTo>
                  <a:pt x="68" y="110"/>
                </a:lnTo>
                <a:lnTo>
                  <a:pt x="54" y="112"/>
                </a:lnTo>
                <a:lnTo>
                  <a:pt x="52" y="118"/>
                </a:lnTo>
                <a:lnTo>
                  <a:pt x="46" y="128"/>
                </a:lnTo>
                <a:lnTo>
                  <a:pt x="26" y="126"/>
                </a:lnTo>
                <a:lnTo>
                  <a:pt x="16" y="130"/>
                </a:lnTo>
                <a:lnTo>
                  <a:pt x="0" y="94"/>
                </a:lnTo>
                <a:lnTo>
                  <a:pt x="12" y="84"/>
                </a:lnTo>
                <a:lnTo>
                  <a:pt x="48" y="72"/>
                </a:lnTo>
                <a:lnTo>
                  <a:pt x="56" y="54"/>
                </a:lnTo>
                <a:lnTo>
                  <a:pt x="56" y="40"/>
                </a:lnTo>
                <a:lnTo>
                  <a:pt x="52" y="3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39" name="Freeform 219"/>
          <p:cNvSpPr>
            <a:spLocks/>
          </p:cNvSpPr>
          <p:nvPr/>
        </p:nvSpPr>
        <p:spPr bwMode="auto">
          <a:xfrm>
            <a:off x="5400675" y="4440451"/>
            <a:ext cx="257175" cy="176587"/>
          </a:xfrm>
          <a:custGeom>
            <a:avLst/>
            <a:gdLst>
              <a:gd name="T0" fmla="*/ 50 w 162"/>
              <a:gd name="T1" fmla="*/ 86 h 100"/>
              <a:gd name="T2" fmla="*/ 42 w 162"/>
              <a:gd name="T3" fmla="*/ 92 h 100"/>
              <a:gd name="T4" fmla="*/ 36 w 162"/>
              <a:gd name="T5" fmla="*/ 100 h 100"/>
              <a:gd name="T6" fmla="*/ 16 w 162"/>
              <a:gd name="T7" fmla="*/ 100 h 100"/>
              <a:gd name="T8" fmla="*/ 8 w 162"/>
              <a:gd name="T9" fmla="*/ 96 h 100"/>
              <a:gd name="T10" fmla="*/ 0 w 162"/>
              <a:gd name="T11" fmla="*/ 66 h 100"/>
              <a:gd name="T12" fmla="*/ 0 w 162"/>
              <a:gd name="T13" fmla="*/ 42 h 100"/>
              <a:gd name="T14" fmla="*/ 8 w 162"/>
              <a:gd name="T15" fmla="*/ 24 h 100"/>
              <a:gd name="T16" fmla="*/ 42 w 162"/>
              <a:gd name="T17" fmla="*/ 22 h 100"/>
              <a:gd name="T18" fmla="*/ 72 w 162"/>
              <a:gd name="T19" fmla="*/ 28 h 100"/>
              <a:gd name="T20" fmla="*/ 98 w 162"/>
              <a:gd name="T21" fmla="*/ 4 h 100"/>
              <a:gd name="T22" fmla="*/ 128 w 162"/>
              <a:gd name="T23" fmla="*/ 0 h 100"/>
              <a:gd name="T24" fmla="*/ 146 w 162"/>
              <a:gd name="T25" fmla="*/ 0 h 100"/>
              <a:gd name="T26" fmla="*/ 162 w 162"/>
              <a:gd name="T27" fmla="*/ 36 h 100"/>
              <a:gd name="T28" fmla="*/ 150 w 162"/>
              <a:gd name="T29" fmla="*/ 42 h 100"/>
              <a:gd name="T30" fmla="*/ 142 w 162"/>
              <a:gd name="T31" fmla="*/ 48 h 100"/>
              <a:gd name="T32" fmla="*/ 142 w 162"/>
              <a:gd name="T33" fmla="*/ 56 h 100"/>
              <a:gd name="T34" fmla="*/ 136 w 162"/>
              <a:gd name="T35" fmla="*/ 60 h 100"/>
              <a:gd name="T36" fmla="*/ 114 w 162"/>
              <a:gd name="T37" fmla="*/ 66 h 100"/>
              <a:gd name="T38" fmla="*/ 104 w 162"/>
              <a:gd name="T39" fmla="*/ 68 h 100"/>
              <a:gd name="T40" fmla="*/ 96 w 162"/>
              <a:gd name="T41" fmla="*/ 80 h 100"/>
              <a:gd name="T42" fmla="*/ 78 w 162"/>
              <a:gd name="T43" fmla="*/ 78 h 100"/>
              <a:gd name="T44" fmla="*/ 70 w 162"/>
              <a:gd name="T45" fmla="*/ 88 h 100"/>
              <a:gd name="T46" fmla="*/ 56 w 162"/>
              <a:gd name="T47" fmla="*/ 88 h 100"/>
              <a:gd name="T48" fmla="*/ 50 w 162"/>
              <a:gd name="T49" fmla="*/ 8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2" h="100">
                <a:moveTo>
                  <a:pt x="50" y="86"/>
                </a:moveTo>
                <a:lnTo>
                  <a:pt x="42" y="92"/>
                </a:lnTo>
                <a:lnTo>
                  <a:pt x="36" y="100"/>
                </a:lnTo>
                <a:lnTo>
                  <a:pt x="16" y="100"/>
                </a:lnTo>
                <a:lnTo>
                  <a:pt x="8" y="96"/>
                </a:lnTo>
                <a:lnTo>
                  <a:pt x="0" y="66"/>
                </a:lnTo>
                <a:lnTo>
                  <a:pt x="0" y="42"/>
                </a:lnTo>
                <a:lnTo>
                  <a:pt x="8" y="24"/>
                </a:lnTo>
                <a:lnTo>
                  <a:pt x="42" y="22"/>
                </a:lnTo>
                <a:lnTo>
                  <a:pt x="72" y="28"/>
                </a:lnTo>
                <a:lnTo>
                  <a:pt x="98" y="4"/>
                </a:lnTo>
                <a:lnTo>
                  <a:pt x="128" y="0"/>
                </a:lnTo>
                <a:lnTo>
                  <a:pt x="146" y="0"/>
                </a:lnTo>
                <a:lnTo>
                  <a:pt x="162" y="36"/>
                </a:lnTo>
                <a:lnTo>
                  <a:pt x="150" y="42"/>
                </a:lnTo>
                <a:lnTo>
                  <a:pt x="142" y="48"/>
                </a:lnTo>
                <a:lnTo>
                  <a:pt x="142" y="56"/>
                </a:lnTo>
                <a:lnTo>
                  <a:pt x="136" y="60"/>
                </a:lnTo>
                <a:lnTo>
                  <a:pt x="114" y="66"/>
                </a:lnTo>
                <a:lnTo>
                  <a:pt x="104" y="68"/>
                </a:lnTo>
                <a:lnTo>
                  <a:pt x="96" y="80"/>
                </a:lnTo>
                <a:lnTo>
                  <a:pt x="78" y="78"/>
                </a:lnTo>
                <a:lnTo>
                  <a:pt x="70" y="88"/>
                </a:lnTo>
                <a:lnTo>
                  <a:pt x="56" y="88"/>
                </a:lnTo>
                <a:lnTo>
                  <a:pt x="50" y="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40" name="Freeform 220"/>
          <p:cNvSpPr>
            <a:spLocks/>
          </p:cNvSpPr>
          <p:nvPr/>
        </p:nvSpPr>
        <p:spPr bwMode="auto">
          <a:xfrm>
            <a:off x="5432426" y="3834418"/>
            <a:ext cx="485775" cy="455595"/>
          </a:xfrm>
          <a:custGeom>
            <a:avLst/>
            <a:gdLst>
              <a:gd name="T0" fmla="*/ 80 w 306"/>
              <a:gd name="T1" fmla="*/ 38 h 258"/>
              <a:gd name="T2" fmla="*/ 112 w 306"/>
              <a:gd name="T3" fmla="*/ 56 h 258"/>
              <a:gd name="T4" fmla="*/ 156 w 306"/>
              <a:gd name="T5" fmla="*/ 48 h 258"/>
              <a:gd name="T6" fmla="*/ 204 w 306"/>
              <a:gd name="T7" fmla="*/ 28 h 258"/>
              <a:gd name="T8" fmla="*/ 256 w 306"/>
              <a:gd name="T9" fmla="*/ 52 h 258"/>
              <a:gd name="T10" fmla="*/ 274 w 306"/>
              <a:gd name="T11" fmla="*/ 78 h 258"/>
              <a:gd name="T12" fmla="*/ 262 w 306"/>
              <a:gd name="T13" fmla="*/ 126 h 258"/>
              <a:gd name="T14" fmla="*/ 282 w 306"/>
              <a:gd name="T15" fmla="*/ 150 h 258"/>
              <a:gd name="T16" fmla="*/ 266 w 306"/>
              <a:gd name="T17" fmla="*/ 176 h 258"/>
              <a:gd name="T18" fmla="*/ 286 w 306"/>
              <a:gd name="T19" fmla="*/ 202 h 258"/>
              <a:gd name="T20" fmla="*/ 298 w 306"/>
              <a:gd name="T21" fmla="*/ 224 h 258"/>
              <a:gd name="T22" fmla="*/ 306 w 306"/>
              <a:gd name="T23" fmla="*/ 232 h 258"/>
              <a:gd name="T24" fmla="*/ 278 w 306"/>
              <a:gd name="T25" fmla="*/ 242 h 258"/>
              <a:gd name="T26" fmla="*/ 236 w 306"/>
              <a:gd name="T27" fmla="*/ 254 h 258"/>
              <a:gd name="T28" fmla="*/ 206 w 306"/>
              <a:gd name="T29" fmla="*/ 230 h 258"/>
              <a:gd name="T30" fmla="*/ 188 w 306"/>
              <a:gd name="T31" fmla="*/ 224 h 258"/>
              <a:gd name="T32" fmla="*/ 164 w 306"/>
              <a:gd name="T33" fmla="*/ 234 h 258"/>
              <a:gd name="T34" fmla="*/ 118 w 306"/>
              <a:gd name="T35" fmla="*/ 206 h 258"/>
              <a:gd name="T36" fmla="*/ 98 w 306"/>
              <a:gd name="T37" fmla="*/ 176 h 258"/>
              <a:gd name="T38" fmla="*/ 70 w 306"/>
              <a:gd name="T39" fmla="*/ 176 h 258"/>
              <a:gd name="T40" fmla="*/ 62 w 306"/>
              <a:gd name="T41" fmla="*/ 166 h 258"/>
              <a:gd name="T42" fmla="*/ 60 w 306"/>
              <a:gd name="T43" fmla="*/ 140 h 258"/>
              <a:gd name="T44" fmla="*/ 38 w 306"/>
              <a:gd name="T45" fmla="*/ 126 h 258"/>
              <a:gd name="T46" fmla="*/ 26 w 306"/>
              <a:gd name="T47" fmla="*/ 90 h 258"/>
              <a:gd name="T48" fmla="*/ 30 w 306"/>
              <a:gd name="T49" fmla="*/ 78 h 258"/>
              <a:gd name="T50" fmla="*/ 26 w 306"/>
              <a:gd name="T51" fmla="*/ 70 h 258"/>
              <a:gd name="T52" fmla="*/ 10 w 306"/>
              <a:gd name="T53" fmla="*/ 44 h 258"/>
              <a:gd name="T54" fmla="*/ 4 w 306"/>
              <a:gd name="T55" fmla="*/ 24 h 258"/>
              <a:gd name="T56" fmla="*/ 0 w 306"/>
              <a:gd name="T57" fmla="*/ 8 h 258"/>
              <a:gd name="T58" fmla="*/ 10 w 306"/>
              <a:gd name="T59" fmla="*/ 2 h 258"/>
              <a:gd name="T60" fmla="*/ 32 w 306"/>
              <a:gd name="T61" fmla="*/ 18 h 258"/>
              <a:gd name="T62" fmla="*/ 42 w 306"/>
              <a:gd name="T63" fmla="*/ 14 h 258"/>
              <a:gd name="T64" fmla="*/ 60 w 306"/>
              <a:gd name="T65" fmla="*/ 0 h 258"/>
              <a:gd name="T66" fmla="*/ 64 w 306"/>
              <a:gd name="T67" fmla="*/ 10 h 258"/>
              <a:gd name="T68" fmla="*/ 62 w 306"/>
              <a:gd name="T69" fmla="*/ 18 h 258"/>
              <a:gd name="T70" fmla="*/ 76 w 306"/>
              <a:gd name="T71" fmla="*/ 24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6" h="258">
                <a:moveTo>
                  <a:pt x="76" y="24"/>
                </a:moveTo>
                <a:lnTo>
                  <a:pt x="80" y="38"/>
                </a:lnTo>
                <a:lnTo>
                  <a:pt x="100" y="48"/>
                </a:lnTo>
                <a:lnTo>
                  <a:pt x="112" y="56"/>
                </a:lnTo>
                <a:lnTo>
                  <a:pt x="142" y="56"/>
                </a:lnTo>
                <a:lnTo>
                  <a:pt x="156" y="48"/>
                </a:lnTo>
                <a:lnTo>
                  <a:pt x="178" y="32"/>
                </a:lnTo>
                <a:lnTo>
                  <a:pt x="204" y="28"/>
                </a:lnTo>
                <a:lnTo>
                  <a:pt x="226" y="36"/>
                </a:lnTo>
                <a:lnTo>
                  <a:pt x="256" y="52"/>
                </a:lnTo>
                <a:lnTo>
                  <a:pt x="272" y="56"/>
                </a:lnTo>
                <a:lnTo>
                  <a:pt x="274" y="78"/>
                </a:lnTo>
                <a:lnTo>
                  <a:pt x="264" y="98"/>
                </a:lnTo>
                <a:lnTo>
                  <a:pt x="262" y="126"/>
                </a:lnTo>
                <a:lnTo>
                  <a:pt x="268" y="150"/>
                </a:lnTo>
                <a:lnTo>
                  <a:pt x="282" y="150"/>
                </a:lnTo>
                <a:lnTo>
                  <a:pt x="280" y="162"/>
                </a:lnTo>
                <a:lnTo>
                  <a:pt x="266" y="176"/>
                </a:lnTo>
                <a:lnTo>
                  <a:pt x="272" y="186"/>
                </a:lnTo>
                <a:lnTo>
                  <a:pt x="286" y="202"/>
                </a:lnTo>
                <a:lnTo>
                  <a:pt x="298" y="212"/>
                </a:lnTo>
                <a:lnTo>
                  <a:pt x="298" y="224"/>
                </a:lnTo>
                <a:lnTo>
                  <a:pt x="306" y="224"/>
                </a:lnTo>
                <a:lnTo>
                  <a:pt x="306" y="232"/>
                </a:lnTo>
                <a:lnTo>
                  <a:pt x="292" y="234"/>
                </a:lnTo>
                <a:lnTo>
                  <a:pt x="278" y="242"/>
                </a:lnTo>
                <a:lnTo>
                  <a:pt x="278" y="258"/>
                </a:lnTo>
                <a:lnTo>
                  <a:pt x="236" y="254"/>
                </a:lnTo>
                <a:lnTo>
                  <a:pt x="208" y="246"/>
                </a:lnTo>
                <a:lnTo>
                  <a:pt x="206" y="230"/>
                </a:lnTo>
                <a:lnTo>
                  <a:pt x="196" y="222"/>
                </a:lnTo>
                <a:lnTo>
                  <a:pt x="188" y="224"/>
                </a:lnTo>
                <a:lnTo>
                  <a:pt x="178" y="232"/>
                </a:lnTo>
                <a:lnTo>
                  <a:pt x="164" y="234"/>
                </a:lnTo>
                <a:lnTo>
                  <a:pt x="138" y="224"/>
                </a:lnTo>
                <a:lnTo>
                  <a:pt x="118" y="206"/>
                </a:lnTo>
                <a:lnTo>
                  <a:pt x="104" y="188"/>
                </a:lnTo>
                <a:lnTo>
                  <a:pt x="98" y="176"/>
                </a:lnTo>
                <a:lnTo>
                  <a:pt x="80" y="172"/>
                </a:lnTo>
                <a:lnTo>
                  <a:pt x="70" y="176"/>
                </a:lnTo>
                <a:lnTo>
                  <a:pt x="60" y="172"/>
                </a:lnTo>
                <a:lnTo>
                  <a:pt x="62" y="166"/>
                </a:lnTo>
                <a:lnTo>
                  <a:pt x="56" y="154"/>
                </a:lnTo>
                <a:lnTo>
                  <a:pt x="60" y="140"/>
                </a:lnTo>
                <a:lnTo>
                  <a:pt x="48" y="130"/>
                </a:lnTo>
                <a:lnTo>
                  <a:pt x="38" y="126"/>
                </a:lnTo>
                <a:lnTo>
                  <a:pt x="20" y="104"/>
                </a:lnTo>
                <a:lnTo>
                  <a:pt x="26" y="90"/>
                </a:lnTo>
                <a:lnTo>
                  <a:pt x="32" y="86"/>
                </a:lnTo>
                <a:lnTo>
                  <a:pt x="30" y="78"/>
                </a:lnTo>
                <a:lnTo>
                  <a:pt x="34" y="72"/>
                </a:lnTo>
                <a:lnTo>
                  <a:pt x="26" y="70"/>
                </a:lnTo>
                <a:lnTo>
                  <a:pt x="16" y="54"/>
                </a:lnTo>
                <a:lnTo>
                  <a:pt x="10" y="44"/>
                </a:lnTo>
                <a:lnTo>
                  <a:pt x="6" y="34"/>
                </a:lnTo>
                <a:lnTo>
                  <a:pt x="4" y="24"/>
                </a:lnTo>
                <a:lnTo>
                  <a:pt x="2" y="16"/>
                </a:lnTo>
                <a:lnTo>
                  <a:pt x="0" y="8"/>
                </a:lnTo>
                <a:lnTo>
                  <a:pt x="2" y="4"/>
                </a:lnTo>
                <a:lnTo>
                  <a:pt x="10" y="2"/>
                </a:lnTo>
                <a:lnTo>
                  <a:pt x="24" y="14"/>
                </a:lnTo>
                <a:lnTo>
                  <a:pt x="32" y="18"/>
                </a:lnTo>
                <a:lnTo>
                  <a:pt x="34" y="12"/>
                </a:lnTo>
                <a:lnTo>
                  <a:pt x="42" y="14"/>
                </a:lnTo>
                <a:lnTo>
                  <a:pt x="48" y="10"/>
                </a:lnTo>
                <a:lnTo>
                  <a:pt x="60" y="0"/>
                </a:lnTo>
                <a:lnTo>
                  <a:pt x="64" y="2"/>
                </a:lnTo>
                <a:lnTo>
                  <a:pt x="64" y="10"/>
                </a:lnTo>
                <a:lnTo>
                  <a:pt x="68" y="16"/>
                </a:lnTo>
                <a:lnTo>
                  <a:pt x="62" y="18"/>
                </a:lnTo>
                <a:lnTo>
                  <a:pt x="68" y="24"/>
                </a:lnTo>
                <a:lnTo>
                  <a:pt x="76" y="2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41" name="Freeform 221"/>
          <p:cNvSpPr>
            <a:spLocks/>
          </p:cNvSpPr>
          <p:nvPr/>
        </p:nvSpPr>
        <p:spPr bwMode="auto">
          <a:xfrm>
            <a:off x="5848351" y="3886467"/>
            <a:ext cx="358775" cy="286071"/>
          </a:xfrm>
          <a:custGeom>
            <a:avLst/>
            <a:gdLst>
              <a:gd name="T0" fmla="*/ 12 w 226"/>
              <a:gd name="T1" fmla="*/ 56 h 162"/>
              <a:gd name="T2" fmla="*/ 24 w 226"/>
              <a:gd name="T3" fmla="*/ 56 h 162"/>
              <a:gd name="T4" fmla="*/ 34 w 226"/>
              <a:gd name="T5" fmla="*/ 60 h 162"/>
              <a:gd name="T6" fmla="*/ 44 w 226"/>
              <a:gd name="T7" fmla="*/ 48 h 162"/>
              <a:gd name="T8" fmla="*/ 56 w 226"/>
              <a:gd name="T9" fmla="*/ 44 h 162"/>
              <a:gd name="T10" fmla="*/ 68 w 226"/>
              <a:gd name="T11" fmla="*/ 26 h 162"/>
              <a:gd name="T12" fmla="*/ 84 w 226"/>
              <a:gd name="T13" fmla="*/ 20 h 162"/>
              <a:gd name="T14" fmla="*/ 96 w 226"/>
              <a:gd name="T15" fmla="*/ 20 h 162"/>
              <a:gd name="T16" fmla="*/ 116 w 226"/>
              <a:gd name="T17" fmla="*/ 26 h 162"/>
              <a:gd name="T18" fmla="*/ 126 w 226"/>
              <a:gd name="T19" fmla="*/ 30 h 162"/>
              <a:gd name="T20" fmla="*/ 146 w 226"/>
              <a:gd name="T21" fmla="*/ 18 h 162"/>
              <a:gd name="T22" fmla="*/ 154 w 226"/>
              <a:gd name="T23" fmla="*/ 16 h 162"/>
              <a:gd name="T24" fmla="*/ 164 w 226"/>
              <a:gd name="T25" fmla="*/ 0 h 162"/>
              <a:gd name="T26" fmla="*/ 172 w 226"/>
              <a:gd name="T27" fmla="*/ 6 h 162"/>
              <a:gd name="T28" fmla="*/ 174 w 226"/>
              <a:gd name="T29" fmla="*/ 18 h 162"/>
              <a:gd name="T30" fmla="*/ 172 w 226"/>
              <a:gd name="T31" fmla="*/ 26 h 162"/>
              <a:gd name="T32" fmla="*/ 172 w 226"/>
              <a:gd name="T33" fmla="*/ 32 h 162"/>
              <a:gd name="T34" fmla="*/ 182 w 226"/>
              <a:gd name="T35" fmla="*/ 30 h 162"/>
              <a:gd name="T36" fmla="*/ 190 w 226"/>
              <a:gd name="T37" fmla="*/ 26 h 162"/>
              <a:gd name="T38" fmla="*/ 198 w 226"/>
              <a:gd name="T39" fmla="*/ 20 h 162"/>
              <a:gd name="T40" fmla="*/ 226 w 226"/>
              <a:gd name="T41" fmla="*/ 20 h 162"/>
              <a:gd name="T42" fmla="*/ 226 w 226"/>
              <a:gd name="T43" fmla="*/ 28 h 162"/>
              <a:gd name="T44" fmla="*/ 214 w 226"/>
              <a:gd name="T45" fmla="*/ 30 h 162"/>
              <a:gd name="T46" fmla="*/ 198 w 226"/>
              <a:gd name="T47" fmla="*/ 30 h 162"/>
              <a:gd name="T48" fmla="*/ 190 w 226"/>
              <a:gd name="T49" fmla="*/ 30 h 162"/>
              <a:gd name="T50" fmla="*/ 186 w 226"/>
              <a:gd name="T51" fmla="*/ 32 h 162"/>
              <a:gd name="T52" fmla="*/ 174 w 226"/>
              <a:gd name="T53" fmla="*/ 40 h 162"/>
              <a:gd name="T54" fmla="*/ 168 w 226"/>
              <a:gd name="T55" fmla="*/ 46 h 162"/>
              <a:gd name="T56" fmla="*/ 172 w 226"/>
              <a:gd name="T57" fmla="*/ 52 h 162"/>
              <a:gd name="T58" fmla="*/ 174 w 226"/>
              <a:gd name="T59" fmla="*/ 58 h 162"/>
              <a:gd name="T60" fmla="*/ 172 w 226"/>
              <a:gd name="T61" fmla="*/ 68 h 162"/>
              <a:gd name="T62" fmla="*/ 168 w 226"/>
              <a:gd name="T63" fmla="*/ 78 h 162"/>
              <a:gd name="T64" fmla="*/ 152 w 226"/>
              <a:gd name="T65" fmla="*/ 84 h 162"/>
              <a:gd name="T66" fmla="*/ 148 w 226"/>
              <a:gd name="T67" fmla="*/ 96 h 162"/>
              <a:gd name="T68" fmla="*/ 142 w 226"/>
              <a:gd name="T69" fmla="*/ 100 h 162"/>
              <a:gd name="T70" fmla="*/ 138 w 226"/>
              <a:gd name="T71" fmla="*/ 110 h 162"/>
              <a:gd name="T72" fmla="*/ 138 w 226"/>
              <a:gd name="T73" fmla="*/ 124 h 162"/>
              <a:gd name="T74" fmla="*/ 114 w 226"/>
              <a:gd name="T75" fmla="*/ 124 h 162"/>
              <a:gd name="T76" fmla="*/ 110 w 226"/>
              <a:gd name="T77" fmla="*/ 132 h 162"/>
              <a:gd name="T78" fmla="*/ 94 w 226"/>
              <a:gd name="T79" fmla="*/ 132 h 162"/>
              <a:gd name="T80" fmla="*/ 90 w 226"/>
              <a:gd name="T81" fmla="*/ 138 h 162"/>
              <a:gd name="T82" fmla="*/ 88 w 226"/>
              <a:gd name="T83" fmla="*/ 156 h 162"/>
              <a:gd name="T84" fmla="*/ 78 w 226"/>
              <a:gd name="T85" fmla="*/ 158 h 162"/>
              <a:gd name="T86" fmla="*/ 42 w 226"/>
              <a:gd name="T87" fmla="*/ 162 h 162"/>
              <a:gd name="T88" fmla="*/ 24 w 226"/>
              <a:gd name="T89" fmla="*/ 162 h 162"/>
              <a:gd name="T90" fmla="*/ 18 w 226"/>
              <a:gd name="T91" fmla="*/ 156 h 162"/>
              <a:gd name="T92" fmla="*/ 8 w 226"/>
              <a:gd name="T93" fmla="*/ 160 h 162"/>
              <a:gd name="T94" fmla="*/ 4 w 226"/>
              <a:gd name="T95" fmla="*/ 154 h 162"/>
              <a:gd name="T96" fmla="*/ 18 w 226"/>
              <a:gd name="T97" fmla="*/ 140 h 162"/>
              <a:gd name="T98" fmla="*/ 20 w 226"/>
              <a:gd name="T99" fmla="*/ 128 h 162"/>
              <a:gd name="T100" fmla="*/ 6 w 226"/>
              <a:gd name="T101" fmla="*/ 128 h 162"/>
              <a:gd name="T102" fmla="*/ 4 w 226"/>
              <a:gd name="T103" fmla="*/ 114 h 162"/>
              <a:gd name="T104" fmla="*/ 0 w 226"/>
              <a:gd name="T105" fmla="*/ 104 h 162"/>
              <a:gd name="T106" fmla="*/ 2 w 226"/>
              <a:gd name="T107" fmla="*/ 76 h 162"/>
              <a:gd name="T108" fmla="*/ 12 w 226"/>
              <a:gd name="T109" fmla="*/ 56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" h="162">
                <a:moveTo>
                  <a:pt x="12" y="56"/>
                </a:moveTo>
                <a:lnTo>
                  <a:pt x="24" y="56"/>
                </a:lnTo>
                <a:lnTo>
                  <a:pt x="34" y="60"/>
                </a:lnTo>
                <a:lnTo>
                  <a:pt x="44" y="48"/>
                </a:lnTo>
                <a:lnTo>
                  <a:pt x="56" y="44"/>
                </a:lnTo>
                <a:lnTo>
                  <a:pt x="68" y="26"/>
                </a:lnTo>
                <a:lnTo>
                  <a:pt x="84" y="20"/>
                </a:lnTo>
                <a:lnTo>
                  <a:pt x="96" y="20"/>
                </a:lnTo>
                <a:lnTo>
                  <a:pt x="116" y="26"/>
                </a:lnTo>
                <a:lnTo>
                  <a:pt x="126" y="30"/>
                </a:lnTo>
                <a:lnTo>
                  <a:pt x="146" y="18"/>
                </a:lnTo>
                <a:lnTo>
                  <a:pt x="154" y="16"/>
                </a:lnTo>
                <a:lnTo>
                  <a:pt x="164" y="0"/>
                </a:lnTo>
                <a:lnTo>
                  <a:pt x="172" y="6"/>
                </a:lnTo>
                <a:lnTo>
                  <a:pt x="174" y="18"/>
                </a:lnTo>
                <a:lnTo>
                  <a:pt x="172" y="26"/>
                </a:lnTo>
                <a:lnTo>
                  <a:pt x="172" y="32"/>
                </a:lnTo>
                <a:lnTo>
                  <a:pt x="182" y="30"/>
                </a:lnTo>
                <a:lnTo>
                  <a:pt x="190" y="26"/>
                </a:lnTo>
                <a:lnTo>
                  <a:pt x="198" y="20"/>
                </a:lnTo>
                <a:lnTo>
                  <a:pt x="226" y="20"/>
                </a:lnTo>
                <a:lnTo>
                  <a:pt x="226" y="28"/>
                </a:lnTo>
                <a:lnTo>
                  <a:pt x="214" y="30"/>
                </a:lnTo>
                <a:lnTo>
                  <a:pt x="198" y="30"/>
                </a:lnTo>
                <a:lnTo>
                  <a:pt x="190" y="30"/>
                </a:lnTo>
                <a:lnTo>
                  <a:pt x="186" y="32"/>
                </a:lnTo>
                <a:lnTo>
                  <a:pt x="174" y="40"/>
                </a:lnTo>
                <a:lnTo>
                  <a:pt x="168" y="46"/>
                </a:lnTo>
                <a:lnTo>
                  <a:pt x="172" y="52"/>
                </a:lnTo>
                <a:lnTo>
                  <a:pt x="174" y="58"/>
                </a:lnTo>
                <a:lnTo>
                  <a:pt x="172" y="68"/>
                </a:lnTo>
                <a:lnTo>
                  <a:pt x="168" y="78"/>
                </a:lnTo>
                <a:lnTo>
                  <a:pt x="152" y="84"/>
                </a:lnTo>
                <a:lnTo>
                  <a:pt x="148" y="96"/>
                </a:lnTo>
                <a:lnTo>
                  <a:pt x="142" y="100"/>
                </a:lnTo>
                <a:lnTo>
                  <a:pt x="138" y="110"/>
                </a:lnTo>
                <a:lnTo>
                  <a:pt x="138" y="124"/>
                </a:lnTo>
                <a:lnTo>
                  <a:pt x="114" y="124"/>
                </a:lnTo>
                <a:lnTo>
                  <a:pt x="110" y="132"/>
                </a:lnTo>
                <a:lnTo>
                  <a:pt x="94" y="132"/>
                </a:lnTo>
                <a:lnTo>
                  <a:pt x="90" y="138"/>
                </a:lnTo>
                <a:lnTo>
                  <a:pt x="88" y="156"/>
                </a:lnTo>
                <a:lnTo>
                  <a:pt x="78" y="158"/>
                </a:lnTo>
                <a:lnTo>
                  <a:pt x="42" y="162"/>
                </a:lnTo>
                <a:lnTo>
                  <a:pt x="24" y="162"/>
                </a:lnTo>
                <a:lnTo>
                  <a:pt x="18" y="156"/>
                </a:lnTo>
                <a:lnTo>
                  <a:pt x="8" y="160"/>
                </a:lnTo>
                <a:lnTo>
                  <a:pt x="4" y="154"/>
                </a:lnTo>
                <a:lnTo>
                  <a:pt x="18" y="140"/>
                </a:lnTo>
                <a:lnTo>
                  <a:pt x="20" y="128"/>
                </a:lnTo>
                <a:lnTo>
                  <a:pt x="6" y="128"/>
                </a:lnTo>
                <a:lnTo>
                  <a:pt x="4" y="114"/>
                </a:lnTo>
                <a:lnTo>
                  <a:pt x="0" y="104"/>
                </a:lnTo>
                <a:lnTo>
                  <a:pt x="2" y="76"/>
                </a:lnTo>
                <a:lnTo>
                  <a:pt x="12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42" name="Freeform 222"/>
          <p:cNvSpPr>
            <a:spLocks/>
          </p:cNvSpPr>
          <p:nvPr/>
        </p:nvSpPr>
        <p:spPr bwMode="auto">
          <a:xfrm>
            <a:off x="5861050" y="3918429"/>
            <a:ext cx="406400" cy="409682"/>
          </a:xfrm>
          <a:custGeom>
            <a:avLst/>
            <a:gdLst>
              <a:gd name="T0" fmla="*/ 8 w 256"/>
              <a:gd name="T1" fmla="*/ 192 h 232"/>
              <a:gd name="T2" fmla="*/ 36 w 256"/>
              <a:gd name="T3" fmla="*/ 182 h 232"/>
              <a:gd name="T4" fmla="*/ 28 w 256"/>
              <a:gd name="T5" fmla="*/ 174 h 232"/>
              <a:gd name="T6" fmla="*/ 16 w 256"/>
              <a:gd name="T7" fmla="*/ 152 h 232"/>
              <a:gd name="T8" fmla="*/ 10 w 256"/>
              <a:gd name="T9" fmla="*/ 128 h 232"/>
              <a:gd name="T10" fmla="*/ 34 w 256"/>
              <a:gd name="T11" fmla="*/ 134 h 232"/>
              <a:gd name="T12" fmla="*/ 70 w 256"/>
              <a:gd name="T13" fmla="*/ 130 h 232"/>
              <a:gd name="T14" fmla="*/ 82 w 256"/>
              <a:gd name="T15" fmla="*/ 110 h 232"/>
              <a:gd name="T16" fmla="*/ 102 w 256"/>
              <a:gd name="T17" fmla="*/ 104 h 232"/>
              <a:gd name="T18" fmla="*/ 130 w 256"/>
              <a:gd name="T19" fmla="*/ 96 h 232"/>
              <a:gd name="T20" fmla="*/ 134 w 256"/>
              <a:gd name="T21" fmla="*/ 72 h 232"/>
              <a:gd name="T22" fmla="*/ 144 w 256"/>
              <a:gd name="T23" fmla="*/ 56 h 232"/>
              <a:gd name="T24" fmla="*/ 166 w 256"/>
              <a:gd name="T25" fmla="*/ 30 h 232"/>
              <a:gd name="T26" fmla="*/ 166 w 256"/>
              <a:gd name="T27" fmla="*/ 12 h 232"/>
              <a:gd name="T28" fmla="*/ 190 w 256"/>
              <a:gd name="T29" fmla="*/ 2 h 232"/>
              <a:gd name="T30" fmla="*/ 218 w 256"/>
              <a:gd name="T31" fmla="*/ 0 h 232"/>
              <a:gd name="T32" fmla="*/ 236 w 256"/>
              <a:gd name="T33" fmla="*/ 6 h 232"/>
              <a:gd name="T34" fmla="*/ 256 w 256"/>
              <a:gd name="T35" fmla="*/ 24 h 232"/>
              <a:gd name="T36" fmla="*/ 250 w 256"/>
              <a:gd name="T37" fmla="*/ 42 h 232"/>
              <a:gd name="T38" fmla="*/ 204 w 256"/>
              <a:gd name="T39" fmla="*/ 42 h 232"/>
              <a:gd name="T40" fmla="*/ 214 w 256"/>
              <a:gd name="T41" fmla="*/ 78 h 232"/>
              <a:gd name="T42" fmla="*/ 216 w 256"/>
              <a:gd name="T43" fmla="*/ 92 h 232"/>
              <a:gd name="T44" fmla="*/ 172 w 256"/>
              <a:gd name="T45" fmla="*/ 160 h 232"/>
              <a:gd name="T46" fmla="*/ 150 w 256"/>
              <a:gd name="T47" fmla="*/ 160 h 232"/>
              <a:gd name="T48" fmla="*/ 132 w 256"/>
              <a:gd name="T49" fmla="*/ 172 h 232"/>
              <a:gd name="T50" fmla="*/ 140 w 256"/>
              <a:gd name="T51" fmla="*/ 182 h 232"/>
              <a:gd name="T52" fmla="*/ 150 w 256"/>
              <a:gd name="T53" fmla="*/ 202 h 232"/>
              <a:gd name="T54" fmla="*/ 156 w 256"/>
              <a:gd name="T55" fmla="*/ 220 h 232"/>
              <a:gd name="T56" fmla="*/ 138 w 256"/>
              <a:gd name="T57" fmla="*/ 226 h 232"/>
              <a:gd name="T58" fmla="*/ 122 w 256"/>
              <a:gd name="T59" fmla="*/ 220 h 232"/>
              <a:gd name="T60" fmla="*/ 104 w 256"/>
              <a:gd name="T61" fmla="*/ 228 h 232"/>
              <a:gd name="T62" fmla="*/ 86 w 256"/>
              <a:gd name="T63" fmla="*/ 200 h 232"/>
              <a:gd name="T64" fmla="*/ 34 w 256"/>
              <a:gd name="T65" fmla="*/ 2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6" h="232">
                <a:moveTo>
                  <a:pt x="8" y="208"/>
                </a:moveTo>
                <a:lnTo>
                  <a:pt x="8" y="192"/>
                </a:lnTo>
                <a:lnTo>
                  <a:pt x="22" y="184"/>
                </a:lnTo>
                <a:lnTo>
                  <a:pt x="36" y="182"/>
                </a:lnTo>
                <a:lnTo>
                  <a:pt x="36" y="174"/>
                </a:lnTo>
                <a:lnTo>
                  <a:pt x="28" y="174"/>
                </a:lnTo>
                <a:lnTo>
                  <a:pt x="28" y="162"/>
                </a:lnTo>
                <a:lnTo>
                  <a:pt x="16" y="152"/>
                </a:lnTo>
                <a:lnTo>
                  <a:pt x="0" y="132"/>
                </a:lnTo>
                <a:lnTo>
                  <a:pt x="10" y="128"/>
                </a:lnTo>
                <a:lnTo>
                  <a:pt x="16" y="134"/>
                </a:lnTo>
                <a:lnTo>
                  <a:pt x="34" y="134"/>
                </a:lnTo>
                <a:lnTo>
                  <a:pt x="54" y="132"/>
                </a:lnTo>
                <a:lnTo>
                  <a:pt x="70" y="130"/>
                </a:lnTo>
                <a:lnTo>
                  <a:pt x="80" y="128"/>
                </a:lnTo>
                <a:lnTo>
                  <a:pt x="82" y="110"/>
                </a:lnTo>
                <a:lnTo>
                  <a:pt x="86" y="104"/>
                </a:lnTo>
                <a:lnTo>
                  <a:pt x="102" y="104"/>
                </a:lnTo>
                <a:lnTo>
                  <a:pt x="106" y="96"/>
                </a:lnTo>
                <a:lnTo>
                  <a:pt x="130" y="96"/>
                </a:lnTo>
                <a:lnTo>
                  <a:pt x="130" y="82"/>
                </a:lnTo>
                <a:lnTo>
                  <a:pt x="134" y="72"/>
                </a:lnTo>
                <a:lnTo>
                  <a:pt x="140" y="68"/>
                </a:lnTo>
                <a:lnTo>
                  <a:pt x="144" y="56"/>
                </a:lnTo>
                <a:lnTo>
                  <a:pt x="160" y="50"/>
                </a:lnTo>
                <a:lnTo>
                  <a:pt x="166" y="30"/>
                </a:lnTo>
                <a:lnTo>
                  <a:pt x="160" y="18"/>
                </a:lnTo>
                <a:lnTo>
                  <a:pt x="166" y="12"/>
                </a:lnTo>
                <a:lnTo>
                  <a:pt x="182" y="2"/>
                </a:lnTo>
                <a:lnTo>
                  <a:pt x="190" y="2"/>
                </a:lnTo>
                <a:lnTo>
                  <a:pt x="206" y="2"/>
                </a:lnTo>
                <a:lnTo>
                  <a:pt x="218" y="0"/>
                </a:lnTo>
                <a:lnTo>
                  <a:pt x="224" y="2"/>
                </a:lnTo>
                <a:lnTo>
                  <a:pt x="236" y="6"/>
                </a:lnTo>
                <a:lnTo>
                  <a:pt x="236" y="16"/>
                </a:lnTo>
                <a:lnTo>
                  <a:pt x="256" y="24"/>
                </a:lnTo>
                <a:lnTo>
                  <a:pt x="254" y="30"/>
                </a:lnTo>
                <a:lnTo>
                  <a:pt x="250" y="42"/>
                </a:lnTo>
                <a:lnTo>
                  <a:pt x="234" y="46"/>
                </a:lnTo>
                <a:lnTo>
                  <a:pt x="204" y="42"/>
                </a:lnTo>
                <a:lnTo>
                  <a:pt x="206" y="72"/>
                </a:lnTo>
                <a:lnTo>
                  <a:pt x="214" y="78"/>
                </a:lnTo>
                <a:lnTo>
                  <a:pt x="222" y="86"/>
                </a:lnTo>
                <a:lnTo>
                  <a:pt x="216" y="92"/>
                </a:lnTo>
                <a:lnTo>
                  <a:pt x="214" y="106"/>
                </a:lnTo>
                <a:lnTo>
                  <a:pt x="172" y="160"/>
                </a:lnTo>
                <a:lnTo>
                  <a:pt x="158" y="164"/>
                </a:lnTo>
                <a:lnTo>
                  <a:pt x="150" y="160"/>
                </a:lnTo>
                <a:lnTo>
                  <a:pt x="142" y="160"/>
                </a:lnTo>
                <a:lnTo>
                  <a:pt x="132" y="172"/>
                </a:lnTo>
                <a:lnTo>
                  <a:pt x="132" y="182"/>
                </a:lnTo>
                <a:lnTo>
                  <a:pt x="140" y="182"/>
                </a:lnTo>
                <a:lnTo>
                  <a:pt x="144" y="196"/>
                </a:lnTo>
                <a:lnTo>
                  <a:pt x="150" y="202"/>
                </a:lnTo>
                <a:lnTo>
                  <a:pt x="156" y="210"/>
                </a:lnTo>
                <a:lnTo>
                  <a:pt x="156" y="220"/>
                </a:lnTo>
                <a:lnTo>
                  <a:pt x="142" y="220"/>
                </a:lnTo>
                <a:lnTo>
                  <a:pt x="138" y="226"/>
                </a:lnTo>
                <a:lnTo>
                  <a:pt x="130" y="220"/>
                </a:lnTo>
                <a:lnTo>
                  <a:pt x="122" y="220"/>
                </a:lnTo>
                <a:lnTo>
                  <a:pt x="116" y="232"/>
                </a:lnTo>
                <a:lnTo>
                  <a:pt x="104" y="228"/>
                </a:lnTo>
                <a:lnTo>
                  <a:pt x="86" y="204"/>
                </a:lnTo>
                <a:lnTo>
                  <a:pt x="86" y="200"/>
                </a:lnTo>
                <a:lnTo>
                  <a:pt x="38" y="204"/>
                </a:lnTo>
                <a:lnTo>
                  <a:pt x="34" y="210"/>
                </a:lnTo>
                <a:lnTo>
                  <a:pt x="8" y="2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43" name="Freeform 223"/>
          <p:cNvSpPr>
            <a:spLocks/>
          </p:cNvSpPr>
          <p:nvPr/>
        </p:nvSpPr>
        <p:spPr bwMode="auto">
          <a:xfrm>
            <a:off x="5200650" y="4047855"/>
            <a:ext cx="107950" cy="134206"/>
          </a:xfrm>
          <a:custGeom>
            <a:avLst/>
            <a:gdLst>
              <a:gd name="T0" fmla="*/ 66 w 68"/>
              <a:gd name="T1" fmla="*/ 0 h 76"/>
              <a:gd name="T2" fmla="*/ 68 w 68"/>
              <a:gd name="T3" fmla="*/ 24 h 76"/>
              <a:gd name="T4" fmla="*/ 66 w 68"/>
              <a:gd name="T5" fmla="*/ 30 h 76"/>
              <a:gd name="T6" fmla="*/ 38 w 68"/>
              <a:gd name="T7" fmla="*/ 34 h 76"/>
              <a:gd name="T8" fmla="*/ 50 w 68"/>
              <a:gd name="T9" fmla="*/ 50 h 76"/>
              <a:gd name="T10" fmla="*/ 44 w 68"/>
              <a:gd name="T11" fmla="*/ 56 h 76"/>
              <a:gd name="T12" fmla="*/ 42 w 68"/>
              <a:gd name="T13" fmla="*/ 62 h 76"/>
              <a:gd name="T14" fmla="*/ 30 w 68"/>
              <a:gd name="T15" fmla="*/ 64 h 76"/>
              <a:gd name="T16" fmla="*/ 24 w 68"/>
              <a:gd name="T17" fmla="*/ 72 h 76"/>
              <a:gd name="T18" fmla="*/ 20 w 68"/>
              <a:gd name="T19" fmla="*/ 76 h 76"/>
              <a:gd name="T20" fmla="*/ 0 w 68"/>
              <a:gd name="T21" fmla="*/ 70 h 76"/>
              <a:gd name="T22" fmla="*/ 6 w 68"/>
              <a:gd name="T23" fmla="*/ 58 h 76"/>
              <a:gd name="T24" fmla="*/ 8 w 68"/>
              <a:gd name="T25" fmla="*/ 48 h 76"/>
              <a:gd name="T26" fmla="*/ 8 w 68"/>
              <a:gd name="T27" fmla="*/ 36 h 76"/>
              <a:gd name="T28" fmla="*/ 10 w 68"/>
              <a:gd name="T29" fmla="*/ 28 h 76"/>
              <a:gd name="T30" fmla="*/ 10 w 68"/>
              <a:gd name="T31" fmla="*/ 20 h 76"/>
              <a:gd name="T32" fmla="*/ 12 w 68"/>
              <a:gd name="T33" fmla="*/ 14 h 76"/>
              <a:gd name="T34" fmla="*/ 16 w 68"/>
              <a:gd name="T35" fmla="*/ 16 h 76"/>
              <a:gd name="T36" fmla="*/ 20 w 68"/>
              <a:gd name="T37" fmla="*/ 16 h 76"/>
              <a:gd name="T38" fmla="*/ 28 w 68"/>
              <a:gd name="T39" fmla="*/ 20 h 76"/>
              <a:gd name="T40" fmla="*/ 36 w 68"/>
              <a:gd name="T41" fmla="*/ 18 h 76"/>
              <a:gd name="T42" fmla="*/ 66 w 68"/>
              <a:gd name="T43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8" h="76">
                <a:moveTo>
                  <a:pt x="66" y="0"/>
                </a:moveTo>
                <a:lnTo>
                  <a:pt x="68" y="24"/>
                </a:lnTo>
                <a:lnTo>
                  <a:pt x="66" y="30"/>
                </a:lnTo>
                <a:lnTo>
                  <a:pt x="38" y="34"/>
                </a:lnTo>
                <a:lnTo>
                  <a:pt x="50" y="50"/>
                </a:lnTo>
                <a:lnTo>
                  <a:pt x="44" y="56"/>
                </a:lnTo>
                <a:lnTo>
                  <a:pt x="42" y="62"/>
                </a:lnTo>
                <a:lnTo>
                  <a:pt x="30" y="64"/>
                </a:lnTo>
                <a:lnTo>
                  <a:pt x="24" y="72"/>
                </a:lnTo>
                <a:lnTo>
                  <a:pt x="20" y="76"/>
                </a:lnTo>
                <a:lnTo>
                  <a:pt x="0" y="70"/>
                </a:lnTo>
                <a:lnTo>
                  <a:pt x="6" y="58"/>
                </a:lnTo>
                <a:lnTo>
                  <a:pt x="8" y="48"/>
                </a:lnTo>
                <a:lnTo>
                  <a:pt x="8" y="36"/>
                </a:lnTo>
                <a:lnTo>
                  <a:pt x="10" y="28"/>
                </a:lnTo>
                <a:lnTo>
                  <a:pt x="10" y="20"/>
                </a:lnTo>
                <a:lnTo>
                  <a:pt x="12" y="14"/>
                </a:lnTo>
                <a:lnTo>
                  <a:pt x="16" y="16"/>
                </a:lnTo>
                <a:lnTo>
                  <a:pt x="20" y="16"/>
                </a:lnTo>
                <a:lnTo>
                  <a:pt x="28" y="20"/>
                </a:lnTo>
                <a:lnTo>
                  <a:pt x="36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44" name="Freeform 224"/>
          <p:cNvSpPr>
            <a:spLocks/>
          </p:cNvSpPr>
          <p:nvPr/>
        </p:nvSpPr>
        <p:spPr bwMode="auto">
          <a:xfrm>
            <a:off x="5197475" y="4051710"/>
            <a:ext cx="523875" cy="473253"/>
          </a:xfrm>
          <a:custGeom>
            <a:avLst/>
            <a:gdLst>
              <a:gd name="T0" fmla="*/ 0 w 330"/>
              <a:gd name="T1" fmla="*/ 68 h 268"/>
              <a:gd name="T2" fmla="*/ 4 w 330"/>
              <a:gd name="T3" fmla="*/ 46 h 268"/>
              <a:gd name="T4" fmla="*/ 22 w 330"/>
              <a:gd name="T5" fmla="*/ 52 h 268"/>
              <a:gd name="T6" fmla="*/ 26 w 330"/>
              <a:gd name="T7" fmla="*/ 48 h 268"/>
              <a:gd name="T8" fmla="*/ 32 w 330"/>
              <a:gd name="T9" fmla="*/ 40 h 268"/>
              <a:gd name="T10" fmla="*/ 44 w 330"/>
              <a:gd name="T11" fmla="*/ 38 h 268"/>
              <a:gd name="T12" fmla="*/ 46 w 330"/>
              <a:gd name="T13" fmla="*/ 32 h 268"/>
              <a:gd name="T14" fmla="*/ 52 w 330"/>
              <a:gd name="T15" fmla="*/ 26 h 268"/>
              <a:gd name="T16" fmla="*/ 40 w 330"/>
              <a:gd name="T17" fmla="*/ 10 h 268"/>
              <a:gd name="T18" fmla="*/ 68 w 330"/>
              <a:gd name="T19" fmla="*/ 6 h 268"/>
              <a:gd name="T20" fmla="*/ 70 w 330"/>
              <a:gd name="T21" fmla="*/ 0 h 268"/>
              <a:gd name="T22" fmla="*/ 90 w 330"/>
              <a:gd name="T23" fmla="*/ 4 h 268"/>
              <a:gd name="T24" fmla="*/ 126 w 330"/>
              <a:gd name="T25" fmla="*/ 24 h 268"/>
              <a:gd name="T26" fmla="*/ 134 w 330"/>
              <a:gd name="T27" fmla="*/ 36 h 268"/>
              <a:gd name="T28" fmla="*/ 136 w 330"/>
              <a:gd name="T29" fmla="*/ 40 h 268"/>
              <a:gd name="T30" fmla="*/ 144 w 330"/>
              <a:gd name="T31" fmla="*/ 42 h 268"/>
              <a:gd name="T32" fmla="*/ 158 w 330"/>
              <a:gd name="T33" fmla="*/ 52 h 268"/>
              <a:gd name="T34" fmla="*/ 174 w 330"/>
              <a:gd name="T35" fmla="*/ 52 h 268"/>
              <a:gd name="T36" fmla="*/ 190 w 330"/>
              <a:gd name="T37" fmla="*/ 52 h 268"/>
              <a:gd name="T38" fmla="*/ 200 w 330"/>
              <a:gd name="T39" fmla="*/ 54 h 268"/>
              <a:gd name="T40" fmla="*/ 208 w 330"/>
              <a:gd name="T41" fmla="*/ 62 h 268"/>
              <a:gd name="T42" fmla="*/ 216 w 330"/>
              <a:gd name="T43" fmla="*/ 62 h 268"/>
              <a:gd name="T44" fmla="*/ 226 w 330"/>
              <a:gd name="T45" fmla="*/ 82 h 268"/>
              <a:gd name="T46" fmla="*/ 234 w 330"/>
              <a:gd name="T47" fmla="*/ 88 h 268"/>
              <a:gd name="T48" fmla="*/ 242 w 330"/>
              <a:gd name="T49" fmla="*/ 96 h 268"/>
              <a:gd name="T50" fmla="*/ 244 w 330"/>
              <a:gd name="T51" fmla="*/ 110 h 268"/>
              <a:gd name="T52" fmla="*/ 248 w 330"/>
              <a:gd name="T53" fmla="*/ 118 h 268"/>
              <a:gd name="T54" fmla="*/ 256 w 330"/>
              <a:gd name="T55" fmla="*/ 128 h 268"/>
              <a:gd name="T56" fmla="*/ 260 w 330"/>
              <a:gd name="T57" fmla="*/ 132 h 268"/>
              <a:gd name="T58" fmla="*/ 282 w 330"/>
              <a:gd name="T59" fmla="*/ 158 h 268"/>
              <a:gd name="T60" fmla="*/ 290 w 330"/>
              <a:gd name="T61" fmla="*/ 160 h 268"/>
              <a:gd name="T62" fmla="*/ 302 w 330"/>
              <a:gd name="T63" fmla="*/ 164 h 268"/>
              <a:gd name="T64" fmla="*/ 308 w 330"/>
              <a:gd name="T65" fmla="*/ 166 h 268"/>
              <a:gd name="T66" fmla="*/ 326 w 330"/>
              <a:gd name="T67" fmla="*/ 164 h 268"/>
              <a:gd name="T68" fmla="*/ 330 w 330"/>
              <a:gd name="T69" fmla="*/ 172 h 268"/>
              <a:gd name="T70" fmla="*/ 330 w 330"/>
              <a:gd name="T71" fmla="*/ 186 h 268"/>
              <a:gd name="T72" fmla="*/ 322 w 330"/>
              <a:gd name="T73" fmla="*/ 204 h 268"/>
              <a:gd name="T74" fmla="*/ 306 w 330"/>
              <a:gd name="T75" fmla="*/ 208 h 268"/>
              <a:gd name="T76" fmla="*/ 290 w 330"/>
              <a:gd name="T77" fmla="*/ 216 h 268"/>
              <a:gd name="T78" fmla="*/ 274 w 330"/>
              <a:gd name="T79" fmla="*/ 226 h 268"/>
              <a:gd name="T80" fmla="*/ 258 w 330"/>
              <a:gd name="T81" fmla="*/ 224 h 268"/>
              <a:gd name="T82" fmla="*/ 226 w 330"/>
              <a:gd name="T83" fmla="*/ 230 h 268"/>
              <a:gd name="T84" fmla="*/ 200 w 330"/>
              <a:gd name="T85" fmla="*/ 254 h 268"/>
              <a:gd name="T86" fmla="*/ 170 w 330"/>
              <a:gd name="T87" fmla="*/ 248 h 268"/>
              <a:gd name="T88" fmla="*/ 136 w 330"/>
              <a:gd name="T89" fmla="*/ 250 h 268"/>
              <a:gd name="T90" fmla="*/ 128 w 330"/>
              <a:gd name="T91" fmla="*/ 268 h 268"/>
              <a:gd name="T92" fmla="*/ 120 w 330"/>
              <a:gd name="T93" fmla="*/ 250 h 268"/>
              <a:gd name="T94" fmla="*/ 106 w 330"/>
              <a:gd name="T95" fmla="*/ 232 h 268"/>
              <a:gd name="T96" fmla="*/ 96 w 330"/>
              <a:gd name="T97" fmla="*/ 212 h 268"/>
              <a:gd name="T98" fmla="*/ 88 w 330"/>
              <a:gd name="T99" fmla="*/ 202 h 268"/>
              <a:gd name="T100" fmla="*/ 76 w 330"/>
              <a:gd name="T101" fmla="*/ 200 h 268"/>
              <a:gd name="T102" fmla="*/ 68 w 330"/>
              <a:gd name="T103" fmla="*/ 184 h 268"/>
              <a:gd name="T104" fmla="*/ 68 w 330"/>
              <a:gd name="T105" fmla="*/ 160 h 268"/>
              <a:gd name="T106" fmla="*/ 56 w 330"/>
              <a:gd name="T107" fmla="*/ 142 h 268"/>
              <a:gd name="T108" fmla="*/ 42 w 330"/>
              <a:gd name="T109" fmla="*/ 136 h 268"/>
              <a:gd name="T110" fmla="*/ 38 w 330"/>
              <a:gd name="T111" fmla="*/ 126 h 268"/>
              <a:gd name="T112" fmla="*/ 38 w 330"/>
              <a:gd name="T113" fmla="*/ 114 h 268"/>
              <a:gd name="T114" fmla="*/ 18 w 330"/>
              <a:gd name="T115" fmla="*/ 90 h 268"/>
              <a:gd name="T116" fmla="*/ 8 w 330"/>
              <a:gd name="T117" fmla="*/ 70 h 268"/>
              <a:gd name="T118" fmla="*/ 0 w 330"/>
              <a:gd name="T119" fmla="*/ 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0" h="268">
                <a:moveTo>
                  <a:pt x="0" y="68"/>
                </a:moveTo>
                <a:lnTo>
                  <a:pt x="4" y="46"/>
                </a:lnTo>
                <a:lnTo>
                  <a:pt x="22" y="52"/>
                </a:lnTo>
                <a:lnTo>
                  <a:pt x="26" y="48"/>
                </a:lnTo>
                <a:lnTo>
                  <a:pt x="32" y="40"/>
                </a:lnTo>
                <a:lnTo>
                  <a:pt x="44" y="38"/>
                </a:lnTo>
                <a:lnTo>
                  <a:pt x="46" y="32"/>
                </a:lnTo>
                <a:lnTo>
                  <a:pt x="52" y="26"/>
                </a:lnTo>
                <a:lnTo>
                  <a:pt x="40" y="10"/>
                </a:lnTo>
                <a:lnTo>
                  <a:pt x="68" y="6"/>
                </a:lnTo>
                <a:lnTo>
                  <a:pt x="70" y="0"/>
                </a:lnTo>
                <a:lnTo>
                  <a:pt x="90" y="4"/>
                </a:lnTo>
                <a:lnTo>
                  <a:pt x="126" y="24"/>
                </a:lnTo>
                <a:lnTo>
                  <a:pt x="134" y="36"/>
                </a:lnTo>
                <a:lnTo>
                  <a:pt x="136" y="40"/>
                </a:lnTo>
                <a:lnTo>
                  <a:pt x="144" y="42"/>
                </a:lnTo>
                <a:lnTo>
                  <a:pt x="158" y="52"/>
                </a:lnTo>
                <a:lnTo>
                  <a:pt x="174" y="52"/>
                </a:lnTo>
                <a:lnTo>
                  <a:pt x="190" y="52"/>
                </a:lnTo>
                <a:lnTo>
                  <a:pt x="200" y="54"/>
                </a:lnTo>
                <a:lnTo>
                  <a:pt x="208" y="62"/>
                </a:lnTo>
                <a:lnTo>
                  <a:pt x="216" y="62"/>
                </a:lnTo>
                <a:lnTo>
                  <a:pt x="226" y="82"/>
                </a:lnTo>
                <a:lnTo>
                  <a:pt x="234" y="88"/>
                </a:lnTo>
                <a:lnTo>
                  <a:pt x="242" y="96"/>
                </a:lnTo>
                <a:lnTo>
                  <a:pt x="244" y="110"/>
                </a:lnTo>
                <a:lnTo>
                  <a:pt x="248" y="118"/>
                </a:lnTo>
                <a:lnTo>
                  <a:pt x="256" y="128"/>
                </a:lnTo>
                <a:lnTo>
                  <a:pt x="260" y="132"/>
                </a:lnTo>
                <a:lnTo>
                  <a:pt x="282" y="158"/>
                </a:lnTo>
                <a:lnTo>
                  <a:pt x="290" y="160"/>
                </a:lnTo>
                <a:lnTo>
                  <a:pt x="302" y="164"/>
                </a:lnTo>
                <a:lnTo>
                  <a:pt x="308" y="166"/>
                </a:lnTo>
                <a:lnTo>
                  <a:pt x="326" y="164"/>
                </a:lnTo>
                <a:lnTo>
                  <a:pt x="330" y="172"/>
                </a:lnTo>
                <a:lnTo>
                  <a:pt x="330" y="186"/>
                </a:lnTo>
                <a:lnTo>
                  <a:pt x="322" y="204"/>
                </a:lnTo>
                <a:lnTo>
                  <a:pt x="306" y="208"/>
                </a:lnTo>
                <a:lnTo>
                  <a:pt x="290" y="216"/>
                </a:lnTo>
                <a:lnTo>
                  <a:pt x="274" y="226"/>
                </a:lnTo>
                <a:lnTo>
                  <a:pt x="258" y="224"/>
                </a:lnTo>
                <a:lnTo>
                  <a:pt x="226" y="230"/>
                </a:lnTo>
                <a:lnTo>
                  <a:pt x="200" y="254"/>
                </a:lnTo>
                <a:lnTo>
                  <a:pt x="170" y="248"/>
                </a:lnTo>
                <a:lnTo>
                  <a:pt x="136" y="250"/>
                </a:lnTo>
                <a:lnTo>
                  <a:pt x="128" y="268"/>
                </a:lnTo>
                <a:lnTo>
                  <a:pt x="120" y="250"/>
                </a:lnTo>
                <a:lnTo>
                  <a:pt x="106" y="232"/>
                </a:lnTo>
                <a:lnTo>
                  <a:pt x="96" y="212"/>
                </a:lnTo>
                <a:lnTo>
                  <a:pt x="88" y="202"/>
                </a:lnTo>
                <a:lnTo>
                  <a:pt x="76" y="200"/>
                </a:lnTo>
                <a:lnTo>
                  <a:pt x="68" y="184"/>
                </a:lnTo>
                <a:lnTo>
                  <a:pt x="68" y="160"/>
                </a:lnTo>
                <a:lnTo>
                  <a:pt x="56" y="142"/>
                </a:lnTo>
                <a:lnTo>
                  <a:pt x="42" y="136"/>
                </a:lnTo>
                <a:lnTo>
                  <a:pt x="38" y="126"/>
                </a:lnTo>
                <a:lnTo>
                  <a:pt x="38" y="114"/>
                </a:lnTo>
                <a:lnTo>
                  <a:pt x="18" y="90"/>
                </a:lnTo>
                <a:lnTo>
                  <a:pt x="8" y="70"/>
                </a:lnTo>
                <a:lnTo>
                  <a:pt x="0" y="6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45" name="Freeform 225"/>
          <p:cNvSpPr>
            <a:spLocks/>
          </p:cNvSpPr>
          <p:nvPr/>
        </p:nvSpPr>
        <p:spPr bwMode="auto">
          <a:xfrm>
            <a:off x="5203825" y="4072843"/>
            <a:ext cx="12700" cy="45719"/>
          </a:xfrm>
          <a:custGeom>
            <a:avLst/>
            <a:gdLst>
              <a:gd name="T0" fmla="*/ 8 w 8"/>
              <a:gd name="T1" fmla="*/ 0 h 16"/>
              <a:gd name="T2" fmla="*/ 2 w 8"/>
              <a:gd name="T3" fmla="*/ 0 h 16"/>
              <a:gd name="T4" fmla="*/ 0 w 8"/>
              <a:gd name="T5" fmla="*/ 4 h 16"/>
              <a:gd name="T6" fmla="*/ 0 w 8"/>
              <a:gd name="T7" fmla="*/ 10 h 16"/>
              <a:gd name="T8" fmla="*/ 2 w 8"/>
              <a:gd name="T9" fmla="*/ 16 h 16"/>
              <a:gd name="T10" fmla="*/ 6 w 8"/>
              <a:gd name="T11" fmla="*/ 16 h 16"/>
              <a:gd name="T12" fmla="*/ 8 w 8"/>
              <a:gd name="T13" fmla="*/ 8 h 16"/>
              <a:gd name="T14" fmla="*/ 8 w 8"/>
              <a:gd name="T15" fmla="*/ 2 h 16"/>
              <a:gd name="T16" fmla="*/ 8 w 8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16">
                <a:moveTo>
                  <a:pt x="8" y="0"/>
                </a:moveTo>
                <a:lnTo>
                  <a:pt x="2" y="0"/>
                </a:lnTo>
                <a:lnTo>
                  <a:pt x="0" y="4"/>
                </a:lnTo>
                <a:lnTo>
                  <a:pt x="0" y="10"/>
                </a:lnTo>
                <a:lnTo>
                  <a:pt x="2" y="16"/>
                </a:lnTo>
                <a:lnTo>
                  <a:pt x="6" y="16"/>
                </a:lnTo>
                <a:lnTo>
                  <a:pt x="8" y="8"/>
                </a:lnTo>
                <a:lnTo>
                  <a:pt x="8" y="2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46" name="Freeform 226"/>
          <p:cNvSpPr>
            <a:spLocks/>
          </p:cNvSpPr>
          <p:nvPr/>
        </p:nvSpPr>
        <p:spPr bwMode="auto">
          <a:xfrm>
            <a:off x="5603875" y="4263150"/>
            <a:ext cx="15875" cy="45913"/>
          </a:xfrm>
          <a:custGeom>
            <a:avLst/>
            <a:gdLst>
              <a:gd name="T0" fmla="*/ 0 w 10"/>
              <a:gd name="T1" fmla="*/ 22 h 26"/>
              <a:gd name="T2" fmla="*/ 0 w 10"/>
              <a:gd name="T3" fmla="*/ 10 h 26"/>
              <a:gd name="T4" fmla="*/ 4 w 10"/>
              <a:gd name="T5" fmla="*/ 0 h 26"/>
              <a:gd name="T6" fmla="*/ 8 w 10"/>
              <a:gd name="T7" fmla="*/ 0 h 26"/>
              <a:gd name="T8" fmla="*/ 10 w 10"/>
              <a:gd name="T9" fmla="*/ 8 h 26"/>
              <a:gd name="T10" fmla="*/ 10 w 10"/>
              <a:gd name="T11" fmla="*/ 14 h 26"/>
              <a:gd name="T12" fmla="*/ 8 w 10"/>
              <a:gd name="T13" fmla="*/ 22 h 26"/>
              <a:gd name="T14" fmla="*/ 4 w 10"/>
              <a:gd name="T15" fmla="*/ 26 h 26"/>
              <a:gd name="T16" fmla="*/ 0 w 10"/>
              <a:gd name="T17" fmla="*/ 2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6">
                <a:moveTo>
                  <a:pt x="0" y="22"/>
                </a:move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lnTo>
                  <a:pt x="10" y="8"/>
                </a:lnTo>
                <a:lnTo>
                  <a:pt x="10" y="14"/>
                </a:lnTo>
                <a:lnTo>
                  <a:pt x="8" y="22"/>
                </a:lnTo>
                <a:lnTo>
                  <a:pt x="4" y="26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47" name="Freeform 227"/>
          <p:cNvSpPr>
            <a:spLocks/>
          </p:cNvSpPr>
          <p:nvPr/>
        </p:nvSpPr>
        <p:spPr bwMode="auto">
          <a:xfrm>
            <a:off x="5591175" y="4228419"/>
            <a:ext cx="12700" cy="45719"/>
          </a:xfrm>
          <a:custGeom>
            <a:avLst/>
            <a:gdLst>
              <a:gd name="T0" fmla="*/ 0 w 8"/>
              <a:gd name="T1" fmla="*/ 0 h 12"/>
              <a:gd name="T2" fmla="*/ 8 w 8"/>
              <a:gd name="T3" fmla="*/ 2 h 12"/>
              <a:gd name="T4" fmla="*/ 4 w 8"/>
              <a:gd name="T5" fmla="*/ 12 h 12"/>
              <a:gd name="T6" fmla="*/ 0 w 8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2">
                <a:moveTo>
                  <a:pt x="0" y="0"/>
                </a:moveTo>
                <a:lnTo>
                  <a:pt x="8" y="2"/>
                </a:lnTo>
                <a:lnTo>
                  <a:pt x="4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49" name="Freeform 229"/>
          <p:cNvSpPr>
            <a:spLocks/>
          </p:cNvSpPr>
          <p:nvPr/>
        </p:nvSpPr>
        <p:spPr bwMode="auto">
          <a:xfrm>
            <a:off x="6902450" y="4554109"/>
            <a:ext cx="127000" cy="120079"/>
          </a:xfrm>
          <a:custGeom>
            <a:avLst/>
            <a:gdLst>
              <a:gd name="T0" fmla="*/ 40 w 80"/>
              <a:gd name="T1" fmla="*/ 66 h 68"/>
              <a:gd name="T2" fmla="*/ 34 w 80"/>
              <a:gd name="T3" fmla="*/ 66 h 68"/>
              <a:gd name="T4" fmla="*/ 32 w 80"/>
              <a:gd name="T5" fmla="*/ 68 h 68"/>
              <a:gd name="T6" fmla="*/ 18 w 80"/>
              <a:gd name="T7" fmla="*/ 64 h 68"/>
              <a:gd name="T8" fmla="*/ 12 w 80"/>
              <a:gd name="T9" fmla="*/ 54 h 68"/>
              <a:gd name="T10" fmla="*/ 8 w 80"/>
              <a:gd name="T11" fmla="*/ 44 h 68"/>
              <a:gd name="T12" fmla="*/ 0 w 80"/>
              <a:gd name="T13" fmla="*/ 24 h 68"/>
              <a:gd name="T14" fmla="*/ 0 w 80"/>
              <a:gd name="T15" fmla="*/ 18 h 68"/>
              <a:gd name="T16" fmla="*/ 8 w 80"/>
              <a:gd name="T17" fmla="*/ 4 h 68"/>
              <a:gd name="T18" fmla="*/ 48 w 80"/>
              <a:gd name="T19" fmla="*/ 2 h 68"/>
              <a:gd name="T20" fmla="*/ 48 w 80"/>
              <a:gd name="T21" fmla="*/ 8 h 68"/>
              <a:gd name="T22" fmla="*/ 58 w 80"/>
              <a:gd name="T23" fmla="*/ 8 h 68"/>
              <a:gd name="T24" fmla="*/ 62 w 80"/>
              <a:gd name="T25" fmla="*/ 0 h 68"/>
              <a:gd name="T26" fmla="*/ 66 w 80"/>
              <a:gd name="T27" fmla="*/ 2 h 68"/>
              <a:gd name="T28" fmla="*/ 68 w 80"/>
              <a:gd name="T29" fmla="*/ 6 h 68"/>
              <a:gd name="T30" fmla="*/ 80 w 80"/>
              <a:gd name="T31" fmla="*/ 6 h 68"/>
              <a:gd name="T32" fmla="*/ 80 w 80"/>
              <a:gd name="T33" fmla="*/ 16 h 68"/>
              <a:gd name="T34" fmla="*/ 76 w 80"/>
              <a:gd name="T35" fmla="*/ 26 h 68"/>
              <a:gd name="T36" fmla="*/ 70 w 80"/>
              <a:gd name="T37" fmla="*/ 38 h 68"/>
              <a:gd name="T38" fmla="*/ 64 w 80"/>
              <a:gd name="T39" fmla="*/ 46 h 68"/>
              <a:gd name="T40" fmla="*/ 54 w 80"/>
              <a:gd name="T41" fmla="*/ 50 h 68"/>
              <a:gd name="T42" fmla="*/ 54 w 80"/>
              <a:gd name="T43" fmla="*/ 58 h 68"/>
              <a:gd name="T44" fmla="*/ 44 w 80"/>
              <a:gd name="T45" fmla="*/ 62 h 68"/>
              <a:gd name="T46" fmla="*/ 40 w 80"/>
              <a:gd name="T47" fmla="*/ 6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0" h="68">
                <a:moveTo>
                  <a:pt x="40" y="66"/>
                </a:moveTo>
                <a:lnTo>
                  <a:pt x="34" y="66"/>
                </a:lnTo>
                <a:lnTo>
                  <a:pt x="32" y="68"/>
                </a:lnTo>
                <a:lnTo>
                  <a:pt x="18" y="64"/>
                </a:lnTo>
                <a:lnTo>
                  <a:pt x="12" y="54"/>
                </a:lnTo>
                <a:lnTo>
                  <a:pt x="8" y="44"/>
                </a:lnTo>
                <a:lnTo>
                  <a:pt x="0" y="24"/>
                </a:lnTo>
                <a:lnTo>
                  <a:pt x="0" y="18"/>
                </a:lnTo>
                <a:lnTo>
                  <a:pt x="8" y="4"/>
                </a:lnTo>
                <a:lnTo>
                  <a:pt x="48" y="2"/>
                </a:lnTo>
                <a:lnTo>
                  <a:pt x="48" y="8"/>
                </a:lnTo>
                <a:lnTo>
                  <a:pt x="58" y="8"/>
                </a:lnTo>
                <a:lnTo>
                  <a:pt x="62" y="0"/>
                </a:lnTo>
                <a:lnTo>
                  <a:pt x="66" y="2"/>
                </a:lnTo>
                <a:lnTo>
                  <a:pt x="68" y="6"/>
                </a:lnTo>
                <a:lnTo>
                  <a:pt x="80" y="6"/>
                </a:lnTo>
                <a:lnTo>
                  <a:pt x="80" y="16"/>
                </a:lnTo>
                <a:lnTo>
                  <a:pt x="76" y="26"/>
                </a:lnTo>
                <a:lnTo>
                  <a:pt x="70" y="38"/>
                </a:lnTo>
                <a:lnTo>
                  <a:pt x="64" y="46"/>
                </a:lnTo>
                <a:lnTo>
                  <a:pt x="54" y="50"/>
                </a:lnTo>
                <a:lnTo>
                  <a:pt x="54" y="58"/>
                </a:lnTo>
                <a:lnTo>
                  <a:pt x="44" y="62"/>
                </a:lnTo>
                <a:lnTo>
                  <a:pt x="40" y="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50" name="Freeform 230"/>
          <p:cNvSpPr>
            <a:spLocks/>
          </p:cNvSpPr>
          <p:nvPr/>
        </p:nvSpPr>
        <p:spPr bwMode="auto">
          <a:xfrm>
            <a:off x="6899275" y="4305423"/>
            <a:ext cx="177800" cy="413214"/>
          </a:xfrm>
          <a:custGeom>
            <a:avLst/>
            <a:gdLst>
              <a:gd name="T0" fmla="*/ 42 w 112"/>
              <a:gd name="T1" fmla="*/ 204 h 234"/>
              <a:gd name="T2" fmla="*/ 44 w 112"/>
              <a:gd name="T3" fmla="*/ 206 h 234"/>
              <a:gd name="T4" fmla="*/ 44 w 112"/>
              <a:gd name="T5" fmla="*/ 208 h 234"/>
              <a:gd name="T6" fmla="*/ 44 w 112"/>
              <a:gd name="T7" fmla="*/ 214 h 234"/>
              <a:gd name="T8" fmla="*/ 42 w 112"/>
              <a:gd name="T9" fmla="*/ 214 h 234"/>
              <a:gd name="T10" fmla="*/ 40 w 112"/>
              <a:gd name="T11" fmla="*/ 234 h 234"/>
              <a:gd name="T12" fmla="*/ 52 w 112"/>
              <a:gd name="T13" fmla="*/ 226 h 234"/>
              <a:gd name="T14" fmla="*/ 66 w 112"/>
              <a:gd name="T15" fmla="*/ 218 h 234"/>
              <a:gd name="T16" fmla="*/ 66 w 112"/>
              <a:gd name="T17" fmla="*/ 210 h 234"/>
              <a:gd name="T18" fmla="*/ 70 w 112"/>
              <a:gd name="T19" fmla="*/ 204 h 234"/>
              <a:gd name="T20" fmla="*/ 82 w 112"/>
              <a:gd name="T21" fmla="*/ 206 h 234"/>
              <a:gd name="T22" fmla="*/ 94 w 112"/>
              <a:gd name="T23" fmla="*/ 202 h 234"/>
              <a:gd name="T24" fmla="*/ 108 w 112"/>
              <a:gd name="T25" fmla="*/ 190 h 234"/>
              <a:gd name="T26" fmla="*/ 112 w 112"/>
              <a:gd name="T27" fmla="*/ 172 h 234"/>
              <a:gd name="T28" fmla="*/ 108 w 112"/>
              <a:gd name="T29" fmla="*/ 152 h 234"/>
              <a:gd name="T30" fmla="*/ 104 w 112"/>
              <a:gd name="T31" fmla="*/ 138 h 234"/>
              <a:gd name="T32" fmla="*/ 100 w 112"/>
              <a:gd name="T33" fmla="*/ 122 h 234"/>
              <a:gd name="T34" fmla="*/ 60 w 112"/>
              <a:gd name="T35" fmla="*/ 78 h 234"/>
              <a:gd name="T36" fmla="*/ 54 w 112"/>
              <a:gd name="T37" fmla="*/ 70 h 234"/>
              <a:gd name="T38" fmla="*/ 62 w 112"/>
              <a:gd name="T39" fmla="*/ 50 h 234"/>
              <a:gd name="T40" fmla="*/ 74 w 112"/>
              <a:gd name="T41" fmla="*/ 34 h 234"/>
              <a:gd name="T42" fmla="*/ 82 w 112"/>
              <a:gd name="T43" fmla="*/ 32 h 234"/>
              <a:gd name="T44" fmla="*/ 80 w 112"/>
              <a:gd name="T45" fmla="*/ 24 h 234"/>
              <a:gd name="T46" fmla="*/ 70 w 112"/>
              <a:gd name="T47" fmla="*/ 20 h 234"/>
              <a:gd name="T48" fmla="*/ 68 w 112"/>
              <a:gd name="T49" fmla="*/ 6 h 234"/>
              <a:gd name="T50" fmla="*/ 58 w 112"/>
              <a:gd name="T51" fmla="*/ 4 h 234"/>
              <a:gd name="T52" fmla="*/ 50 w 112"/>
              <a:gd name="T53" fmla="*/ 0 h 234"/>
              <a:gd name="T54" fmla="*/ 44 w 112"/>
              <a:gd name="T55" fmla="*/ 0 h 234"/>
              <a:gd name="T56" fmla="*/ 34 w 112"/>
              <a:gd name="T57" fmla="*/ 6 h 234"/>
              <a:gd name="T58" fmla="*/ 2 w 112"/>
              <a:gd name="T59" fmla="*/ 8 h 234"/>
              <a:gd name="T60" fmla="*/ 0 w 112"/>
              <a:gd name="T61" fmla="*/ 14 h 234"/>
              <a:gd name="T62" fmla="*/ 10 w 112"/>
              <a:gd name="T63" fmla="*/ 24 h 234"/>
              <a:gd name="T64" fmla="*/ 12 w 112"/>
              <a:gd name="T65" fmla="*/ 38 h 234"/>
              <a:gd name="T66" fmla="*/ 34 w 112"/>
              <a:gd name="T67" fmla="*/ 36 h 234"/>
              <a:gd name="T68" fmla="*/ 40 w 112"/>
              <a:gd name="T69" fmla="*/ 46 h 234"/>
              <a:gd name="T70" fmla="*/ 42 w 112"/>
              <a:gd name="T71" fmla="*/ 56 h 234"/>
              <a:gd name="T72" fmla="*/ 28 w 112"/>
              <a:gd name="T73" fmla="*/ 56 h 234"/>
              <a:gd name="T74" fmla="*/ 26 w 112"/>
              <a:gd name="T75" fmla="*/ 66 h 234"/>
              <a:gd name="T76" fmla="*/ 34 w 112"/>
              <a:gd name="T77" fmla="*/ 70 h 234"/>
              <a:gd name="T78" fmla="*/ 62 w 112"/>
              <a:gd name="T79" fmla="*/ 96 h 234"/>
              <a:gd name="T80" fmla="*/ 80 w 112"/>
              <a:gd name="T81" fmla="*/ 116 h 234"/>
              <a:gd name="T82" fmla="*/ 84 w 112"/>
              <a:gd name="T83" fmla="*/ 130 h 234"/>
              <a:gd name="T84" fmla="*/ 82 w 112"/>
              <a:gd name="T85" fmla="*/ 144 h 234"/>
              <a:gd name="T86" fmla="*/ 82 w 112"/>
              <a:gd name="T87" fmla="*/ 152 h 234"/>
              <a:gd name="T88" fmla="*/ 78 w 112"/>
              <a:gd name="T89" fmla="*/ 164 h 234"/>
              <a:gd name="T90" fmla="*/ 72 w 112"/>
              <a:gd name="T91" fmla="*/ 176 h 234"/>
              <a:gd name="T92" fmla="*/ 66 w 112"/>
              <a:gd name="T93" fmla="*/ 184 h 234"/>
              <a:gd name="T94" fmla="*/ 56 w 112"/>
              <a:gd name="T95" fmla="*/ 188 h 234"/>
              <a:gd name="T96" fmla="*/ 56 w 112"/>
              <a:gd name="T97" fmla="*/ 196 h 234"/>
              <a:gd name="T98" fmla="*/ 46 w 112"/>
              <a:gd name="T99" fmla="*/ 200 h 234"/>
              <a:gd name="T100" fmla="*/ 42 w 112"/>
              <a:gd name="T101" fmla="*/ 20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2" h="234">
                <a:moveTo>
                  <a:pt x="42" y="204"/>
                </a:moveTo>
                <a:lnTo>
                  <a:pt x="44" y="206"/>
                </a:lnTo>
                <a:lnTo>
                  <a:pt x="44" y="208"/>
                </a:lnTo>
                <a:lnTo>
                  <a:pt x="44" y="214"/>
                </a:lnTo>
                <a:lnTo>
                  <a:pt x="42" y="214"/>
                </a:lnTo>
                <a:lnTo>
                  <a:pt x="40" y="234"/>
                </a:lnTo>
                <a:lnTo>
                  <a:pt x="52" y="226"/>
                </a:lnTo>
                <a:lnTo>
                  <a:pt x="66" y="218"/>
                </a:lnTo>
                <a:lnTo>
                  <a:pt x="66" y="210"/>
                </a:lnTo>
                <a:lnTo>
                  <a:pt x="70" y="204"/>
                </a:lnTo>
                <a:lnTo>
                  <a:pt x="82" y="206"/>
                </a:lnTo>
                <a:lnTo>
                  <a:pt x="94" y="202"/>
                </a:lnTo>
                <a:lnTo>
                  <a:pt x="108" y="190"/>
                </a:lnTo>
                <a:lnTo>
                  <a:pt x="112" y="172"/>
                </a:lnTo>
                <a:lnTo>
                  <a:pt x="108" y="152"/>
                </a:lnTo>
                <a:lnTo>
                  <a:pt x="104" y="138"/>
                </a:lnTo>
                <a:lnTo>
                  <a:pt x="100" y="122"/>
                </a:lnTo>
                <a:lnTo>
                  <a:pt x="60" y="78"/>
                </a:lnTo>
                <a:lnTo>
                  <a:pt x="54" y="70"/>
                </a:lnTo>
                <a:lnTo>
                  <a:pt x="62" y="50"/>
                </a:lnTo>
                <a:lnTo>
                  <a:pt x="74" y="34"/>
                </a:lnTo>
                <a:lnTo>
                  <a:pt x="82" y="32"/>
                </a:lnTo>
                <a:lnTo>
                  <a:pt x="80" y="24"/>
                </a:lnTo>
                <a:lnTo>
                  <a:pt x="70" y="20"/>
                </a:lnTo>
                <a:lnTo>
                  <a:pt x="68" y="6"/>
                </a:lnTo>
                <a:lnTo>
                  <a:pt x="58" y="4"/>
                </a:lnTo>
                <a:lnTo>
                  <a:pt x="50" y="0"/>
                </a:lnTo>
                <a:lnTo>
                  <a:pt x="44" y="0"/>
                </a:lnTo>
                <a:lnTo>
                  <a:pt x="34" y="6"/>
                </a:lnTo>
                <a:lnTo>
                  <a:pt x="2" y="8"/>
                </a:lnTo>
                <a:lnTo>
                  <a:pt x="0" y="14"/>
                </a:lnTo>
                <a:lnTo>
                  <a:pt x="10" y="24"/>
                </a:lnTo>
                <a:lnTo>
                  <a:pt x="12" y="38"/>
                </a:lnTo>
                <a:lnTo>
                  <a:pt x="34" y="36"/>
                </a:lnTo>
                <a:lnTo>
                  <a:pt x="40" y="46"/>
                </a:lnTo>
                <a:lnTo>
                  <a:pt x="42" y="56"/>
                </a:lnTo>
                <a:lnTo>
                  <a:pt x="28" y="56"/>
                </a:lnTo>
                <a:lnTo>
                  <a:pt x="26" y="66"/>
                </a:lnTo>
                <a:lnTo>
                  <a:pt x="34" y="70"/>
                </a:lnTo>
                <a:lnTo>
                  <a:pt x="62" y="96"/>
                </a:lnTo>
                <a:lnTo>
                  <a:pt x="80" y="116"/>
                </a:lnTo>
                <a:lnTo>
                  <a:pt x="84" y="130"/>
                </a:lnTo>
                <a:lnTo>
                  <a:pt x="82" y="144"/>
                </a:lnTo>
                <a:lnTo>
                  <a:pt x="82" y="152"/>
                </a:lnTo>
                <a:lnTo>
                  <a:pt x="78" y="164"/>
                </a:lnTo>
                <a:lnTo>
                  <a:pt x="72" y="176"/>
                </a:lnTo>
                <a:lnTo>
                  <a:pt x="66" y="184"/>
                </a:lnTo>
                <a:lnTo>
                  <a:pt x="56" y="188"/>
                </a:lnTo>
                <a:lnTo>
                  <a:pt x="56" y="196"/>
                </a:lnTo>
                <a:lnTo>
                  <a:pt x="46" y="200"/>
                </a:lnTo>
                <a:lnTo>
                  <a:pt x="42" y="204"/>
                </a:lnTo>
                <a:close/>
              </a:path>
            </a:pathLst>
          </a:custGeom>
          <a:solidFill>
            <a:srgbClr val="41F958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51" name="Freeform 231"/>
          <p:cNvSpPr>
            <a:spLocks/>
          </p:cNvSpPr>
          <p:nvPr/>
        </p:nvSpPr>
        <p:spPr bwMode="auto">
          <a:xfrm>
            <a:off x="6286500" y="3981965"/>
            <a:ext cx="60325" cy="63571"/>
          </a:xfrm>
          <a:custGeom>
            <a:avLst/>
            <a:gdLst>
              <a:gd name="T0" fmla="*/ 14 w 38"/>
              <a:gd name="T1" fmla="*/ 36 h 36"/>
              <a:gd name="T2" fmla="*/ 12 w 38"/>
              <a:gd name="T3" fmla="*/ 28 h 36"/>
              <a:gd name="T4" fmla="*/ 2 w 38"/>
              <a:gd name="T5" fmla="*/ 22 h 36"/>
              <a:gd name="T6" fmla="*/ 0 w 38"/>
              <a:gd name="T7" fmla="*/ 8 h 36"/>
              <a:gd name="T8" fmla="*/ 6 w 38"/>
              <a:gd name="T9" fmla="*/ 4 h 36"/>
              <a:gd name="T10" fmla="*/ 20 w 38"/>
              <a:gd name="T11" fmla="*/ 0 h 36"/>
              <a:gd name="T12" fmla="*/ 28 w 38"/>
              <a:gd name="T13" fmla="*/ 6 h 36"/>
              <a:gd name="T14" fmla="*/ 38 w 38"/>
              <a:gd name="T15" fmla="*/ 12 h 36"/>
              <a:gd name="T16" fmla="*/ 38 w 38"/>
              <a:gd name="T17" fmla="*/ 20 h 36"/>
              <a:gd name="T18" fmla="*/ 32 w 38"/>
              <a:gd name="T19" fmla="*/ 26 h 36"/>
              <a:gd name="T20" fmla="*/ 24 w 38"/>
              <a:gd name="T21" fmla="*/ 30 h 36"/>
              <a:gd name="T22" fmla="*/ 14 w 38"/>
              <a:gd name="T2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" h="36">
                <a:moveTo>
                  <a:pt x="14" y="36"/>
                </a:moveTo>
                <a:lnTo>
                  <a:pt x="12" y="28"/>
                </a:lnTo>
                <a:lnTo>
                  <a:pt x="2" y="22"/>
                </a:lnTo>
                <a:lnTo>
                  <a:pt x="0" y="8"/>
                </a:lnTo>
                <a:lnTo>
                  <a:pt x="6" y="4"/>
                </a:lnTo>
                <a:lnTo>
                  <a:pt x="20" y="0"/>
                </a:lnTo>
                <a:lnTo>
                  <a:pt x="28" y="6"/>
                </a:lnTo>
                <a:lnTo>
                  <a:pt x="38" y="12"/>
                </a:lnTo>
                <a:lnTo>
                  <a:pt x="38" y="20"/>
                </a:lnTo>
                <a:lnTo>
                  <a:pt x="32" y="26"/>
                </a:lnTo>
                <a:lnTo>
                  <a:pt x="24" y="30"/>
                </a:lnTo>
                <a:lnTo>
                  <a:pt x="14" y="3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52" name="Freeform 232"/>
          <p:cNvSpPr>
            <a:spLocks/>
          </p:cNvSpPr>
          <p:nvPr/>
        </p:nvSpPr>
        <p:spPr bwMode="auto">
          <a:xfrm>
            <a:off x="6337300" y="4118421"/>
            <a:ext cx="206375" cy="127143"/>
          </a:xfrm>
          <a:custGeom>
            <a:avLst/>
            <a:gdLst>
              <a:gd name="T0" fmla="*/ 16 w 130"/>
              <a:gd name="T1" fmla="*/ 6 h 72"/>
              <a:gd name="T2" fmla="*/ 30 w 130"/>
              <a:gd name="T3" fmla="*/ 0 h 72"/>
              <a:gd name="T4" fmla="*/ 44 w 130"/>
              <a:gd name="T5" fmla="*/ 14 h 72"/>
              <a:gd name="T6" fmla="*/ 60 w 130"/>
              <a:gd name="T7" fmla="*/ 22 h 72"/>
              <a:gd name="T8" fmla="*/ 72 w 130"/>
              <a:gd name="T9" fmla="*/ 30 h 72"/>
              <a:gd name="T10" fmla="*/ 88 w 130"/>
              <a:gd name="T11" fmla="*/ 40 h 72"/>
              <a:gd name="T12" fmla="*/ 104 w 130"/>
              <a:gd name="T13" fmla="*/ 44 h 72"/>
              <a:gd name="T14" fmla="*/ 128 w 130"/>
              <a:gd name="T15" fmla="*/ 46 h 72"/>
              <a:gd name="T16" fmla="*/ 128 w 130"/>
              <a:gd name="T17" fmla="*/ 58 h 72"/>
              <a:gd name="T18" fmla="*/ 130 w 130"/>
              <a:gd name="T19" fmla="*/ 70 h 72"/>
              <a:gd name="T20" fmla="*/ 102 w 130"/>
              <a:gd name="T21" fmla="*/ 72 h 72"/>
              <a:gd name="T22" fmla="*/ 88 w 130"/>
              <a:gd name="T23" fmla="*/ 66 h 72"/>
              <a:gd name="T24" fmla="*/ 72 w 130"/>
              <a:gd name="T25" fmla="*/ 54 h 72"/>
              <a:gd name="T26" fmla="*/ 48 w 130"/>
              <a:gd name="T27" fmla="*/ 52 h 72"/>
              <a:gd name="T28" fmla="*/ 34 w 130"/>
              <a:gd name="T29" fmla="*/ 46 h 72"/>
              <a:gd name="T30" fmla="*/ 20 w 130"/>
              <a:gd name="T31" fmla="*/ 36 h 72"/>
              <a:gd name="T32" fmla="*/ 0 w 130"/>
              <a:gd name="T33" fmla="*/ 30 h 72"/>
              <a:gd name="T34" fmla="*/ 4 w 130"/>
              <a:gd name="T35" fmla="*/ 14 h 72"/>
              <a:gd name="T36" fmla="*/ 16 w 130"/>
              <a:gd name="T37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" h="72">
                <a:moveTo>
                  <a:pt x="16" y="6"/>
                </a:moveTo>
                <a:lnTo>
                  <a:pt x="30" y="0"/>
                </a:lnTo>
                <a:lnTo>
                  <a:pt x="44" y="14"/>
                </a:lnTo>
                <a:lnTo>
                  <a:pt x="60" y="22"/>
                </a:lnTo>
                <a:lnTo>
                  <a:pt x="72" y="30"/>
                </a:lnTo>
                <a:lnTo>
                  <a:pt x="88" y="40"/>
                </a:lnTo>
                <a:lnTo>
                  <a:pt x="104" y="44"/>
                </a:lnTo>
                <a:lnTo>
                  <a:pt x="128" y="46"/>
                </a:lnTo>
                <a:lnTo>
                  <a:pt x="128" y="58"/>
                </a:lnTo>
                <a:lnTo>
                  <a:pt x="130" y="70"/>
                </a:lnTo>
                <a:lnTo>
                  <a:pt x="102" y="72"/>
                </a:lnTo>
                <a:lnTo>
                  <a:pt x="88" y="66"/>
                </a:lnTo>
                <a:lnTo>
                  <a:pt x="72" y="54"/>
                </a:lnTo>
                <a:lnTo>
                  <a:pt x="48" y="52"/>
                </a:lnTo>
                <a:lnTo>
                  <a:pt x="34" y="46"/>
                </a:lnTo>
                <a:lnTo>
                  <a:pt x="20" y="36"/>
                </a:lnTo>
                <a:lnTo>
                  <a:pt x="0" y="30"/>
                </a:lnTo>
                <a:lnTo>
                  <a:pt x="4" y="14"/>
                </a:lnTo>
                <a:lnTo>
                  <a:pt x="16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53" name="Freeform 233"/>
          <p:cNvSpPr>
            <a:spLocks/>
          </p:cNvSpPr>
          <p:nvPr/>
        </p:nvSpPr>
        <p:spPr bwMode="auto">
          <a:xfrm>
            <a:off x="6565901" y="4190126"/>
            <a:ext cx="79375" cy="45913"/>
          </a:xfrm>
          <a:custGeom>
            <a:avLst/>
            <a:gdLst>
              <a:gd name="T0" fmla="*/ 10 w 50"/>
              <a:gd name="T1" fmla="*/ 0 h 26"/>
              <a:gd name="T2" fmla="*/ 4 w 50"/>
              <a:gd name="T3" fmla="*/ 6 h 26"/>
              <a:gd name="T4" fmla="*/ 2 w 50"/>
              <a:gd name="T5" fmla="*/ 6 h 26"/>
              <a:gd name="T6" fmla="*/ 0 w 50"/>
              <a:gd name="T7" fmla="*/ 14 h 26"/>
              <a:gd name="T8" fmla="*/ 2 w 50"/>
              <a:gd name="T9" fmla="*/ 20 h 26"/>
              <a:gd name="T10" fmla="*/ 8 w 50"/>
              <a:gd name="T11" fmla="*/ 24 h 26"/>
              <a:gd name="T12" fmla="*/ 16 w 50"/>
              <a:gd name="T13" fmla="*/ 26 h 26"/>
              <a:gd name="T14" fmla="*/ 32 w 50"/>
              <a:gd name="T15" fmla="*/ 24 h 26"/>
              <a:gd name="T16" fmla="*/ 46 w 50"/>
              <a:gd name="T17" fmla="*/ 22 h 26"/>
              <a:gd name="T18" fmla="*/ 50 w 50"/>
              <a:gd name="T19" fmla="*/ 16 h 26"/>
              <a:gd name="T20" fmla="*/ 46 w 50"/>
              <a:gd name="T21" fmla="*/ 6 h 26"/>
              <a:gd name="T22" fmla="*/ 32 w 50"/>
              <a:gd name="T23" fmla="*/ 4 h 26"/>
              <a:gd name="T24" fmla="*/ 20 w 50"/>
              <a:gd name="T25" fmla="*/ 0 h 26"/>
              <a:gd name="T26" fmla="*/ 10 w 50"/>
              <a:gd name="T2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26">
                <a:moveTo>
                  <a:pt x="10" y="0"/>
                </a:moveTo>
                <a:lnTo>
                  <a:pt x="4" y="6"/>
                </a:lnTo>
                <a:lnTo>
                  <a:pt x="2" y="6"/>
                </a:lnTo>
                <a:lnTo>
                  <a:pt x="0" y="14"/>
                </a:lnTo>
                <a:lnTo>
                  <a:pt x="2" y="20"/>
                </a:lnTo>
                <a:lnTo>
                  <a:pt x="8" y="24"/>
                </a:lnTo>
                <a:lnTo>
                  <a:pt x="16" y="26"/>
                </a:lnTo>
                <a:lnTo>
                  <a:pt x="32" y="24"/>
                </a:lnTo>
                <a:lnTo>
                  <a:pt x="46" y="22"/>
                </a:lnTo>
                <a:lnTo>
                  <a:pt x="50" y="16"/>
                </a:lnTo>
                <a:lnTo>
                  <a:pt x="46" y="6"/>
                </a:lnTo>
                <a:lnTo>
                  <a:pt x="32" y="4"/>
                </a:lnTo>
                <a:lnTo>
                  <a:pt x="20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54" name="Freeform 234"/>
          <p:cNvSpPr>
            <a:spLocks/>
          </p:cNvSpPr>
          <p:nvPr/>
        </p:nvSpPr>
        <p:spPr bwMode="auto">
          <a:xfrm>
            <a:off x="6543675" y="4239034"/>
            <a:ext cx="111125" cy="158928"/>
          </a:xfrm>
          <a:custGeom>
            <a:avLst/>
            <a:gdLst>
              <a:gd name="T0" fmla="*/ 14 w 70"/>
              <a:gd name="T1" fmla="*/ 74 h 90"/>
              <a:gd name="T2" fmla="*/ 10 w 70"/>
              <a:gd name="T3" fmla="*/ 50 h 90"/>
              <a:gd name="T4" fmla="*/ 8 w 70"/>
              <a:gd name="T5" fmla="*/ 38 h 90"/>
              <a:gd name="T6" fmla="*/ 2 w 70"/>
              <a:gd name="T7" fmla="*/ 34 h 90"/>
              <a:gd name="T8" fmla="*/ 0 w 70"/>
              <a:gd name="T9" fmla="*/ 26 h 90"/>
              <a:gd name="T10" fmla="*/ 12 w 70"/>
              <a:gd name="T11" fmla="*/ 20 h 90"/>
              <a:gd name="T12" fmla="*/ 4 w 70"/>
              <a:gd name="T13" fmla="*/ 12 h 90"/>
              <a:gd name="T14" fmla="*/ 4 w 70"/>
              <a:gd name="T15" fmla="*/ 6 h 90"/>
              <a:gd name="T16" fmla="*/ 10 w 70"/>
              <a:gd name="T17" fmla="*/ 0 h 90"/>
              <a:gd name="T18" fmla="*/ 14 w 70"/>
              <a:gd name="T19" fmla="*/ 6 h 90"/>
              <a:gd name="T20" fmla="*/ 24 w 70"/>
              <a:gd name="T21" fmla="*/ 10 h 90"/>
              <a:gd name="T22" fmla="*/ 30 w 70"/>
              <a:gd name="T23" fmla="*/ 22 h 90"/>
              <a:gd name="T24" fmla="*/ 64 w 70"/>
              <a:gd name="T25" fmla="*/ 22 h 90"/>
              <a:gd name="T26" fmla="*/ 64 w 70"/>
              <a:gd name="T27" fmla="*/ 34 h 90"/>
              <a:gd name="T28" fmla="*/ 56 w 70"/>
              <a:gd name="T29" fmla="*/ 38 h 90"/>
              <a:gd name="T30" fmla="*/ 52 w 70"/>
              <a:gd name="T31" fmla="*/ 40 h 90"/>
              <a:gd name="T32" fmla="*/ 48 w 70"/>
              <a:gd name="T33" fmla="*/ 46 h 90"/>
              <a:gd name="T34" fmla="*/ 48 w 70"/>
              <a:gd name="T35" fmla="*/ 50 h 90"/>
              <a:gd name="T36" fmla="*/ 48 w 70"/>
              <a:gd name="T37" fmla="*/ 54 h 90"/>
              <a:gd name="T38" fmla="*/ 56 w 70"/>
              <a:gd name="T39" fmla="*/ 58 h 90"/>
              <a:gd name="T40" fmla="*/ 60 w 70"/>
              <a:gd name="T41" fmla="*/ 46 h 90"/>
              <a:gd name="T42" fmla="*/ 70 w 70"/>
              <a:gd name="T43" fmla="*/ 48 h 90"/>
              <a:gd name="T44" fmla="*/ 68 w 70"/>
              <a:gd name="T45" fmla="*/ 60 h 90"/>
              <a:gd name="T46" fmla="*/ 68 w 70"/>
              <a:gd name="T47" fmla="*/ 70 h 90"/>
              <a:gd name="T48" fmla="*/ 70 w 70"/>
              <a:gd name="T49" fmla="*/ 76 h 90"/>
              <a:gd name="T50" fmla="*/ 70 w 70"/>
              <a:gd name="T51" fmla="*/ 86 h 90"/>
              <a:gd name="T52" fmla="*/ 64 w 70"/>
              <a:gd name="T53" fmla="*/ 90 h 90"/>
              <a:gd name="T54" fmla="*/ 60 w 70"/>
              <a:gd name="T55" fmla="*/ 82 h 90"/>
              <a:gd name="T56" fmla="*/ 58 w 70"/>
              <a:gd name="T57" fmla="*/ 68 h 90"/>
              <a:gd name="T58" fmla="*/ 54 w 70"/>
              <a:gd name="T59" fmla="*/ 64 h 90"/>
              <a:gd name="T60" fmla="*/ 48 w 70"/>
              <a:gd name="T61" fmla="*/ 62 h 90"/>
              <a:gd name="T62" fmla="*/ 40 w 70"/>
              <a:gd name="T63" fmla="*/ 56 h 90"/>
              <a:gd name="T64" fmla="*/ 36 w 70"/>
              <a:gd name="T65" fmla="*/ 62 h 90"/>
              <a:gd name="T66" fmla="*/ 36 w 70"/>
              <a:gd name="T67" fmla="*/ 74 h 90"/>
              <a:gd name="T68" fmla="*/ 26 w 70"/>
              <a:gd name="T69" fmla="*/ 74 h 90"/>
              <a:gd name="T70" fmla="*/ 14 w 70"/>
              <a:gd name="T71" fmla="*/ 7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0" h="90">
                <a:moveTo>
                  <a:pt x="14" y="74"/>
                </a:moveTo>
                <a:lnTo>
                  <a:pt x="10" y="50"/>
                </a:lnTo>
                <a:lnTo>
                  <a:pt x="8" y="38"/>
                </a:lnTo>
                <a:lnTo>
                  <a:pt x="2" y="34"/>
                </a:lnTo>
                <a:lnTo>
                  <a:pt x="0" y="26"/>
                </a:lnTo>
                <a:lnTo>
                  <a:pt x="12" y="20"/>
                </a:lnTo>
                <a:lnTo>
                  <a:pt x="4" y="12"/>
                </a:lnTo>
                <a:lnTo>
                  <a:pt x="4" y="6"/>
                </a:lnTo>
                <a:lnTo>
                  <a:pt x="10" y="0"/>
                </a:lnTo>
                <a:lnTo>
                  <a:pt x="14" y="6"/>
                </a:lnTo>
                <a:lnTo>
                  <a:pt x="24" y="10"/>
                </a:lnTo>
                <a:lnTo>
                  <a:pt x="30" y="22"/>
                </a:lnTo>
                <a:lnTo>
                  <a:pt x="64" y="22"/>
                </a:lnTo>
                <a:lnTo>
                  <a:pt x="64" y="34"/>
                </a:lnTo>
                <a:lnTo>
                  <a:pt x="56" y="38"/>
                </a:lnTo>
                <a:lnTo>
                  <a:pt x="52" y="40"/>
                </a:lnTo>
                <a:lnTo>
                  <a:pt x="48" y="46"/>
                </a:lnTo>
                <a:lnTo>
                  <a:pt x="48" y="50"/>
                </a:lnTo>
                <a:lnTo>
                  <a:pt x="48" y="54"/>
                </a:lnTo>
                <a:lnTo>
                  <a:pt x="56" y="58"/>
                </a:lnTo>
                <a:lnTo>
                  <a:pt x="60" y="46"/>
                </a:lnTo>
                <a:lnTo>
                  <a:pt x="70" y="48"/>
                </a:lnTo>
                <a:lnTo>
                  <a:pt x="68" y="60"/>
                </a:lnTo>
                <a:lnTo>
                  <a:pt x="68" y="70"/>
                </a:lnTo>
                <a:lnTo>
                  <a:pt x="70" y="76"/>
                </a:lnTo>
                <a:lnTo>
                  <a:pt x="70" y="86"/>
                </a:lnTo>
                <a:lnTo>
                  <a:pt x="64" y="90"/>
                </a:lnTo>
                <a:lnTo>
                  <a:pt x="60" y="82"/>
                </a:lnTo>
                <a:lnTo>
                  <a:pt x="58" y="68"/>
                </a:lnTo>
                <a:lnTo>
                  <a:pt x="54" y="64"/>
                </a:lnTo>
                <a:lnTo>
                  <a:pt x="48" y="62"/>
                </a:lnTo>
                <a:lnTo>
                  <a:pt x="40" y="56"/>
                </a:lnTo>
                <a:lnTo>
                  <a:pt x="36" y="62"/>
                </a:lnTo>
                <a:lnTo>
                  <a:pt x="36" y="74"/>
                </a:lnTo>
                <a:lnTo>
                  <a:pt x="26" y="74"/>
                </a:lnTo>
                <a:lnTo>
                  <a:pt x="14" y="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55" name="Freeform 235"/>
          <p:cNvSpPr>
            <a:spLocks/>
          </p:cNvSpPr>
          <p:nvPr/>
        </p:nvSpPr>
        <p:spPr bwMode="auto">
          <a:xfrm>
            <a:off x="6334125" y="4679717"/>
            <a:ext cx="50800" cy="102421"/>
          </a:xfrm>
          <a:custGeom>
            <a:avLst/>
            <a:gdLst>
              <a:gd name="T0" fmla="*/ 6 w 32"/>
              <a:gd name="T1" fmla="*/ 0 h 58"/>
              <a:gd name="T2" fmla="*/ 16 w 32"/>
              <a:gd name="T3" fmla="*/ 12 h 58"/>
              <a:gd name="T4" fmla="*/ 26 w 32"/>
              <a:gd name="T5" fmla="*/ 26 h 58"/>
              <a:gd name="T6" fmla="*/ 32 w 32"/>
              <a:gd name="T7" fmla="*/ 40 h 58"/>
              <a:gd name="T8" fmla="*/ 26 w 32"/>
              <a:gd name="T9" fmla="*/ 56 h 58"/>
              <a:gd name="T10" fmla="*/ 16 w 32"/>
              <a:gd name="T11" fmla="*/ 58 h 58"/>
              <a:gd name="T12" fmla="*/ 6 w 32"/>
              <a:gd name="T13" fmla="*/ 56 h 58"/>
              <a:gd name="T14" fmla="*/ 0 w 32"/>
              <a:gd name="T15" fmla="*/ 44 h 58"/>
              <a:gd name="T16" fmla="*/ 0 w 32"/>
              <a:gd name="T17" fmla="*/ 26 h 58"/>
              <a:gd name="T18" fmla="*/ 4 w 32"/>
              <a:gd name="T19" fmla="*/ 12 h 58"/>
              <a:gd name="T20" fmla="*/ 6 w 32"/>
              <a:gd name="T21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58">
                <a:moveTo>
                  <a:pt x="6" y="0"/>
                </a:moveTo>
                <a:lnTo>
                  <a:pt x="16" y="12"/>
                </a:lnTo>
                <a:lnTo>
                  <a:pt x="26" y="26"/>
                </a:lnTo>
                <a:lnTo>
                  <a:pt x="32" y="40"/>
                </a:lnTo>
                <a:lnTo>
                  <a:pt x="26" y="56"/>
                </a:lnTo>
                <a:lnTo>
                  <a:pt x="16" y="58"/>
                </a:lnTo>
                <a:lnTo>
                  <a:pt x="6" y="56"/>
                </a:lnTo>
                <a:lnTo>
                  <a:pt x="0" y="44"/>
                </a:lnTo>
                <a:lnTo>
                  <a:pt x="0" y="26"/>
                </a:lnTo>
                <a:lnTo>
                  <a:pt x="4" y="12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56" name="Freeform 236"/>
          <p:cNvSpPr>
            <a:spLocks/>
          </p:cNvSpPr>
          <p:nvPr/>
        </p:nvSpPr>
        <p:spPr bwMode="auto">
          <a:xfrm>
            <a:off x="6045200" y="3957477"/>
            <a:ext cx="730250" cy="819364"/>
          </a:xfrm>
          <a:custGeom>
            <a:avLst/>
            <a:gdLst>
              <a:gd name="T0" fmla="*/ 14 w 460"/>
              <a:gd name="T1" fmla="*/ 196 h 464"/>
              <a:gd name="T2" fmla="*/ 40 w 460"/>
              <a:gd name="T3" fmla="*/ 196 h 464"/>
              <a:gd name="T4" fmla="*/ 24 w 460"/>
              <a:gd name="T5" fmla="*/ 158 h 464"/>
              <a:gd name="T6" fmla="*/ 26 w 460"/>
              <a:gd name="T7" fmla="*/ 136 h 464"/>
              <a:gd name="T8" fmla="*/ 54 w 460"/>
              <a:gd name="T9" fmla="*/ 138 h 464"/>
              <a:gd name="T10" fmla="*/ 106 w 460"/>
              <a:gd name="T11" fmla="*/ 62 h 464"/>
              <a:gd name="T12" fmla="*/ 118 w 460"/>
              <a:gd name="T13" fmla="*/ 22 h 464"/>
              <a:gd name="T14" fmla="*/ 152 w 460"/>
              <a:gd name="T15" fmla="*/ 2 h 464"/>
              <a:gd name="T16" fmla="*/ 166 w 460"/>
              <a:gd name="T17" fmla="*/ 30 h 464"/>
              <a:gd name="T18" fmla="*/ 176 w 460"/>
              <a:gd name="T19" fmla="*/ 56 h 464"/>
              <a:gd name="T20" fmla="*/ 162 w 460"/>
              <a:gd name="T21" fmla="*/ 76 h 464"/>
              <a:gd name="T22" fmla="*/ 188 w 460"/>
              <a:gd name="T23" fmla="*/ 106 h 464"/>
              <a:gd name="T24" fmla="*/ 232 w 460"/>
              <a:gd name="T25" fmla="*/ 144 h 464"/>
              <a:gd name="T26" fmla="*/ 286 w 460"/>
              <a:gd name="T27" fmla="*/ 164 h 464"/>
              <a:gd name="T28" fmla="*/ 328 w 460"/>
              <a:gd name="T29" fmla="*/ 138 h 464"/>
              <a:gd name="T30" fmla="*/ 336 w 460"/>
              <a:gd name="T31" fmla="*/ 156 h 464"/>
              <a:gd name="T32" fmla="*/ 378 w 460"/>
              <a:gd name="T33" fmla="*/ 148 h 464"/>
              <a:gd name="T34" fmla="*/ 394 w 460"/>
              <a:gd name="T35" fmla="*/ 122 h 464"/>
              <a:gd name="T36" fmla="*/ 434 w 460"/>
              <a:gd name="T37" fmla="*/ 114 h 464"/>
              <a:gd name="T38" fmla="*/ 460 w 460"/>
              <a:gd name="T39" fmla="*/ 128 h 464"/>
              <a:gd name="T40" fmla="*/ 440 w 460"/>
              <a:gd name="T41" fmla="*/ 148 h 464"/>
              <a:gd name="T42" fmla="*/ 414 w 460"/>
              <a:gd name="T43" fmla="*/ 182 h 464"/>
              <a:gd name="T44" fmla="*/ 390 w 460"/>
              <a:gd name="T45" fmla="*/ 232 h 464"/>
              <a:gd name="T46" fmla="*/ 382 w 460"/>
              <a:gd name="T47" fmla="*/ 222 h 464"/>
              <a:gd name="T48" fmla="*/ 370 w 460"/>
              <a:gd name="T49" fmla="*/ 220 h 464"/>
              <a:gd name="T50" fmla="*/ 366 w 460"/>
              <a:gd name="T51" fmla="*/ 202 h 464"/>
              <a:gd name="T52" fmla="*/ 378 w 460"/>
              <a:gd name="T53" fmla="*/ 184 h 464"/>
              <a:gd name="T54" fmla="*/ 328 w 460"/>
              <a:gd name="T55" fmla="*/ 168 h 464"/>
              <a:gd name="T56" fmla="*/ 318 w 460"/>
              <a:gd name="T57" fmla="*/ 174 h 464"/>
              <a:gd name="T58" fmla="*/ 316 w 460"/>
              <a:gd name="T59" fmla="*/ 196 h 464"/>
              <a:gd name="T60" fmla="*/ 328 w 460"/>
              <a:gd name="T61" fmla="*/ 236 h 464"/>
              <a:gd name="T62" fmla="*/ 290 w 460"/>
              <a:gd name="T63" fmla="*/ 262 h 464"/>
              <a:gd name="T64" fmla="*/ 258 w 460"/>
              <a:gd name="T65" fmla="*/ 290 h 464"/>
              <a:gd name="T66" fmla="*/ 218 w 460"/>
              <a:gd name="T67" fmla="*/ 320 h 464"/>
              <a:gd name="T68" fmla="*/ 202 w 460"/>
              <a:gd name="T69" fmla="*/ 340 h 464"/>
              <a:gd name="T70" fmla="*/ 188 w 460"/>
              <a:gd name="T71" fmla="*/ 368 h 464"/>
              <a:gd name="T72" fmla="*/ 180 w 460"/>
              <a:gd name="T73" fmla="*/ 404 h 464"/>
              <a:gd name="T74" fmla="*/ 170 w 460"/>
              <a:gd name="T75" fmla="*/ 446 h 464"/>
              <a:gd name="T76" fmla="*/ 148 w 460"/>
              <a:gd name="T77" fmla="*/ 464 h 464"/>
              <a:gd name="T78" fmla="*/ 126 w 460"/>
              <a:gd name="T79" fmla="*/ 428 h 464"/>
              <a:gd name="T80" fmla="*/ 80 w 460"/>
              <a:gd name="T81" fmla="*/ 330 h 464"/>
              <a:gd name="T82" fmla="*/ 74 w 460"/>
              <a:gd name="T83" fmla="*/ 254 h 464"/>
              <a:gd name="T84" fmla="*/ 60 w 460"/>
              <a:gd name="T85" fmla="*/ 234 h 464"/>
              <a:gd name="T86" fmla="*/ 38 w 460"/>
              <a:gd name="T87" fmla="*/ 260 h 464"/>
              <a:gd name="T88" fmla="*/ 10 w 460"/>
              <a:gd name="T89" fmla="*/ 232 h 464"/>
              <a:gd name="T90" fmla="*/ 24 w 460"/>
              <a:gd name="T91" fmla="*/ 222 h 464"/>
              <a:gd name="T92" fmla="*/ 0 w 460"/>
              <a:gd name="T93" fmla="*/ 208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0" h="464">
                <a:moveTo>
                  <a:pt x="0" y="208"/>
                </a:moveTo>
                <a:lnTo>
                  <a:pt x="6" y="196"/>
                </a:lnTo>
                <a:lnTo>
                  <a:pt x="14" y="196"/>
                </a:lnTo>
                <a:lnTo>
                  <a:pt x="22" y="202"/>
                </a:lnTo>
                <a:lnTo>
                  <a:pt x="26" y="196"/>
                </a:lnTo>
                <a:lnTo>
                  <a:pt x="40" y="196"/>
                </a:lnTo>
                <a:lnTo>
                  <a:pt x="40" y="186"/>
                </a:lnTo>
                <a:lnTo>
                  <a:pt x="28" y="172"/>
                </a:lnTo>
                <a:lnTo>
                  <a:pt x="24" y="158"/>
                </a:lnTo>
                <a:lnTo>
                  <a:pt x="16" y="158"/>
                </a:lnTo>
                <a:lnTo>
                  <a:pt x="16" y="148"/>
                </a:lnTo>
                <a:lnTo>
                  <a:pt x="26" y="136"/>
                </a:lnTo>
                <a:lnTo>
                  <a:pt x="34" y="136"/>
                </a:lnTo>
                <a:lnTo>
                  <a:pt x="42" y="140"/>
                </a:lnTo>
                <a:lnTo>
                  <a:pt x="54" y="138"/>
                </a:lnTo>
                <a:lnTo>
                  <a:pt x="98" y="82"/>
                </a:lnTo>
                <a:lnTo>
                  <a:pt x="100" y="68"/>
                </a:lnTo>
                <a:lnTo>
                  <a:pt x="106" y="62"/>
                </a:lnTo>
                <a:lnTo>
                  <a:pt x="90" y="48"/>
                </a:lnTo>
                <a:lnTo>
                  <a:pt x="88" y="18"/>
                </a:lnTo>
                <a:lnTo>
                  <a:pt x="118" y="22"/>
                </a:lnTo>
                <a:lnTo>
                  <a:pt x="134" y="18"/>
                </a:lnTo>
                <a:lnTo>
                  <a:pt x="140" y="0"/>
                </a:lnTo>
                <a:lnTo>
                  <a:pt x="152" y="2"/>
                </a:lnTo>
                <a:lnTo>
                  <a:pt x="154" y="16"/>
                </a:lnTo>
                <a:lnTo>
                  <a:pt x="164" y="22"/>
                </a:lnTo>
                <a:lnTo>
                  <a:pt x="166" y="30"/>
                </a:lnTo>
                <a:lnTo>
                  <a:pt x="166" y="40"/>
                </a:lnTo>
                <a:lnTo>
                  <a:pt x="178" y="48"/>
                </a:lnTo>
                <a:lnTo>
                  <a:pt x="176" y="56"/>
                </a:lnTo>
                <a:lnTo>
                  <a:pt x="166" y="58"/>
                </a:lnTo>
                <a:lnTo>
                  <a:pt x="162" y="68"/>
                </a:lnTo>
                <a:lnTo>
                  <a:pt x="162" y="76"/>
                </a:lnTo>
                <a:lnTo>
                  <a:pt x="188" y="88"/>
                </a:lnTo>
                <a:lnTo>
                  <a:pt x="200" y="98"/>
                </a:lnTo>
                <a:lnTo>
                  <a:pt x="188" y="106"/>
                </a:lnTo>
                <a:lnTo>
                  <a:pt x="184" y="122"/>
                </a:lnTo>
                <a:lnTo>
                  <a:pt x="204" y="128"/>
                </a:lnTo>
                <a:lnTo>
                  <a:pt x="232" y="144"/>
                </a:lnTo>
                <a:lnTo>
                  <a:pt x="256" y="146"/>
                </a:lnTo>
                <a:lnTo>
                  <a:pt x="272" y="158"/>
                </a:lnTo>
                <a:lnTo>
                  <a:pt x="286" y="164"/>
                </a:lnTo>
                <a:lnTo>
                  <a:pt x="314" y="162"/>
                </a:lnTo>
                <a:lnTo>
                  <a:pt x="312" y="138"/>
                </a:lnTo>
                <a:lnTo>
                  <a:pt x="328" y="138"/>
                </a:lnTo>
                <a:lnTo>
                  <a:pt x="328" y="146"/>
                </a:lnTo>
                <a:lnTo>
                  <a:pt x="330" y="152"/>
                </a:lnTo>
                <a:lnTo>
                  <a:pt x="336" y="156"/>
                </a:lnTo>
                <a:lnTo>
                  <a:pt x="344" y="158"/>
                </a:lnTo>
                <a:lnTo>
                  <a:pt x="374" y="154"/>
                </a:lnTo>
                <a:lnTo>
                  <a:pt x="378" y="148"/>
                </a:lnTo>
                <a:lnTo>
                  <a:pt x="374" y="138"/>
                </a:lnTo>
                <a:lnTo>
                  <a:pt x="384" y="136"/>
                </a:lnTo>
                <a:lnTo>
                  <a:pt x="394" y="122"/>
                </a:lnTo>
                <a:lnTo>
                  <a:pt x="406" y="122"/>
                </a:lnTo>
                <a:lnTo>
                  <a:pt x="412" y="114"/>
                </a:lnTo>
                <a:lnTo>
                  <a:pt x="434" y="114"/>
                </a:lnTo>
                <a:lnTo>
                  <a:pt x="444" y="112"/>
                </a:lnTo>
                <a:lnTo>
                  <a:pt x="444" y="126"/>
                </a:lnTo>
                <a:lnTo>
                  <a:pt x="460" y="128"/>
                </a:lnTo>
                <a:lnTo>
                  <a:pt x="454" y="138"/>
                </a:lnTo>
                <a:lnTo>
                  <a:pt x="454" y="148"/>
                </a:lnTo>
                <a:lnTo>
                  <a:pt x="440" y="148"/>
                </a:lnTo>
                <a:lnTo>
                  <a:pt x="424" y="162"/>
                </a:lnTo>
                <a:lnTo>
                  <a:pt x="422" y="174"/>
                </a:lnTo>
                <a:lnTo>
                  <a:pt x="414" y="182"/>
                </a:lnTo>
                <a:lnTo>
                  <a:pt x="410" y="202"/>
                </a:lnTo>
                <a:lnTo>
                  <a:pt x="396" y="204"/>
                </a:lnTo>
                <a:lnTo>
                  <a:pt x="390" y="232"/>
                </a:lnTo>
                <a:lnTo>
                  <a:pt x="384" y="238"/>
                </a:lnTo>
                <a:lnTo>
                  <a:pt x="382" y="232"/>
                </a:lnTo>
                <a:lnTo>
                  <a:pt x="382" y="222"/>
                </a:lnTo>
                <a:lnTo>
                  <a:pt x="384" y="210"/>
                </a:lnTo>
                <a:lnTo>
                  <a:pt x="374" y="208"/>
                </a:lnTo>
                <a:lnTo>
                  <a:pt x="370" y="220"/>
                </a:lnTo>
                <a:lnTo>
                  <a:pt x="362" y="216"/>
                </a:lnTo>
                <a:lnTo>
                  <a:pt x="362" y="208"/>
                </a:lnTo>
                <a:lnTo>
                  <a:pt x="366" y="202"/>
                </a:lnTo>
                <a:lnTo>
                  <a:pt x="370" y="200"/>
                </a:lnTo>
                <a:lnTo>
                  <a:pt x="378" y="196"/>
                </a:lnTo>
                <a:lnTo>
                  <a:pt x="378" y="184"/>
                </a:lnTo>
                <a:lnTo>
                  <a:pt x="344" y="184"/>
                </a:lnTo>
                <a:lnTo>
                  <a:pt x="338" y="172"/>
                </a:lnTo>
                <a:lnTo>
                  <a:pt x="328" y="168"/>
                </a:lnTo>
                <a:lnTo>
                  <a:pt x="324" y="162"/>
                </a:lnTo>
                <a:lnTo>
                  <a:pt x="318" y="168"/>
                </a:lnTo>
                <a:lnTo>
                  <a:pt x="318" y="174"/>
                </a:lnTo>
                <a:lnTo>
                  <a:pt x="326" y="182"/>
                </a:lnTo>
                <a:lnTo>
                  <a:pt x="314" y="188"/>
                </a:lnTo>
                <a:lnTo>
                  <a:pt x="316" y="196"/>
                </a:lnTo>
                <a:lnTo>
                  <a:pt x="322" y="200"/>
                </a:lnTo>
                <a:lnTo>
                  <a:pt x="324" y="214"/>
                </a:lnTo>
                <a:lnTo>
                  <a:pt x="328" y="236"/>
                </a:lnTo>
                <a:lnTo>
                  <a:pt x="318" y="242"/>
                </a:lnTo>
                <a:lnTo>
                  <a:pt x="296" y="246"/>
                </a:lnTo>
                <a:lnTo>
                  <a:pt x="290" y="262"/>
                </a:lnTo>
                <a:lnTo>
                  <a:pt x="276" y="274"/>
                </a:lnTo>
                <a:lnTo>
                  <a:pt x="262" y="278"/>
                </a:lnTo>
                <a:lnTo>
                  <a:pt x="258" y="290"/>
                </a:lnTo>
                <a:lnTo>
                  <a:pt x="234" y="312"/>
                </a:lnTo>
                <a:lnTo>
                  <a:pt x="222" y="314"/>
                </a:lnTo>
                <a:lnTo>
                  <a:pt x="218" y="320"/>
                </a:lnTo>
                <a:lnTo>
                  <a:pt x="216" y="328"/>
                </a:lnTo>
                <a:lnTo>
                  <a:pt x="204" y="332"/>
                </a:lnTo>
                <a:lnTo>
                  <a:pt x="202" y="340"/>
                </a:lnTo>
                <a:lnTo>
                  <a:pt x="190" y="342"/>
                </a:lnTo>
                <a:lnTo>
                  <a:pt x="182" y="350"/>
                </a:lnTo>
                <a:lnTo>
                  <a:pt x="188" y="368"/>
                </a:lnTo>
                <a:lnTo>
                  <a:pt x="186" y="376"/>
                </a:lnTo>
                <a:lnTo>
                  <a:pt x="188" y="388"/>
                </a:lnTo>
                <a:lnTo>
                  <a:pt x="180" y="404"/>
                </a:lnTo>
                <a:lnTo>
                  <a:pt x="180" y="424"/>
                </a:lnTo>
                <a:lnTo>
                  <a:pt x="166" y="436"/>
                </a:lnTo>
                <a:lnTo>
                  <a:pt x="170" y="446"/>
                </a:lnTo>
                <a:lnTo>
                  <a:pt x="160" y="446"/>
                </a:lnTo>
                <a:lnTo>
                  <a:pt x="156" y="452"/>
                </a:lnTo>
                <a:lnTo>
                  <a:pt x="148" y="464"/>
                </a:lnTo>
                <a:lnTo>
                  <a:pt x="136" y="460"/>
                </a:lnTo>
                <a:lnTo>
                  <a:pt x="124" y="440"/>
                </a:lnTo>
                <a:lnTo>
                  <a:pt x="126" y="428"/>
                </a:lnTo>
                <a:lnTo>
                  <a:pt x="104" y="390"/>
                </a:lnTo>
                <a:lnTo>
                  <a:pt x="102" y="374"/>
                </a:lnTo>
                <a:lnTo>
                  <a:pt x="80" y="330"/>
                </a:lnTo>
                <a:lnTo>
                  <a:pt x="74" y="278"/>
                </a:lnTo>
                <a:lnTo>
                  <a:pt x="68" y="262"/>
                </a:lnTo>
                <a:lnTo>
                  <a:pt x="74" y="254"/>
                </a:lnTo>
                <a:lnTo>
                  <a:pt x="72" y="246"/>
                </a:lnTo>
                <a:lnTo>
                  <a:pt x="68" y="234"/>
                </a:lnTo>
                <a:lnTo>
                  <a:pt x="60" y="234"/>
                </a:lnTo>
                <a:lnTo>
                  <a:pt x="58" y="246"/>
                </a:lnTo>
                <a:lnTo>
                  <a:pt x="46" y="258"/>
                </a:lnTo>
                <a:lnTo>
                  <a:pt x="38" y="260"/>
                </a:lnTo>
                <a:lnTo>
                  <a:pt x="24" y="252"/>
                </a:lnTo>
                <a:lnTo>
                  <a:pt x="20" y="244"/>
                </a:lnTo>
                <a:lnTo>
                  <a:pt x="10" y="232"/>
                </a:lnTo>
                <a:lnTo>
                  <a:pt x="26" y="232"/>
                </a:lnTo>
                <a:lnTo>
                  <a:pt x="32" y="224"/>
                </a:lnTo>
                <a:lnTo>
                  <a:pt x="24" y="222"/>
                </a:lnTo>
                <a:lnTo>
                  <a:pt x="10" y="222"/>
                </a:lnTo>
                <a:lnTo>
                  <a:pt x="4" y="216"/>
                </a:lnTo>
                <a:lnTo>
                  <a:pt x="0" y="208"/>
                </a:lnTo>
                <a:close/>
              </a:path>
            </a:pathLst>
          </a:custGeom>
          <a:solidFill>
            <a:srgbClr val="AC3F3D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57" name="Freeform 237"/>
          <p:cNvSpPr>
            <a:spLocks/>
          </p:cNvSpPr>
          <p:nvPr/>
        </p:nvSpPr>
        <p:spPr bwMode="auto">
          <a:xfrm>
            <a:off x="6645275" y="4148313"/>
            <a:ext cx="212725" cy="522698"/>
          </a:xfrm>
          <a:custGeom>
            <a:avLst/>
            <a:gdLst>
              <a:gd name="T0" fmla="*/ 6 w 134"/>
              <a:gd name="T1" fmla="*/ 120 h 296"/>
              <a:gd name="T2" fmla="*/ 12 w 134"/>
              <a:gd name="T3" fmla="*/ 104 h 296"/>
              <a:gd name="T4" fmla="*/ 32 w 134"/>
              <a:gd name="T5" fmla="*/ 74 h 296"/>
              <a:gd name="T6" fmla="*/ 44 w 134"/>
              <a:gd name="T7" fmla="*/ 46 h 296"/>
              <a:gd name="T8" fmla="*/ 62 w 134"/>
              <a:gd name="T9" fmla="*/ 20 h 296"/>
              <a:gd name="T10" fmla="*/ 76 w 134"/>
              <a:gd name="T11" fmla="*/ 10 h 296"/>
              <a:gd name="T12" fmla="*/ 90 w 134"/>
              <a:gd name="T13" fmla="*/ 2 h 296"/>
              <a:gd name="T14" fmla="*/ 104 w 134"/>
              <a:gd name="T15" fmla="*/ 18 h 296"/>
              <a:gd name="T16" fmla="*/ 94 w 134"/>
              <a:gd name="T17" fmla="*/ 52 h 296"/>
              <a:gd name="T18" fmla="*/ 86 w 134"/>
              <a:gd name="T19" fmla="*/ 68 h 296"/>
              <a:gd name="T20" fmla="*/ 106 w 134"/>
              <a:gd name="T21" fmla="*/ 88 h 296"/>
              <a:gd name="T22" fmla="*/ 116 w 134"/>
              <a:gd name="T23" fmla="*/ 108 h 296"/>
              <a:gd name="T24" fmla="*/ 124 w 134"/>
              <a:gd name="T25" fmla="*/ 116 h 296"/>
              <a:gd name="T26" fmla="*/ 134 w 134"/>
              <a:gd name="T27" fmla="*/ 126 h 296"/>
              <a:gd name="T28" fmla="*/ 106 w 134"/>
              <a:gd name="T29" fmla="*/ 144 h 296"/>
              <a:gd name="T30" fmla="*/ 88 w 134"/>
              <a:gd name="T31" fmla="*/ 158 h 296"/>
              <a:gd name="T32" fmla="*/ 84 w 134"/>
              <a:gd name="T33" fmla="*/ 168 h 296"/>
              <a:gd name="T34" fmla="*/ 88 w 134"/>
              <a:gd name="T35" fmla="*/ 184 h 296"/>
              <a:gd name="T36" fmla="*/ 104 w 134"/>
              <a:gd name="T37" fmla="*/ 208 h 296"/>
              <a:gd name="T38" fmla="*/ 96 w 134"/>
              <a:gd name="T39" fmla="*/ 228 h 296"/>
              <a:gd name="T40" fmla="*/ 110 w 134"/>
              <a:gd name="T41" fmla="*/ 248 h 296"/>
              <a:gd name="T42" fmla="*/ 116 w 134"/>
              <a:gd name="T43" fmla="*/ 274 h 296"/>
              <a:gd name="T44" fmla="*/ 100 w 134"/>
              <a:gd name="T45" fmla="*/ 296 h 296"/>
              <a:gd name="T46" fmla="*/ 100 w 134"/>
              <a:gd name="T47" fmla="*/ 280 h 296"/>
              <a:gd name="T48" fmla="*/ 100 w 134"/>
              <a:gd name="T49" fmla="*/ 256 h 296"/>
              <a:gd name="T50" fmla="*/ 90 w 134"/>
              <a:gd name="T51" fmla="*/ 230 h 296"/>
              <a:gd name="T52" fmla="*/ 84 w 134"/>
              <a:gd name="T53" fmla="*/ 200 h 296"/>
              <a:gd name="T54" fmla="*/ 68 w 134"/>
              <a:gd name="T55" fmla="*/ 200 h 296"/>
              <a:gd name="T56" fmla="*/ 54 w 134"/>
              <a:gd name="T57" fmla="*/ 212 h 296"/>
              <a:gd name="T58" fmla="*/ 36 w 134"/>
              <a:gd name="T59" fmla="*/ 204 h 296"/>
              <a:gd name="T60" fmla="*/ 38 w 134"/>
              <a:gd name="T61" fmla="*/ 176 h 296"/>
              <a:gd name="T62" fmla="*/ 26 w 134"/>
              <a:gd name="T63" fmla="*/ 158 h 296"/>
              <a:gd name="T64" fmla="*/ 0 w 134"/>
              <a:gd name="T65" fmla="*/ 124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4" h="296">
                <a:moveTo>
                  <a:pt x="0" y="124"/>
                </a:moveTo>
                <a:lnTo>
                  <a:pt x="6" y="120"/>
                </a:lnTo>
                <a:lnTo>
                  <a:pt x="6" y="110"/>
                </a:lnTo>
                <a:lnTo>
                  <a:pt x="12" y="104"/>
                </a:lnTo>
                <a:lnTo>
                  <a:pt x="18" y="76"/>
                </a:lnTo>
                <a:lnTo>
                  <a:pt x="32" y="74"/>
                </a:lnTo>
                <a:lnTo>
                  <a:pt x="36" y="54"/>
                </a:lnTo>
                <a:lnTo>
                  <a:pt x="44" y="46"/>
                </a:lnTo>
                <a:lnTo>
                  <a:pt x="46" y="34"/>
                </a:lnTo>
                <a:lnTo>
                  <a:pt x="62" y="20"/>
                </a:lnTo>
                <a:lnTo>
                  <a:pt x="76" y="20"/>
                </a:lnTo>
                <a:lnTo>
                  <a:pt x="76" y="10"/>
                </a:lnTo>
                <a:lnTo>
                  <a:pt x="82" y="0"/>
                </a:lnTo>
                <a:lnTo>
                  <a:pt x="90" y="2"/>
                </a:lnTo>
                <a:lnTo>
                  <a:pt x="96" y="12"/>
                </a:lnTo>
                <a:lnTo>
                  <a:pt x="104" y="18"/>
                </a:lnTo>
                <a:lnTo>
                  <a:pt x="102" y="42"/>
                </a:lnTo>
                <a:lnTo>
                  <a:pt x="94" y="52"/>
                </a:lnTo>
                <a:lnTo>
                  <a:pt x="86" y="64"/>
                </a:lnTo>
                <a:lnTo>
                  <a:pt x="86" y="68"/>
                </a:lnTo>
                <a:lnTo>
                  <a:pt x="106" y="74"/>
                </a:lnTo>
                <a:lnTo>
                  <a:pt x="106" y="88"/>
                </a:lnTo>
                <a:lnTo>
                  <a:pt x="116" y="92"/>
                </a:lnTo>
                <a:lnTo>
                  <a:pt x="116" y="108"/>
                </a:lnTo>
                <a:lnTo>
                  <a:pt x="124" y="110"/>
                </a:lnTo>
                <a:lnTo>
                  <a:pt x="124" y="116"/>
                </a:lnTo>
                <a:lnTo>
                  <a:pt x="132" y="116"/>
                </a:lnTo>
                <a:lnTo>
                  <a:pt x="134" y="126"/>
                </a:lnTo>
                <a:lnTo>
                  <a:pt x="116" y="136"/>
                </a:lnTo>
                <a:lnTo>
                  <a:pt x="106" y="144"/>
                </a:lnTo>
                <a:lnTo>
                  <a:pt x="88" y="146"/>
                </a:lnTo>
                <a:lnTo>
                  <a:pt x="88" y="158"/>
                </a:lnTo>
                <a:lnTo>
                  <a:pt x="86" y="162"/>
                </a:lnTo>
                <a:lnTo>
                  <a:pt x="84" y="168"/>
                </a:lnTo>
                <a:lnTo>
                  <a:pt x="86" y="178"/>
                </a:lnTo>
                <a:lnTo>
                  <a:pt x="88" y="184"/>
                </a:lnTo>
                <a:lnTo>
                  <a:pt x="98" y="192"/>
                </a:lnTo>
                <a:lnTo>
                  <a:pt x="104" y="208"/>
                </a:lnTo>
                <a:lnTo>
                  <a:pt x="100" y="218"/>
                </a:lnTo>
                <a:lnTo>
                  <a:pt x="96" y="228"/>
                </a:lnTo>
                <a:lnTo>
                  <a:pt x="102" y="236"/>
                </a:lnTo>
                <a:lnTo>
                  <a:pt x="110" y="248"/>
                </a:lnTo>
                <a:lnTo>
                  <a:pt x="110" y="264"/>
                </a:lnTo>
                <a:lnTo>
                  <a:pt x="116" y="274"/>
                </a:lnTo>
                <a:lnTo>
                  <a:pt x="112" y="286"/>
                </a:lnTo>
                <a:lnTo>
                  <a:pt x="100" y="296"/>
                </a:lnTo>
                <a:lnTo>
                  <a:pt x="98" y="288"/>
                </a:lnTo>
                <a:lnTo>
                  <a:pt x="100" y="280"/>
                </a:lnTo>
                <a:lnTo>
                  <a:pt x="100" y="270"/>
                </a:lnTo>
                <a:lnTo>
                  <a:pt x="100" y="256"/>
                </a:lnTo>
                <a:lnTo>
                  <a:pt x="98" y="250"/>
                </a:lnTo>
                <a:lnTo>
                  <a:pt x="90" y="230"/>
                </a:lnTo>
                <a:lnTo>
                  <a:pt x="90" y="214"/>
                </a:lnTo>
                <a:lnTo>
                  <a:pt x="84" y="200"/>
                </a:lnTo>
                <a:lnTo>
                  <a:pt x="74" y="188"/>
                </a:lnTo>
                <a:lnTo>
                  <a:pt x="68" y="200"/>
                </a:lnTo>
                <a:lnTo>
                  <a:pt x="56" y="204"/>
                </a:lnTo>
                <a:lnTo>
                  <a:pt x="54" y="212"/>
                </a:lnTo>
                <a:lnTo>
                  <a:pt x="42" y="212"/>
                </a:lnTo>
                <a:lnTo>
                  <a:pt x="36" y="204"/>
                </a:lnTo>
                <a:lnTo>
                  <a:pt x="36" y="190"/>
                </a:lnTo>
                <a:lnTo>
                  <a:pt x="38" y="176"/>
                </a:lnTo>
                <a:lnTo>
                  <a:pt x="34" y="166"/>
                </a:lnTo>
                <a:lnTo>
                  <a:pt x="26" y="158"/>
                </a:lnTo>
                <a:lnTo>
                  <a:pt x="14" y="138"/>
                </a:lnTo>
                <a:lnTo>
                  <a:pt x="0" y="12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58" name="Freeform 238"/>
          <p:cNvSpPr>
            <a:spLocks/>
          </p:cNvSpPr>
          <p:nvPr/>
        </p:nvSpPr>
        <p:spPr bwMode="auto">
          <a:xfrm>
            <a:off x="6778626" y="4371029"/>
            <a:ext cx="206375" cy="423809"/>
          </a:xfrm>
          <a:custGeom>
            <a:avLst/>
            <a:gdLst>
              <a:gd name="T0" fmla="*/ 20 w 130"/>
              <a:gd name="T1" fmla="*/ 198 h 240"/>
              <a:gd name="T2" fmla="*/ 14 w 130"/>
              <a:gd name="T3" fmla="*/ 174 h 240"/>
              <a:gd name="T4" fmla="*/ 28 w 130"/>
              <a:gd name="T5" fmla="*/ 152 h 240"/>
              <a:gd name="T6" fmla="*/ 26 w 130"/>
              <a:gd name="T7" fmla="*/ 130 h 240"/>
              <a:gd name="T8" fmla="*/ 18 w 130"/>
              <a:gd name="T9" fmla="*/ 102 h 240"/>
              <a:gd name="T10" fmla="*/ 20 w 130"/>
              <a:gd name="T11" fmla="*/ 74 h 240"/>
              <a:gd name="T12" fmla="*/ 4 w 130"/>
              <a:gd name="T13" fmla="*/ 50 h 240"/>
              <a:gd name="T14" fmla="*/ 4 w 130"/>
              <a:gd name="T15" fmla="*/ 24 h 240"/>
              <a:gd name="T16" fmla="*/ 22 w 130"/>
              <a:gd name="T17" fmla="*/ 10 h 240"/>
              <a:gd name="T18" fmla="*/ 48 w 130"/>
              <a:gd name="T19" fmla="*/ 6 h 240"/>
              <a:gd name="T20" fmla="*/ 56 w 130"/>
              <a:gd name="T21" fmla="*/ 16 h 240"/>
              <a:gd name="T22" fmla="*/ 56 w 130"/>
              <a:gd name="T23" fmla="*/ 34 h 240"/>
              <a:gd name="T24" fmla="*/ 68 w 130"/>
              <a:gd name="T25" fmla="*/ 42 h 240"/>
              <a:gd name="T26" fmla="*/ 88 w 130"/>
              <a:gd name="T27" fmla="*/ 40 h 240"/>
              <a:gd name="T28" fmla="*/ 116 w 130"/>
              <a:gd name="T29" fmla="*/ 50 h 240"/>
              <a:gd name="T30" fmla="*/ 130 w 130"/>
              <a:gd name="T31" fmla="*/ 76 h 240"/>
              <a:gd name="T32" fmla="*/ 126 w 130"/>
              <a:gd name="T33" fmla="*/ 98 h 240"/>
              <a:gd name="T34" fmla="*/ 78 w 130"/>
              <a:gd name="T35" fmla="*/ 112 h 240"/>
              <a:gd name="T36" fmla="*/ 82 w 130"/>
              <a:gd name="T37" fmla="*/ 130 h 240"/>
              <a:gd name="T38" fmla="*/ 84 w 130"/>
              <a:gd name="T39" fmla="*/ 144 h 240"/>
              <a:gd name="T40" fmla="*/ 56 w 130"/>
              <a:gd name="T41" fmla="*/ 126 h 240"/>
              <a:gd name="T42" fmla="*/ 44 w 130"/>
              <a:gd name="T43" fmla="*/ 116 h 240"/>
              <a:gd name="T44" fmla="*/ 40 w 130"/>
              <a:gd name="T45" fmla="*/ 132 h 240"/>
              <a:gd name="T46" fmla="*/ 32 w 130"/>
              <a:gd name="T47" fmla="*/ 154 h 240"/>
              <a:gd name="T48" fmla="*/ 24 w 130"/>
              <a:gd name="T49" fmla="*/ 178 h 240"/>
              <a:gd name="T50" fmla="*/ 40 w 130"/>
              <a:gd name="T51" fmla="*/ 186 h 240"/>
              <a:gd name="T52" fmla="*/ 46 w 130"/>
              <a:gd name="T53" fmla="*/ 210 h 240"/>
              <a:gd name="T54" fmla="*/ 64 w 130"/>
              <a:gd name="T55" fmla="*/ 222 h 240"/>
              <a:gd name="T56" fmla="*/ 68 w 130"/>
              <a:gd name="T57" fmla="*/ 234 h 240"/>
              <a:gd name="T58" fmla="*/ 56 w 130"/>
              <a:gd name="T59" fmla="*/ 238 h 240"/>
              <a:gd name="T60" fmla="*/ 52 w 130"/>
              <a:gd name="T61" fmla="*/ 226 h 240"/>
              <a:gd name="T62" fmla="*/ 34 w 130"/>
              <a:gd name="T63" fmla="*/ 214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40">
                <a:moveTo>
                  <a:pt x="34" y="214"/>
                </a:moveTo>
                <a:lnTo>
                  <a:pt x="20" y="198"/>
                </a:lnTo>
                <a:lnTo>
                  <a:pt x="12" y="194"/>
                </a:lnTo>
                <a:lnTo>
                  <a:pt x="14" y="174"/>
                </a:lnTo>
                <a:lnTo>
                  <a:pt x="16" y="162"/>
                </a:lnTo>
                <a:lnTo>
                  <a:pt x="28" y="152"/>
                </a:lnTo>
                <a:lnTo>
                  <a:pt x="32" y="140"/>
                </a:lnTo>
                <a:lnTo>
                  <a:pt x="26" y="130"/>
                </a:lnTo>
                <a:lnTo>
                  <a:pt x="26" y="114"/>
                </a:lnTo>
                <a:lnTo>
                  <a:pt x="18" y="102"/>
                </a:lnTo>
                <a:lnTo>
                  <a:pt x="12" y="94"/>
                </a:lnTo>
                <a:lnTo>
                  <a:pt x="20" y="74"/>
                </a:lnTo>
                <a:lnTo>
                  <a:pt x="14" y="58"/>
                </a:lnTo>
                <a:lnTo>
                  <a:pt x="4" y="50"/>
                </a:lnTo>
                <a:lnTo>
                  <a:pt x="0" y="30"/>
                </a:lnTo>
                <a:lnTo>
                  <a:pt x="4" y="24"/>
                </a:lnTo>
                <a:lnTo>
                  <a:pt x="4" y="12"/>
                </a:lnTo>
                <a:lnTo>
                  <a:pt x="22" y="10"/>
                </a:lnTo>
                <a:lnTo>
                  <a:pt x="36" y="0"/>
                </a:lnTo>
                <a:lnTo>
                  <a:pt x="48" y="6"/>
                </a:lnTo>
                <a:lnTo>
                  <a:pt x="48" y="14"/>
                </a:lnTo>
                <a:lnTo>
                  <a:pt x="56" y="16"/>
                </a:lnTo>
                <a:lnTo>
                  <a:pt x="60" y="30"/>
                </a:lnTo>
                <a:lnTo>
                  <a:pt x="56" y="34"/>
                </a:lnTo>
                <a:lnTo>
                  <a:pt x="56" y="48"/>
                </a:lnTo>
                <a:lnTo>
                  <a:pt x="68" y="42"/>
                </a:lnTo>
                <a:lnTo>
                  <a:pt x="76" y="36"/>
                </a:lnTo>
                <a:lnTo>
                  <a:pt x="88" y="40"/>
                </a:lnTo>
                <a:lnTo>
                  <a:pt x="100" y="32"/>
                </a:lnTo>
                <a:lnTo>
                  <a:pt x="116" y="50"/>
                </a:lnTo>
                <a:lnTo>
                  <a:pt x="120" y="66"/>
                </a:lnTo>
                <a:lnTo>
                  <a:pt x="130" y="76"/>
                </a:lnTo>
                <a:lnTo>
                  <a:pt x="130" y="86"/>
                </a:lnTo>
                <a:lnTo>
                  <a:pt x="126" y="98"/>
                </a:lnTo>
                <a:lnTo>
                  <a:pt x="86" y="100"/>
                </a:lnTo>
                <a:lnTo>
                  <a:pt x="78" y="112"/>
                </a:lnTo>
                <a:lnTo>
                  <a:pt x="78" y="120"/>
                </a:lnTo>
                <a:lnTo>
                  <a:pt x="82" y="130"/>
                </a:lnTo>
                <a:lnTo>
                  <a:pt x="86" y="140"/>
                </a:lnTo>
                <a:lnTo>
                  <a:pt x="84" y="144"/>
                </a:lnTo>
                <a:lnTo>
                  <a:pt x="72" y="128"/>
                </a:lnTo>
                <a:lnTo>
                  <a:pt x="56" y="126"/>
                </a:lnTo>
                <a:lnTo>
                  <a:pt x="56" y="116"/>
                </a:lnTo>
                <a:lnTo>
                  <a:pt x="44" y="116"/>
                </a:lnTo>
                <a:lnTo>
                  <a:pt x="40" y="120"/>
                </a:lnTo>
                <a:lnTo>
                  <a:pt x="40" y="132"/>
                </a:lnTo>
                <a:lnTo>
                  <a:pt x="38" y="140"/>
                </a:lnTo>
                <a:lnTo>
                  <a:pt x="32" y="154"/>
                </a:lnTo>
                <a:lnTo>
                  <a:pt x="28" y="162"/>
                </a:lnTo>
                <a:lnTo>
                  <a:pt x="24" y="178"/>
                </a:lnTo>
                <a:lnTo>
                  <a:pt x="30" y="182"/>
                </a:lnTo>
                <a:lnTo>
                  <a:pt x="40" y="186"/>
                </a:lnTo>
                <a:lnTo>
                  <a:pt x="42" y="192"/>
                </a:lnTo>
                <a:lnTo>
                  <a:pt x="46" y="210"/>
                </a:lnTo>
                <a:lnTo>
                  <a:pt x="52" y="218"/>
                </a:lnTo>
                <a:lnTo>
                  <a:pt x="64" y="222"/>
                </a:lnTo>
                <a:lnTo>
                  <a:pt x="72" y="230"/>
                </a:lnTo>
                <a:lnTo>
                  <a:pt x="68" y="234"/>
                </a:lnTo>
                <a:lnTo>
                  <a:pt x="66" y="240"/>
                </a:lnTo>
                <a:lnTo>
                  <a:pt x="56" y="238"/>
                </a:lnTo>
                <a:lnTo>
                  <a:pt x="58" y="230"/>
                </a:lnTo>
                <a:lnTo>
                  <a:pt x="52" y="226"/>
                </a:lnTo>
                <a:lnTo>
                  <a:pt x="42" y="224"/>
                </a:lnTo>
                <a:lnTo>
                  <a:pt x="34" y="2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59" name="Freeform 239"/>
          <p:cNvSpPr>
            <a:spLocks/>
          </p:cNvSpPr>
          <p:nvPr/>
        </p:nvSpPr>
        <p:spPr bwMode="auto">
          <a:xfrm>
            <a:off x="6845300" y="4754812"/>
            <a:ext cx="101600" cy="144801"/>
          </a:xfrm>
          <a:custGeom>
            <a:avLst/>
            <a:gdLst>
              <a:gd name="T0" fmla="*/ 0 w 64"/>
              <a:gd name="T1" fmla="*/ 0 h 82"/>
              <a:gd name="T2" fmla="*/ 10 w 64"/>
              <a:gd name="T3" fmla="*/ 2 h 82"/>
              <a:gd name="T4" fmla="*/ 16 w 64"/>
              <a:gd name="T5" fmla="*/ 6 h 82"/>
              <a:gd name="T6" fmla="*/ 14 w 64"/>
              <a:gd name="T7" fmla="*/ 14 h 82"/>
              <a:gd name="T8" fmla="*/ 24 w 64"/>
              <a:gd name="T9" fmla="*/ 16 h 82"/>
              <a:gd name="T10" fmla="*/ 26 w 64"/>
              <a:gd name="T11" fmla="*/ 10 h 82"/>
              <a:gd name="T12" fmla="*/ 30 w 64"/>
              <a:gd name="T13" fmla="*/ 6 h 82"/>
              <a:gd name="T14" fmla="*/ 40 w 64"/>
              <a:gd name="T15" fmla="*/ 14 h 82"/>
              <a:gd name="T16" fmla="*/ 52 w 64"/>
              <a:gd name="T17" fmla="*/ 30 h 82"/>
              <a:gd name="T18" fmla="*/ 52 w 64"/>
              <a:gd name="T19" fmla="*/ 40 h 82"/>
              <a:gd name="T20" fmla="*/ 54 w 64"/>
              <a:gd name="T21" fmla="*/ 62 h 82"/>
              <a:gd name="T22" fmla="*/ 60 w 64"/>
              <a:gd name="T23" fmla="*/ 70 h 82"/>
              <a:gd name="T24" fmla="*/ 64 w 64"/>
              <a:gd name="T25" fmla="*/ 78 h 82"/>
              <a:gd name="T26" fmla="*/ 64 w 64"/>
              <a:gd name="T27" fmla="*/ 82 h 82"/>
              <a:gd name="T28" fmla="*/ 54 w 64"/>
              <a:gd name="T29" fmla="*/ 82 h 82"/>
              <a:gd name="T30" fmla="*/ 36 w 64"/>
              <a:gd name="T31" fmla="*/ 72 h 82"/>
              <a:gd name="T32" fmla="*/ 16 w 64"/>
              <a:gd name="T33" fmla="*/ 60 h 82"/>
              <a:gd name="T34" fmla="*/ 18 w 64"/>
              <a:gd name="T35" fmla="*/ 52 h 82"/>
              <a:gd name="T36" fmla="*/ 10 w 64"/>
              <a:gd name="T37" fmla="*/ 42 h 82"/>
              <a:gd name="T38" fmla="*/ 4 w 64"/>
              <a:gd name="T39" fmla="*/ 26 h 82"/>
              <a:gd name="T40" fmla="*/ 4 w 64"/>
              <a:gd name="T41" fmla="*/ 10 h 82"/>
              <a:gd name="T42" fmla="*/ 0 w 64"/>
              <a:gd name="T43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" h="82">
                <a:moveTo>
                  <a:pt x="0" y="0"/>
                </a:moveTo>
                <a:lnTo>
                  <a:pt x="10" y="2"/>
                </a:lnTo>
                <a:lnTo>
                  <a:pt x="16" y="6"/>
                </a:lnTo>
                <a:lnTo>
                  <a:pt x="14" y="14"/>
                </a:lnTo>
                <a:lnTo>
                  <a:pt x="24" y="16"/>
                </a:lnTo>
                <a:lnTo>
                  <a:pt x="26" y="10"/>
                </a:lnTo>
                <a:lnTo>
                  <a:pt x="30" y="6"/>
                </a:lnTo>
                <a:lnTo>
                  <a:pt x="40" y="14"/>
                </a:lnTo>
                <a:lnTo>
                  <a:pt x="52" y="30"/>
                </a:lnTo>
                <a:lnTo>
                  <a:pt x="52" y="40"/>
                </a:lnTo>
                <a:lnTo>
                  <a:pt x="54" y="62"/>
                </a:lnTo>
                <a:lnTo>
                  <a:pt x="60" y="70"/>
                </a:lnTo>
                <a:lnTo>
                  <a:pt x="64" y="78"/>
                </a:lnTo>
                <a:lnTo>
                  <a:pt x="64" y="82"/>
                </a:lnTo>
                <a:lnTo>
                  <a:pt x="54" y="82"/>
                </a:lnTo>
                <a:lnTo>
                  <a:pt x="36" y="72"/>
                </a:lnTo>
                <a:lnTo>
                  <a:pt x="16" y="60"/>
                </a:lnTo>
                <a:lnTo>
                  <a:pt x="18" y="52"/>
                </a:lnTo>
                <a:lnTo>
                  <a:pt x="10" y="42"/>
                </a:lnTo>
                <a:lnTo>
                  <a:pt x="4" y="26"/>
                </a:lnTo>
                <a:lnTo>
                  <a:pt x="4" y="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60" name="Freeform 240"/>
          <p:cNvSpPr>
            <a:spLocks/>
          </p:cNvSpPr>
          <p:nvPr/>
        </p:nvSpPr>
        <p:spPr bwMode="auto">
          <a:xfrm>
            <a:off x="7086600" y="4746320"/>
            <a:ext cx="244475" cy="165992"/>
          </a:xfrm>
          <a:custGeom>
            <a:avLst/>
            <a:gdLst>
              <a:gd name="T0" fmla="*/ 0 w 154"/>
              <a:gd name="T1" fmla="*/ 84 h 94"/>
              <a:gd name="T2" fmla="*/ 10 w 154"/>
              <a:gd name="T3" fmla="*/ 94 h 94"/>
              <a:gd name="T4" fmla="*/ 22 w 154"/>
              <a:gd name="T5" fmla="*/ 94 h 94"/>
              <a:gd name="T6" fmla="*/ 30 w 154"/>
              <a:gd name="T7" fmla="*/ 92 h 94"/>
              <a:gd name="T8" fmla="*/ 44 w 154"/>
              <a:gd name="T9" fmla="*/ 86 h 94"/>
              <a:gd name="T10" fmla="*/ 52 w 154"/>
              <a:gd name="T11" fmla="*/ 84 h 94"/>
              <a:gd name="T12" fmla="*/ 60 w 154"/>
              <a:gd name="T13" fmla="*/ 92 h 94"/>
              <a:gd name="T14" fmla="*/ 72 w 154"/>
              <a:gd name="T15" fmla="*/ 86 h 94"/>
              <a:gd name="T16" fmla="*/ 84 w 154"/>
              <a:gd name="T17" fmla="*/ 74 h 94"/>
              <a:gd name="T18" fmla="*/ 94 w 154"/>
              <a:gd name="T19" fmla="*/ 56 h 94"/>
              <a:gd name="T20" fmla="*/ 96 w 154"/>
              <a:gd name="T21" fmla="*/ 44 h 94"/>
              <a:gd name="T22" fmla="*/ 102 w 154"/>
              <a:gd name="T23" fmla="*/ 40 h 94"/>
              <a:gd name="T24" fmla="*/ 118 w 154"/>
              <a:gd name="T25" fmla="*/ 38 h 94"/>
              <a:gd name="T26" fmla="*/ 126 w 154"/>
              <a:gd name="T27" fmla="*/ 44 h 94"/>
              <a:gd name="T28" fmla="*/ 138 w 154"/>
              <a:gd name="T29" fmla="*/ 44 h 94"/>
              <a:gd name="T30" fmla="*/ 142 w 154"/>
              <a:gd name="T31" fmla="*/ 40 h 94"/>
              <a:gd name="T32" fmla="*/ 134 w 154"/>
              <a:gd name="T33" fmla="*/ 34 h 94"/>
              <a:gd name="T34" fmla="*/ 140 w 154"/>
              <a:gd name="T35" fmla="*/ 30 h 94"/>
              <a:gd name="T36" fmla="*/ 148 w 154"/>
              <a:gd name="T37" fmla="*/ 30 h 94"/>
              <a:gd name="T38" fmla="*/ 154 w 154"/>
              <a:gd name="T39" fmla="*/ 28 h 94"/>
              <a:gd name="T40" fmla="*/ 140 w 154"/>
              <a:gd name="T41" fmla="*/ 20 h 94"/>
              <a:gd name="T42" fmla="*/ 132 w 154"/>
              <a:gd name="T43" fmla="*/ 16 h 94"/>
              <a:gd name="T44" fmla="*/ 124 w 154"/>
              <a:gd name="T45" fmla="*/ 8 h 94"/>
              <a:gd name="T46" fmla="*/ 120 w 154"/>
              <a:gd name="T47" fmla="*/ 2 h 94"/>
              <a:gd name="T48" fmla="*/ 110 w 154"/>
              <a:gd name="T49" fmla="*/ 0 h 94"/>
              <a:gd name="T50" fmla="*/ 102 w 154"/>
              <a:gd name="T51" fmla="*/ 10 h 94"/>
              <a:gd name="T52" fmla="*/ 96 w 154"/>
              <a:gd name="T53" fmla="*/ 18 h 94"/>
              <a:gd name="T54" fmla="*/ 92 w 154"/>
              <a:gd name="T55" fmla="*/ 22 h 94"/>
              <a:gd name="T56" fmla="*/ 88 w 154"/>
              <a:gd name="T57" fmla="*/ 28 h 94"/>
              <a:gd name="T58" fmla="*/ 98 w 154"/>
              <a:gd name="T59" fmla="*/ 36 h 94"/>
              <a:gd name="T60" fmla="*/ 94 w 154"/>
              <a:gd name="T61" fmla="*/ 40 h 94"/>
              <a:gd name="T62" fmla="*/ 88 w 154"/>
              <a:gd name="T63" fmla="*/ 36 h 94"/>
              <a:gd name="T64" fmla="*/ 84 w 154"/>
              <a:gd name="T65" fmla="*/ 38 h 94"/>
              <a:gd name="T66" fmla="*/ 82 w 154"/>
              <a:gd name="T67" fmla="*/ 46 h 94"/>
              <a:gd name="T68" fmla="*/ 76 w 154"/>
              <a:gd name="T69" fmla="*/ 46 h 94"/>
              <a:gd name="T70" fmla="*/ 68 w 154"/>
              <a:gd name="T71" fmla="*/ 40 h 94"/>
              <a:gd name="T72" fmla="*/ 60 w 154"/>
              <a:gd name="T73" fmla="*/ 54 h 94"/>
              <a:gd name="T74" fmla="*/ 52 w 154"/>
              <a:gd name="T75" fmla="*/ 64 h 94"/>
              <a:gd name="T76" fmla="*/ 40 w 154"/>
              <a:gd name="T77" fmla="*/ 62 h 94"/>
              <a:gd name="T78" fmla="*/ 28 w 154"/>
              <a:gd name="T79" fmla="*/ 66 h 94"/>
              <a:gd name="T80" fmla="*/ 22 w 154"/>
              <a:gd name="T81" fmla="*/ 78 h 94"/>
              <a:gd name="T82" fmla="*/ 26 w 154"/>
              <a:gd name="T83" fmla="*/ 84 h 94"/>
              <a:gd name="T84" fmla="*/ 28 w 154"/>
              <a:gd name="T85" fmla="*/ 88 h 94"/>
              <a:gd name="T86" fmla="*/ 20 w 154"/>
              <a:gd name="T87" fmla="*/ 92 h 94"/>
              <a:gd name="T88" fmla="*/ 14 w 154"/>
              <a:gd name="T89" fmla="*/ 84 h 94"/>
              <a:gd name="T90" fmla="*/ 10 w 154"/>
              <a:gd name="T91" fmla="*/ 80 h 94"/>
              <a:gd name="T92" fmla="*/ 0 w 154"/>
              <a:gd name="T93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4" h="94">
                <a:moveTo>
                  <a:pt x="0" y="84"/>
                </a:moveTo>
                <a:lnTo>
                  <a:pt x="10" y="94"/>
                </a:lnTo>
                <a:lnTo>
                  <a:pt x="22" y="94"/>
                </a:lnTo>
                <a:lnTo>
                  <a:pt x="30" y="92"/>
                </a:lnTo>
                <a:lnTo>
                  <a:pt x="44" y="86"/>
                </a:lnTo>
                <a:lnTo>
                  <a:pt x="52" y="84"/>
                </a:lnTo>
                <a:lnTo>
                  <a:pt x="60" y="92"/>
                </a:lnTo>
                <a:lnTo>
                  <a:pt x="72" y="86"/>
                </a:lnTo>
                <a:lnTo>
                  <a:pt x="84" y="74"/>
                </a:lnTo>
                <a:lnTo>
                  <a:pt x="94" y="56"/>
                </a:lnTo>
                <a:lnTo>
                  <a:pt x="96" y="44"/>
                </a:lnTo>
                <a:lnTo>
                  <a:pt x="102" y="40"/>
                </a:lnTo>
                <a:lnTo>
                  <a:pt x="118" y="38"/>
                </a:lnTo>
                <a:lnTo>
                  <a:pt x="126" y="44"/>
                </a:lnTo>
                <a:lnTo>
                  <a:pt x="138" y="44"/>
                </a:lnTo>
                <a:lnTo>
                  <a:pt x="142" y="40"/>
                </a:lnTo>
                <a:lnTo>
                  <a:pt x="134" y="34"/>
                </a:lnTo>
                <a:lnTo>
                  <a:pt x="140" y="30"/>
                </a:lnTo>
                <a:lnTo>
                  <a:pt x="148" y="30"/>
                </a:lnTo>
                <a:lnTo>
                  <a:pt x="154" y="28"/>
                </a:lnTo>
                <a:lnTo>
                  <a:pt x="140" y="20"/>
                </a:lnTo>
                <a:lnTo>
                  <a:pt x="132" y="16"/>
                </a:lnTo>
                <a:lnTo>
                  <a:pt x="124" y="8"/>
                </a:lnTo>
                <a:lnTo>
                  <a:pt x="120" y="2"/>
                </a:lnTo>
                <a:lnTo>
                  <a:pt x="110" y="0"/>
                </a:lnTo>
                <a:lnTo>
                  <a:pt x="102" y="10"/>
                </a:lnTo>
                <a:lnTo>
                  <a:pt x="96" y="18"/>
                </a:lnTo>
                <a:lnTo>
                  <a:pt x="92" y="22"/>
                </a:lnTo>
                <a:lnTo>
                  <a:pt x="88" y="28"/>
                </a:lnTo>
                <a:lnTo>
                  <a:pt x="98" y="36"/>
                </a:lnTo>
                <a:lnTo>
                  <a:pt x="94" y="40"/>
                </a:lnTo>
                <a:lnTo>
                  <a:pt x="88" y="36"/>
                </a:lnTo>
                <a:lnTo>
                  <a:pt x="84" y="38"/>
                </a:lnTo>
                <a:lnTo>
                  <a:pt x="82" y="46"/>
                </a:lnTo>
                <a:lnTo>
                  <a:pt x="76" y="46"/>
                </a:lnTo>
                <a:lnTo>
                  <a:pt x="68" y="40"/>
                </a:lnTo>
                <a:lnTo>
                  <a:pt x="60" y="54"/>
                </a:lnTo>
                <a:lnTo>
                  <a:pt x="52" y="64"/>
                </a:lnTo>
                <a:lnTo>
                  <a:pt x="40" y="62"/>
                </a:lnTo>
                <a:lnTo>
                  <a:pt x="28" y="66"/>
                </a:lnTo>
                <a:lnTo>
                  <a:pt x="22" y="78"/>
                </a:lnTo>
                <a:lnTo>
                  <a:pt x="26" y="84"/>
                </a:lnTo>
                <a:lnTo>
                  <a:pt x="28" y="88"/>
                </a:lnTo>
                <a:lnTo>
                  <a:pt x="20" y="92"/>
                </a:lnTo>
                <a:lnTo>
                  <a:pt x="14" y="84"/>
                </a:lnTo>
                <a:lnTo>
                  <a:pt x="10" y="80"/>
                </a:lnTo>
                <a:lnTo>
                  <a:pt x="0" y="8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61" name="Freeform 241"/>
          <p:cNvSpPr>
            <a:spLocks/>
          </p:cNvSpPr>
          <p:nvPr/>
        </p:nvSpPr>
        <p:spPr bwMode="auto">
          <a:xfrm>
            <a:off x="7064375" y="4799511"/>
            <a:ext cx="254000" cy="236627"/>
          </a:xfrm>
          <a:custGeom>
            <a:avLst/>
            <a:gdLst>
              <a:gd name="T0" fmla="*/ 14 w 160"/>
              <a:gd name="T1" fmla="*/ 46 h 134"/>
              <a:gd name="T2" fmla="*/ 24 w 160"/>
              <a:gd name="T3" fmla="*/ 56 h 134"/>
              <a:gd name="T4" fmla="*/ 36 w 160"/>
              <a:gd name="T5" fmla="*/ 56 h 134"/>
              <a:gd name="T6" fmla="*/ 44 w 160"/>
              <a:gd name="T7" fmla="*/ 54 h 134"/>
              <a:gd name="T8" fmla="*/ 66 w 160"/>
              <a:gd name="T9" fmla="*/ 46 h 134"/>
              <a:gd name="T10" fmla="*/ 74 w 160"/>
              <a:gd name="T11" fmla="*/ 54 h 134"/>
              <a:gd name="T12" fmla="*/ 86 w 160"/>
              <a:gd name="T13" fmla="*/ 48 h 134"/>
              <a:gd name="T14" fmla="*/ 98 w 160"/>
              <a:gd name="T15" fmla="*/ 36 h 134"/>
              <a:gd name="T16" fmla="*/ 108 w 160"/>
              <a:gd name="T17" fmla="*/ 18 h 134"/>
              <a:gd name="T18" fmla="*/ 110 w 160"/>
              <a:gd name="T19" fmla="*/ 6 h 134"/>
              <a:gd name="T20" fmla="*/ 116 w 160"/>
              <a:gd name="T21" fmla="*/ 2 h 134"/>
              <a:gd name="T22" fmla="*/ 132 w 160"/>
              <a:gd name="T23" fmla="*/ 0 h 134"/>
              <a:gd name="T24" fmla="*/ 140 w 160"/>
              <a:gd name="T25" fmla="*/ 6 h 134"/>
              <a:gd name="T26" fmla="*/ 138 w 160"/>
              <a:gd name="T27" fmla="*/ 14 h 134"/>
              <a:gd name="T28" fmla="*/ 132 w 160"/>
              <a:gd name="T29" fmla="*/ 16 h 134"/>
              <a:gd name="T30" fmla="*/ 140 w 160"/>
              <a:gd name="T31" fmla="*/ 26 h 134"/>
              <a:gd name="T32" fmla="*/ 146 w 160"/>
              <a:gd name="T33" fmla="*/ 42 h 134"/>
              <a:gd name="T34" fmla="*/ 150 w 160"/>
              <a:gd name="T35" fmla="*/ 48 h 134"/>
              <a:gd name="T36" fmla="*/ 160 w 160"/>
              <a:gd name="T37" fmla="*/ 56 h 134"/>
              <a:gd name="T38" fmla="*/ 156 w 160"/>
              <a:gd name="T39" fmla="*/ 60 h 134"/>
              <a:gd name="T40" fmla="*/ 144 w 160"/>
              <a:gd name="T41" fmla="*/ 58 h 134"/>
              <a:gd name="T42" fmla="*/ 138 w 160"/>
              <a:gd name="T43" fmla="*/ 64 h 134"/>
              <a:gd name="T44" fmla="*/ 136 w 160"/>
              <a:gd name="T45" fmla="*/ 84 h 134"/>
              <a:gd name="T46" fmla="*/ 120 w 160"/>
              <a:gd name="T47" fmla="*/ 96 h 134"/>
              <a:gd name="T48" fmla="*/ 122 w 160"/>
              <a:gd name="T49" fmla="*/ 112 h 134"/>
              <a:gd name="T50" fmla="*/ 120 w 160"/>
              <a:gd name="T51" fmla="*/ 118 h 134"/>
              <a:gd name="T52" fmla="*/ 118 w 160"/>
              <a:gd name="T53" fmla="*/ 134 h 134"/>
              <a:gd name="T54" fmla="*/ 94 w 160"/>
              <a:gd name="T55" fmla="*/ 132 h 134"/>
              <a:gd name="T56" fmla="*/ 92 w 160"/>
              <a:gd name="T57" fmla="*/ 124 h 134"/>
              <a:gd name="T58" fmla="*/ 64 w 160"/>
              <a:gd name="T59" fmla="*/ 120 h 134"/>
              <a:gd name="T60" fmla="*/ 60 w 160"/>
              <a:gd name="T61" fmla="*/ 126 h 134"/>
              <a:gd name="T62" fmla="*/ 46 w 160"/>
              <a:gd name="T63" fmla="*/ 124 h 134"/>
              <a:gd name="T64" fmla="*/ 44 w 160"/>
              <a:gd name="T65" fmla="*/ 116 h 134"/>
              <a:gd name="T66" fmla="*/ 24 w 160"/>
              <a:gd name="T67" fmla="*/ 116 h 134"/>
              <a:gd name="T68" fmla="*/ 20 w 160"/>
              <a:gd name="T69" fmla="*/ 96 h 134"/>
              <a:gd name="T70" fmla="*/ 12 w 160"/>
              <a:gd name="T71" fmla="*/ 86 h 134"/>
              <a:gd name="T72" fmla="*/ 2 w 160"/>
              <a:gd name="T73" fmla="*/ 66 h 134"/>
              <a:gd name="T74" fmla="*/ 0 w 160"/>
              <a:gd name="T75" fmla="*/ 54 h 134"/>
              <a:gd name="T76" fmla="*/ 6 w 160"/>
              <a:gd name="T77" fmla="*/ 46 h 134"/>
              <a:gd name="T78" fmla="*/ 14 w 160"/>
              <a:gd name="T79" fmla="*/ 46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34">
                <a:moveTo>
                  <a:pt x="14" y="46"/>
                </a:moveTo>
                <a:lnTo>
                  <a:pt x="24" y="56"/>
                </a:lnTo>
                <a:lnTo>
                  <a:pt x="36" y="56"/>
                </a:lnTo>
                <a:lnTo>
                  <a:pt x="44" y="54"/>
                </a:lnTo>
                <a:lnTo>
                  <a:pt x="66" y="46"/>
                </a:lnTo>
                <a:lnTo>
                  <a:pt x="74" y="54"/>
                </a:lnTo>
                <a:lnTo>
                  <a:pt x="86" y="48"/>
                </a:lnTo>
                <a:lnTo>
                  <a:pt x="98" y="36"/>
                </a:lnTo>
                <a:lnTo>
                  <a:pt x="108" y="18"/>
                </a:lnTo>
                <a:lnTo>
                  <a:pt x="110" y="6"/>
                </a:lnTo>
                <a:lnTo>
                  <a:pt x="116" y="2"/>
                </a:lnTo>
                <a:lnTo>
                  <a:pt x="132" y="0"/>
                </a:lnTo>
                <a:lnTo>
                  <a:pt x="140" y="6"/>
                </a:lnTo>
                <a:lnTo>
                  <a:pt x="138" y="14"/>
                </a:lnTo>
                <a:lnTo>
                  <a:pt x="132" y="16"/>
                </a:lnTo>
                <a:lnTo>
                  <a:pt x="140" y="26"/>
                </a:lnTo>
                <a:lnTo>
                  <a:pt x="146" y="42"/>
                </a:lnTo>
                <a:lnTo>
                  <a:pt x="150" y="48"/>
                </a:lnTo>
                <a:lnTo>
                  <a:pt x="160" y="56"/>
                </a:lnTo>
                <a:lnTo>
                  <a:pt x="156" y="60"/>
                </a:lnTo>
                <a:lnTo>
                  <a:pt x="144" y="58"/>
                </a:lnTo>
                <a:lnTo>
                  <a:pt x="138" y="64"/>
                </a:lnTo>
                <a:lnTo>
                  <a:pt x="136" y="84"/>
                </a:lnTo>
                <a:lnTo>
                  <a:pt x="120" y="96"/>
                </a:lnTo>
                <a:lnTo>
                  <a:pt x="122" y="112"/>
                </a:lnTo>
                <a:lnTo>
                  <a:pt x="120" y="118"/>
                </a:lnTo>
                <a:lnTo>
                  <a:pt x="118" y="134"/>
                </a:lnTo>
                <a:lnTo>
                  <a:pt x="94" y="132"/>
                </a:lnTo>
                <a:lnTo>
                  <a:pt x="92" y="124"/>
                </a:lnTo>
                <a:lnTo>
                  <a:pt x="64" y="120"/>
                </a:lnTo>
                <a:lnTo>
                  <a:pt x="60" y="126"/>
                </a:lnTo>
                <a:lnTo>
                  <a:pt x="46" y="124"/>
                </a:lnTo>
                <a:lnTo>
                  <a:pt x="44" y="116"/>
                </a:lnTo>
                <a:lnTo>
                  <a:pt x="24" y="116"/>
                </a:lnTo>
                <a:lnTo>
                  <a:pt x="20" y="96"/>
                </a:lnTo>
                <a:lnTo>
                  <a:pt x="12" y="86"/>
                </a:lnTo>
                <a:lnTo>
                  <a:pt x="2" y="66"/>
                </a:lnTo>
                <a:lnTo>
                  <a:pt x="0" y="54"/>
                </a:lnTo>
                <a:lnTo>
                  <a:pt x="6" y="46"/>
                </a:lnTo>
                <a:lnTo>
                  <a:pt x="14" y="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62" name="Freeform 242"/>
          <p:cNvSpPr>
            <a:spLocks/>
          </p:cNvSpPr>
          <p:nvPr/>
        </p:nvSpPr>
        <p:spPr bwMode="auto">
          <a:xfrm>
            <a:off x="6718300" y="4769795"/>
            <a:ext cx="273050" cy="310793"/>
          </a:xfrm>
          <a:custGeom>
            <a:avLst/>
            <a:gdLst>
              <a:gd name="T0" fmla="*/ 0 w 172"/>
              <a:gd name="T1" fmla="*/ 0 h 176"/>
              <a:gd name="T2" fmla="*/ 20 w 172"/>
              <a:gd name="T3" fmla="*/ 2 h 176"/>
              <a:gd name="T4" fmla="*/ 38 w 172"/>
              <a:gd name="T5" fmla="*/ 4 h 176"/>
              <a:gd name="T6" fmla="*/ 48 w 172"/>
              <a:gd name="T7" fmla="*/ 18 h 176"/>
              <a:gd name="T8" fmla="*/ 60 w 172"/>
              <a:gd name="T9" fmla="*/ 28 h 176"/>
              <a:gd name="T10" fmla="*/ 72 w 172"/>
              <a:gd name="T11" fmla="*/ 36 h 176"/>
              <a:gd name="T12" fmla="*/ 84 w 172"/>
              <a:gd name="T13" fmla="*/ 50 h 176"/>
              <a:gd name="T14" fmla="*/ 96 w 172"/>
              <a:gd name="T15" fmla="*/ 54 h 176"/>
              <a:gd name="T16" fmla="*/ 108 w 172"/>
              <a:gd name="T17" fmla="*/ 64 h 176"/>
              <a:gd name="T18" fmla="*/ 122 w 172"/>
              <a:gd name="T19" fmla="*/ 78 h 176"/>
              <a:gd name="T20" fmla="*/ 134 w 172"/>
              <a:gd name="T21" fmla="*/ 84 h 176"/>
              <a:gd name="T22" fmla="*/ 134 w 172"/>
              <a:gd name="T23" fmla="*/ 96 h 176"/>
              <a:gd name="T24" fmla="*/ 136 w 172"/>
              <a:gd name="T25" fmla="*/ 102 h 176"/>
              <a:gd name="T26" fmla="*/ 144 w 172"/>
              <a:gd name="T27" fmla="*/ 104 h 176"/>
              <a:gd name="T28" fmla="*/ 152 w 172"/>
              <a:gd name="T29" fmla="*/ 116 h 176"/>
              <a:gd name="T30" fmla="*/ 152 w 172"/>
              <a:gd name="T31" fmla="*/ 124 h 176"/>
              <a:gd name="T32" fmla="*/ 150 w 172"/>
              <a:gd name="T33" fmla="*/ 130 h 176"/>
              <a:gd name="T34" fmla="*/ 160 w 172"/>
              <a:gd name="T35" fmla="*/ 124 h 176"/>
              <a:gd name="T36" fmla="*/ 172 w 172"/>
              <a:gd name="T37" fmla="*/ 130 h 176"/>
              <a:gd name="T38" fmla="*/ 172 w 172"/>
              <a:gd name="T39" fmla="*/ 156 h 176"/>
              <a:gd name="T40" fmla="*/ 170 w 172"/>
              <a:gd name="T41" fmla="*/ 176 h 176"/>
              <a:gd name="T42" fmla="*/ 160 w 172"/>
              <a:gd name="T43" fmla="*/ 174 h 176"/>
              <a:gd name="T44" fmla="*/ 152 w 172"/>
              <a:gd name="T45" fmla="*/ 176 h 176"/>
              <a:gd name="T46" fmla="*/ 142 w 172"/>
              <a:gd name="T47" fmla="*/ 174 h 176"/>
              <a:gd name="T48" fmla="*/ 96 w 172"/>
              <a:gd name="T49" fmla="*/ 128 h 176"/>
              <a:gd name="T50" fmla="*/ 90 w 172"/>
              <a:gd name="T51" fmla="*/ 120 h 176"/>
              <a:gd name="T52" fmla="*/ 86 w 172"/>
              <a:gd name="T53" fmla="*/ 106 h 176"/>
              <a:gd name="T54" fmla="*/ 64 w 172"/>
              <a:gd name="T55" fmla="*/ 80 h 176"/>
              <a:gd name="T56" fmla="*/ 60 w 172"/>
              <a:gd name="T57" fmla="*/ 70 h 176"/>
              <a:gd name="T58" fmla="*/ 60 w 172"/>
              <a:gd name="T59" fmla="*/ 62 h 176"/>
              <a:gd name="T60" fmla="*/ 46 w 172"/>
              <a:gd name="T61" fmla="*/ 50 h 176"/>
              <a:gd name="T62" fmla="*/ 38 w 172"/>
              <a:gd name="T63" fmla="*/ 50 h 176"/>
              <a:gd name="T64" fmla="*/ 38 w 172"/>
              <a:gd name="T65" fmla="*/ 42 h 176"/>
              <a:gd name="T66" fmla="*/ 20 w 172"/>
              <a:gd name="T67" fmla="*/ 22 h 176"/>
              <a:gd name="T68" fmla="*/ 4 w 172"/>
              <a:gd name="T69" fmla="*/ 10 h 176"/>
              <a:gd name="T70" fmla="*/ 0 w 172"/>
              <a:gd name="T71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2" h="176">
                <a:moveTo>
                  <a:pt x="0" y="0"/>
                </a:moveTo>
                <a:lnTo>
                  <a:pt x="20" y="2"/>
                </a:lnTo>
                <a:lnTo>
                  <a:pt x="38" y="4"/>
                </a:lnTo>
                <a:lnTo>
                  <a:pt x="48" y="18"/>
                </a:lnTo>
                <a:lnTo>
                  <a:pt x="60" y="28"/>
                </a:lnTo>
                <a:lnTo>
                  <a:pt x="72" y="36"/>
                </a:lnTo>
                <a:lnTo>
                  <a:pt x="84" y="50"/>
                </a:lnTo>
                <a:lnTo>
                  <a:pt x="96" y="54"/>
                </a:lnTo>
                <a:lnTo>
                  <a:pt x="108" y="64"/>
                </a:lnTo>
                <a:lnTo>
                  <a:pt x="122" y="78"/>
                </a:lnTo>
                <a:lnTo>
                  <a:pt x="134" y="84"/>
                </a:lnTo>
                <a:lnTo>
                  <a:pt x="134" y="96"/>
                </a:lnTo>
                <a:lnTo>
                  <a:pt x="136" y="102"/>
                </a:lnTo>
                <a:lnTo>
                  <a:pt x="144" y="104"/>
                </a:lnTo>
                <a:lnTo>
                  <a:pt x="152" y="116"/>
                </a:lnTo>
                <a:lnTo>
                  <a:pt x="152" y="124"/>
                </a:lnTo>
                <a:lnTo>
                  <a:pt x="150" y="130"/>
                </a:lnTo>
                <a:lnTo>
                  <a:pt x="160" y="124"/>
                </a:lnTo>
                <a:lnTo>
                  <a:pt x="172" y="130"/>
                </a:lnTo>
                <a:lnTo>
                  <a:pt x="172" y="156"/>
                </a:lnTo>
                <a:lnTo>
                  <a:pt x="170" y="176"/>
                </a:lnTo>
                <a:lnTo>
                  <a:pt x="160" y="174"/>
                </a:lnTo>
                <a:lnTo>
                  <a:pt x="152" y="176"/>
                </a:lnTo>
                <a:lnTo>
                  <a:pt x="142" y="174"/>
                </a:lnTo>
                <a:lnTo>
                  <a:pt x="96" y="128"/>
                </a:lnTo>
                <a:lnTo>
                  <a:pt x="90" y="120"/>
                </a:lnTo>
                <a:lnTo>
                  <a:pt x="86" y="106"/>
                </a:lnTo>
                <a:lnTo>
                  <a:pt x="64" y="80"/>
                </a:lnTo>
                <a:lnTo>
                  <a:pt x="60" y="70"/>
                </a:lnTo>
                <a:lnTo>
                  <a:pt x="60" y="62"/>
                </a:lnTo>
                <a:lnTo>
                  <a:pt x="46" y="50"/>
                </a:lnTo>
                <a:lnTo>
                  <a:pt x="38" y="50"/>
                </a:lnTo>
                <a:lnTo>
                  <a:pt x="38" y="42"/>
                </a:lnTo>
                <a:lnTo>
                  <a:pt x="20" y="22"/>
                </a:lnTo>
                <a:lnTo>
                  <a:pt x="4" y="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63" name="Freeform 243"/>
          <p:cNvSpPr>
            <a:spLocks/>
          </p:cNvSpPr>
          <p:nvPr/>
        </p:nvSpPr>
        <p:spPr bwMode="auto">
          <a:xfrm>
            <a:off x="7029450" y="4977719"/>
            <a:ext cx="25400" cy="45719"/>
          </a:xfrm>
          <a:custGeom>
            <a:avLst/>
            <a:gdLst>
              <a:gd name="T0" fmla="*/ 0 w 16"/>
              <a:gd name="T1" fmla="*/ 6 h 14"/>
              <a:gd name="T2" fmla="*/ 6 w 16"/>
              <a:gd name="T3" fmla="*/ 0 h 14"/>
              <a:gd name="T4" fmla="*/ 16 w 16"/>
              <a:gd name="T5" fmla="*/ 4 h 14"/>
              <a:gd name="T6" fmla="*/ 14 w 16"/>
              <a:gd name="T7" fmla="*/ 12 h 14"/>
              <a:gd name="T8" fmla="*/ 6 w 16"/>
              <a:gd name="T9" fmla="*/ 14 h 14"/>
              <a:gd name="T10" fmla="*/ 0 w 16"/>
              <a:gd name="T11" fmla="*/ 6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4">
                <a:moveTo>
                  <a:pt x="0" y="6"/>
                </a:moveTo>
                <a:lnTo>
                  <a:pt x="6" y="0"/>
                </a:lnTo>
                <a:lnTo>
                  <a:pt x="16" y="4"/>
                </a:lnTo>
                <a:lnTo>
                  <a:pt x="14" y="12"/>
                </a:lnTo>
                <a:lnTo>
                  <a:pt x="6" y="14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64" name="Freeform 244"/>
          <p:cNvSpPr>
            <a:spLocks/>
          </p:cNvSpPr>
          <p:nvPr/>
        </p:nvSpPr>
        <p:spPr bwMode="auto">
          <a:xfrm>
            <a:off x="6975476" y="4970817"/>
            <a:ext cx="41275" cy="49444"/>
          </a:xfrm>
          <a:custGeom>
            <a:avLst/>
            <a:gdLst>
              <a:gd name="T0" fmla="*/ 0 w 26"/>
              <a:gd name="T1" fmla="*/ 0 h 28"/>
              <a:gd name="T2" fmla="*/ 12 w 26"/>
              <a:gd name="T3" fmla="*/ 0 h 28"/>
              <a:gd name="T4" fmla="*/ 14 w 26"/>
              <a:gd name="T5" fmla="*/ 10 h 28"/>
              <a:gd name="T6" fmla="*/ 18 w 26"/>
              <a:gd name="T7" fmla="*/ 16 h 28"/>
              <a:gd name="T8" fmla="*/ 24 w 26"/>
              <a:gd name="T9" fmla="*/ 18 h 28"/>
              <a:gd name="T10" fmla="*/ 26 w 26"/>
              <a:gd name="T11" fmla="*/ 26 h 28"/>
              <a:gd name="T12" fmla="*/ 20 w 26"/>
              <a:gd name="T13" fmla="*/ 28 h 28"/>
              <a:gd name="T14" fmla="*/ 14 w 26"/>
              <a:gd name="T15" fmla="*/ 24 h 28"/>
              <a:gd name="T16" fmla="*/ 12 w 26"/>
              <a:gd name="T17" fmla="*/ 16 h 28"/>
              <a:gd name="T18" fmla="*/ 6 w 26"/>
              <a:gd name="T19" fmla="*/ 10 h 28"/>
              <a:gd name="T20" fmla="*/ 0 w 26"/>
              <a:gd name="T21" fmla="*/ 8 h 28"/>
              <a:gd name="T22" fmla="*/ 0 w 26"/>
              <a:gd name="T2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28">
                <a:moveTo>
                  <a:pt x="0" y="0"/>
                </a:moveTo>
                <a:lnTo>
                  <a:pt x="12" y="0"/>
                </a:lnTo>
                <a:lnTo>
                  <a:pt x="14" y="10"/>
                </a:lnTo>
                <a:lnTo>
                  <a:pt x="18" y="16"/>
                </a:lnTo>
                <a:lnTo>
                  <a:pt x="24" y="18"/>
                </a:lnTo>
                <a:lnTo>
                  <a:pt x="26" y="26"/>
                </a:lnTo>
                <a:lnTo>
                  <a:pt x="20" y="28"/>
                </a:lnTo>
                <a:lnTo>
                  <a:pt x="14" y="24"/>
                </a:lnTo>
                <a:lnTo>
                  <a:pt x="12" y="16"/>
                </a:lnTo>
                <a:lnTo>
                  <a:pt x="6" y="10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65" name="Freeform 245"/>
          <p:cNvSpPr>
            <a:spLocks/>
          </p:cNvSpPr>
          <p:nvPr/>
        </p:nvSpPr>
        <p:spPr bwMode="auto">
          <a:xfrm>
            <a:off x="6981826" y="5082263"/>
            <a:ext cx="250825" cy="77698"/>
          </a:xfrm>
          <a:custGeom>
            <a:avLst/>
            <a:gdLst>
              <a:gd name="T0" fmla="*/ 8 w 158"/>
              <a:gd name="T1" fmla="*/ 2 h 44"/>
              <a:gd name="T2" fmla="*/ 28 w 158"/>
              <a:gd name="T3" fmla="*/ 0 h 44"/>
              <a:gd name="T4" fmla="*/ 46 w 158"/>
              <a:gd name="T5" fmla="*/ 10 h 44"/>
              <a:gd name="T6" fmla="*/ 56 w 158"/>
              <a:gd name="T7" fmla="*/ 14 h 44"/>
              <a:gd name="T8" fmla="*/ 74 w 158"/>
              <a:gd name="T9" fmla="*/ 14 h 44"/>
              <a:gd name="T10" fmla="*/ 84 w 158"/>
              <a:gd name="T11" fmla="*/ 10 h 44"/>
              <a:gd name="T12" fmla="*/ 100 w 158"/>
              <a:gd name="T13" fmla="*/ 10 h 44"/>
              <a:gd name="T14" fmla="*/ 112 w 158"/>
              <a:gd name="T15" fmla="*/ 18 h 44"/>
              <a:gd name="T16" fmla="*/ 114 w 158"/>
              <a:gd name="T17" fmla="*/ 24 h 44"/>
              <a:gd name="T18" fmla="*/ 134 w 158"/>
              <a:gd name="T19" fmla="*/ 26 h 44"/>
              <a:gd name="T20" fmla="*/ 142 w 158"/>
              <a:gd name="T21" fmla="*/ 26 h 44"/>
              <a:gd name="T22" fmla="*/ 144 w 158"/>
              <a:gd name="T23" fmla="*/ 32 h 44"/>
              <a:gd name="T24" fmla="*/ 154 w 158"/>
              <a:gd name="T25" fmla="*/ 36 h 44"/>
              <a:gd name="T26" fmla="*/ 158 w 158"/>
              <a:gd name="T27" fmla="*/ 42 h 44"/>
              <a:gd name="T28" fmla="*/ 144 w 158"/>
              <a:gd name="T29" fmla="*/ 44 h 44"/>
              <a:gd name="T30" fmla="*/ 126 w 158"/>
              <a:gd name="T31" fmla="*/ 40 h 44"/>
              <a:gd name="T32" fmla="*/ 116 w 158"/>
              <a:gd name="T33" fmla="*/ 38 h 44"/>
              <a:gd name="T34" fmla="*/ 108 w 158"/>
              <a:gd name="T35" fmla="*/ 38 h 44"/>
              <a:gd name="T36" fmla="*/ 78 w 158"/>
              <a:gd name="T37" fmla="*/ 36 h 44"/>
              <a:gd name="T38" fmla="*/ 68 w 158"/>
              <a:gd name="T39" fmla="*/ 28 h 44"/>
              <a:gd name="T40" fmla="*/ 36 w 158"/>
              <a:gd name="T41" fmla="*/ 28 h 44"/>
              <a:gd name="T42" fmla="*/ 26 w 158"/>
              <a:gd name="T43" fmla="*/ 24 h 44"/>
              <a:gd name="T44" fmla="*/ 14 w 158"/>
              <a:gd name="T45" fmla="*/ 20 h 44"/>
              <a:gd name="T46" fmla="*/ 10 w 158"/>
              <a:gd name="T47" fmla="*/ 16 h 44"/>
              <a:gd name="T48" fmla="*/ 0 w 158"/>
              <a:gd name="T49" fmla="*/ 10 h 44"/>
              <a:gd name="T50" fmla="*/ 8 w 158"/>
              <a:gd name="T51" fmla="*/ 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8" h="44">
                <a:moveTo>
                  <a:pt x="8" y="2"/>
                </a:moveTo>
                <a:lnTo>
                  <a:pt x="28" y="0"/>
                </a:lnTo>
                <a:lnTo>
                  <a:pt x="46" y="10"/>
                </a:lnTo>
                <a:lnTo>
                  <a:pt x="56" y="14"/>
                </a:lnTo>
                <a:lnTo>
                  <a:pt x="74" y="14"/>
                </a:lnTo>
                <a:lnTo>
                  <a:pt x="84" y="10"/>
                </a:lnTo>
                <a:lnTo>
                  <a:pt x="100" y="10"/>
                </a:lnTo>
                <a:lnTo>
                  <a:pt x="112" y="18"/>
                </a:lnTo>
                <a:lnTo>
                  <a:pt x="114" y="24"/>
                </a:lnTo>
                <a:lnTo>
                  <a:pt x="134" y="26"/>
                </a:lnTo>
                <a:lnTo>
                  <a:pt x="142" y="26"/>
                </a:lnTo>
                <a:lnTo>
                  <a:pt x="144" y="32"/>
                </a:lnTo>
                <a:lnTo>
                  <a:pt x="154" y="36"/>
                </a:lnTo>
                <a:lnTo>
                  <a:pt x="158" y="42"/>
                </a:lnTo>
                <a:lnTo>
                  <a:pt x="144" y="44"/>
                </a:lnTo>
                <a:lnTo>
                  <a:pt x="126" y="40"/>
                </a:lnTo>
                <a:lnTo>
                  <a:pt x="116" y="38"/>
                </a:lnTo>
                <a:lnTo>
                  <a:pt x="108" y="38"/>
                </a:lnTo>
                <a:lnTo>
                  <a:pt x="78" y="36"/>
                </a:lnTo>
                <a:lnTo>
                  <a:pt x="68" y="28"/>
                </a:lnTo>
                <a:lnTo>
                  <a:pt x="36" y="28"/>
                </a:lnTo>
                <a:lnTo>
                  <a:pt x="26" y="24"/>
                </a:lnTo>
                <a:lnTo>
                  <a:pt x="14" y="20"/>
                </a:lnTo>
                <a:lnTo>
                  <a:pt x="10" y="16"/>
                </a:lnTo>
                <a:lnTo>
                  <a:pt x="0" y="10"/>
                </a:lnTo>
                <a:lnTo>
                  <a:pt x="8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66" name="Freeform 246"/>
          <p:cNvSpPr>
            <a:spLocks/>
          </p:cNvSpPr>
          <p:nvPr/>
        </p:nvSpPr>
        <p:spPr bwMode="auto">
          <a:xfrm>
            <a:off x="7439025" y="5137667"/>
            <a:ext cx="88900" cy="63571"/>
          </a:xfrm>
          <a:custGeom>
            <a:avLst/>
            <a:gdLst>
              <a:gd name="T0" fmla="*/ 0 w 56"/>
              <a:gd name="T1" fmla="*/ 36 h 36"/>
              <a:gd name="T2" fmla="*/ 18 w 56"/>
              <a:gd name="T3" fmla="*/ 28 h 36"/>
              <a:gd name="T4" fmla="*/ 30 w 56"/>
              <a:gd name="T5" fmla="*/ 18 h 36"/>
              <a:gd name="T6" fmla="*/ 54 w 56"/>
              <a:gd name="T7" fmla="*/ 8 h 36"/>
              <a:gd name="T8" fmla="*/ 56 w 56"/>
              <a:gd name="T9" fmla="*/ 2 h 36"/>
              <a:gd name="T10" fmla="*/ 38 w 56"/>
              <a:gd name="T11" fmla="*/ 0 h 36"/>
              <a:gd name="T12" fmla="*/ 24 w 56"/>
              <a:gd name="T13" fmla="*/ 8 h 36"/>
              <a:gd name="T14" fmla="*/ 14 w 56"/>
              <a:gd name="T15" fmla="*/ 16 h 36"/>
              <a:gd name="T16" fmla="*/ 8 w 56"/>
              <a:gd name="T17" fmla="*/ 18 h 36"/>
              <a:gd name="T18" fmla="*/ 2 w 56"/>
              <a:gd name="T19" fmla="*/ 22 h 36"/>
              <a:gd name="T20" fmla="*/ 0 w 56"/>
              <a:gd name="T2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36">
                <a:moveTo>
                  <a:pt x="0" y="36"/>
                </a:moveTo>
                <a:lnTo>
                  <a:pt x="18" y="28"/>
                </a:lnTo>
                <a:lnTo>
                  <a:pt x="30" y="18"/>
                </a:lnTo>
                <a:lnTo>
                  <a:pt x="54" y="8"/>
                </a:lnTo>
                <a:lnTo>
                  <a:pt x="56" y="2"/>
                </a:lnTo>
                <a:lnTo>
                  <a:pt x="38" y="0"/>
                </a:lnTo>
                <a:lnTo>
                  <a:pt x="24" y="8"/>
                </a:lnTo>
                <a:lnTo>
                  <a:pt x="14" y="16"/>
                </a:lnTo>
                <a:lnTo>
                  <a:pt x="8" y="18"/>
                </a:lnTo>
                <a:lnTo>
                  <a:pt x="2" y="22"/>
                </a:lnTo>
                <a:lnTo>
                  <a:pt x="0" y="3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67" name="Freeform 247"/>
          <p:cNvSpPr>
            <a:spLocks/>
          </p:cNvSpPr>
          <p:nvPr/>
        </p:nvSpPr>
        <p:spPr bwMode="auto">
          <a:xfrm>
            <a:off x="7321551" y="5152344"/>
            <a:ext cx="47625" cy="45719"/>
          </a:xfrm>
          <a:custGeom>
            <a:avLst/>
            <a:gdLst>
              <a:gd name="T0" fmla="*/ 2 w 30"/>
              <a:gd name="T1" fmla="*/ 0 h 16"/>
              <a:gd name="T2" fmla="*/ 14 w 30"/>
              <a:gd name="T3" fmla="*/ 0 h 16"/>
              <a:gd name="T4" fmla="*/ 24 w 30"/>
              <a:gd name="T5" fmla="*/ 6 h 16"/>
              <a:gd name="T6" fmla="*/ 30 w 30"/>
              <a:gd name="T7" fmla="*/ 12 h 16"/>
              <a:gd name="T8" fmla="*/ 26 w 30"/>
              <a:gd name="T9" fmla="*/ 16 h 16"/>
              <a:gd name="T10" fmla="*/ 14 w 30"/>
              <a:gd name="T11" fmla="*/ 14 h 16"/>
              <a:gd name="T12" fmla="*/ 4 w 30"/>
              <a:gd name="T13" fmla="*/ 8 h 16"/>
              <a:gd name="T14" fmla="*/ 0 w 30"/>
              <a:gd name="T15" fmla="*/ 4 h 16"/>
              <a:gd name="T16" fmla="*/ 2 w 30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16">
                <a:moveTo>
                  <a:pt x="2" y="0"/>
                </a:moveTo>
                <a:lnTo>
                  <a:pt x="14" y="0"/>
                </a:lnTo>
                <a:lnTo>
                  <a:pt x="24" y="6"/>
                </a:lnTo>
                <a:lnTo>
                  <a:pt x="30" y="12"/>
                </a:lnTo>
                <a:lnTo>
                  <a:pt x="26" y="16"/>
                </a:lnTo>
                <a:lnTo>
                  <a:pt x="14" y="14"/>
                </a:lnTo>
                <a:lnTo>
                  <a:pt x="4" y="8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68" name="Freeform 248"/>
          <p:cNvSpPr>
            <a:spLocks/>
          </p:cNvSpPr>
          <p:nvPr/>
        </p:nvSpPr>
        <p:spPr bwMode="auto">
          <a:xfrm>
            <a:off x="7343776" y="5114244"/>
            <a:ext cx="60325" cy="45719"/>
          </a:xfrm>
          <a:custGeom>
            <a:avLst/>
            <a:gdLst>
              <a:gd name="T0" fmla="*/ 0 w 38"/>
              <a:gd name="T1" fmla="*/ 10 h 10"/>
              <a:gd name="T2" fmla="*/ 18 w 38"/>
              <a:gd name="T3" fmla="*/ 10 h 10"/>
              <a:gd name="T4" fmla="*/ 38 w 38"/>
              <a:gd name="T5" fmla="*/ 10 h 10"/>
              <a:gd name="T6" fmla="*/ 38 w 38"/>
              <a:gd name="T7" fmla="*/ 4 h 10"/>
              <a:gd name="T8" fmla="*/ 24 w 38"/>
              <a:gd name="T9" fmla="*/ 4 h 10"/>
              <a:gd name="T10" fmla="*/ 18 w 38"/>
              <a:gd name="T11" fmla="*/ 2 h 10"/>
              <a:gd name="T12" fmla="*/ 8 w 38"/>
              <a:gd name="T13" fmla="*/ 0 h 10"/>
              <a:gd name="T14" fmla="*/ 4 w 38"/>
              <a:gd name="T15" fmla="*/ 2 h 10"/>
              <a:gd name="T16" fmla="*/ 0 w 38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10">
                <a:moveTo>
                  <a:pt x="0" y="10"/>
                </a:moveTo>
                <a:lnTo>
                  <a:pt x="18" y="10"/>
                </a:lnTo>
                <a:lnTo>
                  <a:pt x="38" y="10"/>
                </a:lnTo>
                <a:lnTo>
                  <a:pt x="38" y="4"/>
                </a:lnTo>
                <a:lnTo>
                  <a:pt x="24" y="4"/>
                </a:lnTo>
                <a:lnTo>
                  <a:pt x="18" y="2"/>
                </a:lnTo>
                <a:lnTo>
                  <a:pt x="8" y="0"/>
                </a:lnTo>
                <a:lnTo>
                  <a:pt x="4" y="2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69" name="Freeform 249"/>
          <p:cNvSpPr>
            <a:spLocks/>
          </p:cNvSpPr>
          <p:nvPr/>
        </p:nvSpPr>
        <p:spPr bwMode="auto">
          <a:xfrm>
            <a:off x="7296150" y="5114244"/>
            <a:ext cx="31750" cy="45719"/>
          </a:xfrm>
          <a:custGeom>
            <a:avLst/>
            <a:gdLst>
              <a:gd name="T0" fmla="*/ 0 w 20"/>
              <a:gd name="T1" fmla="*/ 2 h 10"/>
              <a:gd name="T2" fmla="*/ 0 w 20"/>
              <a:gd name="T3" fmla="*/ 10 h 10"/>
              <a:gd name="T4" fmla="*/ 20 w 20"/>
              <a:gd name="T5" fmla="*/ 10 h 10"/>
              <a:gd name="T6" fmla="*/ 18 w 20"/>
              <a:gd name="T7" fmla="*/ 2 h 10"/>
              <a:gd name="T8" fmla="*/ 8 w 20"/>
              <a:gd name="T9" fmla="*/ 0 h 10"/>
              <a:gd name="T10" fmla="*/ 0 w 20"/>
              <a:gd name="T1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10">
                <a:moveTo>
                  <a:pt x="0" y="2"/>
                </a:moveTo>
                <a:lnTo>
                  <a:pt x="0" y="10"/>
                </a:lnTo>
                <a:lnTo>
                  <a:pt x="20" y="10"/>
                </a:lnTo>
                <a:lnTo>
                  <a:pt x="18" y="2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70" name="Freeform 250"/>
          <p:cNvSpPr>
            <a:spLocks/>
          </p:cNvSpPr>
          <p:nvPr/>
        </p:nvSpPr>
        <p:spPr bwMode="auto">
          <a:xfrm>
            <a:off x="7245351" y="5126944"/>
            <a:ext cx="41275" cy="45719"/>
          </a:xfrm>
          <a:custGeom>
            <a:avLst/>
            <a:gdLst>
              <a:gd name="T0" fmla="*/ 2 w 26"/>
              <a:gd name="T1" fmla="*/ 0 h 18"/>
              <a:gd name="T2" fmla="*/ 14 w 26"/>
              <a:gd name="T3" fmla="*/ 2 h 18"/>
              <a:gd name="T4" fmla="*/ 26 w 26"/>
              <a:gd name="T5" fmla="*/ 4 h 18"/>
              <a:gd name="T6" fmla="*/ 26 w 26"/>
              <a:gd name="T7" fmla="*/ 10 h 18"/>
              <a:gd name="T8" fmla="*/ 24 w 26"/>
              <a:gd name="T9" fmla="*/ 18 h 18"/>
              <a:gd name="T10" fmla="*/ 12 w 26"/>
              <a:gd name="T11" fmla="*/ 14 h 18"/>
              <a:gd name="T12" fmla="*/ 0 w 26"/>
              <a:gd name="T13" fmla="*/ 10 h 18"/>
              <a:gd name="T14" fmla="*/ 2 w 26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18">
                <a:moveTo>
                  <a:pt x="2" y="0"/>
                </a:moveTo>
                <a:lnTo>
                  <a:pt x="14" y="2"/>
                </a:lnTo>
                <a:lnTo>
                  <a:pt x="26" y="4"/>
                </a:lnTo>
                <a:lnTo>
                  <a:pt x="26" y="10"/>
                </a:lnTo>
                <a:lnTo>
                  <a:pt x="24" y="18"/>
                </a:lnTo>
                <a:lnTo>
                  <a:pt x="12" y="14"/>
                </a:lnTo>
                <a:lnTo>
                  <a:pt x="0" y="1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71" name="Freeform 251"/>
          <p:cNvSpPr>
            <a:spLocks/>
          </p:cNvSpPr>
          <p:nvPr/>
        </p:nvSpPr>
        <p:spPr bwMode="auto">
          <a:xfrm>
            <a:off x="7318375" y="4872215"/>
            <a:ext cx="155575" cy="208373"/>
          </a:xfrm>
          <a:custGeom>
            <a:avLst/>
            <a:gdLst>
              <a:gd name="T0" fmla="*/ 12 w 98"/>
              <a:gd name="T1" fmla="*/ 36 h 118"/>
              <a:gd name="T2" fmla="*/ 12 w 98"/>
              <a:gd name="T3" fmla="*/ 26 h 118"/>
              <a:gd name="T4" fmla="*/ 20 w 98"/>
              <a:gd name="T5" fmla="*/ 14 h 118"/>
              <a:gd name="T6" fmla="*/ 32 w 98"/>
              <a:gd name="T7" fmla="*/ 8 h 118"/>
              <a:gd name="T8" fmla="*/ 48 w 98"/>
              <a:gd name="T9" fmla="*/ 10 h 118"/>
              <a:gd name="T10" fmla="*/ 58 w 98"/>
              <a:gd name="T11" fmla="*/ 14 h 118"/>
              <a:gd name="T12" fmla="*/ 74 w 98"/>
              <a:gd name="T13" fmla="*/ 14 h 118"/>
              <a:gd name="T14" fmla="*/ 84 w 98"/>
              <a:gd name="T15" fmla="*/ 12 h 118"/>
              <a:gd name="T16" fmla="*/ 90 w 98"/>
              <a:gd name="T17" fmla="*/ 8 h 118"/>
              <a:gd name="T18" fmla="*/ 98 w 98"/>
              <a:gd name="T19" fmla="*/ 0 h 118"/>
              <a:gd name="T20" fmla="*/ 98 w 98"/>
              <a:gd name="T21" fmla="*/ 8 h 118"/>
              <a:gd name="T22" fmla="*/ 88 w 98"/>
              <a:gd name="T23" fmla="*/ 20 h 118"/>
              <a:gd name="T24" fmla="*/ 80 w 98"/>
              <a:gd name="T25" fmla="*/ 26 h 118"/>
              <a:gd name="T26" fmla="*/ 56 w 98"/>
              <a:gd name="T27" fmla="*/ 22 h 118"/>
              <a:gd name="T28" fmla="*/ 42 w 98"/>
              <a:gd name="T29" fmla="*/ 20 h 118"/>
              <a:gd name="T30" fmla="*/ 30 w 98"/>
              <a:gd name="T31" fmla="*/ 20 h 118"/>
              <a:gd name="T32" fmla="*/ 24 w 98"/>
              <a:gd name="T33" fmla="*/ 20 h 118"/>
              <a:gd name="T34" fmla="*/ 18 w 98"/>
              <a:gd name="T35" fmla="*/ 26 h 118"/>
              <a:gd name="T36" fmla="*/ 18 w 98"/>
              <a:gd name="T37" fmla="*/ 36 h 118"/>
              <a:gd name="T38" fmla="*/ 22 w 98"/>
              <a:gd name="T39" fmla="*/ 42 h 118"/>
              <a:gd name="T40" fmla="*/ 26 w 98"/>
              <a:gd name="T41" fmla="*/ 46 h 118"/>
              <a:gd name="T42" fmla="*/ 28 w 98"/>
              <a:gd name="T43" fmla="*/ 50 h 118"/>
              <a:gd name="T44" fmla="*/ 32 w 98"/>
              <a:gd name="T45" fmla="*/ 52 h 118"/>
              <a:gd name="T46" fmla="*/ 38 w 98"/>
              <a:gd name="T47" fmla="*/ 44 h 118"/>
              <a:gd name="T48" fmla="*/ 42 w 98"/>
              <a:gd name="T49" fmla="*/ 42 h 118"/>
              <a:gd name="T50" fmla="*/ 52 w 98"/>
              <a:gd name="T51" fmla="*/ 44 h 118"/>
              <a:gd name="T52" fmla="*/ 60 w 98"/>
              <a:gd name="T53" fmla="*/ 40 h 118"/>
              <a:gd name="T54" fmla="*/ 70 w 98"/>
              <a:gd name="T55" fmla="*/ 40 h 118"/>
              <a:gd name="T56" fmla="*/ 68 w 98"/>
              <a:gd name="T57" fmla="*/ 46 h 118"/>
              <a:gd name="T58" fmla="*/ 56 w 98"/>
              <a:gd name="T59" fmla="*/ 48 h 118"/>
              <a:gd name="T60" fmla="*/ 50 w 98"/>
              <a:gd name="T61" fmla="*/ 54 h 118"/>
              <a:gd name="T62" fmla="*/ 44 w 98"/>
              <a:gd name="T63" fmla="*/ 60 h 118"/>
              <a:gd name="T64" fmla="*/ 44 w 98"/>
              <a:gd name="T65" fmla="*/ 62 h 118"/>
              <a:gd name="T66" fmla="*/ 48 w 98"/>
              <a:gd name="T67" fmla="*/ 68 h 118"/>
              <a:gd name="T68" fmla="*/ 54 w 98"/>
              <a:gd name="T69" fmla="*/ 80 h 118"/>
              <a:gd name="T70" fmla="*/ 54 w 98"/>
              <a:gd name="T71" fmla="*/ 84 h 118"/>
              <a:gd name="T72" fmla="*/ 56 w 98"/>
              <a:gd name="T73" fmla="*/ 92 h 118"/>
              <a:gd name="T74" fmla="*/ 62 w 98"/>
              <a:gd name="T75" fmla="*/ 96 h 118"/>
              <a:gd name="T76" fmla="*/ 54 w 98"/>
              <a:gd name="T77" fmla="*/ 100 h 118"/>
              <a:gd name="T78" fmla="*/ 46 w 98"/>
              <a:gd name="T79" fmla="*/ 98 h 118"/>
              <a:gd name="T80" fmla="*/ 44 w 98"/>
              <a:gd name="T81" fmla="*/ 104 h 118"/>
              <a:gd name="T82" fmla="*/ 38 w 98"/>
              <a:gd name="T83" fmla="*/ 94 h 118"/>
              <a:gd name="T84" fmla="*/ 34 w 98"/>
              <a:gd name="T85" fmla="*/ 84 h 118"/>
              <a:gd name="T86" fmla="*/ 32 w 98"/>
              <a:gd name="T87" fmla="*/ 70 h 118"/>
              <a:gd name="T88" fmla="*/ 24 w 98"/>
              <a:gd name="T89" fmla="*/ 70 h 118"/>
              <a:gd name="T90" fmla="*/ 22 w 98"/>
              <a:gd name="T91" fmla="*/ 76 h 118"/>
              <a:gd name="T92" fmla="*/ 24 w 98"/>
              <a:gd name="T93" fmla="*/ 92 h 118"/>
              <a:gd name="T94" fmla="*/ 24 w 98"/>
              <a:gd name="T95" fmla="*/ 98 h 118"/>
              <a:gd name="T96" fmla="*/ 24 w 98"/>
              <a:gd name="T97" fmla="*/ 112 h 118"/>
              <a:gd name="T98" fmla="*/ 22 w 98"/>
              <a:gd name="T99" fmla="*/ 118 h 118"/>
              <a:gd name="T100" fmla="*/ 10 w 98"/>
              <a:gd name="T101" fmla="*/ 116 h 118"/>
              <a:gd name="T102" fmla="*/ 10 w 98"/>
              <a:gd name="T103" fmla="*/ 102 h 118"/>
              <a:gd name="T104" fmla="*/ 12 w 98"/>
              <a:gd name="T105" fmla="*/ 90 h 118"/>
              <a:gd name="T106" fmla="*/ 10 w 98"/>
              <a:gd name="T107" fmla="*/ 84 h 118"/>
              <a:gd name="T108" fmla="*/ 0 w 98"/>
              <a:gd name="T109" fmla="*/ 80 h 118"/>
              <a:gd name="T110" fmla="*/ 0 w 98"/>
              <a:gd name="T111" fmla="*/ 68 h 118"/>
              <a:gd name="T112" fmla="*/ 4 w 98"/>
              <a:gd name="T113" fmla="*/ 58 h 118"/>
              <a:gd name="T114" fmla="*/ 8 w 98"/>
              <a:gd name="T115" fmla="*/ 42 h 118"/>
              <a:gd name="T116" fmla="*/ 12 w 98"/>
              <a:gd name="T117" fmla="*/ 3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8" h="118">
                <a:moveTo>
                  <a:pt x="12" y="36"/>
                </a:moveTo>
                <a:lnTo>
                  <a:pt x="12" y="26"/>
                </a:lnTo>
                <a:lnTo>
                  <a:pt x="20" y="14"/>
                </a:lnTo>
                <a:lnTo>
                  <a:pt x="32" y="8"/>
                </a:lnTo>
                <a:lnTo>
                  <a:pt x="48" y="10"/>
                </a:lnTo>
                <a:lnTo>
                  <a:pt x="58" y="14"/>
                </a:lnTo>
                <a:lnTo>
                  <a:pt x="74" y="14"/>
                </a:lnTo>
                <a:lnTo>
                  <a:pt x="84" y="12"/>
                </a:lnTo>
                <a:lnTo>
                  <a:pt x="90" y="8"/>
                </a:lnTo>
                <a:lnTo>
                  <a:pt x="98" y="0"/>
                </a:lnTo>
                <a:lnTo>
                  <a:pt x="98" y="8"/>
                </a:lnTo>
                <a:lnTo>
                  <a:pt x="88" y="20"/>
                </a:lnTo>
                <a:lnTo>
                  <a:pt x="80" y="26"/>
                </a:lnTo>
                <a:lnTo>
                  <a:pt x="56" y="22"/>
                </a:lnTo>
                <a:lnTo>
                  <a:pt x="42" y="20"/>
                </a:lnTo>
                <a:lnTo>
                  <a:pt x="30" y="20"/>
                </a:lnTo>
                <a:lnTo>
                  <a:pt x="24" y="20"/>
                </a:lnTo>
                <a:lnTo>
                  <a:pt x="18" y="26"/>
                </a:lnTo>
                <a:lnTo>
                  <a:pt x="18" y="36"/>
                </a:lnTo>
                <a:lnTo>
                  <a:pt x="22" y="42"/>
                </a:lnTo>
                <a:lnTo>
                  <a:pt x="26" y="46"/>
                </a:lnTo>
                <a:lnTo>
                  <a:pt x="28" y="50"/>
                </a:lnTo>
                <a:lnTo>
                  <a:pt x="32" y="52"/>
                </a:lnTo>
                <a:lnTo>
                  <a:pt x="38" y="44"/>
                </a:lnTo>
                <a:lnTo>
                  <a:pt x="42" y="42"/>
                </a:lnTo>
                <a:lnTo>
                  <a:pt x="52" y="44"/>
                </a:lnTo>
                <a:lnTo>
                  <a:pt x="60" y="40"/>
                </a:lnTo>
                <a:lnTo>
                  <a:pt x="70" y="40"/>
                </a:lnTo>
                <a:lnTo>
                  <a:pt x="68" y="46"/>
                </a:lnTo>
                <a:lnTo>
                  <a:pt x="56" y="48"/>
                </a:lnTo>
                <a:lnTo>
                  <a:pt x="50" y="54"/>
                </a:lnTo>
                <a:lnTo>
                  <a:pt x="44" y="60"/>
                </a:lnTo>
                <a:lnTo>
                  <a:pt x="44" y="62"/>
                </a:lnTo>
                <a:lnTo>
                  <a:pt x="48" y="68"/>
                </a:lnTo>
                <a:lnTo>
                  <a:pt x="54" y="80"/>
                </a:lnTo>
                <a:lnTo>
                  <a:pt x="54" y="84"/>
                </a:lnTo>
                <a:lnTo>
                  <a:pt x="56" y="92"/>
                </a:lnTo>
                <a:lnTo>
                  <a:pt x="62" y="96"/>
                </a:lnTo>
                <a:lnTo>
                  <a:pt x="54" y="100"/>
                </a:lnTo>
                <a:lnTo>
                  <a:pt x="46" y="98"/>
                </a:lnTo>
                <a:lnTo>
                  <a:pt x="44" y="104"/>
                </a:lnTo>
                <a:lnTo>
                  <a:pt x="38" y="94"/>
                </a:lnTo>
                <a:lnTo>
                  <a:pt x="34" y="84"/>
                </a:lnTo>
                <a:lnTo>
                  <a:pt x="32" y="70"/>
                </a:lnTo>
                <a:lnTo>
                  <a:pt x="24" y="70"/>
                </a:lnTo>
                <a:lnTo>
                  <a:pt x="22" y="76"/>
                </a:lnTo>
                <a:lnTo>
                  <a:pt x="24" y="92"/>
                </a:lnTo>
                <a:lnTo>
                  <a:pt x="24" y="98"/>
                </a:lnTo>
                <a:lnTo>
                  <a:pt x="24" y="112"/>
                </a:lnTo>
                <a:lnTo>
                  <a:pt x="22" y="118"/>
                </a:lnTo>
                <a:lnTo>
                  <a:pt x="10" y="116"/>
                </a:lnTo>
                <a:lnTo>
                  <a:pt x="10" y="102"/>
                </a:lnTo>
                <a:lnTo>
                  <a:pt x="12" y="90"/>
                </a:lnTo>
                <a:lnTo>
                  <a:pt x="10" y="84"/>
                </a:lnTo>
                <a:lnTo>
                  <a:pt x="0" y="80"/>
                </a:lnTo>
                <a:lnTo>
                  <a:pt x="0" y="68"/>
                </a:lnTo>
                <a:lnTo>
                  <a:pt x="4" y="58"/>
                </a:lnTo>
                <a:lnTo>
                  <a:pt x="8" y="42"/>
                </a:lnTo>
                <a:lnTo>
                  <a:pt x="12" y="3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72" name="Freeform 252"/>
          <p:cNvSpPr>
            <a:spLocks/>
          </p:cNvSpPr>
          <p:nvPr/>
        </p:nvSpPr>
        <p:spPr bwMode="auto">
          <a:xfrm>
            <a:off x="7616826" y="4926153"/>
            <a:ext cx="257175" cy="240158"/>
          </a:xfrm>
          <a:custGeom>
            <a:avLst/>
            <a:gdLst>
              <a:gd name="T0" fmla="*/ 2 w 162"/>
              <a:gd name="T1" fmla="*/ 8 h 136"/>
              <a:gd name="T2" fmla="*/ 20 w 162"/>
              <a:gd name="T3" fmla="*/ 2 h 136"/>
              <a:gd name="T4" fmla="*/ 30 w 162"/>
              <a:gd name="T5" fmla="*/ 0 h 136"/>
              <a:gd name="T6" fmla="*/ 48 w 162"/>
              <a:gd name="T7" fmla="*/ 2 h 136"/>
              <a:gd name="T8" fmla="*/ 56 w 162"/>
              <a:gd name="T9" fmla="*/ 10 h 136"/>
              <a:gd name="T10" fmla="*/ 54 w 162"/>
              <a:gd name="T11" fmla="*/ 22 h 136"/>
              <a:gd name="T12" fmla="*/ 54 w 162"/>
              <a:gd name="T13" fmla="*/ 30 h 136"/>
              <a:gd name="T14" fmla="*/ 60 w 162"/>
              <a:gd name="T15" fmla="*/ 34 h 136"/>
              <a:gd name="T16" fmla="*/ 62 w 162"/>
              <a:gd name="T17" fmla="*/ 42 h 136"/>
              <a:gd name="T18" fmla="*/ 70 w 162"/>
              <a:gd name="T19" fmla="*/ 44 h 136"/>
              <a:gd name="T20" fmla="*/ 80 w 162"/>
              <a:gd name="T21" fmla="*/ 42 h 136"/>
              <a:gd name="T22" fmla="*/ 86 w 162"/>
              <a:gd name="T23" fmla="*/ 32 h 136"/>
              <a:gd name="T24" fmla="*/ 94 w 162"/>
              <a:gd name="T25" fmla="*/ 26 h 136"/>
              <a:gd name="T26" fmla="*/ 104 w 162"/>
              <a:gd name="T27" fmla="*/ 22 h 136"/>
              <a:gd name="T28" fmla="*/ 110 w 162"/>
              <a:gd name="T29" fmla="*/ 16 h 136"/>
              <a:gd name="T30" fmla="*/ 128 w 162"/>
              <a:gd name="T31" fmla="*/ 22 h 136"/>
              <a:gd name="T32" fmla="*/ 142 w 162"/>
              <a:gd name="T33" fmla="*/ 26 h 136"/>
              <a:gd name="T34" fmla="*/ 158 w 162"/>
              <a:gd name="T35" fmla="*/ 32 h 136"/>
              <a:gd name="T36" fmla="*/ 162 w 162"/>
              <a:gd name="T37" fmla="*/ 34 h 136"/>
              <a:gd name="T38" fmla="*/ 162 w 162"/>
              <a:gd name="T39" fmla="*/ 136 h 136"/>
              <a:gd name="T40" fmla="*/ 148 w 162"/>
              <a:gd name="T41" fmla="*/ 124 h 136"/>
              <a:gd name="T42" fmla="*/ 138 w 162"/>
              <a:gd name="T43" fmla="*/ 120 h 136"/>
              <a:gd name="T44" fmla="*/ 130 w 162"/>
              <a:gd name="T45" fmla="*/ 120 h 136"/>
              <a:gd name="T46" fmla="*/ 124 w 162"/>
              <a:gd name="T47" fmla="*/ 124 h 136"/>
              <a:gd name="T48" fmla="*/ 110 w 162"/>
              <a:gd name="T49" fmla="*/ 126 h 136"/>
              <a:gd name="T50" fmla="*/ 108 w 162"/>
              <a:gd name="T51" fmla="*/ 118 h 136"/>
              <a:gd name="T52" fmla="*/ 110 w 162"/>
              <a:gd name="T53" fmla="*/ 114 h 136"/>
              <a:gd name="T54" fmla="*/ 116 w 162"/>
              <a:gd name="T55" fmla="*/ 112 h 136"/>
              <a:gd name="T56" fmla="*/ 124 w 162"/>
              <a:gd name="T57" fmla="*/ 110 h 136"/>
              <a:gd name="T58" fmla="*/ 126 w 162"/>
              <a:gd name="T59" fmla="*/ 98 h 136"/>
              <a:gd name="T60" fmla="*/ 122 w 162"/>
              <a:gd name="T61" fmla="*/ 90 h 136"/>
              <a:gd name="T62" fmla="*/ 112 w 162"/>
              <a:gd name="T63" fmla="*/ 80 h 136"/>
              <a:gd name="T64" fmla="*/ 90 w 162"/>
              <a:gd name="T65" fmla="*/ 68 h 136"/>
              <a:gd name="T66" fmla="*/ 66 w 162"/>
              <a:gd name="T67" fmla="*/ 62 h 136"/>
              <a:gd name="T68" fmla="*/ 60 w 162"/>
              <a:gd name="T69" fmla="*/ 56 h 136"/>
              <a:gd name="T70" fmla="*/ 54 w 162"/>
              <a:gd name="T71" fmla="*/ 54 h 136"/>
              <a:gd name="T72" fmla="*/ 48 w 162"/>
              <a:gd name="T73" fmla="*/ 40 h 136"/>
              <a:gd name="T74" fmla="*/ 42 w 162"/>
              <a:gd name="T75" fmla="*/ 42 h 136"/>
              <a:gd name="T76" fmla="*/ 42 w 162"/>
              <a:gd name="T77" fmla="*/ 48 h 136"/>
              <a:gd name="T78" fmla="*/ 42 w 162"/>
              <a:gd name="T79" fmla="*/ 58 h 136"/>
              <a:gd name="T80" fmla="*/ 32 w 162"/>
              <a:gd name="T81" fmla="*/ 56 h 136"/>
              <a:gd name="T82" fmla="*/ 32 w 162"/>
              <a:gd name="T83" fmla="*/ 46 h 136"/>
              <a:gd name="T84" fmla="*/ 30 w 162"/>
              <a:gd name="T85" fmla="*/ 40 h 136"/>
              <a:gd name="T86" fmla="*/ 20 w 162"/>
              <a:gd name="T87" fmla="*/ 38 h 136"/>
              <a:gd name="T88" fmla="*/ 30 w 162"/>
              <a:gd name="T89" fmla="*/ 32 h 136"/>
              <a:gd name="T90" fmla="*/ 42 w 162"/>
              <a:gd name="T91" fmla="*/ 34 h 136"/>
              <a:gd name="T92" fmla="*/ 50 w 162"/>
              <a:gd name="T93" fmla="*/ 32 h 136"/>
              <a:gd name="T94" fmla="*/ 46 w 162"/>
              <a:gd name="T95" fmla="*/ 24 h 136"/>
              <a:gd name="T96" fmla="*/ 30 w 162"/>
              <a:gd name="T97" fmla="*/ 24 h 136"/>
              <a:gd name="T98" fmla="*/ 20 w 162"/>
              <a:gd name="T99" fmla="*/ 26 h 136"/>
              <a:gd name="T100" fmla="*/ 16 w 162"/>
              <a:gd name="T101" fmla="*/ 16 h 136"/>
              <a:gd name="T102" fmla="*/ 6 w 162"/>
              <a:gd name="T103" fmla="*/ 16 h 136"/>
              <a:gd name="T104" fmla="*/ 0 w 162"/>
              <a:gd name="T105" fmla="*/ 14 h 136"/>
              <a:gd name="T106" fmla="*/ 2 w 162"/>
              <a:gd name="T107" fmla="*/ 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" h="136">
                <a:moveTo>
                  <a:pt x="2" y="8"/>
                </a:moveTo>
                <a:lnTo>
                  <a:pt x="20" y="2"/>
                </a:lnTo>
                <a:lnTo>
                  <a:pt x="30" y="0"/>
                </a:lnTo>
                <a:lnTo>
                  <a:pt x="48" y="2"/>
                </a:lnTo>
                <a:lnTo>
                  <a:pt x="56" y="10"/>
                </a:lnTo>
                <a:lnTo>
                  <a:pt x="54" y="22"/>
                </a:lnTo>
                <a:lnTo>
                  <a:pt x="54" y="30"/>
                </a:lnTo>
                <a:lnTo>
                  <a:pt x="60" y="34"/>
                </a:lnTo>
                <a:lnTo>
                  <a:pt x="62" y="42"/>
                </a:lnTo>
                <a:lnTo>
                  <a:pt x="70" y="44"/>
                </a:lnTo>
                <a:lnTo>
                  <a:pt x="80" y="42"/>
                </a:lnTo>
                <a:lnTo>
                  <a:pt x="86" y="32"/>
                </a:lnTo>
                <a:lnTo>
                  <a:pt x="94" y="26"/>
                </a:lnTo>
                <a:lnTo>
                  <a:pt x="104" y="22"/>
                </a:lnTo>
                <a:lnTo>
                  <a:pt x="110" y="16"/>
                </a:lnTo>
                <a:lnTo>
                  <a:pt x="128" y="22"/>
                </a:lnTo>
                <a:lnTo>
                  <a:pt x="142" y="26"/>
                </a:lnTo>
                <a:lnTo>
                  <a:pt x="158" y="32"/>
                </a:lnTo>
                <a:lnTo>
                  <a:pt x="162" y="34"/>
                </a:lnTo>
                <a:lnTo>
                  <a:pt x="162" y="136"/>
                </a:lnTo>
                <a:lnTo>
                  <a:pt x="148" y="124"/>
                </a:lnTo>
                <a:lnTo>
                  <a:pt x="138" y="120"/>
                </a:lnTo>
                <a:lnTo>
                  <a:pt x="130" y="120"/>
                </a:lnTo>
                <a:lnTo>
                  <a:pt x="124" y="124"/>
                </a:lnTo>
                <a:lnTo>
                  <a:pt x="110" y="126"/>
                </a:lnTo>
                <a:lnTo>
                  <a:pt x="108" y="118"/>
                </a:lnTo>
                <a:lnTo>
                  <a:pt x="110" y="114"/>
                </a:lnTo>
                <a:lnTo>
                  <a:pt x="116" y="112"/>
                </a:lnTo>
                <a:lnTo>
                  <a:pt x="124" y="110"/>
                </a:lnTo>
                <a:lnTo>
                  <a:pt x="126" y="98"/>
                </a:lnTo>
                <a:lnTo>
                  <a:pt x="122" y="90"/>
                </a:lnTo>
                <a:lnTo>
                  <a:pt x="112" y="80"/>
                </a:lnTo>
                <a:lnTo>
                  <a:pt x="90" y="68"/>
                </a:lnTo>
                <a:lnTo>
                  <a:pt x="66" y="62"/>
                </a:lnTo>
                <a:lnTo>
                  <a:pt x="60" y="56"/>
                </a:lnTo>
                <a:lnTo>
                  <a:pt x="54" y="54"/>
                </a:lnTo>
                <a:lnTo>
                  <a:pt x="48" y="40"/>
                </a:lnTo>
                <a:lnTo>
                  <a:pt x="42" y="42"/>
                </a:lnTo>
                <a:lnTo>
                  <a:pt x="42" y="48"/>
                </a:lnTo>
                <a:lnTo>
                  <a:pt x="42" y="58"/>
                </a:lnTo>
                <a:lnTo>
                  <a:pt x="32" y="56"/>
                </a:lnTo>
                <a:lnTo>
                  <a:pt x="32" y="46"/>
                </a:lnTo>
                <a:lnTo>
                  <a:pt x="30" y="40"/>
                </a:lnTo>
                <a:lnTo>
                  <a:pt x="20" y="38"/>
                </a:lnTo>
                <a:lnTo>
                  <a:pt x="30" y="32"/>
                </a:lnTo>
                <a:lnTo>
                  <a:pt x="42" y="34"/>
                </a:lnTo>
                <a:lnTo>
                  <a:pt x="50" y="32"/>
                </a:lnTo>
                <a:lnTo>
                  <a:pt x="46" y="24"/>
                </a:lnTo>
                <a:lnTo>
                  <a:pt x="30" y="24"/>
                </a:lnTo>
                <a:lnTo>
                  <a:pt x="20" y="26"/>
                </a:lnTo>
                <a:lnTo>
                  <a:pt x="16" y="16"/>
                </a:lnTo>
                <a:lnTo>
                  <a:pt x="6" y="16"/>
                </a:lnTo>
                <a:lnTo>
                  <a:pt x="0" y="14"/>
                </a:lnTo>
                <a:lnTo>
                  <a:pt x="2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73" name="Freeform 253"/>
          <p:cNvSpPr>
            <a:spLocks/>
          </p:cNvSpPr>
          <p:nvPr/>
        </p:nvSpPr>
        <p:spPr bwMode="auto">
          <a:xfrm>
            <a:off x="7543800" y="4987244"/>
            <a:ext cx="76200" cy="45719"/>
          </a:xfrm>
          <a:custGeom>
            <a:avLst/>
            <a:gdLst>
              <a:gd name="T0" fmla="*/ 4 w 48"/>
              <a:gd name="T1" fmla="*/ 2 h 16"/>
              <a:gd name="T2" fmla="*/ 20 w 48"/>
              <a:gd name="T3" fmla="*/ 0 h 16"/>
              <a:gd name="T4" fmla="*/ 38 w 48"/>
              <a:gd name="T5" fmla="*/ 2 h 16"/>
              <a:gd name="T6" fmla="*/ 48 w 48"/>
              <a:gd name="T7" fmla="*/ 10 h 16"/>
              <a:gd name="T8" fmla="*/ 46 w 48"/>
              <a:gd name="T9" fmla="*/ 16 h 16"/>
              <a:gd name="T10" fmla="*/ 34 w 48"/>
              <a:gd name="T11" fmla="*/ 12 h 16"/>
              <a:gd name="T12" fmla="*/ 24 w 48"/>
              <a:gd name="T13" fmla="*/ 10 h 16"/>
              <a:gd name="T14" fmla="*/ 12 w 48"/>
              <a:gd name="T15" fmla="*/ 10 h 16"/>
              <a:gd name="T16" fmla="*/ 8 w 48"/>
              <a:gd name="T17" fmla="*/ 14 h 16"/>
              <a:gd name="T18" fmla="*/ 2 w 48"/>
              <a:gd name="T19" fmla="*/ 14 h 16"/>
              <a:gd name="T20" fmla="*/ 0 w 48"/>
              <a:gd name="T21" fmla="*/ 6 h 16"/>
              <a:gd name="T22" fmla="*/ 4 w 48"/>
              <a:gd name="T23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" h="16">
                <a:moveTo>
                  <a:pt x="4" y="2"/>
                </a:moveTo>
                <a:lnTo>
                  <a:pt x="20" y="0"/>
                </a:lnTo>
                <a:lnTo>
                  <a:pt x="38" y="2"/>
                </a:lnTo>
                <a:lnTo>
                  <a:pt x="48" y="10"/>
                </a:lnTo>
                <a:lnTo>
                  <a:pt x="46" y="16"/>
                </a:lnTo>
                <a:lnTo>
                  <a:pt x="34" y="12"/>
                </a:lnTo>
                <a:lnTo>
                  <a:pt x="24" y="10"/>
                </a:lnTo>
                <a:lnTo>
                  <a:pt x="12" y="10"/>
                </a:lnTo>
                <a:lnTo>
                  <a:pt x="8" y="14"/>
                </a:lnTo>
                <a:lnTo>
                  <a:pt x="2" y="14"/>
                </a:lnTo>
                <a:lnTo>
                  <a:pt x="0" y="6"/>
                </a:lnTo>
                <a:lnTo>
                  <a:pt x="4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74" name="Freeform 254"/>
          <p:cNvSpPr>
            <a:spLocks/>
          </p:cNvSpPr>
          <p:nvPr/>
        </p:nvSpPr>
        <p:spPr bwMode="auto">
          <a:xfrm>
            <a:off x="7502526" y="4987244"/>
            <a:ext cx="28575" cy="45719"/>
          </a:xfrm>
          <a:custGeom>
            <a:avLst/>
            <a:gdLst>
              <a:gd name="T0" fmla="*/ 2 w 18"/>
              <a:gd name="T1" fmla="*/ 0 h 10"/>
              <a:gd name="T2" fmla="*/ 12 w 18"/>
              <a:gd name="T3" fmla="*/ 0 h 10"/>
              <a:gd name="T4" fmla="*/ 18 w 18"/>
              <a:gd name="T5" fmla="*/ 4 h 10"/>
              <a:gd name="T6" fmla="*/ 14 w 18"/>
              <a:gd name="T7" fmla="*/ 10 h 10"/>
              <a:gd name="T8" fmla="*/ 4 w 18"/>
              <a:gd name="T9" fmla="*/ 10 h 10"/>
              <a:gd name="T10" fmla="*/ 0 w 18"/>
              <a:gd name="T11" fmla="*/ 6 h 10"/>
              <a:gd name="T12" fmla="*/ 2 w 18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0">
                <a:moveTo>
                  <a:pt x="2" y="0"/>
                </a:moveTo>
                <a:lnTo>
                  <a:pt x="12" y="0"/>
                </a:lnTo>
                <a:lnTo>
                  <a:pt x="18" y="4"/>
                </a:lnTo>
                <a:lnTo>
                  <a:pt x="14" y="10"/>
                </a:lnTo>
                <a:lnTo>
                  <a:pt x="4" y="10"/>
                </a:lnTo>
                <a:lnTo>
                  <a:pt x="0" y="6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75" name="Freeform 255"/>
          <p:cNvSpPr>
            <a:spLocks/>
          </p:cNvSpPr>
          <p:nvPr/>
        </p:nvSpPr>
        <p:spPr bwMode="auto">
          <a:xfrm>
            <a:off x="7534276" y="4877993"/>
            <a:ext cx="34925" cy="88294"/>
          </a:xfrm>
          <a:custGeom>
            <a:avLst/>
            <a:gdLst>
              <a:gd name="T0" fmla="*/ 0 w 22"/>
              <a:gd name="T1" fmla="*/ 0 h 50"/>
              <a:gd name="T2" fmla="*/ 6 w 22"/>
              <a:gd name="T3" fmla="*/ 2 h 50"/>
              <a:gd name="T4" fmla="*/ 8 w 22"/>
              <a:gd name="T5" fmla="*/ 10 h 50"/>
              <a:gd name="T6" fmla="*/ 8 w 22"/>
              <a:gd name="T7" fmla="*/ 14 h 50"/>
              <a:gd name="T8" fmla="*/ 14 w 22"/>
              <a:gd name="T9" fmla="*/ 6 h 50"/>
              <a:gd name="T10" fmla="*/ 20 w 22"/>
              <a:gd name="T11" fmla="*/ 4 h 50"/>
              <a:gd name="T12" fmla="*/ 22 w 22"/>
              <a:gd name="T13" fmla="*/ 14 h 50"/>
              <a:gd name="T14" fmla="*/ 16 w 22"/>
              <a:gd name="T15" fmla="*/ 16 h 50"/>
              <a:gd name="T16" fmla="*/ 14 w 22"/>
              <a:gd name="T17" fmla="*/ 20 h 50"/>
              <a:gd name="T18" fmla="*/ 18 w 22"/>
              <a:gd name="T19" fmla="*/ 22 h 50"/>
              <a:gd name="T20" fmla="*/ 20 w 22"/>
              <a:gd name="T21" fmla="*/ 26 h 50"/>
              <a:gd name="T22" fmla="*/ 8 w 22"/>
              <a:gd name="T23" fmla="*/ 26 h 50"/>
              <a:gd name="T24" fmla="*/ 8 w 22"/>
              <a:gd name="T25" fmla="*/ 30 h 50"/>
              <a:gd name="T26" fmla="*/ 10 w 22"/>
              <a:gd name="T27" fmla="*/ 38 h 50"/>
              <a:gd name="T28" fmla="*/ 16 w 22"/>
              <a:gd name="T29" fmla="*/ 44 h 50"/>
              <a:gd name="T30" fmla="*/ 18 w 22"/>
              <a:gd name="T31" fmla="*/ 46 h 50"/>
              <a:gd name="T32" fmla="*/ 18 w 22"/>
              <a:gd name="T33" fmla="*/ 48 h 50"/>
              <a:gd name="T34" fmla="*/ 16 w 22"/>
              <a:gd name="T35" fmla="*/ 50 h 50"/>
              <a:gd name="T36" fmla="*/ 12 w 22"/>
              <a:gd name="T37" fmla="*/ 50 h 50"/>
              <a:gd name="T38" fmla="*/ 8 w 22"/>
              <a:gd name="T39" fmla="*/ 48 h 50"/>
              <a:gd name="T40" fmla="*/ 6 w 22"/>
              <a:gd name="T41" fmla="*/ 46 h 50"/>
              <a:gd name="T42" fmla="*/ 2 w 22"/>
              <a:gd name="T43" fmla="*/ 32 h 50"/>
              <a:gd name="T44" fmla="*/ 0 w 22"/>
              <a:gd name="T45" fmla="*/ 22 h 50"/>
              <a:gd name="T46" fmla="*/ 2 w 22"/>
              <a:gd name="T47" fmla="*/ 12 h 50"/>
              <a:gd name="T48" fmla="*/ 0 w 22"/>
              <a:gd name="T4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" h="50">
                <a:moveTo>
                  <a:pt x="0" y="0"/>
                </a:moveTo>
                <a:lnTo>
                  <a:pt x="6" y="2"/>
                </a:lnTo>
                <a:lnTo>
                  <a:pt x="8" y="10"/>
                </a:lnTo>
                <a:lnTo>
                  <a:pt x="8" y="14"/>
                </a:lnTo>
                <a:lnTo>
                  <a:pt x="14" y="6"/>
                </a:lnTo>
                <a:lnTo>
                  <a:pt x="20" y="4"/>
                </a:lnTo>
                <a:lnTo>
                  <a:pt x="22" y="14"/>
                </a:lnTo>
                <a:lnTo>
                  <a:pt x="16" y="16"/>
                </a:lnTo>
                <a:lnTo>
                  <a:pt x="14" y="20"/>
                </a:lnTo>
                <a:lnTo>
                  <a:pt x="18" y="22"/>
                </a:lnTo>
                <a:lnTo>
                  <a:pt x="20" y="26"/>
                </a:lnTo>
                <a:lnTo>
                  <a:pt x="8" y="26"/>
                </a:lnTo>
                <a:lnTo>
                  <a:pt x="8" y="30"/>
                </a:lnTo>
                <a:lnTo>
                  <a:pt x="10" y="38"/>
                </a:lnTo>
                <a:lnTo>
                  <a:pt x="16" y="44"/>
                </a:lnTo>
                <a:lnTo>
                  <a:pt x="18" y="46"/>
                </a:lnTo>
                <a:lnTo>
                  <a:pt x="18" y="48"/>
                </a:lnTo>
                <a:lnTo>
                  <a:pt x="16" y="50"/>
                </a:lnTo>
                <a:lnTo>
                  <a:pt x="12" y="50"/>
                </a:lnTo>
                <a:lnTo>
                  <a:pt x="8" y="48"/>
                </a:lnTo>
                <a:lnTo>
                  <a:pt x="6" y="46"/>
                </a:lnTo>
                <a:lnTo>
                  <a:pt x="2" y="32"/>
                </a:lnTo>
                <a:lnTo>
                  <a:pt x="0" y="22"/>
                </a:lnTo>
                <a:lnTo>
                  <a:pt x="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76" name="Freeform 256"/>
          <p:cNvSpPr>
            <a:spLocks/>
          </p:cNvSpPr>
          <p:nvPr/>
        </p:nvSpPr>
        <p:spPr bwMode="auto">
          <a:xfrm>
            <a:off x="7874001" y="4981200"/>
            <a:ext cx="244475" cy="229563"/>
          </a:xfrm>
          <a:custGeom>
            <a:avLst/>
            <a:gdLst>
              <a:gd name="T0" fmla="*/ 0 w 154"/>
              <a:gd name="T1" fmla="*/ 0 h 130"/>
              <a:gd name="T2" fmla="*/ 14 w 154"/>
              <a:gd name="T3" fmla="*/ 4 h 130"/>
              <a:gd name="T4" fmla="*/ 32 w 154"/>
              <a:gd name="T5" fmla="*/ 10 h 130"/>
              <a:gd name="T6" fmla="*/ 50 w 154"/>
              <a:gd name="T7" fmla="*/ 18 h 130"/>
              <a:gd name="T8" fmla="*/ 66 w 154"/>
              <a:gd name="T9" fmla="*/ 28 h 130"/>
              <a:gd name="T10" fmla="*/ 74 w 154"/>
              <a:gd name="T11" fmla="*/ 38 h 130"/>
              <a:gd name="T12" fmla="*/ 84 w 154"/>
              <a:gd name="T13" fmla="*/ 44 h 130"/>
              <a:gd name="T14" fmla="*/ 100 w 154"/>
              <a:gd name="T15" fmla="*/ 52 h 130"/>
              <a:gd name="T16" fmla="*/ 108 w 154"/>
              <a:gd name="T17" fmla="*/ 58 h 130"/>
              <a:gd name="T18" fmla="*/ 108 w 154"/>
              <a:gd name="T19" fmla="*/ 62 h 130"/>
              <a:gd name="T20" fmla="*/ 110 w 154"/>
              <a:gd name="T21" fmla="*/ 64 h 130"/>
              <a:gd name="T22" fmla="*/ 108 w 154"/>
              <a:gd name="T23" fmla="*/ 66 h 130"/>
              <a:gd name="T24" fmla="*/ 94 w 154"/>
              <a:gd name="T25" fmla="*/ 66 h 130"/>
              <a:gd name="T26" fmla="*/ 100 w 154"/>
              <a:gd name="T27" fmla="*/ 72 h 130"/>
              <a:gd name="T28" fmla="*/ 110 w 154"/>
              <a:gd name="T29" fmla="*/ 86 h 130"/>
              <a:gd name="T30" fmla="*/ 124 w 154"/>
              <a:gd name="T31" fmla="*/ 102 h 130"/>
              <a:gd name="T32" fmla="*/ 130 w 154"/>
              <a:gd name="T33" fmla="*/ 106 h 130"/>
              <a:gd name="T34" fmla="*/ 138 w 154"/>
              <a:gd name="T35" fmla="*/ 114 h 130"/>
              <a:gd name="T36" fmla="*/ 154 w 154"/>
              <a:gd name="T37" fmla="*/ 124 h 130"/>
              <a:gd name="T38" fmla="*/ 152 w 154"/>
              <a:gd name="T39" fmla="*/ 130 h 130"/>
              <a:gd name="T40" fmla="*/ 136 w 154"/>
              <a:gd name="T41" fmla="*/ 122 h 130"/>
              <a:gd name="T42" fmla="*/ 124 w 154"/>
              <a:gd name="T43" fmla="*/ 120 h 130"/>
              <a:gd name="T44" fmla="*/ 104 w 154"/>
              <a:gd name="T45" fmla="*/ 118 h 130"/>
              <a:gd name="T46" fmla="*/ 94 w 154"/>
              <a:gd name="T47" fmla="*/ 106 h 130"/>
              <a:gd name="T48" fmla="*/ 84 w 154"/>
              <a:gd name="T49" fmla="*/ 92 h 130"/>
              <a:gd name="T50" fmla="*/ 72 w 154"/>
              <a:gd name="T51" fmla="*/ 84 h 130"/>
              <a:gd name="T52" fmla="*/ 60 w 154"/>
              <a:gd name="T53" fmla="*/ 76 h 130"/>
              <a:gd name="T54" fmla="*/ 46 w 154"/>
              <a:gd name="T55" fmla="*/ 70 h 130"/>
              <a:gd name="T56" fmla="*/ 46 w 154"/>
              <a:gd name="T57" fmla="*/ 80 h 130"/>
              <a:gd name="T58" fmla="*/ 42 w 154"/>
              <a:gd name="T59" fmla="*/ 86 h 130"/>
              <a:gd name="T60" fmla="*/ 28 w 154"/>
              <a:gd name="T61" fmla="*/ 88 h 130"/>
              <a:gd name="T62" fmla="*/ 30 w 154"/>
              <a:gd name="T63" fmla="*/ 96 h 130"/>
              <a:gd name="T64" fmla="*/ 38 w 154"/>
              <a:gd name="T65" fmla="*/ 100 h 130"/>
              <a:gd name="T66" fmla="*/ 32 w 154"/>
              <a:gd name="T67" fmla="*/ 106 h 130"/>
              <a:gd name="T68" fmla="*/ 18 w 154"/>
              <a:gd name="T69" fmla="*/ 102 h 130"/>
              <a:gd name="T70" fmla="*/ 8 w 154"/>
              <a:gd name="T71" fmla="*/ 102 h 130"/>
              <a:gd name="T72" fmla="*/ 0 w 154"/>
              <a:gd name="T73" fmla="*/ 102 h 130"/>
              <a:gd name="T74" fmla="*/ 0 w 154"/>
              <a:gd name="T75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4" h="130">
                <a:moveTo>
                  <a:pt x="0" y="0"/>
                </a:moveTo>
                <a:lnTo>
                  <a:pt x="14" y="4"/>
                </a:lnTo>
                <a:lnTo>
                  <a:pt x="32" y="10"/>
                </a:lnTo>
                <a:lnTo>
                  <a:pt x="50" y="18"/>
                </a:lnTo>
                <a:lnTo>
                  <a:pt x="66" y="28"/>
                </a:lnTo>
                <a:lnTo>
                  <a:pt x="74" y="38"/>
                </a:lnTo>
                <a:lnTo>
                  <a:pt x="84" y="44"/>
                </a:lnTo>
                <a:lnTo>
                  <a:pt x="100" y="52"/>
                </a:lnTo>
                <a:lnTo>
                  <a:pt x="108" y="58"/>
                </a:lnTo>
                <a:lnTo>
                  <a:pt x="108" y="62"/>
                </a:lnTo>
                <a:lnTo>
                  <a:pt x="110" y="64"/>
                </a:lnTo>
                <a:lnTo>
                  <a:pt x="108" y="66"/>
                </a:lnTo>
                <a:lnTo>
                  <a:pt x="94" y="66"/>
                </a:lnTo>
                <a:lnTo>
                  <a:pt x="100" y="72"/>
                </a:lnTo>
                <a:lnTo>
                  <a:pt x="110" y="86"/>
                </a:lnTo>
                <a:lnTo>
                  <a:pt x="124" y="102"/>
                </a:lnTo>
                <a:lnTo>
                  <a:pt x="130" y="106"/>
                </a:lnTo>
                <a:lnTo>
                  <a:pt x="138" y="114"/>
                </a:lnTo>
                <a:lnTo>
                  <a:pt x="154" y="124"/>
                </a:lnTo>
                <a:lnTo>
                  <a:pt x="152" y="130"/>
                </a:lnTo>
                <a:lnTo>
                  <a:pt x="136" y="122"/>
                </a:lnTo>
                <a:lnTo>
                  <a:pt x="124" y="120"/>
                </a:lnTo>
                <a:lnTo>
                  <a:pt x="104" y="118"/>
                </a:lnTo>
                <a:lnTo>
                  <a:pt x="94" y="106"/>
                </a:lnTo>
                <a:lnTo>
                  <a:pt x="84" y="92"/>
                </a:lnTo>
                <a:lnTo>
                  <a:pt x="72" y="84"/>
                </a:lnTo>
                <a:lnTo>
                  <a:pt x="60" y="76"/>
                </a:lnTo>
                <a:lnTo>
                  <a:pt x="46" y="70"/>
                </a:lnTo>
                <a:lnTo>
                  <a:pt x="46" y="80"/>
                </a:lnTo>
                <a:lnTo>
                  <a:pt x="42" y="86"/>
                </a:lnTo>
                <a:lnTo>
                  <a:pt x="28" y="88"/>
                </a:lnTo>
                <a:lnTo>
                  <a:pt x="30" y="96"/>
                </a:lnTo>
                <a:lnTo>
                  <a:pt x="38" y="100"/>
                </a:lnTo>
                <a:lnTo>
                  <a:pt x="32" y="106"/>
                </a:lnTo>
                <a:lnTo>
                  <a:pt x="18" y="102"/>
                </a:lnTo>
                <a:lnTo>
                  <a:pt x="8" y="102"/>
                </a:ln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77" name="Freeform 257"/>
          <p:cNvSpPr>
            <a:spLocks/>
          </p:cNvSpPr>
          <p:nvPr/>
        </p:nvSpPr>
        <p:spPr bwMode="auto">
          <a:xfrm>
            <a:off x="8070851" y="5036067"/>
            <a:ext cx="92075" cy="63571"/>
          </a:xfrm>
          <a:custGeom>
            <a:avLst/>
            <a:gdLst>
              <a:gd name="T0" fmla="*/ 0 w 58"/>
              <a:gd name="T1" fmla="*/ 22 h 36"/>
              <a:gd name="T2" fmla="*/ 14 w 58"/>
              <a:gd name="T3" fmla="*/ 22 h 36"/>
              <a:gd name="T4" fmla="*/ 34 w 58"/>
              <a:gd name="T5" fmla="*/ 22 h 36"/>
              <a:gd name="T6" fmla="*/ 40 w 58"/>
              <a:gd name="T7" fmla="*/ 16 h 36"/>
              <a:gd name="T8" fmla="*/ 50 w 58"/>
              <a:gd name="T9" fmla="*/ 6 h 36"/>
              <a:gd name="T10" fmla="*/ 56 w 58"/>
              <a:gd name="T11" fmla="*/ 0 h 36"/>
              <a:gd name="T12" fmla="*/ 58 w 58"/>
              <a:gd name="T13" fmla="*/ 10 h 36"/>
              <a:gd name="T14" fmla="*/ 54 w 58"/>
              <a:gd name="T15" fmla="*/ 18 h 36"/>
              <a:gd name="T16" fmla="*/ 46 w 58"/>
              <a:gd name="T17" fmla="*/ 22 h 36"/>
              <a:gd name="T18" fmla="*/ 38 w 58"/>
              <a:gd name="T19" fmla="*/ 28 h 36"/>
              <a:gd name="T20" fmla="*/ 32 w 58"/>
              <a:gd name="T21" fmla="*/ 34 h 36"/>
              <a:gd name="T22" fmla="*/ 20 w 58"/>
              <a:gd name="T23" fmla="*/ 36 h 36"/>
              <a:gd name="T24" fmla="*/ 6 w 58"/>
              <a:gd name="T25" fmla="*/ 32 h 36"/>
              <a:gd name="T26" fmla="*/ 0 w 58"/>
              <a:gd name="T27" fmla="*/ 28 h 36"/>
              <a:gd name="T28" fmla="*/ 0 w 58"/>
              <a:gd name="T29" fmla="*/ 2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36">
                <a:moveTo>
                  <a:pt x="0" y="22"/>
                </a:moveTo>
                <a:lnTo>
                  <a:pt x="14" y="22"/>
                </a:lnTo>
                <a:lnTo>
                  <a:pt x="34" y="22"/>
                </a:lnTo>
                <a:lnTo>
                  <a:pt x="40" y="16"/>
                </a:lnTo>
                <a:lnTo>
                  <a:pt x="50" y="6"/>
                </a:lnTo>
                <a:lnTo>
                  <a:pt x="56" y="0"/>
                </a:lnTo>
                <a:lnTo>
                  <a:pt x="58" y="10"/>
                </a:lnTo>
                <a:lnTo>
                  <a:pt x="54" y="18"/>
                </a:lnTo>
                <a:lnTo>
                  <a:pt x="46" y="22"/>
                </a:lnTo>
                <a:lnTo>
                  <a:pt x="38" y="28"/>
                </a:lnTo>
                <a:lnTo>
                  <a:pt x="32" y="34"/>
                </a:lnTo>
                <a:lnTo>
                  <a:pt x="20" y="36"/>
                </a:lnTo>
                <a:lnTo>
                  <a:pt x="6" y="32"/>
                </a:lnTo>
                <a:lnTo>
                  <a:pt x="0" y="28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78" name="Freeform 258"/>
          <p:cNvSpPr>
            <a:spLocks/>
          </p:cNvSpPr>
          <p:nvPr/>
        </p:nvSpPr>
        <p:spPr bwMode="auto">
          <a:xfrm>
            <a:off x="8216901" y="5066067"/>
            <a:ext cx="34925" cy="49444"/>
          </a:xfrm>
          <a:custGeom>
            <a:avLst/>
            <a:gdLst>
              <a:gd name="T0" fmla="*/ 0 w 22"/>
              <a:gd name="T1" fmla="*/ 0 h 28"/>
              <a:gd name="T2" fmla="*/ 10 w 22"/>
              <a:gd name="T3" fmla="*/ 6 h 28"/>
              <a:gd name="T4" fmla="*/ 20 w 22"/>
              <a:gd name="T5" fmla="*/ 16 h 28"/>
              <a:gd name="T6" fmla="*/ 22 w 22"/>
              <a:gd name="T7" fmla="*/ 28 h 28"/>
              <a:gd name="T8" fmla="*/ 12 w 22"/>
              <a:gd name="T9" fmla="*/ 22 h 28"/>
              <a:gd name="T10" fmla="*/ 8 w 22"/>
              <a:gd name="T11" fmla="*/ 14 h 28"/>
              <a:gd name="T12" fmla="*/ 2 w 22"/>
              <a:gd name="T13" fmla="*/ 8 h 28"/>
              <a:gd name="T14" fmla="*/ 0 w 22"/>
              <a:gd name="T1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8">
                <a:moveTo>
                  <a:pt x="0" y="0"/>
                </a:moveTo>
                <a:lnTo>
                  <a:pt x="10" y="6"/>
                </a:lnTo>
                <a:lnTo>
                  <a:pt x="20" y="16"/>
                </a:lnTo>
                <a:lnTo>
                  <a:pt x="22" y="28"/>
                </a:lnTo>
                <a:lnTo>
                  <a:pt x="12" y="22"/>
                </a:lnTo>
                <a:lnTo>
                  <a:pt x="8" y="14"/>
                </a:lnTo>
                <a:lnTo>
                  <a:pt x="2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79" name="Freeform 259"/>
          <p:cNvSpPr>
            <a:spLocks/>
          </p:cNvSpPr>
          <p:nvPr/>
        </p:nvSpPr>
        <p:spPr bwMode="auto">
          <a:xfrm>
            <a:off x="8340725" y="5145994"/>
            <a:ext cx="31750" cy="45719"/>
          </a:xfrm>
          <a:custGeom>
            <a:avLst/>
            <a:gdLst>
              <a:gd name="T0" fmla="*/ 4 w 20"/>
              <a:gd name="T1" fmla="*/ 0 h 12"/>
              <a:gd name="T2" fmla="*/ 10 w 20"/>
              <a:gd name="T3" fmla="*/ 0 h 12"/>
              <a:gd name="T4" fmla="*/ 20 w 20"/>
              <a:gd name="T5" fmla="*/ 8 h 12"/>
              <a:gd name="T6" fmla="*/ 20 w 20"/>
              <a:gd name="T7" fmla="*/ 10 h 12"/>
              <a:gd name="T8" fmla="*/ 20 w 20"/>
              <a:gd name="T9" fmla="*/ 12 h 12"/>
              <a:gd name="T10" fmla="*/ 18 w 20"/>
              <a:gd name="T11" fmla="*/ 12 h 12"/>
              <a:gd name="T12" fmla="*/ 4 w 20"/>
              <a:gd name="T13" fmla="*/ 10 h 12"/>
              <a:gd name="T14" fmla="*/ 0 w 20"/>
              <a:gd name="T15" fmla="*/ 4 h 12"/>
              <a:gd name="T16" fmla="*/ 4 w 20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12">
                <a:moveTo>
                  <a:pt x="4" y="0"/>
                </a:moveTo>
                <a:lnTo>
                  <a:pt x="10" y="0"/>
                </a:lnTo>
                <a:lnTo>
                  <a:pt x="20" y="8"/>
                </a:lnTo>
                <a:lnTo>
                  <a:pt x="20" y="10"/>
                </a:lnTo>
                <a:lnTo>
                  <a:pt x="20" y="12"/>
                </a:lnTo>
                <a:lnTo>
                  <a:pt x="18" y="12"/>
                </a:lnTo>
                <a:lnTo>
                  <a:pt x="4" y="10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80" name="Freeform 260"/>
          <p:cNvSpPr>
            <a:spLocks/>
          </p:cNvSpPr>
          <p:nvPr/>
        </p:nvSpPr>
        <p:spPr bwMode="auto">
          <a:xfrm>
            <a:off x="8366125" y="5133294"/>
            <a:ext cx="25400" cy="45719"/>
          </a:xfrm>
          <a:custGeom>
            <a:avLst/>
            <a:gdLst>
              <a:gd name="T0" fmla="*/ 0 w 16"/>
              <a:gd name="T1" fmla="*/ 0 h 20"/>
              <a:gd name="T2" fmla="*/ 2 w 16"/>
              <a:gd name="T3" fmla="*/ 8 h 20"/>
              <a:gd name="T4" fmla="*/ 6 w 16"/>
              <a:gd name="T5" fmla="*/ 18 h 20"/>
              <a:gd name="T6" fmla="*/ 16 w 16"/>
              <a:gd name="T7" fmla="*/ 20 h 20"/>
              <a:gd name="T8" fmla="*/ 14 w 16"/>
              <a:gd name="T9" fmla="*/ 8 h 20"/>
              <a:gd name="T10" fmla="*/ 8 w 16"/>
              <a:gd name="T11" fmla="*/ 4 h 20"/>
              <a:gd name="T12" fmla="*/ 0 w 16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20">
                <a:moveTo>
                  <a:pt x="0" y="0"/>
                </a:moveTo>
                <a:lnTo>
                  <a:pt x="2" y="8"/>
                </a:lnTo>
                <a:lnTo>
                  <a:pt x="6" y="18"/>
                </a:lnTo>
                <a:lnTo>
                  <a:pt x="16" y="20"/>
                </a:lnTo>
                <a:lnTo>
                  <a:pt x="14" y="8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81" name="Freeform 261"/>
          <p:cNvSpPr>
            <a:spLocks/>
          </p:cNvSpPr>
          <p:nvPr/>
        </p:nvSpPr>
        <p:spPr bwMode="auto">
          <a:xfrm>
            <a:off x="8388351" y="5168219"/>
            <a:ext cx="22225" cy="45719"/>
          </a:xfrm>
          <a:custGeom>
            <a:avLst/>
            <a:gdLst>
              <a:gd name="T0" fmla="*/ 0 w 14"/>
              <a:gd name="T1" fmla="*/ 2 h 10"/>
              <a:gd name="T2" fmla="*/ 6 w 14"/>
              <a:gd name="T3" fmla="*/ 0 h 10"/>
              <a:gd name="T4" fmla="*/ 14 w 14"/>
              <a:gd name="T5" fmla="*/ 4 h 10"/>
              <a:gd name="T6" fmla="*/ 14 w 14"/>
              <a:gd name="T7" fmla="*/ 10 h 10"/>
              <a:gd name="T8" fmla="*/ 6 w 14"/>
              <a:gd name="T9" fmla="*/ 8 h 10"/>
              <a:gd name="T10" fmla="*/ 0 w 14"/>
              <a:gd name="T1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0">
                <a:moveTo>
                  <a:pt x="0" y="2"/>
                </a:moveTo>
                <a:lnTo>
                  <a:pt x="6" y="0"/>
                </a:lnTo>
                <a:lnTo>
                  <a:pt x="14" y="4"/>
                </a:lnTo>
                <a:lnTo>
                  <a:pt x="14" y="10"/>
                </a:lnTo>
                <a:lnTo>
                  <a:pt x="6" y="8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82" name="Freeform 262"/>
          <p:cNvSpPr>
            <a:spLocks/>
          </p:cNvSpPr>
          <p:nvPr/>
        </p:nvSpPr>
        <p:spPr bwMode="auto">
          <a:xfrm>
            <a:off x="8458200" y="5448817"/>
            <a:ext cx="69850" cy="63571"/>
          </a:xfrm>
          <a:custGeom>
            <a:avLst/>
            <a:gdLst>
              <a:gd name="T0" fmla="*/ 0 w 44"/>
              <a:gd name="T1" fmla="*/ 0 h 36"/>
              <a:gd name="T2" fmla="*/ 14 w 44"/>
              <a:gd name="T3" fmla="*/ 6 h 36"/>
              <a:gd name="T4" fmla="*/ 24 w 44"/>
              <a:gd name="T5" fmla="*/ 18 h 36"/>
              <a:gd name="T6" fmla="*/ 34 w 44"/>
              <a:gd name="T7" fmla="*/ 24 h 36"/>
              <a:gd name="T8" fmla="*/ 44 w 44"/>
              <a:gd name="T9" fmla="*/ 32 h 36"/>
              <a:gd name="T10" fmla="*/ 42 w 44"/>
              <a:gd name="T11" fmla="*/ 36 h 36"/>
              <a:gd name="T12" fmla="*/ 30 w 44"/>
              <a:gd name="T13" fmla="*/ 28 h 36"/>
              <a:gd name="T14" fmla="*/ 20 w 44"/>
              <a:gd name="T15" fmla="*/ 20 h 36"/>
              <a:gd name="T16" fmla="*/ 10 w 44"/>
              <a:gd name="T17" fmla="*/ 12 h 36"/>
              <a:gd name="T18" fmla="*/ 2 w 44"/>
              <a:gd name="T19" fmla="*/ 8 h 36"/>
              <a:gd name="T20" fmla="*/ 0 w 44"/>
              <a:gd name="T2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36">
                <a:moveTo>
                  <a:pt x="0" y="0"/>
                </a:moveTo>
                <a:lnTo>
                  <a:pt x="14" y="6"/>
                </a:lnTo>
                <a:lnTo>
                  <a:pt x="24" y="18"/>
                </a:lnTo>
                <a:lnTo>
                  <a:pt x="34" y="24"/>
                </a:lnTo>
                <a:lnTo>
                  <a:pt x="44" y="32"/>
                </a:lnTo>
                <a:lnTo>
                  <a:pt x="42" y="36"/>
                </a:lnTo>
                <a:lnTo>
                  <a:pt x="30" y="28"/>
                </a:lnTo>
                <a:lnTo>
                  <a:pt x="20" y="20"/>
                </a:lnTo>
                <a:lnTo>
                  <a:pt x="10" y="12"/>
                </a:lnTo>
                <a:lnTo>
                  <a:pt x="2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83" name="Freeform 263"/>
          <p:cNvSpPr>
            <a:spLocks/>
          </p:cNvSpPr>
          <p:nvPr/>
        </p:nvSpPr>
        <p:spPr bwMode="auto">
          <a:xfrm>
            <a:off x="8677275" y="5811978"/>
            <a:ext cx="139700" cy="240158"/>
          </a:xfrm>
          <a:custGeom>
            <a:avLst/>
            <a:gdLst>
              <a:gd name="T0" fmla="*/ 20 w 88"/>
              <a:gd name="T1" fmla="*/ 98 h 136"/>
              <a:gd name="T2" fmla="*/ 14 w 88"/>
              <a:gd name="T3" fmla="*/ 90 h 136"/>
              <a:gd name="T4" fmla="*/ 22 w 88"/>
              <a:gd name="T5" fmla="*/ 84 h 136"/>
              <a:gd name="T6" fmla="*/ 28 w 88"/>
              <a:gd name="T7" fmla="*/ 80 h 136"/>
              <a:gd name="T8" fmla="*/ 28 w 88"/>
              <a:gd name="T9" fmla="*/ 62 h 136"/>
              <a:gd name="T10" fmla="*/ 30 w 88"/>
              <a:gd name="T11" fmla="*/ 46 h 136"/>
              <a:gd name="T12" fmla="*/ 20 w 88"/>
              <a:gd name="T13" fmla="*/ 34 h 136"/>
              <a:gd name="T14" fmla="*/ 8 w 88"/>
              <a:gd name="T15" fmla="*/ 26 h 136"/>
              <a:gd name="T16" fmla="*/ 2 w 88"/>
              <a:gd name="T17" fmla="*/ 10 h 136"/>
              <a:gd name="T18" fmla="*/ 0 w 88"/>
              <a:gd name="T19" fmla="*/ 0 h 136"/>
              <a:gd name="T20" fmla="*/ 10 w 88"/>
              <a:gd name="T21" fmla="*/ 10 h 136"/>
              <a:gd name="T22" fmla="*/ 22 w 88"/>
              <a:gd name="T23" fmla="*/ 18 h 136"/>
              <a:gd name="T24" fmla="*/ 30 w 88"/>
              <a:gd name="T25" fmla="*/ 26 h 136"/>
              <a:gd name="T26" fmla="*/ 28 w 88"/>
              <a:gd name="T27" fmla="*/ 34 h 136"/>
              <a:gd name="T28" fmla="*/ 34 w 88"/>
              <a:gd name="T29" fmla="*/ 44 h 136"/>
              <a:gd name="T30" fmla="*/ 38 w 88"/>
              <a:gd name="T31" fmla="*/ 52 h 136"/>
              <a:gd name="T32" fmla="*/ 44 w 88"/>
              <a:gd name="T33" fmla="*/ 46 h 136"/>
              <a:gd name="T34" fmla="*/ 46 w 88"/>
              <a:gd name="T35" fmla="*/ 52 h 136"/>
              <a:gd name="T36" fmla="*/ 52 w 88"/>
              <a:gd name="T37" fmla="*/ 60 h 136"/>
              <a:gd name="T38" fmla="*/ 64 w 88"/>
              <a:gd name="T39" fmla="*/ 68 h 136"/>
              <a:gd name="T40" fmla="*/ 76 w 88"/>
              <a:gd name="T41" fmla="*/ 66 h 136"/>
              <a:gd name="T42" fmla="*/ 82 w 88"/>
              <a:gd name="T43" fmla="*/ 60 h 136"/>
              <a:gd name="T44" fmla="*/ 88 w 88"/>
              <a:gd name="T45" fmla="*/ 62 h 136"/>
              <a:gd name="T46" fmla="*/ 88 w 88"/>
              <a:gd name="T47" fmla="*/ 74 h 136"/>
              <a:gd name="T48" fmla="*/ 80 w 88"/>
              <a:gd name="T49" fmla="*/ 80 h 136"/>
              <a:gd name="T50" fmla="*/ 80 w 88"/>
              <a:gd name="T51" fmla="*/ 88 h 136"/>
              <a:gd name="T52" fmla="*/ 64 w 88"/>
              <a:gd name="T53" fmla="*/ 90 h 136"/>
              <a:gd name="T54" fmla="*/ 64 w 88"/>
              <a:gd name="T55" fmla="*/ 98 h 136"/>
              <a:gd name="T56" fmla="*/ 64 w 88"/>
              <a:gd name="T57" fmla="*/ 106 h 136"/>
              <a:gd name="T58" fmla="*/ 58 w 88"/>
              <a:gd name="T59" fmla="*/ 114 h 136"/>
              <a:gd name="T60" fmla="*/ 50 w 88"/>
              <a:gd name="T61" fmla="*/ 126 h 136"/>
              <a:gd name="T62" fmla="*/ 40 w 88"/>
              <a:gd name="T63" fmla="*/ 136 h 136"/>
              <a:gd name="T64" fmla="*/ 32 w 88"/>
              <a:gd name="T65" fmla="*/ 134 h 136"/>
              <a:gd name="T66" fmla="*/ 30 w 88"/>
              <a:gd name="T67" fmla="*/ 122 h 136"/>
              <a:gd name="T68" fmla="*/ 36 w 88"/>
              <a:gd name="T69" fmla="*/ 116 h 136"/>
              <a:gd name="T70" fmla="*/ 36 w 88"/>
              <a:gd name="T71" fmla="*/ 108 h 136"/>
              <a:gd name="T72" fmla="*/ 30 w 88"/>
              <a:gd name="T73" fmla="*/ 100 h 136"/>
              <a:gd name="T74" fmla="*/ 20 w 88"/>
              <a:gd name="T75" fmla="*/ 9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" h="136">
                <a:moveTo>
                  <a:pt x="20" y="98"/>
                </a:moveTo>
                <a:lnTo>
                  <a:pt x="14" y="90"/>
                </a:lnTo>
                <a:lnTo>
                  <a:pt x="22" y="84"/>
                </a:lnTo>
                <a:lnTo>
                  <a:pt x="28" y="80"/>
                </a:lnTo>
                <a:lnTo>
                  <a:pt x="28" y="62"/>
                </a:lnTo>
                <a:lnTo>
                  <a:pt x="30" y="46"/>
                </a:lnTo>
                <a:lnTo>
                  <a:pt x="20" y="34"/>
                </a:lnTo>
                <a:lnTo>
                  <a:pt x="8" y="26"/>
                </a:lnTo>
                <a:lnTo>
                  <a:pt x="2" y="10"/>
                </a:lnTo>
                <a:lnTo>
                  <a:pt x="0" y="0"/>
                </a:lnTo>
                <a:lnTo>
                  <a:pt x="10" y="10"/>
                </a:lnTo>
                <a:lnTo>
                  <a:pt x="22" y="18"/>
                </a:lnTo>
                <a:lnTo>
                  <a:pt x="30" y="26"/>
                </a:lnTo>
                <a:lnTo>
                  <a:pt x="28" y="34"/>
                </a:lnTo>
                <a:lnTo>
                  <a:pt x="34" y="44"/>
                </a:lnTo>
                <a:lnTo>
                  <a:pt x="38" y="52"/>
                </a:lnTo>
                <a:lnTo>
                  <a:pt x="44" y="46"/>
                </a:lnTo>
                <a:lnTo>
                  <a:pt x="46" y="52"/>
                </a:lnTo>
                <a:lnTo>
                  <a:pt x="52" y="60"/>
                </a:lnTo>
                <a:lnTo>
                  <a:pt x="64" y="68"/>
                </a:lnTo>
                <a:lnTo>
                  <a:pt x="76" y="66"/>
                </a:lnTo>
                <a:lnTo>
                  <a:pt x="82" y="60"/>
                </a:lnTo>
                <a:lnTo>
                  <a:pt x="88" y="62"/>
                </a:lnTo>
                <a:lnTo>
                  <a:pt x="88" y="74"/>
                </a:lnTo>
                <a:lnTo>
                  <a:pt x="80" y="80"/>
                </a:lnTo>
                <a:lnTo>
                  <a:pt x="80" y="88"/>
                </a:lnTo>
                <a:lnTo>
                  <a:pt x="64" y="90"/>
                </a:lnTo>
                <a:lnTo>
                  <a:pt x="64" y="98"/>
                </a:lnTo>
                <a:lnTo>
                  <a:pt x="64" y="106"/>
                </a:lnTo>
                <a:lnTo>
                  <a:pt x="58" y="114"/>
                </a:lnTo>
                <a:lnTo>
                  <a:pt x="50" y="126"/>
                </a:lnTo>
                <a:lnTo>
                  <a:pt x="40" y="136"/>
                </a:lnTo>
                <a:lnTo>
                  <a:pt x="32" y="134"/>
                </a:lnTo>
                <a:lnTo>
                  <a:pt x="30" y="122"/>
                </a:lnTo>
                <a:lnTo>
                  <a:pt x="36" y="116"/>
                </a:lnTo>
                <a:lnTo>
                  <a:pt x="36" y="108"/>
                </a:lnTo>
                <a:lnTo>
                  <a:pt x="30" y="100"/>
                </a:lnTo>
                <a:lnTo>
                  <a:pt x="20" y="9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84" name="Freeform 264"/>
          <p:cNvSpPr>
            <a:spLocks/>
          </p:cNvSpPr>
          <p:nvPr/>
        </p:nvSpPr>
        <p:spPr bwMode="auto">
          <a:xfrm>
            <a:off x="8518525" y="5999697"/>
            <a:ext cx="193675" cy="204841"/>
          </a:xfrm>
          <a:custGeom>
            <a:avLst/>
            <a:gdLst>
              <a:gd name="T0" fmla="*/ 92 w 122"/>
              <a:gd name="T1" fmla="*/ 0 h 116"/>
              <a:gd name="T2" fmla="*/ 100 w 122"/>
              <a:gd name="T3" fmla="*/ 2 h 116"/>
              <a:gd name="T4" fmla="*/ 106 w 122"/>
              <a:gd name="T5" fmla="*/ 10 h 116"/>
              <a:gd name="T6" fmla="*/ 116 w 122"/>
              <a:gd name="T7" fmla="*/ 10 h 116"/>
              <a:gd name="T8" fmla="*/ 122 w 122"/>
              <a:gd name="T9" fmla="*/ 10 h 116"/>
              <a:gd name="T10" fmla="*/ 122 w 122"/>
              <a:gd name="T11" fmla="*/ 20 h 116"/>
              <a:gd name="T12" fmla="*/ 116 w 122"/>
              <a:gd name="T13" fmla="*/ 30 h 116"/>
              <a:gd name="T14" fmla="*/ 110 w 122"/>
              <a:gd name="T15" fmla="*/ 38 h 116"/>
              <a:gd name="T16" fmla="*/ 100 w 122"/>
              <a:gd name="T17" fmla="*/ 46 h 116"/>
              <a:gd name="T18" fmla="*/ 100 w 122"/>
              <a:gd name="T19" fmla="*/ 60 h 116"/>
              <a:gd name="T20" fmla="*/ 90 w 122"/>
              <a:gd name="T21" fmla="*/ 62 h 116"/>
              <a:gd name="T22" fmla="*/ 80 w 122"/>
              <a:gd name="T23" fmla="*/ 66 h 116"/>
              <a:gd name="T24" fmla="*/ 74 w 122"/>
              <a:gd name="T25" fmla="*/ 74 h 116"/>
              <a:gd name="T26" fmla="*/ 70 w 122"/>
              <a:gd name="T27" fmla="*/ 90 h 116"/>
              <a:gd name="T28" fmla="*/ 58 w 122"/>
              <a:gd name="T29" fmla="*/ 104 h 116"/>
              <a:gd name="T30" fmla="*/ 48 w 122"/>
              <a:gd name="T31" fmla="*/ 114 h 116"/>
              <a:gd name="T32" fmla="*/ 30 w 122"/>
              <a:gd name="T33" fmla="*/ 116 h 116"/>
              <a:gd name="T34" fmla="*/ 22 w 122"/>
              <a:gd name="T35" fmla="*/ 110 h 116"/>
              <a:gd name="T36" fmla="*/ 16 w 122"/>
              <a:gd name="T37" fmla="*/ 108 h 116"/>
              <a:gd name="T38" fmla="*/ 0 w 122"/>
              <a:gd name="T39" fmla="*/ 106 h 116"/>
              <a:gd name="T40" fmla="*/ 4 w 122"/>
              <a:gd name="T41" fmla="*/ 92 h 116"/>
              <a:gd name="T42" fmla="*/ 14 w 122"/>
              <a:gd name="T43" fmla="*/ 80 h 116"/>
              <a:gd name="T44" fmla="*/ 30 w 122"/>
              <a:gd name="T45" fmla="*/ 64 h 116"/>
              <a:gd name="T46" fmla="*/ 38 w 122"/>
              <a:gd name="T47" fmla="*/ 64 h 116"/>
              <a:gd name="T48" fmla="*/ 48 w 122"/>
              <a:gd name="T49" fmla="*/ 52 h 116"/>
              <a:gd name="T50" fmla="*/ 60 w 122"/>
              <a:gd name="T51" fmla="*/ 52 h 116"/>
              <a:gd name="T52" fmla="*/ 72 w 122"/>
              <a:gd name="T53" fmla="*/ 36 h 116"/>
              <a:gd name="T54" fmla="*/ 78 w 122"/>
              <a:gd name="T55" fmla="*/ 26 h 116"/>
              <a:gd name="T56" fmla="*/ 88 w 122"/>
              <a:gd name="T57" fmla="*/ 20 h 116"/>
              <a:gd name="T58" fmla="*/ 88 w 122"/>
              <a:gd name="T59" fmla="*/ 10 h 116"/>
              <a:gd name="T60" fmla="*/ 92 w 122"/>
              <a:gd name="T6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2" h="116">
                <a:moveTo>
                  <a:pt x="92" y="0"/>
                </a:moveTo>
                <a:lnTo>
                  <a:pt x="100" y="2"/>
                </a:lnTo>
                <a:lnTo>
                  <a:pt x="106" y="10"/>
                </a:lnTo>
                <a:lnTo>
                  <a:pt x="116" y="10"/>
                </a:lnTo>
                <a:lnTo>
                  <a:pt x="122" y="10"/>
                </a:lnTo>
                <a:lnTo>
                  <a:pt x="122" y="20"/>
                </a:lnTo>
                <a:lnTo>
                  <a:pt x="116" y="30"/>
                </a:lnTo>
                <a:lnTo>
                  <a:pt x="110" y="38"/>
                </a:lnTo>
                <a:lnTo>
                  <a:pt x="100" y="46"/>
                </a:lnTo>
                <a:lnTo>
                  <a:pt x="100" y="60"/>
                </a:lnTo>
                <a:lnTo>
                  <a:pt x="90" y="62"/>
                </a:lnTo>
                <a:lnTo>
                  <a:pt x="80" y="66"/>
                </a:lnTo>
                <a:lnTo>
                  <a:pt x="74" y="74"/>
                </a:lnTo>
                <a:lnTo>
                  <a:pt x="70" y="90"/>
                </a:lnTo>
                <a:lnTo>
                  <a:pt x="58" y="104"/>
                </a:lnTo>
                <a:lnTo>
                  <a:pt x="48" y="114"/>
                </a:lnTo>
                <a:lnTo>
                  <a:pt x="30" y="116"/>
                </a:lnTo>
                <a:lnTo>
                  <a:pt x="22" y="110"/>
                </a:lnTo>
                <a:lnTo>
                  <a:pt x="16" y="108"/>
                </a:lnTo>
                <a:lnTo>
                  <a:pt x="0" y="106"/>
                </a:lnTo>
                <a:lnTo>
                  <a:pt x="4" y="92"/>
                </a:lnTo>
                <a:lnTo>
                  <a:pt x="14" y="80"/>
                </a:lnTo>
                <a:lnTo>
                  <a:pt x="30" y="64"/>
                </a:lnTo>
                <a:lnTo>
                  <a:pt x="38" y="64"/>
                </a:lnTo>
                <a:lnTo>
                  <a:pt x="48" y="52"/>
                </a:lnTo>
                <a:lnTo>
                  <a:pt x="60" y="52"/>
                </a:lnTo>
                <a:lnTo>
                  <a:pt x="72" y="36"/>
                </a:lnTo>
                <a:lnTo>
                  <a:pt x="78" y="26"/>
                </a:lnTo>
                <a:lnTo>
                  <a:pt x="88" y="20"/>
                </a:lnTo>
                <a:lnTo>
                  <a:pt x="88" y="10"/>
                </a:lnTo>
                <a:lnTo>
                  <a:pt x="9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85" name="Freeform 265"/>
          <p:cNvSpPr>
            <a:spLocks/>
          </p:cNvSpPr>
          <p:nvPr/>
        </p:nvSpPr>
        <p:spPr bwMode="auto">
          <a:xfrm>
            <a:off x="7966076" y="6010042"/>
            <a:ext cx="92075" cy="102421"/>
          </a:xfrm>
          <a:custGeom>
            <a:avLst/>
            <a:gdLst>
              <a:gd name="T0" fmla="*/ 2 w 58"/>
              <a:gd name="T1" fmla="*/ 0 h 58"/>
              <a:gd name="T2" fmla="*/ 12 w 58"/>
              <a:gd name="T3" fmla="*/ 6 h 58"/>
              <a:gd name="T4" fmla="*/ 26 w 58"/>
              <a:gd name="T5" fmla="*/ 12 h 58"/>
              <a:gd name="T6" fmla="*/ 40 w 58"/>
              <a:gd name="T7" fmla="*/ 10 h 58"/>
              <a:gd name="T8" fmla="*/ 52 w 58"/>
              <a:gd name="T9" fmla="*/ 8 h 58"/>
              <a:gd name="T10" fmla="*/ 58 w 58"/>
              <a:gd name="T11" fmla="*/ 10 h 58"/>
              <a:gd name="T12" fmla="*/ 58 w 58"/>
              <a:gd name="T13" fmla="*/ 26 h 58"/>
              <a:gd name="T14" fmla="*/ 54 w 58"/>
              <a:gd name="T15" fmla="*/ 34 h 58"/>
              <a:gd name="T16" fmla="*/ 52 w 58"/>
              <a:gd name="T17" fmla="*/ 42 h 58"/>
              <a:gd name="T18" fmla="*/ 48 w 58"/>
              <a:gd name="T19" fmla="*/ 46 h 58"/>
              <a:gd name="T20" fmla="*/ 42 w 58"/>
              <a:gd name="T21" fmla="*/ 46 h 58"/>
              <a:gd name="T22" fmla="*/ 40 w 58"/>
              <a:gd name="T23" fmla="*/ 50 h 58"/>
              <a:gd name="T24" fmla="*/ 32 w 58"/>
              <a:gd name="T25" fmla="*/ 58 h 58"/>
              <a:gd name="T26" fmla="*/ 24 w 58"/>
              <a:gd name="T27" fmla="*/ 56 h 58"/>
              <a:gd name="T28" fmla="*/ 16 w 58"/>
              <a:gd name="T29" fmla="*/ 48 h 58"/>
              <a:gd name="T30" fmla="*/ 10 w 58"/>
              <a:gd name="T31" fmla="*/ 40 h 58"/>
              <a:gd name="T32" fmla="*/ 12 w 58"/>
              <a:gd name="T33" fmla="*/ 26 h 58"/>
              <a:gd name="T34" fmla="*/ 8 w 58"/>
              <a:gd name="T35" fmla="*/ 18 h 58"/>
              <a:gd name="T36" fmla="*/ 0 w 58"/>
              <a:gd name="T37" fmla="*/ 12 h 58"/>
              <a:gd name="T38" fmla="*/ 2 w 58"/>
              <a:gd name="T3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58">
                <a:moveTo>
                  <a:pt x="2" y="0"/>
                </a:moveTo>
                <a:lnTo>
                  <a:pt x="12" y="6"/>
                </a:lnTo>
                <a:lnTo>
                  <a:pt x="26" y="12"/>
                </a:lnTo>
                <a:lnTo>
                  <a:pt x="40" y="10"/>
                </a:lnTo>
                <a:lnTo>
                  <a:pt x="52" y="8"/>
                </a:lnTo>
                <a:lnTo>
                  <a:pt x="58" y="10"/>
                </a:lnTo>
                <a:lnTo>
                  <a:pt x="58" y="26"/>
                </a:lnTo>
                <a:lnTo>
                  <a:pt x="54" y="34"/>
                </a:lnTo>
                <a:lnTo>
                  <a:pt x="52" y="42"/>
                </a:lnTo>
                <a:lnTo>
                  <a:pt x="48" y="46"/>
                </a:lnTo>
                <a:lnTo>
                  <a:pt x="42" y="46"/>
                </a:lnTo>
                <a:lnTo>
                  <a:pt x="40" y="50"/>
                </a:lnTo>
                <a:lnTo>
                  <a:pt x="32" y="58"/>
                </a:lnTo>
                <a:lnTo>
                  <a:pt x="24" y="56"/>
                </a:lnTo>
                <a:lnTo>
                  <a:pt x="16" y="48"/>
                </a:lnTo>
                <a:lnTo>
                  <a:pt x="10" y="40"/>
                </a:lnTo>
                <a:lnTo>
                  <a:pt x="12" y="26"/>
                </a:lnTo>
                <a:lnTo>
                  <a:pt x="8" y="18"/>
                </a:lnTo>
                <a:lnTo>
                  <a:pt x="0" y="12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86" name="Freeform 266"/>
          <p:cNvSpPr>
            <a:spLocks/>
          </p:cNvSpPr>
          <p:nvPr/>
        </p:nvSpPr>
        <p:spPr bwMode="auto">
          <a:xfrm>
            <a:off x="7172325" y="5129032"/>
            <a:ext cx="1016000" cy="840554"/>
          </a:xfrm>
          <a:custGeom>
            <a:avLst/>
            <a:gdLst>
              <a:gd name="T0" fmla="*/ 308 w 640"/>
              <a:gd name="T1" fmla="*/ 18 h 476"/>
              <a:gd name="T2" fmla="*/ 308 w 640"/>
              <a:gd name="T3" fmla="*/ 4 h 476"/>
              <a:gd name="T4" fmla="*/ 340 w 640"/>
              <a:gd name="T5" fmla="*/ 18 h 476"/>
              <a:gd name="T6" fmla="*/ 362 w 640"/>
              <a:gd name="T7" fmla="*/ 22 h 476"/>
              <a:gd name="T8" fmla="*/ 372 w 640"/>
              <a:gd name="T9" fmla="*/ 30 h 476"/>
              <a:gd name="T10" fmla="*/ 352 w 640"/>
              <a:gd name="T11" fmla="*/ 54 h 476"/>
              <a:gd name="T12" fmla="*/ 372 w 640"/>
              <a:gd name="T13" fmla="*/ 78 h 476"/>
              <a:gd name="T14" fmla="*/ 416 w 640"/>
              <a:gd name="T15" fmla="*/ 102 h 476"/>
              <a:gd name="T16" fmla="*/ 450 w 640"/>
              <a:gd name="T17" fmla="*/ 84 h 476"/>
              <a:gd name="T18" fmla="*/ 456 w 640"/>
              <a:gd name="T19" fmla="*/ 22 h 476"/>
              <a:gd name="T20" fmla="*/ 470 w 640"/>
              <a:gd name="T21" fmla="*/ 6 h 476"/>
              <a:gd name="T22" fmla="*/ 484 w 640"/>
              <a:gd name="T23" fmla="*/ 54 h 476"/>
              <a:gd name="T24" fmla="*/ 510 w 640"/>
              <a:gd name="T25" fmla="*/ 72 h 476"/>
              <a:gd name="T26" fmla="*/ 522 w 640"/>
              <a:gd name="T27" fmla="*/ 102 h 476"/>
              <a:gd name="T28" fmla="*/ 532 w 640"/>
              <a:gd name="T29" fmla="*/ 134 h 476"/>
              <a:gd name="T30" fmla="*/ 568 w 640"/>
              <a:gd name="T31" fmla="*/ 162 h 476"/>
              <a:gd name="T32" fmla="*/ 582 w 640"/>
              <a:gd name="T33" fmla="*/ 188 h 476"/>
              <a:gd name="T34" fmla="*/ 612 w 640"/>
              <a:gd name="T35" fmla="*/ 214 h 476"/>
              <a:gd name="T36" fmla="*/ 634 w 640"/>
              <a:gd name="T37" fmla="*/ 254 h 476"/>
              <a:gd name="T38" fmla="*/ 640 w 640"/>
              <a:gd name="T39" fmla="*/ 300 h 476"/>
              <a:gd name="T40" fmla="*/ 624 w 640"/>
              <a:gd name="T41" fmla="*/ 358 h 476"/>
              <a:gd name="T42" fmla="*/ 596 w 640"/>
              <a:gd name="T43" fmla="*/ 402 h 476"/>
              <a:gd name="T44" fmla="*/ 582 w 640"/>
              <a:gd name="T45" fmla="*/ 450 h 476"/>
              <a:gd name="T46" fmla="*/ 550 w 640"/>
              <a:gd name="T47" fmla="*/ 452 h 476"/>
              <a:gd name="T48" fmla="*/ 532 w 640"/>
              <a:gd name="T49" fmla="*/ 474 h 476"/>
              <a:gd name="T50" fmla="*/ 516 w 640"/>
              <a:gd name="T51" fmla="*/ 468 h 476"/>
              <a:gd name="T52" fmla="*/ 500 w 640"/>
              <a:gd name="T53" fmla="*/ 460 h 476"/>
              <a:gd name="T54" fmla="*/ 462 w 640"/>
              <a:gd name="T55" fmla="*/ 464 h 476"/>
              <a:gd name="T56" fmla="*/ 430 w 640"/>
              <a:gd name="T57" fmla="*/ 452 h 476"/>
              <a:gd name="T58" fmla="*/ 418 w 640"/>
              <a:gd name="T59" fmla="*/ 424 h 476"/>
              <a:gd name="T60" fmla="*/ 400 w 640"/>
              <a:gd name="T61" fmla="*/ 408 h 476"/>
              <a:gd name="T62" fmla="*/ 390 w 640"/>
              <a:gd name="T63" fmla="*/ 402 h 476"/>
              <a:gd name="T64" fmla="*/ 392 w 640"/>
              <a:gd name="T65" fmla="*/ 382 h 476"/>
              <a:gd name="T66" fmla="*/ 382 w 640"/>
              <a:gd name="T67" fmla="*/ 376 h 476"/>
              <a:gd name="T68" fmla="*/ 360 w 640"/>
              <a:gd name="T69" fmla="*/ 402 h 476"/>
              <a:gd name="T70" fmla="*/ 340 w 640"/>
              <a:gd name="T71" fmla="*/ 372 h 476"/>
              <a:gd name="T72" fmla="*/ 298 w 640"/>
              <a:gd name="T73" fmla="*/ 350 h 476"/>
              <a:gd name="T74" fmla="*/ 228 w 640"/>
              <a:gd name="T75" fmla="*/ 356 h 476"/>
              <a:gd name="T76" fmla="*/ 172 w 640"/>
              <a:gd name="T77" fmla="*/ 372 h 476"/>
              <a:gd name="T78" fmla="*/ 108 w 640"/>
              <a:gd name="T79" fmla="*/ 386 h 476"/>
              <a:gd name="T80" fmla="*/ 80 w 640"/>
              <a:gd name="T81" fmla="*/ 406 h 476"/>
              <a:gd name="T82" fmla="*/ 30 w 640"/>
              <a:gd name="T83" fmla="*/ 394 h 476"/>
              <a:gd name="T84" fmla="*/ 40 w 640"/>
              <a:gd name="T85" fmla="*/ 356 h 476"/>
              <a:gd name="T86" fmla="*/ 30 w 640"/>
              <a:gd name="T87" fmla="*/ 310 h 476"/>
              <a:gd name="T88" fmla="*/ 4 w 640"/>
              <a:gd name="T89" fmla="*/ 254 h 476"/>
              <a:gd name="T90" fmla="*/ 10 w 640"/>
              <a:gd name="T91" fmla="*/ 254 h 476"/>
              <a:gd name="T92" fmla="*/ 12 w 640"/>
              <a:gd name="T93" fmla="*/ 238 h 476"/>
              <a:gd name="T94" fmla="*/ 12 w 640"/>
              <a:gd name="T95" fmla="*/ 188 h 476"/>
              <a:gd name="T96" fmla="*/ 24 w 640"/>
              <a:gd name="T97" fmla="*/ 178 h 476"/>
              <a:gd name="T98" fmla="*/ 62 w 640"/>
              <a:gd name="T99" fmla="*/ 158 h 476"/>
              <a:gd name="T100" fmla="*/ 122 w 640"/>
              <a:gd name="T101" fmla="*/ 144 h 476"/>
              <a:gd name="T102" fmla="*/ 146 w 640"/>
              <a:gd name="T103" fmla="*/ 98 h 476"/>
              <a:gd name="T104" fmla="*/ 164 w 640"/>
              <a:gd name="T105" fmla="*/ 102 h 476"/>
              <a:gd name="T106" fmla="*/ 176 w 640"/>
              <a:gd name="T107" fmla="*/ 88 h 476"/>
              <a:gd name="T108" fmla="*/ 192 w 640"/>
              <a:gd name="T109" fmla="*/ 66 h 476"/>
              <a:gd name="T110" fmla="*/ 220 w 640"/>
              <a:gd name="T111" fmla="*/ 48 h 476"/>
              <a:gd name="T112" fmla="*/ 242 w 640"/>
              <a:gd name="T113" fmla="*/ 66 h 476"/>
              <a:gd name="T114" fmla="*/ 256 w 640"/>
              <a:gd name="T115" fmla="*/ 52 h 476"/>
              <a:gd name="T116" fmla="*/ 282 w 640"/>
              <a:gd name="T117" fmla="*/ 24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40" h="476">
                <a:moveTo>
                  <a:pt x="286" y="20"/>
                </a:moveTo>
                <a:lnTo>
                  <a:pt x="296" y="22"/>
                </a:lnTo>
                <a:lnTo>
                  <a:pt x="308" y="18"/>
                </a:lnTo>
                <a:lnTo>
                  <a:pt x="310" y="12"/>
                </a:lnTo>
                <a:lnTo>
                  <a:pt x="302" y="6"/>
                </a:lnTo>
                <a:lnTo>
                  <a:pt x="308" y="4"/>
                </a:lnTo>
                <a:lnTo>
                  <a:pt x="322" y="10"/>
                </a:lnTo>
                <a:lnTo>
                  <a:pt x="330" y="14"/>
                </a:lnTo>
                <a:lnTo>
                  <a:pt x="340" y="18"/>
                </a:lnTo>
                <a:lnTo>
                  <a:pt x="348" y="20"/>
                </a:lnTo>
                <a:lnTo>
                  <a:pt x="354" y="22"/>
                </a:lnTo>
                <a:lnTo>
                  <a:pt x="362" y="22"/>
                </a:lnTo>
                <a:lnTo>
                  <a:pt x="372" y="18"/>
                </a:lnTo>
                <a:lnTo>
                  <a:pt x="380" y="22"/>
                </a:lnTo>
                <a:lnTo>
                  <a:pt x="372" y="30"/>
                </a:lnTo>
                <a:lnTo>
                  <a:pt x="366" y="40"/>
                </a:lnTo>
                <a:lnTo>
                  <a:pt x="360" y="48"/>
                </a:lnTo>
                <a:lnTo>
                  <a:pt x="352" y="54"/>
                </a:lnTo>
                <a:lnTo>
                  <a:pt x="352" y="62"/>
                </a:lnTo>
                <a:lnTo>
                  <a:pt x="358" y="68"/>
                </a:lnTo>
                <a:lnTo>
                  <a:pt x="372" y="78"/>
                </a:lnTo>
                <a:lnTo>
                  <a:pt x="388" y="84"/>
                </a:lnTo>
                <a:lnTo>
                  <a:pt x="404" y="96"/>
                </a:lnTo>
                <a:lnTo>
                  <a:pt x="416" y="102"/>
                </a:lnTo>
                <a:lnTo>
                  <a:pt x="432" y="112"/>
                </a:lnTo>
                <a:lnTo>
                  <a:pt x="442" y="100"/>
                </a:lnTo>
                <a:lnTo>
                  <a:pt x="450" y="84"/>
                </a:lnTo>
                <a:lnTo>
                  <a:pt x="452" y="66"/>
                </a:lnTo>
                <a:lnTo>
                  <a:pt x="450" y="40"/>
                </a:lnTo>
                <a:lnTo>
                  <a:pt x="456" y="22"/>
                </a:lnTo>
                <a:lnTo>
                  <a:pt x="460" y="10"/>
                </a:lnTo>
                <a:lnTo>
                  <a:pt x="464" y="0"/>
                </a:lnTo>
                <a:lnTo>
                  <a:pt x="470" y="6"/>
                </a:lnTo>
                <a:lnTo>
                  <a:pt x="478" y="20"/>
                </a:lnTo>
                <a:lnTo>
                  <a:pt x="482" y="32"/>
                </a:lnTo>
                <a:lnTo>
                  <a:pt x="484" y="54"/>
                </a:lnTo>
                <a:lnTo>
                  <a:pt x="494" y="58"/>
                </a:lnTo>
                <a:lnTo>
                  <a:pt x="506" y="62"/>
                </a:lnTo>
                <a:lnTo>
                  <a:pt x="510" y="72"/>
                </a:lnTo>
                <a:lnTo>
                  <a:pt x="512" y="82"/>
                </a:lnTo>
                <a:lnTo>
                  <a:pt x="512" y="96"/>
                </a:lnTo>
                <a:lnTo>
                  <a:pt x="522" y="102"/>
                </a:lnTo>
                <a:lnTo>
                  <a:pt x="526" y="112"/>
                </a:lnTo>
                <a:lnTo>
                  <a:pt x="526" y="124"/>
                </a:lnTo>
                <a:lnTo>
                  <a:pt x="532" y="134"/>
                </a:lnTo>
                <a:lnTo>
                  <a:pt x="544" y="138"/>
                </a:lnTo>
                <a:lnTo>
                  <a:pt x="558" y="148"/>
                </a:lnTo>
                <a:lnTo>
                  <a:pt x="568" y="162"/>
                </a:lnTo>
                <a:lnTo>
                  <a:pt x="578" y="172"/>
                </a:lnTo>
                <a:lnTo>
                  <a:pt x="578" y="182"/>
                </a:lnTo>
                <a:lnTo>
                  <a:pt x="582" y="188"/>
                </a:lnTo>
                <a:lnTo>
                  <a:pt x="594" y="188"/>
                </a:lnTo>
                <a:lnTo>
                  <a:pt x="598" y="204"/>
                </a:lnTo>
                <a:lnTo>
                  <a:pt x="612" y="214"/>
                </a:lnTo>
                <a:lnTo>
                  <a:pt x="624" y="228"/>
                </a:lnTo>
                <a:lnTo>
                  <a:pt x="630" y="242"/>
                </a:lnTo>
                <a:lnTo>
                  <a:pt x="634" y="254"/>
                </a:lnTo>
                <a:lnTo>
                  <a:pt x="636" y="270"/>
                </a:lnTo>
                <a:lnTo>
                  <a:pt x="638" y="282"/>
                </a:lnTo>
                <a:lnTo>
                  <a:pt x="640" y="300"/>
                </a:lnTo>
                <a:lnTo>
                  <a:pt x="634" y="322"/>
                </a:lnTo>
                <a:lnTo>
                  <a:pt x="632" y="340"/>
                </a:lnTo>
                <a:lnTo>
                  <a:pt x="624" y="358"/>
                </a:lnTo>
                <a:lnTo>
                  <a:pt x="612" y="368"/>
                </a:lnTo>
                <a:lnTo>
                  <a:pt x="606" y="380"/>
                </a:lnTo>
                <a:lnTo>
                  <a:pt x="596" y="402"/>
                </a:lnTo>
                <a:lnTo>
                  <a:pt x="590" y="418"/>
                </a:lnTo>
                <a:lnTo>
                  <a:pt x="582" y="432"/>
                </a:lnTo>
                <a:lnTo>
                  <a:pt x="582" y="450"/>
                </a:lnTo>
                <a:lnTo>
                  <a:pt x="576" y="454"/>
                </a:lnTo>
                <a:lnTo>
                  <a:pt x="566" y="454"/>
                </a:lnTo>
                <a:lnTo>
                  <a:pt x="550" y="452"/>
                </a:lnTo>
                <a:lnTo>
                  <a:pt x="546" y="464"/>
                </a:lnTo>
                <a:lnTo>
                  <a:pt x="534" y="472"/>
                </a:lnTo>
                <a:lnTo>
                  <a:pt x="532" y="474"/>
                </a:lnTo>
                <a:lnTo>
                  <a:pt x="526" y="476"/>
                </a:lnTo>
                <a:lnTo>
                  <a:pt x="520" y="472"/>
                </a:lnTo>
                <a:lnTo>
                  <a:pt x="516" y="468"/>
                </a:lnTo>
                <a:lnTo>
                  <a:pt x="510" y="462"/>
                </a:lnTo>
                <a:lnTo>
                  <a:pt x="506" y="458"/>
                </a:lnTo>
                <a:lnTo>
                  <a:pt x="500" y="460"/>
                </a:lnTo>
                <a:lnTo>
                  <a:pt x="486" y="474"/>
                </a:lnTo>
                <a:lnTo>
                  <a:pt x="474" y="470"/>
                </a:lnTo>
                <a:lnTo>
                  <a:pt x="462" y="464"/>
                </a:lnTo>
                <a:lnTo>
                  <a:pt x="450" y="464"/>
                </a:lnTo>
                <a:lnTo>
                  <a:pt x="438" y="462"/>
                </a:lnTo>
                <a:lnTo>
                  <a:pt x="430" y="452"/>
                </a:lnTo>
                <a:lnTo>
                  <a:pt x="424" y="444"/>
                </a:lnTo>
                <a:lnTo>
                  <a:pt x="426" y="434"/>
                </a:lnTo>
                <a:lnTo>
                  <a:pt x="418" y="424"/>
                </a:lnTo>
                <a:lnTo>
                  <a:pt x="410" y="416"/>
                </a:lnTo>
                <a:lnTo>
                  <a:pt x="402" y="416"/>
                </a:lnTo>
                <a:lnTo>
                  <a:pt x="400" y="408"/>
                </a:lnTo>
                <a:lnTo>
                  <a:pt x="406" y="398"/>
                </a:lnTo>
                <a:lnTo>
                  <a:pt x="398" y="394"/>
                </a:lnTo>
                <a:lnTo>
                  <a:pt x="390" y="402"/>
                </a:lnTo>
                <a:lnTo>
                  <a:pt x="380" y="408"/>
                </a:lnTo>
                <a:lnTo>
                  <a:pt x="386" y="388"/>
                </a:lnTo>
                <a:lnTo>
                  <a:pt x="392" y="382"/>
                </a:lnTo>
                <a:lnTo>
                  <a:pt x="394" y="376"/>
                </a:lnTo>
                <a:lnTo>
                  <a:pt x="390" y="366"/>
                </a:lnTo>
                <a:lnTo>
                  <a:pt x="382" y="376"/>
                </a:lnTo>
                <a:lnTo>
                  <a:pt x="376" y="386"/>
                </a:lnTo>
                <a:lnTo>
                  <a:pt x="366" y="394"/>
                </a:lnTo>
                <a:lnTo>
                  <a:pt x="360" y="402"/>
                </a:lnTo>
                <a:lnTo>
                  <a:pt x="352" y="398"/>
                </a:lnTo>
                <a:lnTo>
                  <a:pt x="350" y="386"/>
                </a:lnTo>
                <a:lnTo>
                  <a:pt x="340" y="372"/>
                </a:lnTo>
                <a:lnTo>
                  <a:pt x="334" y="364"/>
                </a:lnTo>
                <a:lnTo>
                  <a:pt x="328" y="358"/>
                </a:lnTo>
                <a:lnTo>
                  <a:pt x="298" y="350"/>
                </a:lnTo>
                <a:lnTo>
                  <a:pt x="258" y="344"/>
                </a:lnTo>
                <a:lnTo>
                  <a:pt x="246" y="348"/>
                </a:lnTo>
                <a:lnTo>
                  <a:pt x="228" y="356"/>
                </a:lnTo>
                <a:lnTo>
                  <a:pt x="200" y="358"/>
                </a:lnTo>
                <a:lnTo>
                  <a:pt x="184" y="368"/>
                </a:lnTo>
                <a:lnTo>
                  <a:pt x="172" y="372"/>
                </a:lnTo>
                <a:lnTo>
                  <a:pt x="170" y="380"/>
                </a:lnTo>
                <a:lnTo>
                  <a:pt x="164" y="386"/>
                </a:lnTo>
                <a:lnTo>
                  <a:pt x="108" y="386"/>
                </a:lnTo>
                <a:lnTo>
                  <a:pt x="100" y="394"/>
                </a:lnTo>
                <a:lnTo>
                  <a:pt x="90" y="394"/>
                </a:lnTo>
                <a:lnTo>
                  <a:pt x="80" y="406"/>
                </a:lnTo>
                <a:lnTo>
                  <a:pt x="54" y="408"/>
                </a:lnTo>
                <a:lnTo>
                  <a:pt x="42" y="400"/>
                </a:lnTo>
                <a:lnTo>
                  <a:pt x="30" y="394"/>
                </a:lnTo>
                <a:lnTo>
                  <a:pt x="28" y="384"/>
                </a:lnTo>
                <a:lnTo>
                  <a:pt x="40" y="378"/>
                </a:lnTo>
                <a:lnTo>
                  <a:pt x="40" y="356"/>
                </a:lnTo>
                <a:lnTo>
                  <a:pt x="40" y="342"/>
                </a:lnTo>
                <a:lnTo>
                  <a:pt x="30" y="328"/>
                </a:lnTo>
                <a:lnTo>
                  <a:pt x="30" y="310"/>
                </a:lnTo>
                <a:lnTo>
                  <a:pt x="18" y="280"/>
                </a:lnTo>
                <a:lnTo>
                  <a:pt x="10" y="264"/>
                </a:lnTo>
                <a:lnTo>
                  <a:pt x="4" y="254"/>
                </a:lnTo>
                <a:lnTo>
                  <a:pt x="0" y="246"/>
                </a:lnTo>
                <a:lnTo>
                  <a:pt x="6" y="248"/>
                </a:lnTo>
                <a:lnTo>
                  <a:pt x="10" y="254"/>
                </a:lnTo>
                <a:lnTo>
                  <a:pt x="18" y="254"/>
                </a:lnTo>
                <a:lnTo>
                  <a:pt x="20" y="244"/>
                </a:lnTo>
                <a:lnTo>
                  <a:pt x="12" y="238"/>
                </a:lnTo>
                <a:lnTo>
                  <a:pt x="6" y="218"/>
                </a:lnTo>
                <a:lnTo>
                  <a:pt x="6" y="204"/>
                </a:lnTo>
                <a:lnTo>
                  <a:pt x="12" y="188"/>
                </a:lnTo>
                <a:lnTo>
                  <a:pt x="14" y="180"/>
                </a:lnTo>
                <a:lnTo>
                  <a:pt x="20" y="186"/>
                </a:lnTo>
                <a:lnTo>
                  <a:pt x="24" y="178"/>
                </a:lnTo>
                <a:lnTo>
                  <a:pt x="34" y="178"/>
                </a:lnTo>
                <a:lnTo>
                  <a:pt x="48" y="162"/>
                </a:lnTo>
                <a:lnTo>
                  <a:pt x="62" y="158"/>
                </a:lnTo>
                <a:lnTo>
                  <a:pt x="86" y="154"/>
                </a:lnTo>
                <a:lnTo>
                  <a:pt x="110" y="146"/>
                </a:lnTo>
                <a:lnTo>
                  <a:pt x="122" y="144"/>
                </a:lnTo>
                <a:lnTo>
                  <a:pt x="144" y="118"/>
                </a:lnTo>
                <a:lnTo>
                  <a:pt x="142" y="106"/>
                </a:lnTo>
                <a:lnTo>
                  <a:pt x="146" y="98"/>
                </a:lnTo>
                <a:lnTo>
                  <a:pt x="156" y="92"/>
                </a:lnTo>
                <a:lnTo>
                  <a:pt x="160" y="98"/>
                </a:lnTo>
                <a:lnTo>
                  <a:pt x="164" y="102"/>
                </a:lnTo>
                <a:lnTo>
                  <a:pt x="168" y="96"/>
                </a:lnTo>
                <a:lnTo>
                  <a:pt x="168" y="84"/>
                </a:lnTo>
                <a:lnTo>
                  <a:pt x="176" y="88"/>
                </a:lnTo>
                <a:lnTo>
                  <a:pt x="180" y="84"/>
                </a:lnTo>
                <a:lnTo>
                  <a:pt x="182" y="72"/>
                </a:lnTo>
                <a:lnTo>
                  <a:pt x="192" y="66"/>
                </a:lnTo>
                <a:lnTo>
                  <a:pt x="198" y="60"/>
                </a:lnTo>
                <a:lnTo>
                  <a:pt x="204" y="60"/>
                </a:lnTo>
                <a:lnTo>
                  <a:pt x="220" y="48"/>
                </a:lnTo>
                <a:lnTo>
                  <a:pt x="230" y="54"/>
                </a:lnTo>
                <a:lnTo>
                  <a:pt x="236" y="60"/>
                </a:lnTo>
                <a:lnTo>
                  <a:pt x="242" y="66"/>
                </a:lnTo>
                <a:lnTo>
                  <a:pt x="254" y="64"/>
                </a:lnTo>
                <a:lnTo>
                  <a:pt x="262" y="62"/>
                </a:lnTo>
                <a:lnTo>
                  <a:pt x="256" y="52"/>
                </a:lnTo>
                <a:lnTo>
                  <a:pt x="268" y="40"/>
                </a:lnTo>
                <a:lnTo>
                  <a:pt x="274" y="28"/>
                </a:lnTo>
                <a:lnTo>
                  <a:pt x="282" y="24"/>
                </a:lnTo>
                <a:lnTo>
                  <a:pt x="286" y="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87" name="Freeform 267"/>
          <p:cNvSpPr>
            <a:spLocks/>
          </p:cNvSpPr>
          <p:nvPr/>
        </p:nvSpPr>
        <p:spPr bwMode="auto">
          <a:xfrm>
            <a:off x="7340600" y="4450687"/>
            <a:ext cx="111125" cy="169524"/>
          </a:xfrm>
          <a:custGeom>
            <a:avLst/>
            <a:gdLst>
              <a:gd name="T0" fmla="*/ 4 w 70"/>
              <a:gd name="T1" fmla="*/ 58 h 96"/>
              <a:gd name="T2" fmla="*/ 14 w 70"/>
              <a:gd name="T3" fmla="*/ 64 h 96"/>
              <a:gd name="T4" fmla="*/ 16 w 70"/>
              <a:gd name="T5" fmla="*/ 76 h 96"/>
              <a:gd name="T6" fmla="*/ 24 w 70"/>
              <a:gd name="T7" fmla="*/ 78 h 96"/>
              <a:gd name="T8" fmla="*/ 30 w 70"/>
              <a:gd name="T9" fmla="*/ 72 h 96"/>
              <a:gd name="T10" fmla="*/ 38 w 70"/>
              <a:gd name="T11" fmla="*/ 74 h 96"/>
              <a:gd name="T12" fmla="*/ 40 w 70"/>
              <a:gd name="T13" fmla="*/ 82 h 96"/>
              <a:gd name="T14" fmla="*/ 48 w 70"/>
              <a:gd name="T15" fmla="*/ 80 h 96"/>
              <a:gd name="T16" fmla="*/ 52 w 70"/>
              <a:gd name="T17" fmla="*/ 84 h 96"/>
              <a:gd name="T18" fmla="*/ 62 w 70"/>
              <a:gd name="T19" fmla="*/ 90 h 96"/>
              <a:gd name="T20" fmla="*/ 66 w 70"/>
              <a:gd name="T21" fmla="*/ 96 h 96"/>
              <a:gd name="T22" fmla="*/ 70 w 70"/>
              <a:gd name="T23" fmla="*/ 90 h 96"/>
              <a:gd name="T24" fmla="*/ 62 w 70"/>
              <a:gd name="T25" fmla="*/ 84 h 96"/>
              <a:gd name="T26" fmla="*/ 62 w 70"/>
              <a:gd name="T27" fmla="*/ 78 h 96"/>
              <a:gd name="T28" fmla="*/ 58 w 70"/>
              <a:gd name="T29" fmla="*/ 72 h 96"/>
              <a:gd name="T30" fmla="*/ 50 w 70"/>
              <a:gd name="T31" fmla="*/ 72 h 96"/>
              <a:gd name="T32" fmla="*/ 46 w 70"/>
              <a:gd name="T33" fmla="*/ 68 h 96"/>
              <a:gd name="T34" fmla="*/ 40 w 70"/>
              <a:gd name="T35" fmla="*/ 70 h 96"/>
              <a:gd name="T36" fmla="*/ 32 w 70"/>
              <a:gd name="T37" fmla="*/ 66 h 96"/>
              <a:gd name="T38" fmla="*/ 28 w 70"/>
              <a:gd name="T39" fmla="*/ 62 h 96"/>
              <a:gd name="T40" fmla="*/ 26 w 70"/>
              <a:gd name="T41" fmla="*/ 54 h 96"/>
              <a:gd name="T42" fmla="*/ 28 w 70"/>
              <a:gd name="T43" fmla="*/ 42 h 96"/>
              <a:gd name="T44" fmla="*/ 34 w 70"/>
              <a:gd name="T45" fmla="*/ 40 h 96"/>
              <a:gd name="T46" fmla="*/ 40 w 70"/>
              <a:gd name="T47" fmla="*/ 26 h 96"/>
              <a:gd name="T48" fmla="*/ 38 w 70"/>
              <a:gd name="T49" fmla="*/ 14 h 96"/>
              <a:gd name="T50" fmla="*/ 38 w 70"/>
              <a:gd name="T51" fmla="*/ 4 h 96"/>
              <a:gd name="T52" fmla="*/ 28 w 70"/>
              <a:gd name="T53" fmla="*/ 2 h 96"/>
              <a:gd name="T54" fmla="*/ 12 w 70"/>
              <a:gd name="T55" fmla="*/ 0 h 96"/>
              <a:gd name="T56" fmla="*/ 10 w 70"/>
              <a:gd name="T57" fmla="*/ 16 h 96"/>
              <a:gd name="T58" fmla="*/ 10 w 70"/>
              <a:gd name="T59" fmla="*/ 28 h 96"/>
              <a:gd name="T60" fmla="*/ 12 w 70"/>
              <a:gd name="T61" fmla="*/ 36 h 96"/>
              <a:gd name="T62" fmla="*/ 0 w 70"/>
              <a:gd name="T63" fmla="*/ 38 h 96"/>
              <a:gd name="T64" fmla="*/ 2 w 70"/>
              <a:gd name="T65" fmla="*/ 44 h 96"/>
              <a:gd name="T66" fmla="*/ 4 w 70"/>
              <a:gd name="T67" fmla="*/ 48 h 96"/>
              <a:gd name="T68" fmla="*/ 4 w 70"/>
              <a:gd name="T69" fmla="*/ 5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96">
                <a:moveTo>
                  <a:pt x="4" y="58"/>
                </a:moveTo>
                <a:lnTo>
                  <a:pt x="14" y="64"/>
                </a:lnTo>
                <a:lnTo>
                  <a:pt x="16" y="76"/>
                </a:lnTo>
                <a:lnTo>
                  <a:pt x="24" y="78"/>
                </a:lnTo>
                <a:lnTo>
                  <a:pt x="30" y="72"/>
                </a:lnTo>
                <a:lnTo>
                  <a:pt x="38" y="74"/>
                </a:lnTo>
                <a:lnTo>
                  <a:pt x="40" y="82"/>
                </a:lnTo>
                <a:lnTo>
                  <a:pt x="48" y="80"/>
                </a:lnTo>
                <a:lnTo>
                  <a:pt x="52" y="84"/>
                </a:lnTo>
                <a:lnTo>
                  <a:pt x="62" y="90"/>
                </a:lnTo>
                <a:lnTo>
                  <a:pt x="66" y="96"/>
                </a:lnTo>
                <a:lnTo>
                  <a:pt x="70" y="90"/>
                </a:lnTo>
                <a:lnTo>
                  <a:pt x="62" y="84"/>
                </a:lnTo>
                <a:lnTo>
                  <a:pt x="62" y="78"/>
                </a:lnTo>
                <a:lnTo>
                  <a:pt x="58" y="72"/>
                </a:lnTo>
                <a:lnTo>
                  <a:pt x="50" y="72"/>
                </a:lnTo>
                <a:lnTo>
                  <a:pt x="46" y="68"/>
                </a:lnTo>
                <a:lnTo>
                  <a:pt x="40" y="70"/>
                </a:lnTo>
                <a:lnTo>
                  <a:pt x="32" y="66"/>
                </a:lnTo>
                <a:lnTo>
                  <a:pt x="28" y="62"/>
                </a:lnTo>
                <a:lnTo>
                  <a:pt x="26" y="54"/>
                </a:lnTo>
                <a:lnTo>
                  <a:pt x="28" y="42"/>
                </a:lnTo>
                <a:lnTo>
                  <a:pt x="34" y="40"/>
                </a:lnTo>
                <a:lnTo>
                  <a:pt x="40" y="26"/>
                </a:lnTo>
                <a:lnTo>
                  <a:pt x="38" y="14"/>
                </a:lnTo>
                <a:lnTo>
                  <a:pt x="38" y="4"/>
                </a:lnTo>
                <a:lnTo>
                  <a:pt x="28" y="2"/>
                </a:lnTo>
                <a:lnTo>
                  <a:pt x="12" y="0"/>
                </a:lnTo>
                <a:lnTo>
                  <a:pt x="10" y="16"/>
                </a:lnTo>
                <a:lnTo>
                  <a:pt x="10" y="28"/>
                </a:lnTo>
                <a:lnTo>
                  <a:pt x="12" y="36"/>
                </a:lnTo>
                <a:lnTo>
                  <a:pt x="0" y="38"/>
                </a:lnTo>
                <a:lnTo>
                  <a:pt x="2" y="44"/>
                </a:lnTo>
                <a:lnTo>
                  <a:pt x="4" y="48"/>
                </a:lnTo>
                <a:lnTo>
                  <a:pt x="4" y="5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88" name="Freeform 268"/>
          <p:cNvSpPr>
            <a:spLocks/>
          </p:cNvSpPr>
          <p:nvPr/>
        </p:nvSpPr>
        <p:spPr bwMode="auto">
          <a:xfrm>
            <a:off x="7273926" y="4646932"/>
            <a:ext cx="66675" cy="81230"/>
          </a:xfrm>
          <a:custGeom>
            <a:avLst/>
            <a:gdLst>
              <a:gd name="T0" fmla="*/ 0 w 42"/>
              <a:gd name="T1" fmla="*/ 46 h 46"/>
              <a:gd name="T2" fmla="*/ 8 w 42"/>
              <a:gd name="T3" fmla="*/ 34 h 46"/>
              <a:gd name="T4" fmla="*/ 20 w 42"/>
              <a:gd name="T5" fmla="*/ 20 h 46"/>
              <a:gd name="T6" fmla="*/ 32 w 42"/>
              <a:gd name="T7" fmla="*/ 10 h 46"/>
              <a:gd name="T8" fmla="*/ 36 w 42"/>
              <a:gd name="T9" fmla="*/ 0 h 46"/>
              <a:gd name="T10" fmla="*/ 38 w 42"/>
              <a:gd name="T11" fmla="*/ 6 h 46"/>
              <a:gd name="T12" fmla="*/ 42 w 42"/>
              <a:gd name="T13" fmla="*/ 12 h 46"/>
              <a:gd name="T14" fmla="*/ 32 w 42"/>
              <a:gd name="T15" fmla="*/ 16 h 46"/>
              <a:gd name="T16" fmla="*/ 20 w 42"/>
              <a:gd name="T17" fmla="*/ 30 h 46"/>
              <a:gd name="T18" fmla="*/ 14 w 42"/>
              <a:gd name="T19" fmla="*/ 38 h 46"/>
              <a:gd name="T20" fmla="*/ 0 w 42"/>
              <a:gd name="T2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46">
                <a:moveTo>
                  <a:pt x="0" y="46"/>
                </a:moveTo>
                <a:lnTo>
                  <a:pt x="8" y="34"/>
                </a:lnTo>
                <a:lnTo>
                  <a:pt x="20" y="20"/>
                </a:lnTo>
                <a:lnTo>
                  <a:pt x="32" y="10"/>
                </a:lnTo>
                <a:lnTo>
                  <a:pt x="36" y="0"/>
                </a:lnTo>
                <a:lnTo>
                  <a:pt x="38" y="6"/>
                </a:lnTo>
                <a:lnTo>
                  <a:pt x="42" y="12"/>
                </a:lnTo>
                <a:lnTo>
                  <a:pt x="32" y="16"/>
                </a:lnTo>
                <a:lnTo>
                  <a:pt x="20" y="30"/>
                </a:lnTo>
                <a:lnTo>
                  <a:pt x="14" y="38"/>
                </a:lnTo>
                <a:lnTo>
                  <a:pt x="0" y="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90" name="Freeform 270"/>
          <p:cNvSpPr>
            <a:spLocks/>
          </p:cNvSpPr>
          <p:nvPr/>
        </p:nvSpPr>
        <p:spPr bwMode="auto">
          <a:xfrm>
            <a:off x="7454901" y="4609419"/>
            <a:ext cx="28575" cy="45719"/>
          </a:xfrm>
          <a:custGeom>
            <a:avLst/>
            <a:gdLst>
              <a:gd name="T0" fmla="*/ 0 w 18"/>
              <a:gd name="T1" fmla="*/ 4 h 22"/>
              <a:gd name="T2" fmla="*/ 12 w 18"/>
              <a:gd name="T3" fmla="*/ 0 h 22"/>
              <a:gd name="T4" fmla="*/ 18 w 18"/>
              <a:gd name="T5" fmla="*/ 2 h 22"/>
              <a:gd name="T6" fmla="*/ 18 w 18"/>
              <a:gd name="T7" fmla="*/ 16 h 22"/>
              <a:gd name="T8" fmla="*/ 18 w 18"/>
              <a:gd name="T9" fmla="*/ 22 h 22"/>
              <a:gd name="T10" fmla="*/ 10 w 18"/>
              <a:gd name="T11" fmla="*/ 18 h 22"/>
              <a:gd name="T12" fmla="*/ 4 w 18"/>
              <a:gd name="T13" fmla="*/ 12 h 22"/>
              <a:gd name="T14" fmla="*/ 0 w 18"/>
              <a:gd name="T15" fmla="*/ 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22">
                <a:moveTo>
                  <a:pt x="0" y="4"/>
                </a:moveTo>
                <a:lnTo>
                  <a:pt x="12" y="0"/>
                </a:lnTo>
                <a:lnTo>
                  <a:pt x="18" y="2"/>
                </a:lnTo>
                <a:lnTo>
                  <a:pt x="18" y="16"/>
                </a:lnTo>
                <a:lnTo>
                  <a:pt x="18" y="22"/>
                </a:lnTo>
                <a:lnTo>
                  <a:pt x="10" y="18"/>
                </a:lnTo>
                <a:lnTo>
                  <a:pt x="4" y="12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91" name="Freeform 271"/>
          <p:cNvSpPr>
            <a:spLocks/>
          </p:cNvSpPr>
          <p:nvPr/>
        </p:nvSpPr>
        <p:spPr bwMode="auto">
          <a:xfrm>
            <a:off x="7353301" y="4587194"/>
            <a:ext cx="31750" cy="45719"/>
          </a:xfrm>
          <a:custGeom>
            <a:avLst/>
            <a:gdLst>
              <a:gd name="T0" fmla="*/ 0 w 20"/>
              <a:gd name="T1" fmla="*/ 0 h 24"/>
              <a:gd name="T2" fmla="*/ 10 w 20"/>
              <a:gd name="T3" fmla="*/ 2 h 24"/>
              <a:gd name="T4" fmla="*/ 20 w 20"/>
              <a:gd name="T5" fmla="*/ 10 h 24"/>
              <a:gd name="T6" fmla="*/ 18 w 20"/>
              <a:gd name="T7" fmla="*/ 22 h 24"/>
              <a:gd name="T8" fmla="*/ 12 w 20"/>
              <a:gd name="T9" fmla="*/ 24 h 24"/>
              <a:gd name="T10" fmla="*/ 6 w 20"/>
              <a:gd name="T11" fmla="*/ 10 h 24"/>
              <a:gd name="T12" fmla="*/ 2 w 20"/>
              <a:gd name="T13" fmla="*/ 6 h 24"/>
              <a:gd name="T14" fmla="*/ 0 w 20"/>
              <a:gd name="T1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10" y="2"/>
                </a:lnTo>
                <a:lnTo>
                  <a:pt x="20" y="10"/>
                </a:lnTo>
                <a:lnTo>
                  <a:pt x="18" y="22"/>
                </a:lnTo>
                <a:lnTo>
                  <a:pt x="12" y="24"/>
                </a:lnTo>
                <a:lnTo>
                  <a:pt x="6" y="10"/>
                </a:lnTo>
                <a:lnTo>
                  <a:pt x="2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92" name="Freeform 272"/>
          <p:cNvSpPr>
            <a:spLocks/>
          </p:cNvSpPr>
          <p:nvPr/>
        </p:nvSpPr>
        <p:spPr bwMode="auto">
          <a:xfrm>
            <a:off x="7394576" y="4628469"/>
            <a:ext cx="34925" cy="45719"/>
          </a:xfrm>
          <a:custGeom>
            <a:avLst/>
            <a:gdLst>
              <a:gd name="T0" fmla="*/ 0 w 22"/>
              <a:gd name="T1" fmla="*/ 0 h 20"/>
              <a:gd name="T2" fmla="*/ 0 w 22"/>
              <a:gd name="T3" fmla="*/ 10 h 20"/>
              <a:gd name="T4" fmla="*/ 0 w 22"/>
              <a:gd name="T5" fmla="*/ 20 h 20"/>
              <a:gd name="T6" fmla="*/ 6 w 22"/>
              <a:gd name="T7" fmla="*/ 16 h 20"/>
              <a:gd name="T8" fmla="*/ 18 w 22"/>
              <a:gd name="T9" fmla="*/ 8 h 20"/>
              <a:gd name="T10" fmla="*/ 22 w 22"/>
              <a:gd name="T11" fmla="*/ 2 h 20"/>
              <a:gd name="T12" fmla="*/ 14 w 22"/>
              <a:gd name="T13" fmla="*/ 0 h 20"/>
              <a:gd name="T14" fmla="*/ 8 w 22"/>
              <a:gd name="T15" fmla="*/ 2 h 20"/>
              <a:gd name="T16" fmla="*/ 0 w 22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20">
                <a:moveTo>
                  <a:pt x="0" y="0"/>
                </a:moveTo>
                <a:lnTo>
                  <a:pt x="0" y="10"/>
                </a:lnTo>
                <a:lnTo>
                  <a:pt x="0" y="20"/>
                </a:lnTo>
                <a:lnTo>
                  <a:pt x="6" y="16"/>
                </a:lnTo>
                <a:lnTo>
                  <a:pt x="18" y="8"/>
                </a:lnTo>
                <a:lnTo>
                  <a:pt x="22" y="2"/>
                </a:lnTo>
                <a:lnTo>
                  <a:pt x="14" y="0"/>
                </a:lnTo>
                <a:lnTo>
                  <a:pt x="8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93" name="Freeform 273"/>
          <p:cNvSpPr>
            <a:spLocks/>
          </p:cNvSpPr>
          <p:nvPr/>
        </p:nvSpPr>
        <p:spPr bwMode="auto">
          <a:xfrm>
            <a:off x="7404100" y="4656492"/>
            <a:ext cx="38100" cy="49444"/>
          </a:xfrm>
          <a:custGeom>
            <a:avLst/>
            <a:gdLst>
              <a:gd name="T0" fmla="*/ 0 w 24"/>
              <a:gd name="T1" fmla="*/ 18 h 28"/>
              <a:gd name="T2" fmla="*/ 6 w 24"/>
              <a:gd name="T3" fmla="*/ 26 h 28"/>
              <a:gd name="T4" fmla="*/ 14 w 24"/>
              <a:gd name="T5" fmla="*/ 28 h 28"/>
              <a:gd name="T6" fmla="*/ 14 w 24"/>
              <a:gd name="T7" fmla="*/ 16 h 28"/>
              <a:gd name="T8" fmla="*/ 18 w 24"/>
              <a:gd name="T9" fmla="*/ 12 h 28"/>
              <a:gd name="T10" fmla="*/ 24 w 24"/>
              <a:gd name="T11" fmla="*/ 8 h 28"/>
              <a:gd name="T12" fmla="*/ 22 w 24"/>
              <a:gd name="T13" fmla="*/ 4 h 28"/>
              <a:gd name="T14" fmla="*/ 16 w 24"/>
              <a:gd name="T15" fmla="*/ 0 h 28"/>
              <a:gd name="T16" fmla="*/ 10 w 24"/>
              <a:gd name="T17" fmla="*/ 2 h 28"/>
              <a:gd name="T18" fmla="*/ 8 w 24"/>
              <a:gd name="T19" fmla="*/ 10 h 28"/>
              <a:gd name="T20" fmla="*/ 4 w 24"/>
              <a:gd name="T21" fmla="*/ 16 h 28"/>
              <a:gd name="T22" fmla="*/ 0 w 24"/>
              <a:gd name="T23" fmla="*/ 1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28">
                <a:moveTo>
                  <a:pt x="0" y="18"/>
                </a:moveTo>
                <a:lnTo>
                  <a:pt x="6" y="26"/>
                </a:lnTo>
                <a:lnTo>
                  <a:pt x="14" y="28"/>
                </a:lnTo>
                <a:lnTo>
                  <a:pt x="14" y="16"/>
                </a:lnTo>
                <a:lnTo>
                  <a:pt x="18" y="12"/>
                </a:lnTo>
                <a:lnTo>
                  <a:pt x="24" y="8"/>
                </a:lnTo>
                <a:lnTo>
                  <a:pt x="22" y="4"/>
                </a:lnTo>
                <a:lnTo>
                  <a:pt x="16" y="0"/>
                </a:lnTo>
                <a:lnTo>
                  <a:pt x="10" y="2"/>
                </a:lnTo>
                <a:lnTo>
                  <a:pt x="8" y="10"/>
                </a:lnTo>
                <a:lnTo>
                  <a:pt x="4" y="16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94" name="Freeform 274"/>
          <p:cNvSpPr>
            <a:spLocks/>
          </p:cNvSpPr>
          <p:nvPr/>
        </p:nvSpPr>
        <p:spPr bwMode="auto">
          <a:xfrm>
            <a:off x="7346951" y="4280381"/>
            <a:ext cx="47625" cy="95357"/>
          </a:xfrm>
          <a:custGeom>
            <a:avLst/>
            <a:gdLst>
              <a:gd name="T0" fmla="*/ 30 w 30"/>
              <a:gd name="T1" fmla="*/ 4 h 54"/>
              <a:gd name="T2" fmla="*/ 26 w 30"/>
              <a:gd name="T3" fmla="*/ 18 h 54"/>
              <a:gd name="T4" fmla="*/ 22 w 30"/>
              <a:gd name="T5" fmla="*/ 28 h 54"/>
              <a:gd name="T6" fmla="*/ 20 w 30"/>
              <a:gd name="T7" fmla="*/ 36 h 54"/>
              <a:gd name="T8" fmla="*/ 16 w 30"/>
              <a:gd name="T9" fmla="*/ 48 h 54"/>
              <a:gd name="T10" fmla="*/ 10 w 30"/>
              <a:gd name="T11" fmla="*/ 54 h 54"/>
              <a:gd name="T12" fmla="*/ 4 w 30"/>
              <a:gd name="T13" fmla="*/ 42 h 54"/>
              <a:gd name="T14" fmla="*/ 0 w 30"/>
              <a:gd name="T15" fmla="*/ 26 h 54"/>
              <a:gd name="T16" fmla="*/ 8 w 30"/>
              <a:gd name="T17" fmla="*/ 12 h 54"/>
              <a:gd name="T18" fmla="*/ 18 w 30"/>
              <a:gd name="T19" fmla="*/ 4 h 54"/>
              <a:gd name="T20" fmla="*/ 22 w 30"/>
              <a:gd name="T21" fmla="*/ 0 h 54"/>
              <a:gd name="T22" fmla="*/ 30 w 30"/>
              <a:gd name="T23" fmla="*/ 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" h="54">
                <a:moveTo>
                  <a:pt x="30" y="4"/>
                </a:moveTo>
                <a:lnTo>
                  <a:pt x="26" y="18"/>
                </a:lnTo>
                <a:lnTo>
                  <a:pt x="22" y="28"/>
                </a:lnTo>
                <a:lnTo>
                  <a:pt x="20" y="36"/>
                </a:lnTo>
                <a:lnTo>
                  <a:pt x="16" y="48"/>
                </a:lnTo>
                <a:lnTo>
                  <a:pt x="10" y="54"/>
                </a:lnTo>
                <a:lnTo>
                  <a:pt x="4" y="42"/>
                </a:lnTo>
                <a:lnTo>
                  <a:pt x="0" y="26"/>
                </a:lnTo>
                <a:lnTo>
                  <a:pt x="8" y="12"/>
                </a:lnTo>
                <a:lnTo>
                  <a:pt x="18" y="4"/>
                </a:lnTo>
                <a:lnTo>
                  <a:pt x="22" y="0"/>
                </a:lnTo>
                <a:lnTo>
                  <a:pt x="30" y="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96" name="Freeform 276"/>
          <p:cNvSpPr>
            <a:spLocks/>
          </p:cNvSpPr>
          <p:nvPr/>
        </p:nvSpPr>
        <p:spPr bwMode="auto">
          <a:xfrm>
            <a:off x="7845425" y="3695074"/>
            <a:ext cx="146050" cy="137738"/>
          </a:xfrm>
          <a:custGeom>
            <a:avLst/>
            <a:gdLst>
              <a:gd name="T0" fmla="*/ 30 w 92"/>
              <a:gd name="T1" fmla="*/ 0 h 78"/>
              <a:gd name="T2" fmla="*/ 38 w 92"/>
              <a:gd name="T3" fmla="*/ 6 h 78"/>
              <a:gd name="T4" fmla="*/ 48 w 92"/>
              <a:gd name="T5" fmla="*/ 16 h 78"/>
              <a:gd name="T6" fmla="*/ 66 w 92"/>
              <a:gd name="T7" fmla="*/ 26 h 78"/>
              <a:gd name="T8" fmla="*/ 76 w 92"/>
              <a:gd name="T9" fmla="*/ 30 h 78"/>
              <a:gd name="T10" fmla="*/ 84 w 92"/>
              <a:gd name="T11" fmla="*/ 24 h 78"/>
              <a:gd name="T12" fmla="*/ 90 w 92"/>
              <a:gd name="T13" fmla="*/ 24 h 78"/>
              <a:gd name="T14" fmla="*/ 84 w 92"/>
              <a:gd name="T15" fmla="*/ 30 h 78"/>
              <a:gd name="T16" fmla="*/ 88 w 92"/>
              <a:gd name="T17" fmla="*/ 36 h 78"/>
              <a:gd name="T18" fmla="*/ 92 w 92"/>
              <a:gd name="T19" fmla="*/ 40 h 78"/>
              <a:gd name="T20" fmla="*/ 84 w 92"/>
              <a:gd name="T21" fmla="*/ 46 h 78"/>
              <a:gd name="T22" fmla="*/ 80 w 92"/>
              <a:gd name="T23" fmla="*/ 48 h 78"/>
              <a:gd name="T24" fmla="*/ 74 w 92"/>
              <a:gd name="T25" fmla="*/ 46 h 78"/>
              <a:gd name="T26" fmla="*/ 68 w 92"/>
              <a:gd name="T27" fmla="*/ 48 h 78"/>
              <a:gd name="T28" fmla="*/ 58 w 92"/>
              <a:gd name="T29" fmla="*/ 52 h 78"/>
              <a:gd name="T30" fmla="*/ 52 w 92"/>
              <a:gd name="T31" fmla="*/ 60 h 78"/>
              <a:gd name="T32" fmla="*/ 52 w 92"/>
              <a:gd name="T33" fmla="*/ 66 h 78"/>
              <a:gd name="T34" fmla="*/ 44 w 92"/>
              <a:gd name="T35" fmla="*/ 62 h 78"/>
              <a:gd name="T36" fmla="*/ 36 w 92"/>
              <a:gd name="T37" fmla="*/ 56 h 78"/>
              <a:gd name="T38" fmla="*/ 28 w 92"/>
              <a:gd name="T39" fmla="*/ 54 h 78"/>
              <a:gd name="T40" fmla="*/ 24 w 92"/>
              <a:gd name="T41" fmla="*/ 56 h 78"/>
              <a:gd name="T42" fmla="*/ 22 w 92"/>
              <a:gd name="T43" fmla="*/ 60 h 78"/>
              <a:gd name="T44" fmla="*/ 16 w 92"/>
              <a:gd name="T45" fmla="*/ 56 h 78"/>
              <a:gd name="T46" fmla="*/ 10 w 92"/>
              <a:gd name="T47" fmla="*/ 54 h 78"/>
              <a:gd name="T48" fmla="*/ 8 w 92"/>
              <a:gd name="T49" fmla="*/ 58 h 78"/>
              <a:gd name="T50" fmla="*/ 10 w 92"/>
              <a:gd name="T51" fmla="*/ 64 h 78"/>
              <a:gd name="T52" fmla="*/ 16 w 92"/>
              <a:gd name="T53" fmla="*/ 66 h 78"/>
              <a:gd name="T54" fmla="*/ 14 w 92"/>
              <a:gd name="T55" fmla="*/ 72 h 78"/>
              <a:gd name="T56" fmla="*/ 8 w 92"/>
              <a:gd name="T57" fmla="*/ 74 h 78"/>
              <a:gd name="T58" fmla="*/ 2 w 92"/>
              <a:gd name="T59" fmla="*/ 78 h 78"/>
              <a:gd name="T60" fmla="*/ 2 w 92"/>
              <a:gd name="T61" fmla="*/ 68 h 78"/>
              <a:gd name="T62" fmla="*/ 0 w 92"/>
              <a:gd name="T63" fmla="*/ 60 h 78"/>
              <a:gd name="T64" fmla="*/ 0 w 92"/>
              <a:gd name="T65" fmla="*/ 52 h 78"/>
              <a:gd name="T66" fmla="*/ 6 w 92"/>
              <a:gd name="T67" fmla="*/ 50 h 78"/>
              <a:gd name="T68" fmla="*/ 10 w 92"/>
              <a:gd name="T69" fmla="*/ 44 h 78"/>
              <a:gd name="T70" fmla="*/ 10 w 92"/>
              <a:gd name="T71" fmla="*/ 38 h 78"/>
              <a:gd name="T72" fmla="*/ 16 w 92"/>
              <a:gd name="T73" fmla="*/ 38 h 78"/>
              <a:gd name="T74" fmla="*/ 22 w 92"/>
              <a:gd name="T75" fmla="*/ 42 h 78"/>
              <a:gd name="T76" fmla="*/ 28 w 92"/>
              <a:gd name="T77" fmla="*/ 40 h 78"/>
              <a:gd name="T78" fmla="*/ 30 w 92"/>
              <a:gd name="T79" fmla="*/ 16 h 78"/>
              <a:gd name="T80" fmla="*/ 30 w 92"/>
              <a:gd name="T81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" h="78">
                <a:moveTo>
                  <a:pt x="30" y="0"/>
                </a:moveTo>
                <a:lnTo>
                  <a:pt x="38" y="6"/>
                </a:lnTo>
                <a:lnTo>
                  <a:pt x="48" y="16"/>
                </a:lnTo>
                <a:lnTo>
                  <a:pt x="66" y="26"/>
                </a:lnTo>
                <a:lnTo>
                  <a:pt x="76" y="30"/>
                </a:lnTo>
                <a:lnTo>
                  <a:pt x="84" y="24"/>
                </a:lnTo>
                <a:lnTo>
                  <a:pt x="90" y="24"/>
                </a:lnTo>
                <a:lnTo>
                  <a:pt x="84" y="30"/>
                </a:lnTo>
                <a:lnTo>
                  <a:pt x="88" y="36"/>
                </a:lnTo>
                <a:lnTo>
                  <a:pt x="92" y="40"/>
                </a:lnTo>
                <a:lnTo>
                  <a:pt x="84" y="46"/>
                </a:lnTo>
                <a:lnTo>
                  <a:pt x="80" y="48"/>
                </a:lnTo>
                <a:lnTo>
                  <a:pt x="74" y="46"/>
                </a:lnTo>
                <a:lnTo>
                  <a:pt x="68" y="48"/>
                </a:lnTo>
                <a:lnTo>
                  <a:pt x="58" y="52"/>
                </a:lnTo>
                <a:lnTo>
                  <a:pt x="52" y="60"/>
                </a:lnTo>
                <a:lnTo>
                  <a:pt x="52" y="66"/>
                </a:lnTo>
                <a:lnTo>
                  <a:pt x="44" y="62"/>
                </a:lnTo>
                <a:lnTo>
                  <a:pt x="36" y="56"/>
                </a:lnTo>
                <a:lnTo>
                  <a:pt x="28" y="54"/>
                </a:lnTo>
                <a:lnTo>
                  <a:pt x="24" y="56"/>
                </a:lnTo>
                <a:lnTo>
                  <a:pt x="22" y="60"/>
                </a:lnTo>
                <a:lnTo>
                  <a:pt x="16" y="56"/>
                </a:lnTo>
                <a:lnTo>
                  <a:pt x="10" y="54"/>
                </a:lnTo>
                <a:lnTo>
                  <a:pt x="8" y="58"/>
                </a:lnTo>
                <a:lnTo>
                  <a:pt x="10" y="64"/>
                </a:lnTo>
                <a:lnTo>
                  <a:pt x="16" y="66"/>
                </a:lnTo>
                <a:lnTo>
                  <a:pt x="14" y="72"/>
                </a:lnTo>
                <a:lnTo>
                  <a:pt x="8" y="74"/>
                </a:lnTo>
                <a:lnTo>
                  <a:pt x="2" y="78"/>
                </a:lnTo>
                <a:lnTo>
                  <a:pt x="2" y="68"/>
                </a:lnTo>
                <a:lnTo>
                  <a:pt x="0" y="60"/>
                </a:lnTo>
                <a:lnTo>
                  <a:pt x="0" y="52"/>
                </a:lnTo>
                <a:lnTo>
                  <a:pt x="6" y="50"/>
                </a:lnTo>
                <a:lnTo>
                  <a:pt x="10" y="44"/>
                </a:lnTo>
                <a:lnTo>
                  <a:pt x="10" y="38"/>
                </a:lnTo>
                <a:lnTo>
                  <a:pt x="16" y="38"/>
                </a:lnTo>
                <a:lnTo>
                  <a:pt x="22" y="42"/>
                </a:lnTo>
                <a:lnTo>
                  <a:pt x="28" y="40"/>
                </a:lnTo>
                <a:lnTo>
                  <a:pt x="30" y="16"/>
                </a:lnTo>
                <a:lnTo>
                  <a:pt x="30" y="0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97" name="Freeform 277"/>
          <p:cNvSpPr>
            <a:spLocks/>
          </p:cNvSpPr>
          <p:nvPr/>
        </p:nvSpPr>
        <p:spPr bwMode="auto">
          <a:xfrm>
            <a:off x="7651751" y="4034550"/>
            <a:ext cx="63500" cy="45913"/>
          </a:xfrm>
          <a:custGeom>
            <a:avLst/>
            <a:gdLst>
              <a:gd name="T0" fmla="*/ 30 w 40"/>
              <a:gd name="T1" fmla="*/ 16 h 26"/>
              <a:gd name="T2" fmla="*/ 24 w 40"/>
              <a:gd name="T3" fmla="*/ 14 h 26"/>
              <a:gd name="T4" fmla="*/ 18 w 40"/>
              <a:gd name="T5" fmla="*/ 18 h 26"/>
              <a:gd name="T6" fmla="*/ 14 w 40"/>
              <a:gd name="T7" fmla="*/ 26 h 26"/>
              <a:gd name="T8" fmla="*/ 6 w 40"/>
              <a:gd name="T9" fmla="*/ 24 h 26"/>
              <a:gd name="T10" fmla="*/ 6 w 40"/>
              <a:gd name="T11" fmla="*/ 18 h 26"/>
              <a:gd name="T12" fmla="*/ 0 w 40"/>
              <a:gd name="T13" fmla="*/ 14 h 26"/>
              <a:gd name="T14" fmla="*/ 8 w 40"/>
              <a:gd name="T15" fmla="*/ 8 h 26"/>
              <a:gd name="T16" fmla="*/ 16 w 40"/>
              <a:gd name="T17" fmla="*/ 8 h 26"/>
              <a:gd name="T18" fmla="*/ 24 w 40"/>
              <a:gd name="T19" fmla="*/ 6 h 26"/>
              <a:gd name="T20" fmla="*/ 28 w 40"/>
              <a:gd name="T21" fmla="*/ 0 h 26"/>
              <a:gd name="T22" fmla="*/ 36 w 40"/>
              <a:gd name="T23" fmla="*/ 0 h 26"/>
              <a:gd name="T24" fmla="*/ 40 w 40"/>
              <a:gd name="T25" fmla="*/ 6 h 26"/>
              <a:gd name="T26" fmla="*/ 38 w 40"/>
              <a:gd name="T27" fmla="*/ 8 h 26"/>
              <a:gd name="T28" fmla="*/ 34 w 40"/>
              <a:gd name="T29" fmla="*/ 14 h 26"/>
              <a:gd name="T30" fmla="*/ 30 w 40"/>
              <a:gd name="T31" fmla="*/ 1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26">
                <a:moveTo>
                  <a:pt x="30" y="16"/>
                </a:moveTo>
                <a:lnTo>
                  <a:pt x="24" y="14"/>
                </a:lnTo>
                <a:lnTo>
                  <a:pt x="18" y="18"/>
                </a:lnTo>
                <a:lnTo>
                  <a:pt x="14" y="26"/>
                </a:lnTo>
                <a:lnTo>
                  <a:pt x="6" y="24"/>
                </a:lnTo>
                <a:lnTo>
                  <a:pt x="6" y="18"/>
                </a:lnTo>
                <a:lnTo>
                  <a:pt x="0" y="14"/>
                </a:lnTo>
                <a:lnTo>
                  <a:pt x="8" y="8"/>
                </a:lnTo>
                <a:lnTo>
                  <a:pt x="16" y="8"/>
                </a:lnTo>
                <a:lnTo>
                  <a:pt x="24" y="6"/>
                </a:lnTo>
                <a:lnTo>
                  <a:pt x="28" y="0"/>
                </a:lnTo>
                <a:lnTo>
                  <a:pt x="36" y="0"/>
                </a:lnTo>
                <a:lnTo>
                  <a:pt x="40" y="6"/>
                </a:lnTo>
                <a:lnTo>
                  <a:pt x="38" y="8"/>
                </a:lnTo>
                <a:lnTo>
                  <a:pt x="34" y="14"/>
                </a:lnTo>
                <a:lnTo>
                  <a:pt x="30" y="16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98" name="Freeform 278"/>
          <p:cNvSpPr>
            <a:spLocks/>
          </p:cNvSpPr>
          <p:nvPr/>
        </p:nvSpPr>
        <p:spPr bwMode="auto">
          <a:xfrm>
            <a:off x="7585075" y="4039793"/>
            <a:ext cx="60325" cy="88294"/>
          </a:xfrm>
          <a:custGeom>
            <a:avLst/>
            <a:gdLst>
              <a:gd name="T0" fmla="*/ 4 w 38"/>
              <a:gd name="T1" fmla="*/ 12 h 50"/>
              <a:gd name="T2" fmla="*/ 10 w 38"/>
              <a:gd name="T3" fmla="*/ 8 h 50"/>
              <a:gd name="T4" fmla="*/ 16 w 38"/>
              <a:gd name="T5" fmla="*/ 0 h 50"/>
              <a:gd name="T6" fmla="*/ 24 w 38"/>
              <a:gd name="T7" fmla="*/ 0 h 50"/>
              <a:gd name="T8" fmla="*/ 28 w 38"/>
              <a:gd name="T9" fmla="*/ 6 h 50"/>
              <a:gd name="T10" fmla="*/ 34 w 38"/>
              <a:gd name="T11" fmla="*/ 10 h 50"/>
              <a:gd name="T12" fmla="*/ 38 w 38"/>
              <a:gd name="T13" fmla="*/ 16 h 50"/>
              <a:gd name="T14" fmla="*/ 36 w 38"/>
              <a:gd name="T15" fmla="*/ 24 h 50"/>
              <a:gd name="T16" fmla="*/ 32 w 38"/>
              <a:gd name="T17" fmla="*/ 26 h 50"/>
              <a:gd name="T18" fmla="*/ 30 w 38"/>
              <a:gd name="T19" fmla="*/ 32 h 50"/>
              <a:gd name="T20" fmla="*/ 30 w 38"/>
              <a:gd name="T21" fmla="*/ 40 h 50"/>
              <a:gd name="T22" fmla="*/ 26 w 38"/>
              <a:gd name="T23" fmla="*/ 50 h 50"/>
              <a:gd name="T24" fmla="*/ 18 w 38"/>
              <a:gd name="T25" fmla="*/ 48 h 50"/>
              <a:gd name="T26" fmla="*/ 18 w 38"/>
              <a:gd name="T27" fmla="*/ 44 h 50"/>
              <a:gd name="T28" fmla="*/ 20 w 38"/>
              <a:gd name="T29" fmla="*/ 36 h 50"/>
              <a:gd name="T30" fmla="*/ 12 w 38"/>
              <a:gd name="T31" fmla="*/ 36 h 50"/>
              <a:gd name="T32" fmla="*/ 14 w 38"/>
              <a:gd name="T33" fmla="*/ 30 h 50"/>
              <a:gd name="T34" fmla="*/ 18 w 38"/>
              <a:gd name="T35" fmla="*/ 24 h 50"/>
              <a:gd name="T36" fmla="*/ 18 w 38"/>
              <a:gd name="T37" fmla="*/ 20 h 50"/>
              <a:gd name="T38" fmla="*/ 16 w 38"/>
              <a:gd name="T39" fmla="*/ 14 h 50"/>
              <a:gd name="T40" fmla="*/ 8 w 38"/>
              <a:gd name="T41" fmla="*/ 16 h 50"/>
              <a:gd name="T42" fmla="*/ 0 w 38"/>
              <a:gd name="T43" fmla="*/ 18 h 50"/>
              <a:gd name="T44" fmla="*/ 4 w 38"/>
              <a:gd name="T45" fmla="*/ 1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8" h="50">
                <a:moveTo>
                  <a:pt x="4" y="12"/>
                </a:moveTo>
                <a:lnTo>
                  <a:pt x="10" y="8"/>
                </a:lnTo>
                <a:lnTo>
                  <a:pt x="16" y="0"/>
                </a:lnTo>
                <a:lnTo>
                  <a:pt x="24" y="0"/>
                </a:lnTo>
                <a:lnTo>
                  <a:pt x="28" y="6"/>
                </a:lnTo>
                <a:lnTo>
                  <a:pt x="34" y="10"/>
                </a:lnTo>
                <a:lnTo>
                  <a:pt x="38" y="16"/>
                </a:lnTo>
                <a:lnTo>
                  <a:pt x="36" y="24"/>
                </a:lnTo>
                <a:lnTo>
                  <a:pt x="32" y="26"/>
                </a:lnTo>
                <a:lnTo>
                  <a:pt x="30" y="32"/>
                </a:lnTo>
                <a:lnTo>
                  <a:pt x="30" y="40"/>
                </a:lnTo>
                <a:lnTo>
                  <a:pt x="26" y="50"/>
                </a:lnTo>
                <a:lnTo>
                  <a:pt x="18" y="48"/>
                </a:lnTo>
                <a:lnTo>
                  <a:pt x="18" y="44"/>
                </a:lnTo>
                <a:lnTo>
                  <a:pt x="20" y="36"/>
                </a:lnTo>
                <a:lnTo>
                  <a:pt x="12" y="36"/>
                </a:lnTo>
                <a:lnTo>
                  <a:pt x="14" y="30"/>
                </a:lnTo>
                <a:lnTo>
                  <a:pt x="18" y="24"/>
                </a:lnTo>
                <a:lnTo>
                  <a:pt x="18" y="20"/>
                </a:lnTo>
                <a:lnTo>
                  <a:pt x="16" y="14"/>
                </a:lnTo>
                <a:lnTo>
                  <a:pt x="8" y="16"/>
                </a:lnTo>
                <a:lnTo>
                  <a:pt x="0" y="18"/>
                </a:lnTo>
                <a:lnTo>
                  <a:pt x="4" y="12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99" name="Freeform 279"/>
          <p:cNvSpPr>
            <a:spLocks/>
          </p:cNvSpPr>
          <p:nvPr/>
        </p:nvSpPr>
        <p:spPr bwMode="auto">
          <a:xfrm>
            <a:off x="7623176" y="3800064"/>
            <a:ext cx="276225" cy="261349"/>
          </a:xfrm>
          <a:custGeom>
            <a:avLst/>
            <a:gdLst>
              <a:gd name="T0" fmla="*/ 12 w 174"/>
              <a:gd name="T1" fmla="*/ 128 h 148"/>
              <a:gd name="T2" fmla="*/ 32 w 174"/>
              <a:gd name="T3" fmla="*/ 112 h 148"/>
              <a:gd name="T4" fmla="*/ 60 w 174"/>
              <a:gd name="T5" fmla="*/ 110 h 148"/>
              <a:gd name="T6" fmla="*/ 80 w 174"/>
              <a:gd name="T7" fmla="*/ 100 h 148"/>
              <a:gd name="T8" fmla="*/ 92 w 174"/>
              <a:gd name="T9" fmla="*/ 82 h 148"/>
              <a:gd name="T10" fmla="*/ 100 w 174"/>
              <a:gd name="T11" fmla="*/ 80 h 148"/>
              <a:gd name="T12" fmla="*/ 110 w 174"/>
              <a:gd name="T13" fmla="*/ 82 h 148"/>
              <a:gd name="T14" fmla="*/ 140 w 174"/>
              <a:gd name="T15" fmla="*/ 52 h 148"/>
              <a:gd name="T16" fmla="*/ 144 w 174"/>
              <a:gd name="T17" fmla="*/ 30 h 148"/>
              <a:gd name="T18" fmla="*/ 146 w 174"/>
              <a:gd name="T19" fmla="*/ 10 h 148"/>
              <a:gd name="T20" fmla="*/ 160 w 174"/>
              <a:gd name="T21" fmla="*/ 12 h 148"/>
              <a:gd name="T22" fmla="*/ 158 w 174"/>
              <a:gd name="T23" fmla="*/ 2 h 148"/>
              <a:gd name="T24" fmla="*/ 166 w 174"/>
              <a:gd name="T25" fmla="*/ 10 h 148"/>
              <a:gd name="T26" fmla="*/ 172 w 174"/>
              <a:gd name="T27" fmla="*/ 28 h 148"/>
              <a:gd name="T28" fmla="*/ 168 w 174"/>
              <a:gd name="T29" fmla="*/ 48 h 148"/>
              <a:gd name="T30" fmla="*/ 158 w 174"/>
              <a:gd name="T31" fmla="*/ 66 h 148"/>
              <a:gd name="T32" fmla="*/ 154 w 174"/>
              <a:gd name="T33" fmla="*/ 86 h 148"/>
              <a:gd name="T34" fmla="*/ 152 w 174"/>
              <a:gd name="T35" fmla="*/ 98 h 148"/>
              <a:gd name="T36" fmla="*/ 152 w 174"/>
              <a:gd name="T37" fmla="*/ 108 h 148"/>
              <a:gd name="T38" fmla="*/ 148 w 174"/>
              <a:gd name="T39" fmla="*/ 118 h 148"/>
              <a:gd name="T40" fmla="*/ 138 w 174"/>
              <a:gd name="T41" fmla="*/ 116 h 148"/>
              <a:gd name="T42" fmla="*/ 126 w 174"/>
              <a:gd name="T43" fmla="*/ 116 h 148"/>
              <a:gd name="T44" fmla="*/ 126 w 174"/>
              <a:gd name="T45" fmla="*/ 128 h 148"/>
              <a:gd name="T46" fmla="*/ 116 w 174"/>
              <a:gd name="T47" fmla="*/ 126 h 148"/>
              <a:gd name="T48" fmla="*/ 102 w 174"/>
              <a:gd name="T49" fmla="*/ 126 h 148"/>
              <a:gd name="T50" fmla="*/ 90 w 174"/>
              <a:gd name="T51" fmla="*/ 122 h 148"/>
              <a:gd name="T52" fmla="*/ 92 w 174"/>
              <a:gd name="T53" fmla="*/ 132 h 148"/>
              <a:gd name="T54" fmla="*/ 80 w 174"/>
              <a:gd name="T55" fmla="*/ 144 h 148"/>
              <a:gd name="T56" fmla="*/ 68 w 174"/>
              <a:gd name="T57" fmla="*/ 140 h 148"/>
              <a:gd name="T58" fmla="*/ 70 w 174"/>
              <a:gd name="T59" fmla="*/ 130 h 148"/>
              <a:gd name="T60" fmla="*/ 56 w 174"/>
              <a:gd name="T61" fmla="*/ 124 h 148"/>
              <a:gd name="T62" fmla="*/ 38 w 174"/>
              <a:gd name="T63" fmla="*/ 130 h 148"/>
              <a:gd name="T64" fmla="*/ 18 w 174"/>
              <a:gd name="T65" fmla="*/ 134 h 148"/>
              <a:gd name="T66" fmla="*/ 2 w 174"/>
              <a:gd name="T67" fmla="*/ 13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4" h="148">
                <a:moveTo>
                  <a:pt x="0" y="134"/>
                </a:moveTo>
                <a:lnTo>
                  <a:pt x="12" y="128"/>
                </a:lnTo>
                <a:lnTo>
                  <a:pt x="26" y="118"/>
                </a:lnTo>
                <a:lnTo>
                  <a:pt x="32" y="112"/>
                </a:lnTo>
                <a:lnTo>
                  <a:pt x="44" y="110"/>
                </a:lnTo>
                <a:lnTo>
                  <a:pt x="60" y="110"/>
                </a:lnTo>
                <a:lnTo>
                  <a:pt x="76" y="110"/>
                </a:lnTo>
                <a:lnTo>
                  <a:pt x="80" y="100"/>
                </a:lnTo>
                <a:lnTo>
                  <a:pt x="88" y="90"/>
                </a:lnTo>
                <a:lnTo>
                  <a:pt x="92" y="82"/>
                </a:lnTo>
                <a:lnTo>
                  <a:pt x="98" y="74"/>
                </a:lnTo>
                <a:lnTo>
                  <a:pt x="100" y="80"/>
                </a:lnTo>
                <a:lnTo>
                  <a:pt x="100" y="86"/>
                </a:lnTo>
                <a:lnTo>
                  <a:pt x="110" y="82"/>
                </a:lnTo>
                <a:lnTo>
                  <a:pt x="126" y="72"/>
                </a:lnTo>
                <a:lnTo>
                  <a:pt x="140" y="52"/>
                </a:lnTo>
                <a:lnTo>
                  <a:pt x="146" y="36"/>
                </a:lnTo>
                <a:lnTo>
                  <a:pt x="144" y="30"/>
                </a:lnTo>
                <a:lnTo>
                  <a:pt x="142" y="18"/>
                </a:lnTo>
                <a:lnTo>
                  <a:pt x="146" y="10"/>
                </a:lnTo>
                <a:lnTo>
                  <a:pt x="150" y="8"/>
                </a:lnTo>
                <a:lnTo>
                  <a:pt x="160" y="12"/>
                </a:lnTo>
                <a:lnTo>
                  <a:pt x="162" y="6"/>
                </a:lnTo>
                <a:lnTo>
                  <a:pt x="158" y="2"/>
                </a:lnTo>
                <a:lnTo>
                  <a:pt x="164" y="0"/>
                </a:lnTo>
                <a:lnTo>
                  <a:pt x="166" y="10"/>
                </a:lnTo>
                <a:lnTo>
                  <a:pt x="166" y="18"/>
                </a:lnTo>
                <a:lnTo>
                  <a:pt x="172" y="28"/>
                </a:lnTo>
                <a:lnTo>
                  <a:pt x="174" y="36"/>
                </a:lnTo>
                <a:lnTo>
                  <a:pt x="168" y="48"/>
                </a:lnTo>
                <a:lnTo>
                  <a:pt x="160" y="58"/>
                </a:lnTo>
                <a:lnTo>
                  <a:pt x="158" y="66"/>
                </a:lnTo>
                <a:lnTo>
                  <a:pt x="158" y="80"/>
                </a:lnTo>
                <a:lnTo>
                  <a:pt x="154" y="86"/>
                </a:lnTo>
                <a:lnTo>
                  <a:pt x="152" y="96"/>
                </a:lnTo>
                <a:lnTo>
                  <a:pt x="152" y="98"/>
                </a:lnTo>
                <a:lnTo>
                  <a:pt x="152" y="102"/>
                </a:lnTo>
                <a:lnTo>
                  <a:pt x="152" y="108"/>
                </a:lnTo>
                <a:lnTo>
                  <a:pt x="152" y="110"/>
                </a:lnTo>
                <a:lnTo>
                  <a:pt x="148" y="118"/>
                </a:lnTo>
                <a:lnTo>
                  <a:pt x="142" y="122"/>
                </a:lnTo>
                <a:lnTo>
                  <a:pt x="138" y="116"/>
                </a:lnTo>
                <a:lnTo>
                  <a:pt x="132" y="114"/>
                </a:lnTo>
                <a:lnTo>
                  <a:pt x="126" y="116"/>
                </a:lnTo>
                <a:lnTo>
                  <a:pt x="128" y="124"/>
                </a:lnTo>
                <a:lnTo>
                  <a:pt x="126" y="128"/>
                </a:lnTo>
                <a:lnTo>
                  <a:pt x="118" y="122"/>
                </a:lnTo>
                <a:lnTo>
                  <a:pt x="116" y="126"/>
                </a:lnTo>
                <a:lnTo>
                  <a:pt x="110" y="126"/>
                </a:lnTo>
                <a:lnTo>
                  <a:pt x="102" y="126"/>
                </a:lnTo>
                <a:lnTo>
                  <a:pt x="92" y="126"/>
                </a:lnTo>
                <a:lnTo>
                  <a:pt x="90" y="122"/>
                </a:lnTo>
                <a:lnTo>
                  <a:pt x="88" y="126"/>
                </a:lnTo>
                <a:lnTo>
                  <a:pt x="92" y="132"/>
                </a:lnTo>
                <a:lnTo>
                  <a:pt x="84" y="136"/>
                </a:lnTo>
                <a:lnTo>
                  <a:pt x="80" y="144"/>
                </a:lnTo>
                <a:lnTo>
                  <a:pt x="74" y="148"/>
                </a:lnTo>
                <a:lnTo>
                  <a:pt x="68" y="140"/>
                </a:lnTo>
                <a:lnTo>
                  <a:pt x="62" y="136"/>
                </a:lnTo>
                <a:lnTo>
                  <a:pt x="70" y="130"/>
                </a:lnTo>
                <a:lnTo>
                  <a:pt x="72" y="124"/>
                </a:lnTo>
                <a:lnTo>
                  <a:pt x="56" y="124"/>
                </a:lnTo>
                <a:lnTo>
                  <a:pt x="50" y="128"/>
                </a:lnTo>
                <a:lnTo>
                  <a:pt x="38" y="130"/>
                </a:lnTo>
                <a:lnTo>
                  <a:pt x="28" y="134"/>
                </a:lnTo>
                <a:lnTo>
                  <a:pt x="18" y="134"/>
                </a:lnTo>
                <a:lnTo>
                  <a:pt x="10" y="140"/>
                </a:lnTo>
                <a:lnTo>
                  <a:pt x="2" y="138"/>
                </a:lnTo>
                <a:lnTo>
                  <a:pt x="0" y="134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00" name="Freeform 280"/>
          <p:cNvSpPr>
            <a:spLocks/>
          </p:cNvSpPr>
          <p:nvPr/>
        </p:nvSpPr>
        <p:spPr bwMode="auto">
          <a:xfrm>
            <a:off x="7505700" y="3905695"/>
            <a:ext cx="79375" cy="127143"/>
          </a:xfrm>
          <a:custGeom>
            <a:avLst/>
            <a:gdLst>
              <a:gd name="T0" fmla="*/ 2 w 50"/>
              <a:gd name="T1" fmla="*/ 32 h 72"/>
              <a:gd name="T2" fmla="*/ 2 w 50"/>
              <a:gd name="T3" fmla="*/ 28 h 72"/>
              <a:gd name="T4" fmla="*/ 8 w 50"/>
              <a:gd name="T5" fmla="*/ 30 h 72"/>
              <a:gd name="T6" fmla="*/ 12 w 50"/>
              <a:gd name="T7" fmla="*/ 28 h 72"/>
              <a:gd name="T8" fmla="*/ 10 w 50"/>
              <a:gd name="T9" fmla="*/ 22 h 72"/>
              <a:gd name="T10" fmla="*/ 6 w 50"/>
              <a:gd name="T11" fmla="*/ 20 h 72"/>
              <a:gd name="T12" fmla="*/ 10 w 50"/>
              <a:gd name="T13" fmla="*/ 6 h 72"/>
              <a:gd name="T14" fmla="*/ 20 w 50"/>
              <a:gd name="T15" fmla="*/ 2 h 72"/>
              <a:gd name="T16" fmla="*/ 30 w 50"/>
              <a:gd name="T17" fmla="*/ 0 h 72"/>
              <a:gd name="T18" fmla="*/ 38 w 50"/>
              <a:gd name="T19" fmla="*/ 8 h 72"/>
              <a:gd name="T20" fmla="*/ 44 w 50"/>
              <a:gd name="T21" fmla="*/ 18 h 72"/>
              <a:gd name="T22" fmla="*/ 48 w 50"/>
              <a:gd name="T23" fmla="*/ 30 h 72"/>
              <a:gd name="T24" fmla="*/ 50 w 50"/>
              <a:gd name="T25" fmla="*/ 40 h 72"/>
              <a:gd name="T26" fmla="*/ 48 w 50"/>
              <a:gd name="T27" fmla="*/ 54 h 72"/>
              <a:gd name="T28" fmla="*/ 50 w 50"/>
              <a:gd name="T29" fmla="*/ 54 h 72"/>
              <a:gd name="T30" fmla="*/ 50 w 50"/>
              <a:gd name="T31" fmla="*/ 56 h 72"/>
              <a:gd name="T32" fmla="*/ 46 w 50"/>
              <a:gd name="T33" fmla="*/ 58 h 72"/>
              <a:gd name="T34" fmla="*/ 38 w 50"/>
              <a:gd name="T35" fmla="*/ 62 h 72"/>
              <a:gd name="T36" fmla="*/ 34 w 50"/>
              <a:gd name="T37" fmla="*/ 64 h 72"/>
              <a:gd name="T38" fmla="*/ 28 w 50"/>
              <a:gd name="T39" fmla="*/ 60 h 72"/>
              <a:gd name="T40" fmla="*/ 24 w 50"/>
              <a:gd name="T41" fmla="*/ 64 h 72"/>
              <a:gd name="T42" fmla="*/ 16 w 50"/>
              <a:gd name="T43" fmla="*/ 70 h 72"/>
              <a:gd name="T44" fmla="*/ 12 w 50"/>
              <a:gd name="T45" fmla="*/ 68 h 72"/>
              <a:gd name="T46" fmla="*/ 2 w 50"/>
              <a:gd name="T47" fmla="*/ 72 h 72"/>
              <a:gd name="T48" fmla="*/ 0 w 50"/>
              <a:gd name="T49" fmla="*/ 66 h 72"/>
              <a:gd name="T50" fmla="*/ 2 w 50"/>
              <a:gd name="T51" fmla="*/ 58 h 72"/>
              <a:gd name="T52" fmla="*/ 2 w 50"/>
              <a:gd name="T53" fmla="*/ 48 h 72"/>
              <a:gd name="T54" fmla="*/ 6 w 50"/>
              <a:gd name="T55" fmla="*/ 46 h 72"/>
              <a:gd name="T56" fmla="*/ 6 w 50"/>
              <a:gd name="T57" fmla="*/ 38 h 72"/>
              <a:gd name="T58" fmla="*/ 2 w 50"/>
              <a:gd name="T59" fmla="*/ 3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0" h="72">
                <a:moveTo>
                  <a:pt x="2" y="32"/>
                </a:moveTo>
                <a:lnTo>
                  <a:pt x="2" y="28"/>
                </a:lnTo>
                <a:lnTo>
                  <a:pt x="8" y="30"/>
                </a:lnTo>
                <a:lnTo>
                  <a:pt x="12" y="28"/>
                </a:lnTo>
                <a:lnTo>
                  <a:pt x="10" y="22"/>
                </a:lnTo>
                <a:lnTo>
                  <a:pt x="6" y="20"/>
                </a:lnTo>
                <a:lnTo>
                  <a:pt x="10" y="6"/>
                </a:lnTo>
                <a:lnTo>
                  <a:pt x="20" y="2"/>
                </a:lnTo>
                <a:lnTo>
                  <a:pt x="30" y="0"/>
                </a:lnTo>
                <a:lnTo>
                  <a:pt x="38" y="8"/>
                </a:lnTo>
                <a:lnTo>
                  <a:pt x="44" y="18"/>
                </a:lnTo>
                <a:lnTo>
                  <a:pt x="48" y="30"/>
                </a:lnTo>
                <a:lnTo>
                  <a:pt x="50" y="40"/>
                </a:lnTo>
                <a:lnTo>
                  <a:pt x="48" y="54"/>
                </a:lnTo>
                <a:lnTo>
                  <a:pt x="50" y="54"/>
                </a:lnTo>
                <a:lnTo>
                  <a:pt x="50" y="56"/>
                </a:lnTo>
                <a:lnTo>
                  <a:pt x="46" y="58"/>
                </a:lnTo>
                <a:lnTo>
                  <a:pt x="38" y="62"/>
                </a:lnTo>
                <a:lnTo>
                  <a:pt x="34" y="64"/>
                </a:lnTo>
                <a:lnTo>
                  <a:pt x="28" y="60"/>
                </a:lnTo>
                <a:lnTo>
                  <a:pt x="24" y="64"/>
                </a:lnTo>
                <a:lnTo>
                  <a:pt x="16" y="70"/>
                </a:lnTo>
                <a:lnTo>
                  <a:pt x="12" y="68"/>
                </a:lnTo>
                <a:lnTo>
                  <a:pt x="2" y="72"/>
                </a:lnTo>
                <a:lnTo>
                  <a:pt x="0" y="66"/>
                </a:lnTo>
                <a:lnTo>
                  <a:pt x="2" y="58"/>
                </a:lnTo>
                <a:lnTo>
                  <a:pt x="2" y="48"/>
                </a:lnTo>
                <a:lnTo>
                  <a:pt x="6" y="46"/>
                </a:lnTo>
                <a:lnTo>
                  <a:pt x="6" y="38"/>
                </a:lnTo>
                <a:lnTo>
                  <a:pt x="2" y="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01" name="Freeform 281"/>
          <p:cNvSpPr>
            <a:spLocks/>
          </p:cNvSpPr>
          <p:nvPr/>
        </p:nvSpPr>
        <p:spPr bwMode="auto">
          <a:xfrm>
            <a:off x="7458076" y="3768062"/>
            <a:ext cx="155575" cy="169524"/>
          </a:xfrm>
          <a:custGeom>
            <a:avLst/>
            <a:gdLst>
              <a:gd name="T0" fmla="*/ 24 w 98"/>
              <a:gd name="T1" fmla="*/ 92 h 96"/>
              <a:gd name="T2" fmla="*/ 12 w 98"/>
              <a:gd name="T3" fmla="*/ 94 h 96"/>
              <a:gd name="T4" fmla="*/ 8 w 98"/>
              <a:gd name="T5" fmla="*/ 88 h 96"/>
              <a:gd name="T6" fmla="*/ 12 w 98"/>
              <a:gd name="T7" fmla="*/ 80 h 96"/>
              <a:gd name="T8" fmla="*/ 12 w 98"/>
              <a:gd name="T9" fmla="*/ 70 h 96"/>
              <a:gd name="T10" fmla="*/ 16 w 98"/>
              <a:gd name="T11" fmla="*/ 60 h 96"/>
              <a:gd name="T12" fmla="*/ 6 w 98"/>
              <a:gd name="T13" fmla="*/ 60 h 96"/>
              <a:gd name="T14" fmla="*/ 0 w 98"/>
              <a:gd name="T15" fmla="*/ 56 h 96"/>
              <a:gd name="T16" fmla="*/ 6 w 98"/>
              <a:gd name="T17" fmla="*/ 48 h 96"/>
              <a:gd name="T18" fmla="*/ 22 w 98"/>
              <a:gd name="T19" fmla="*/ 38 h 96"/>
              <a:gd name="T20" fmla="*/ 28 w 98"/>
              <a:gd name="T21" fmla="*/ 32 h 96"/>
              <a:gd name="T22" fmla="*/ 36 w 98"/>
              <a:gd name="T23" fmla="*/ 24 h 96"/>
              <a:gd name="T24" fmla="*/ 40 w 98"/>
              <a:gd name="T25" fmla="*/ 22 h 96"/>
              <a:gd name="T26" fmla="*/ 50 w 98"/>
              <a:gd name="T27" fmla="*/ 26 h 96"/>
              <a:gd name="T28" fmla="*/ 60 w 98"/>
              <a:gd name="T29" fmla="*/ 24 h 96"/>
              <a:gd name="T30" fmla="*/ 62 w 98"/>
              <a:gd name="T31" fmla="*/ 16 h 96"/>
              <a:gd name="T32" fmla="*/ 72 w 98"/>
              <a:gd name="T33" fmla="*/ 16 h 96"/>
              <a:gd name="T34" fmla="*/ 80 w 98"/>
              <a:gd name="T35" fmla="*/ 10 h 96"/>
              <a:gd name="T36" fmla="*/ 82 w 98"/>
              <a:gd name="T37" fmla="*/ 4 h 96"/>
              <a:gd name="T38" fmla="*/ 88 w 98"/>
              <a:gd name="T39" fmla="*/ 0 h 96"/>
              <a:gd name="T40" fmla="*/ 98 w 98"/>
              <a:gd name="T41" fmla="*/ 8 h 96"/>
              <a:gd name="T42" fmla="*/ 92 w 98"/>
              <a:gd name="T43" fmla="*/ 12 h 96"/>
              <a:gd name="T44" fmla="*/ 84 w 98"/>
              <a:gd name="T45" fmla="*/ 18 h 96"/>
              <a:gd name="T46" fmla="*/ 80 w 98"/>
              <a:gd name="T47" fmla="*/ 28 h 96"/>
              <a:gd name="T48" fmla="*/ 78 w 98"/>
              <a:gd name="T49" fmla="*/ 38 h 96"/>
              <a:gd name="T50" fmla="*/ 76 w 98"/>
              <a:gd name="T51" fmla="*/ 42 h 96"/>
              <a:gd name="T52" fmla="*/ 68 w 98"/>
              <a:gd name="T53" fmla="*/ 46 h 96"/>
              <a:gd name="T54" fmla="*/ 52 w 98"/>
              <a:gd name="T55" fmla="*/ 52 h 96"/>
              <a:gd name="T56" fmla="*/ 48 w 98"/>
              <a:gd name="T57" fmla="*/ 58 h 96"/>
              <a:gd name="T58" fmla="*/ 48 w 98"/>
              <a:gd name="T59" fmla="*/ 66 h 96"/>
              <a:gd name="T60" fmla="*/ 52 w 98"/>
              <a:gd name="T61" fmla="*/ 76 h 96"/>
              <a:gd name="T62" fmla="*/ 56 w 98"/>
              <a:gd name="T63" fmla="*/ 80 h 96"/>
              <a:gd name="T64" fmla="*/ 60 w 98"/>
              <a:gd name="T65" fmla="*/ 84 h 96"/>
              <a:gd name="T66" fmla="*/ 50 w 98"/>
              <a:gd name="T67" fmla="*/ 86 h 96"/>
              <a:gd name="T68" fmla="*/ 40 w 98"/>
              <a:gd name="T69" fmla="*/ 90 h 96"/>
              <a:gd name="T70" fmla="*/ 36 w 98"/>
              <a:gd name="T71" fmla="*/ 96 h 96"/>
              <a:gd name="T72" fmla="*/ 24 w 98"/>
              <a:gd name="T73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" h="96">
                <a:moveTo>
                  <a:pt x="24" y="92"/>
                </a:moveTo>
                <a:lnTo>
                  <a:pt x="12" y="94"/>
                </a:lnTo>
                <a:lnTo>
                  <a:pt x="8" y="88"/>
                </a:lnTo>
                <a:lnTo>
                  <a:pt x="12" y="80"/>
                </a:lnTo>
                <a:lnTo>
                  <a:pt x="12" y="70"/>
                </a:lnTo>
                <a:lnTo>
                  <a:pt x="16" y="60"/>
                </a:lnTo>
                <a:lnTo>
                  <a:pt x="6" y="60"/>
                </a:lnTo>
                <a:lnTo>
                  <a:pt x="0" y="56"/>
                </a:lnTo>
                <a:lnTo>
                  <a:pt x="6" y="48"/>
                </a:lnTo>
                <a:lnTo>
                  <a:pt x="22" y="38"/>
                </a:lnTo>
                <a:lnTo>
                  <a:pt x="28" y="32"/>
                </a:lnTo>
                <a:lnTo>
                  <a:pt x="36" y="24"/>
                </a:lnTo>
                <a:lnTo>
                  <a:pt x="40" y="22"/>
                </a:lnTo>
                <a:lnTo>
                  <a:pt x="50" y="26"/>
                </a:lnTo>
                <a:lnTo>
                  <a:pt x="60" y="24"/>
                </a:lnTo>
                <a:lnTo>
                  <a:pt x="62" y="16"/>
                </a:lnTo>
                <a:lnTo>
                  <a:pt x="72" y="16"/>
                </a:lnTo>
                <a:lnTo>
                  <a:pt x="80" y="10"/>
                </a:lnTo>
                <a:lnTo>
                  <a:pt x="82" y="4"/>
                </a:lnTo>
                <a:lnTo>
                  <a:pt x="88" y="0"/>
                </a:lnTo>
                <a:lnTo>
                  <a:pt x="98" y="8"/>
                </a:lnTo>
                <a:lnTo>
                  <a:pt x="92" y="12"/>
                </a:lnTo>
                <a:lnTo>
                  <a:pt x="84" y="18"/>
                </a:lnTo>
                <a:lnTo>
                  <a:pt x="80" y="28"/>
                </a:lnTo>
                <a:lnTo>
                  <a:pt x="78" y="38"/>
                </a:lnTo>
                <a:lnTo>
                  <a:pt x="76" y="42"/>
                </a:lnTo>
                <a:lnTo>
                  <a:pt x="68" y="46"/>
                </a:lnTo>
                <a:lnTo>
                  <a:pt x="52" y="52"/>
                </a:lnTo>
                <a:lnTo>
                  <a:pt x="48" y="58"/>
                </a:lnTo>
                <a:lnTo>
                  <a:pt x="48" y="66"/>
                </a:lnTo>
                <a:lnTo>
                  <a:pt x="52" y="76"/>
                </a:lnTo>
                <a:lnTo>
                  <a:pt x="56" y="80"/>
                </a:lnTo>
                <a:lnTo>
                  <a:pt x="60" y="84"/>
                </a:lnTo>
                <a:lnTo>
                  <a:pt x="50" y="86"/>
                </a:lnTo>
                <a:lnTo>
                  <a:pt x="40" y="90"/>
                </a:lnTo>
                <a:lnTo>
                  <a:pt x="36" y="96"/>
                </a:lnTo>
                <a:lnTo>
                  <a:pt x="24" y="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02" name="Freeform 282"/>
          <p:cNvSpPr>
            <a:spLocks/>
          </p:cNvSpPr>
          <p:nvPr/>
        </p:nvSpPr>
        <p:spPr bwMode="auto">
          <a:xfrm>
            <a:off x="6175375" y="3333123"/>
            <a:ext cx="1543050" cy="1080713"/>
          </a:xfrm>
          <a:custGeom>
            <a:avLst/>
            <a:gdLst>
              <a:gd name="T0" fmla="*/ 108 w 972"/>
              <a:gd name="T1" fmla="*/ 176 h 612"/>
              <a:gd name="T2" fmla="*/ 170 w 972"/>
              <a:gd name="T3" fmla="*/ 134 h 612"/>
              <a:gd name="T4" fmla="*/ 210 w 972"/>
              <a:gd name="T5" fmla="*/ 104 h 612"/>
              <a:gd name="T6" fmla="*/ 258 w 972"/>
              <a:gd name="T7" fmla="*/ 116 h 612"/>
              <a:gd name="T8" fmla="*/ 278 w 972"/>
              <a:gd name="T9" fmla="*/ 170 h 612"/>
              <a:gd name="T10" fmla="*/ 358 w 972"/>
              <a:gd name="T11" fmla="*/ 212 h 612"/>
              <a:gd name="T12" fmla="*/ 506 w 972"/>
              <a:gd name="T13" fmla="*/ 240 h 612"/>
              <a:gd name="T14" fmla="*/ 608 w 972"/>
              <a:gd name="T15" fmla="*/ 200 h 612"/>
              <a:gd name="T16" fmla="*/ 654 w 972"/>
              <a:gd name="T17" fmla="*/ 164 h 612"/>
              <a:gd name="T18" fmla="*/ 736 w 972"/>
              <a:gd name="T19" fmla="*/ 144 h 612"/>
              <a:gd name="T20" fmla="*/ 668 w 972"/>
              <a:gd name="T21" fmla="*/ 116 h 612"/>
              <a:gd name="T22" fmla="*/ 714 w 972"/>
              <a:gd name="T23" fmla="*/ 76 h 612"/>
              <a:gd name="T24" fmla="*/ 750 w 972"/>
              <a:gd name="T25" fmla="*/ 20 h 612"/>
              <a:gd name="T26" fmla="*/ 798 w 972"/>
              <a:gd name="T27" fmla="*/ 0 h 612"/>
              <a:gd name="T28" fmla="*/ 856 w 972"/>
              <a:gd name="T29" fmla="*/ 68 h 612"/>
              <a:gd name="T30" fmla="*/ 908 w 972"/>
              <a:gd name="T31" fmla="*/ 100 h 612"/>
              <a:gd name="T32" fmla="*/ 970 w 972"/>
              <a:gd name="T33" fmla="*/ 110 h 612"/>
              <a:gd name="T34" fmla="*/ 934 w 972"/>
              <a:gd name="T35" fmla="*/ 174 h 612"/>
              <a:gd name="T36" fmla="*/ 896 w 972"/>
              <a:gd name="T37" fmla="*/ 216 h 612"/>
              <a:gd name="T38" fmla="*/ 848 w 972"/>
              <a:gd name="T39" fmla="*/ 238 h 612"/>
              <a:gd name="T40" fmla="*/ 798 w 972"/>
              <a:gd name="T41" fmla="*/ 274 h 612"/>
              <a:gd name="T42" fmla="*/ 772 w 972"/>
              <a:gd name="T43" fmla="*/ 266 h 612"/>
              <a:gd name="T44" fmla="*/ 724 w 972"/>
              <a:gd name="T45" fmla="*/ 286 h 612"/>
              <a:gd name="T46" fmla="*/ 720 w 972"/>
              <a:gd name="T47" fmla="*/ 316 h 612"/>
              <a:gd name="T48" fmla="*/ 758 w 972"/>
              <a:gd name="T49" fmla="*/ 316 h 612"/>
              <a:gd name="T50" fmla="*/ 752 w 972"/>
              <a:gd name="T51" fmla="*/ 334 h 612"/>
              <a:gd name="T52" fmla="*/ 736 w 972"/>
              <a:gd name="T53" fmla="*/ 372 h 612"/>
              <a:gd name="T54" fmla="*/ 766 w 972"/>
              <a:gd name="T55" fmla="*/ 422 h 612"/>
              <a:gd name="T56" fmla="*/ 760 w 972"/>
              <a:gd name="T57" fmla="*/ 438 h 612"/>
              <a:gd name="T58" fmla="*/ 766 w 972"/>
              <a:gd name="T59" fmla="*/ 450 h 612"/>
              <a:gd name="T60" fmla="*/ 714 w 972"/>
              <a:gd name="T61" fmla="*/ 542 h 612"/>
              <a:gd name="T62" fmla="*/ 638 w 972"/>
              <a:gd name="T63" fmla="*/ 568 h 612"/>
              <a:gd name="T64" fmla="*/ 586 w 972"/>
              <a:gd name="T65" fmla="*/ 596 h 612"/>
              <a:gd name="T66" fmla="*/ 576 w 972"/>
              <a:gd name="T67" fmla="*/ 594 h 612"/>
              <a:gd name="T68" fmla="*/ 528 w 972"/>
              <a:gd name="T69" fmla="*/ 590 h 612"/>
              <a:gd name="T70" fmla="*/ 492 w 972"/>
              <a:gd name="T71" fmla="*/ 576 h 612"/>
              <a:gd name="T72" fmla="*/ 450 w 972"/>
              <a:gd name="T73" fmla="*/ 590 h 612"/>
              <a:gd name="T74" fmla="*/ 420 w 972"/>
              <a:gd name="T75" fmla="*/ 594 h 612"/>
              <a:gd name="T76" fmla="*/ 402 w 972"/>
              <a:gd name="T77" fmla="*/ 552 h 612"/>
              <a:gd name="T78" fmla="*/ 392 w 972"/>
              <a:gd name="T79" fmla="*/ 490 h 612"/>
              <a:gd name="T80" fmla="*/ 352 w 972"/>
              <a:gd name="T81" fmla="*/ 464 h 612"/>
              <a:gd name="T82" fmla="*/ 292 w 972"/>
              <a:gd name="T83" fmla="*/ 488 h 612"/>
              <a:gd name="T84" fmla="*/ 230 w 972"/>
              <a:gd name="T85" fmla="*/ 488 h 612"/>
              <a:gd name="T86" fmla="*/ 146 w 972"/>
              <a:gd name="T87" fmla="*/ 456 h 612"/>
              <a:gd name="T88" fmla="*/ 80 w 972"/>
              <a:gd name="T89" fmla="*/ 418 h 612"/>
              <a:gd name="T90" fmla="*/ 84 w 972"/>
              <a:gd name="T91" fmla="*/ 380 h 612"/>
              <a:gd name="T92" fmla="*/ 70 w 972"/>
              <a:gd name="T93" fmla="*/ 352 h 612"/>
              <a:gd name="T94" fmla="*/ 20 w 972"/>
              <a:gd name="T95" fmla="*/ 318 h 612"/>
              <a:gd name="T96" fmla="*/ 2 w 972"/>
              <a:gd name="T97" fmla="*/ 284 h 612"/>
              <a:gd name="T98" fmla="*/ 32 w 972"/>
              <a:gd name="T99" fmla="*/ 266 h 612"/>
              <a:gd name="T100" fmla="*/ 102 w 972"/>
              <a:gd name="T101" fmla="*/ 23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72" h="612">
                <a:moveTo>
                  <a:pt x="108" y="228"/>
                </a:moveTo>
                <a:lnTo>
                  <a:pt x="108" y="218"/>
                </a:lnTo>
                <a:lnTo>
                  <a:pt x="116" y="210"/>
                </a:lnTo>
                <a:lnTo>
                  <a:pt x="110" y="194"/>
                </a:lnTo>
                <a:lnTo>
                  <a:pt x="108" y="176"/>
                </a:lnTo>
                <a:lnTo>
                  <a:pt x="120" y="170"/>
                </a:lnTo>
                <a:lnTo>
                  <a:pt x="138" y="170"/>
                </a:lnTo>
                <a:lnTo>
                  <a:pt x="142" y="156"/>
                </a:lnTo>
                <a:lnTo>
                  <a:pt x="152" y="132"/>
                </a:lnTo>
                <a:lnTo>
                  <a:pt x="170" y="134"/>
                </a:lnTo>
                <a:lnTo>
                  <a:pt x="184" y="134"/>
                </a:lnTo>
                <a:lnTo>
                  <a:pt x="194" y="132"/>
                </a:lnTo>
                <a:lnTo>
                  <a:pt x="194" y="118"/>
                </a:lnTo>
                <a:lnTo>
                  <a:pt x="198" y="104"/>
                </a:lnTo>
                <a:lnTo>
                  <a:pt x="210" y="104"/>
                </a:lnTo>
                <a:lnTo>
                  <a:pt x="212" y="94"/>
                </a:lnTo>
                <a:lnTo>
                  <a:pt x="228" y="94"/>
                </a:lnTo>
                <a:lnTo>
                  <a:pt x="232" y="104"/>
                </a:lnTo>
                <a:lnTo>
                  <a:pt x="242" y="114"/>
                </a:lnTo>
                <a:lnTo>
                  <a:pt x="258" y="116"/>
                </a:lnTo>
                <a:lnTo>
                  <a:pt x="272" y="130"/>
                </a:lnTo>
                <a:lnTo>
                  <a:pt x="280" y="142"/>
                </a:lnTo>
                <a:lnTo>
                  <a:pt x="280" y="150"/>
                </a:lnTo>
                <a:lnTo>
                  <a:pt x="274" y="158"/>
                </a:lnTo>
                <a:lnTo>
                  <a:pt x="278" y="170"/>
                </a:lnTo>
                <a:lnTo>
                  <a:pt x="286" y="174"/>
                </a:lnTo>
                <a:lnTo>
                  <a:pt x="320" y="176"/>
                </a:lnTo>
                <a:lnTo>
                  <a:pt x="330" y="186"/>
                </a:lnTo>
                <a:lnTo>
                  <a:pt x="352" y="198"/>
                </a:lnTo>
                <a:lnTo>
                  <a:pt x="358" y="212"/>
                </a:lnTo>
                <a:lnTo>
                  <a:pt x="364" y="220"/>
                </a:lnTo>
                <a:lnTo>
                  <a:pt x="418" y="222"/>
                </a:lnTo>
                <a:lnTo>
                  <a:pt x="446" y="224"/>
                </a:lnTo>
                <a:lnTo>
                  <a:pt x="470" y="236"/>
                </a:lnTo>
                <a:lnTo>
                  <a:pt x="506" y="240"/>
                </a:lnTo>
                <a:lnTo>
                  <a:pt x="528" y="226"/>
                </a:lnTo>
                <a:lnTo>
                  <a:pt x="572" y="226"/>
                </a:lnTo>
                <a:lnTo>
                  <a:pt x="590" y="216"/>
                </a:lnTo>
                <a:lnTo>
                  <a:pt x="590" y="210"/>
                </a:lnTo>
                <a:lnTo>
                  <a:pt x="608" y="200"/>
                </a:lnTo>
                <a:lnTo>
                  <a:pt x="602" y="188"/>
                </a:lnTo>
                <a:lnTo>
                  <a:pt x="608" y="176"/>
                </a:lnTo>
                <a:lnTo>
                  <a:pt x="622" y="176"/>
                </a:lnTo>
                <a:lnTo>
                  <a:pt x="640" y="178"/>
                </a:lnTo>
                <a:lnTo>
                  <a:pt x="654" y="164"/>
                </a:lnTo>
                <a:lnTo>
                  <a:pt x="670" y="164"/>
                </a:lnTo>
                <a:lnTo>
                  <a:pt x="688" y="150"/>
                </a:lnTo>
                <a:lnTo>
                  <a:pt x="708" y="142"/>
                </a:lnTo>
                <a:lnTo>
                  <a:pt x="720" y="142"/>
                </a:lnTo>
                <a:lnTo>
                  <a:pt x="736" y="144"/>
                </a:lnTo>
                <a:lnTo>
                  <a:pt x="734" y="134"/>
                </a:lnTo>
                <a:lnTo>
                  <a:pt x="714" y="114"/>
                </a:lnTo>
                <a:lnTo>
                  <a:pt x="704" y="112"/>
                </a:lnTo>
                <a:lnTo>
                  <a:pt x="696" y="118"/>
                </a:lnTo>
                <a:lnTo>
                  <a:pt x="668" y="116"/>
                </a:lnTo>
                <a:lnTo>
                  <a:pt x="672" y="102"/>
                </a:lnTo>
                <a:lnTo>
                  <a:pt x="680" y="84"/>
                </a:lnTo>
                <a:lnTo>
                  <a:pt x="686" y="76"/>
                </a:lnTo>
                <a:lnTo>
                  <a:pt x="704" y="86"/>
                </a:lnTo>
                <a:lnTo>
                  <a:pt x="714" y="76"/>
                </a:lnTo>
                <a:lnTo>
                  <a:pt x="726" y="74"/>
                </a:lnTo>
                <a:lnTo>
                  <a:pt x="730" y="58"/>
                </a:lnTo>
                <a:lnTo>
                  <a:pt x="740" y="40"/>
                </a:lnTo>
                <a:lnTo>
                  <a:pt x="750" y="34"/>
                </a:lnTo>
                <a:lnTo>
                  <a:pt x="750" y="20"/>
                </a:lnTo>
                <a:lnTo>
                  <a:pt x="738" y="18"/>
                </a:lnTo>
                <a:lnTo>
                  <a:pt x="740" y="10"/>
                </a:lnTo>
                <a:lnTo>
                  <a:pt x="754" y="4"/>
                </a:lnTo>
                <a:lnTo>
                  <a:pt x="780" y="2"/>
                </a:lnTo>
                <a:lnTo>
                  <a:pt x="798" y="0"/>
                </a:lnTo>
                <a:lnTo>
                  <a:pt x="814" y="6"/>
                </a:lnTo>
                <a:lnTo>
                  <a:pt x="828" y="12"/>
                </a:lnTo>
                <a:lnTo>
                  <a:pt x="840" y="32"/>
                </a:lnTo>
                <a:lnTo>
                  <a:pt x="848" y="52"/>
                </a:lnTo>
                <a:lnTo>
                  <a:pt x="856" y="68"/>
                </a:lnTo>
                <a:lnTo>
                  <a:pt x="862" y="84"/>
                </a:lnTo>
                <a:lnTo>
                  <a:pt x="878" y="84"/>
                </a:lnTo>
                <a:lnTo>
                  <a:pt x="888" y="90"/>
                </a:lnTo>
                <a:lnTo>
                  <a:pt x="902" y="98"/>
                </a:lnTo>
                <a:lnTo>
                  <a:pt x="908" y="100"/>
                </a:lnTo>
                <a:lnTo>
                  <a:pt x="912" y="120"/>
                </a:lnTo>
                <a:lnTo>
                  <a:pt x="934" y="122"/>
                </a:lnTo>
                <a:lnTo>
                  <a:pt x="940" y="114"/>
                </a:lnTo>
                <a:lnTo>
                  <a:pt x="954" y="112"/>
                </a:lnTo>
                <a:lnTo>
                  <a:pt x="970" y="110"/>
                </a:lnTo>
                <a:lnTo>
                  <a:pt x="972" y="124"/>
                </a:lnTo>
                <a:lnTo>
                  <a:pt x="964" y="128"/>
                </a:lnTo>
                <a:lnTo>
                  <a:pt x="958" y="150"/>
                </a:lnTo>
                <a:lnTo>
                  <a:pt x="946" y="172"/>
                </a:lnTo>
                <a:lnTo>
                  <a:pt x="934" y="174"/>
                </a:lnTo>
                <a:lnTo>
                  <a:pt x="928" y="168"/>
                </a:lnTo>
                <a:lnTo>
                  <a:pt x="914" y="178"/>
                </a:lnTo>
                <a:lnTo>
                  <a:pt x="914" y="214"/>
                </a:lnTo>
                <a:lnTo>
                  <a:pt x="906" y="224"/>
                </a:lnTo>
                <a:lnTo>
                  <a:pt x="896" y="216"/>
                </a:lnTo>
                <a:lnTo>
                  <a:pt x="880" y="232"/>
                </a:lnTo>
                <a:lnTo>
                  <a:pt x="870" y="232"/>
                </a:lnTo>
                <a:lnTo>
                  <a:pt x="868" y="240"/>
                </a:lnTo>
                <a:lnTo>
                  <a:pt x="858" y="242"/>
                </a:lnTo>
                <a:lnTo>
                  <a:pt x="848" y="238"/>
                </a:lnTo>
                <a:lnTo>
                  <a:pt x="844" y="240"/>
                </a:lnTo>
                <a:lnTo>
                  <a:pt x="830" y="254"/>
                </a:lnTo>
                <a:lnTo>
                  <a:pt x="818" y="262"/>
                </a:lnTo>
                <a:lnTo>
                  <a:pt x="808" y="272"/>
                </a:lnTo>
                <a:lnTo>
                  <a:pt x="798" y="274"/>
                </a:lnTo>
                <a:lnTo>
                  <a:pt x="788" y="276"/>
                </a:lnTo>
                <a:lnTo>
                  <a:pt x="760" y="294"/>
                </a:lnTo>
                <a:lnTo>
                  <a:pt x="758" y="282"/>
                </a:lnTo>
                <a:lnTo>
                  <a:pt x="762" y="272"/>
                </a:lnTo>
                <a:lnTo>
                  <a:pt x="772" y="266"/>
                </a:lnTo>
                <a:lnTo>
                  <a:pt x="770" y="256"/>
                </a:lnTo>
                <a:lnTo>
                  <a:pt x="762" y="256"/>
                </a:lnTo>
                <a:lnTo>
                  <a:pt x="750" y="258"/>
                </a:lnTo>
                <a:lnTo>
                  <a:pt x="728" y="276"/>
                </a:lnTo>
                <a:lnTo>
                  <a:pt x="724" y="286"/>
                </a:lnTo>
                <a:lnTo>
                  <a:pt x="704" y="286"/>
                </a:lnTo>
                <a:lnTo>
                  <a:pt x="700" y="294"/>
                </a:lnTo>
                <a:lnTo>
                  <a:pt x="706" y="308"/>
                </a:lnTo>
                <a:lnTo>
                  <a:pt x="720" y="310"/>
                </a:lnTo>
                <a:lnTo>
                  <a:pt x="720" y="316"/>
                </a:lnTo>
                <a:lnTo>
                  <a:pt x="722" y="324"/>
                </a:lnTo>
                <a:lnTo>
                  <a:pt x="734" y="322"/>
                </a:lnTo>
                <a:lnTo>
                  <a:pt x="742" y="314"/>
                </a:lnTo>
                <a:lnTo>
                  <a:pt x="750" y="312"/>
                </a:lnTo>
                <a:lnTo>
                  <a:pt x="758" y="316"/>
                </a:lnTo>
                <a:lnTo>
                  <a:pt x="774" y="320"/>
                </a:lnTo>
                <a:lnTo>
                  <a:pt x="778" y="328"/>
                </a:lnTo>
                <a:lnTo>
                  <a:pt x="772" y="330"/>
                </a:lnTo>
                <a:lnTo>
                  <a:pt x="760" y="330"/>
                </a:lnTo>
                <a:lnTo>
                  <a:pt x="752" y="334"/>
                </a:lnTo>
                <a:lnTo>
                  <a:pt x="750" y="340"/>
                </a:lnTo>
                <a:lnTo>
                  <a:pt x="740" y="344"/>
                </a:lnTo>
                <a:lnTo>
                  <a:pt x="730" y="358"/>
                </a:lnTo>
                <a:lnTo>
                  <a:pt x="726" y="368"/>
                </a:lnTo>
                <a:lnTo>
                  <a:pt x="736" y="372"/>
                </a:lnTo>
                <a:lnTo>
                  <a:pt x="742" y="378"/>
                </a:lnTo>
                <a:lnTo>
                  <a:pt x="750" y="398"/>
                </a:lnTo>
                <a:lnTo>
                  <a:pt x="752" y="406"/>
                </a:lnTo>
                <a:lnTo>
                  <a:pt x="768" y="418"/>
                </a:lnTo>
                <a:lnTo>
                  <a:pt x="766" y="422"/>
                </a:lnTo>
                <a:lnTo>
                  <a:pt x="756" y="418"/>
                </a:lnTo>
                <a:lnTo>
                  <a:pt x="752" y="426"/>
                </a:lnTo>
                <a:lnTo>
                  <a:pt x="764" y="430"/>
                </a:lnTo>
                <a:lnTo>
                  <a:pt x="768" y="436"/>
                </a:lnTo>
                <a:lnTo>
                  <a:pt x="760" y="438"/>
                </a:lnTo>
                <a:lnTo>
                  <a:pt x="750" y="440"/>
                </a:lnTo>
                <a:lnTo>
                  <a:pt x="744" y="444"/>
                </a:lnTo>
                <a:lnTo>
                  <a:pt x="742" y="446"/>
                </a:lnTo>
                <a:lnTo>
                  <a:pt x="756" y="448"/>
                </a:lnTo>
                <a:lnTo>
                  <a:pt x="766" y="450"/>
                </a:lnTo>
                <a:lnTo>
                  <a:pt x="766" y="462"/>
                </a:lnTo>
                <a:lnTo>
                  <a:pt x="758" y="480"/>
                </a:lnTo>
                <a:lnTo>
                  <a:pt x="738" y="504"/>
                </a:lnTo>
                <a:lnTo>
                  <a:pt x="724" y="524"/>
                </a:lnTo>
                <a:lnTo>
                  <a:pt x="714" y="542"/>
                </a:lnTo>
                <a:lnTo>
                  <a:pt x="692" y="560"/>
                </a:lnTo>
                <a:lnTo>
                  <a:pt x="678" y="572"/>
                </a:lnTo>
                <a:lnTo>
                  <a:pt x="656" y="576"/>
                </a:lnTo>
                <a:lnTo>
                  <a:pt x="644" y="576"/>
                </a:lnTo>
                <a:lnTo>
                  <a:pt x="638" y="568"/>
                </a:lnTo>
                <a:lnTo>
                  <a:pt x="632" y="570"/>
                </a:lnTo>
                <a:lnTo>
                  <a:pt x="632" y="584"/>
                </a:lnTo>
                <a:lnTo>
                  <a:pt x="618" y="588"/>
                </a:lnTo>
                <a:lnTo>
                  <a:pt x="598" y="594"/>
                </a:lnTo>
                <a:lnTo>
                  <a:pt x="586" y="596"/>
                </a:lnTo>
                <a:lnTo>
                  <a:pt x="582" y="604"/>
                </a:lnTo>
                <a:lnTo>
                  <a:pt x="584" y="612"/>
                </a:lnTo>
                <a:lnTo>
                  <a:pt x="576" y="608"/>
                </a:lnTo>
                <a:lnTo>
                  <a:pt x="576" y="600"/>
                </a:lnTo>
                <a:lnTo>
                  <a:pt x="576" y="594"/>
                </a:lnTo>
                <a:lnTo>
                  <a:pt x="566" y="594"/>
                </a:lnTo>
                <a:lnTo>
                  <a:pt x="556" y="590"/>
                </a:lnTo>
                <a:lnTo>
                  <a:pt x="546" y="594"/>
                </a:lnTo>
                <a:lnTo>
                  <a:pt x="536" y="594"/>
                </a:lnTo>
                <a:lnTo>
                  <a:pt x="528" y="590"/>
                </a:lnTo>
                <a:lnTo>
                  <a:pt x="526" y="574"/>
                </a:lnTo>
                <a:lnTo>
                  <a:pt x="514" y="572"/>
                </a:lnTo>
                <a:lnTo>
                  <a:pt x="508" y="568"/>
                </a:lnTo>
                <a:lnTo>
                  <a:pt x="500" y="568"/>
                </a:lnTo>
                <a:lnTo>
                  <a:pt x="492" y="576"/>
                </a:lnTo>
                <a:lnTo>
                  <a:pt x="458" y="576"/>
                </a:lnTo>
                <a:lnTo>
                  <a:pt x="456" y="580"/>
                </a:lnTo>
                <a:lnTo>
                  <a:pt x="444" y="580"/>
                </a:lnTo>
                <a:lnTo>
                  <a:pt x="444" y="588"/>
                </a:lnTo>
                <a:lnTo>
                  <a:pt x="450" y="590"/>
                </a:lnTo>
                <a:lnTo>
                  <a:pt x="448" y="598"/>
                </a:lnTo>
                <a:lnTo>
                  <a:pt x="440" y="598"/>
                </a:lnTo>
                <a:lnTo>
                  <a:pt x="436" y="594"/>
                </a:lnTo>
                <a:lnTo>
                  <a:pt x="428" y="594"/>
                </a:lnTo>
                <a:lnTo>
                  <a:pt x="420" y="594"/>
                </a:lnTo>
                <a:lnTo>
                  <a:pt x="420" y="588"/>
                </a:lnTo>
                <a:lnTo>
                  <a:pt x="412" y="586"/>
                </a:lnTo>
                <a:lnTo>
                  <a:pt x="412" y="570"/>
                </a:lnTo>
                <a:lnTo>
                  <a:pt x="402" y="566"/>
                </a:lnTo>
                <a:lnTo>
                  <a:pt x="402" y="552"/>
                </a:lnTo>
                <a:lnTo>
                  <a:pt x="382" y="546"/>
                </a:lnTo>
                <a:lnTo>
                  <a:pt x="382" y="542"/>
                </a:lnTo>
                <a:lnTo>
                  <a:pt x="398" y="520"/>
                </a:lnTo>
                <a:lnTo>
                  <a:pt x="400" y="496"/>
                </a:lnTo>
                <a:lnTo>
                  <a:pt x="392" y="490"/>
                </a:lnTo>
                <a:lnTo>
                  <a:pt x="386" y="480"/>
                </a:lnTo>
                <a:lnTo>
                  <a:pt x="378" y="478"/>
                </a:lnTo>
                <a:lnTo>
                  <a:pt x="362" y="476"/>
                </a:lnTo>
                <a:lnTo>
                  <a:pt x="362" y="462"/>
                </a:lnTo>
                <a:lnTo>
                  <a:pt x="352" y="464"/>
                </a:lnTo>
                <a:lnTo>
                  <a:pt x="330" y="464"/>
                </a:lnTo>
                <a:lnTo>
                  <a:pt x="324" y="472"/>
                </a:lnTo>
                <a:lnTo>
                  <a:pt x="312" y="472"/>
                </a:lnTo>
                <a:lnTo>
                  <a:pt x="302" y="486"/>
                </a:lnTo>
                <a:lnTo>
                  <a:pt x="292" y="488"/>
                </a:lnTo>
                <a:lnTo>
                  <a:pt x="278" y="486"/>
                </a:lnTo>
                <a:lnTo>
                  <a:pt x="266" y="482"/>
                </a:lnTo>
                <a:lnTo>
                  <a:pt x="256" y="482"/>
                </a:lnTo>
                <a:lnTo>
                  <a:pt x="250" y="488"/>
                </a:lnTo>
                <a:lnTo>
                  <a:pt x="230" y="488"/>
                </a:lnTo>
                <a:lnTo>
                  <a:pt x="208" y="486"/>
                </a:lnTo>
                <a:lnTo>
                  <a:pt x="192" y="484"/>
                </a:lnTo>
                <a:lnTo>
                  <a:pt x="174" y="472"/>
                </a:lnTo>
                <a:lnTo>
                  <a:pt x="162" y="464"/>
                </a:lnTo>
                <a:lnTo>
                  <a:pt x="146" y="456"/>
                </a:lnTo>
                <a:lnTo>
                  <a:pt x="132" y="442"/>
                </a:lnTo>
                <a:lnTo>
                  <a:pt x="118" y="448"/>
                </a:lnTo>
                <a:lnTo>
                  <a:pt x="106" y="438"/>
                </a:lnTo>
                <a:lnTo>
                  <a:pt x="80" y="426"/>
                </a:lnTo>
                <a:lnTo>
                  <a:pt x="80" y="418"/>
                </a:lnTo>
                <a:lnTo>
                  <a:pt x="84" y="408"/>
                </a:lnTo>
                <a:lnTo>
                  <a:pt x="94" y="406"/>
                </a:lnTo>
                <a:lnTo>
                  <a:pt x="96" y="398"/>
                </a:lnTo>
                <a:lnTo>
                  <a:pt x="84" y="390"/>
                </a:lnTo>
                <a:lnTo>
                  <a:pt x="84" y="380"/>
                </a:lnTo>
                <a:lnTo>
                  <a:pt x="100" y="372"/>
                </a:lnTo>
                <a:lnTo>
                  <a:pt x="108" y="364"/>
                </a:lnTo>
                <a:lnTo>
                  <a:pt x="108" y="356"/>
                </a:lnTo>
                <a:lnTo>
                  <a:pt x="90" y="344"/>
                </a:lnTo>
                <a:lnTo>
                  <a:pt x="70" y="352"/>
                </a:lnTo>
                <a:lnTo>
                  <a:pt x="58" y="350"/>
                </a:lnTo>
                <a:lnTo>
                  <a:pt x="38" y="342"/>
                </a:lnTo>
                <a:lnTo>
                  <a:pt x="38" y="332"/>
                </a:lnTo>
                <a:lnTo>
                  <a:pt x="20" y="326"/>
                </a:lnTo>
                <a:lnTo>
                  <a:pt x="20" y="318"/>
                </a:lnTo>
                <a:lnTo>
                  <a:pt x="20" y="298"/>
                </a:lnTo>
                <a:lnTo>
                  <a:pt x="8" y="300"/>
                </a:lnTo>
                <a:lnTo>
                  <a:pt x="2" y="298"/>
                </a:lnTo>
                <a:lnTo>
                  <a:pt x="0" y="290"/>
                </a:lnTo>
                <a:lnTo>
                  <a:pt x="2" y="284"/>
                </a:lnTo>
                <a:lnTo>
                  <a:pt x="4" y="274"/>
                </a:lnTo>
                <a:lnTo>
                  <a:pt x="16" y="266"/>
                </a:lnTo>
                <a:lnTo>
                  <a:pt x="18" y="260"/>
                </a:lnTo>
                <a:lnTo>
                  <a:pt x="32" y="260"/>
                </a:lnTo>
                <a:lnTo>
                  <a:pt x="32" y="266"/>
                </a:lnTo>
                <a:lnTo>
                  <a:pt x="48" y="262"/>
                </a:lnTo>
                <a:lnTo>
                  <a:pt x="52" y="252"/>
                </a:lnTo>
                <a:lnTo>
                  <a:pt x="72" y="252"/>
                </a:lnTo>
                <a:lnTo>
                  <a:pt x="76" y="244"/>
                </a:lnTo>
                <a:lnTo>
                  <a:pt x="102" y="232"/>
                </a:lnTo>
                <a:lnTo>
                  <a:pt x="108" y="228"/>
                </a:lnTo>
                <a:close/>
              </a:path>
            </a:pathLst>
          </a:custGeom>
          <a:solidFill>
            <a:srgbClr val="558ED5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03" name="Freeform 283"/>
          <p:cNvSpPr>
            <a:spLocks/>
          </p:cNvSpPr>
          <p:nvPr/>
        </p:nvSpPr>
        <p:spPr bwMode="auto">
          <a:xfrm>
            <a:off x="6835776" y="4338778"/>
            <a:ext cx="196850" cy="240158"/>
          </a:xfrm>
          <a:custGeom>
            <a:avLst/>
            <a:gdLst>
              <a:gd name="T0" fmla="*/ 12 w 124"/>
              <a:gd name="T1" fmla="*/ 14 h 136"/>
              <a:gd name="T2" fmla="*/ 20 w 124"/>
              <a:gd name="T3" fmla="*/ 14 h 136"/>
              <a:gd name="T4" fmla="*/ 24 w 124"/>
              <a:gd name="T5" fmla="*/ 18 h 136"/>
              <a:gd name="T6" fmla="*/ 32 w 124"/>
              <a:gd name="T7" fmla="*/ 18 h 136"/>
              <a:gd name="T8" fmla="*/ 34 w 124"/>
              <a:gd name="T9" fmla="*/ 10 h 136"/>
              <a:gd name="T10" fmla="*/ 28 w 124"/>
              <a:gd name="T11" fmla="*/ 8 h 136"/>
              <a:gd name="T12" fmla="*/ 28 w 124"/>
              <a:gd name="T13" fmla="*/ 0 h 136"/>
              <a:gd name="T14" fmla="*/ 40 w 124"/>
              <a:gd name="T15" fmla="*/ 0 h 136"/>
              <a:gd name="T16" fmla="*/ 40 w 124"/>
              <a:gd name="T17" fmla="*/ 4 h 136"/>
              <a:gd name="T18" fmla="*/ 50 w 124"/>
              <a:gd name="T19" fmla="*/ 14 h 136"/>
              <a:gd name="T20" fmla="*/ 52 w 124"/>
              <a:gd name="T21" fmla="*/ 24 h 136"/>
              <a:gd name="T22" fmla="*/ 52 w 124"/>
              <a:gd name="T23" fmla="*/ 28 h 136"/>
              <a:gd name="T24" fmla="*/ 74 w 124"/>
              <a:gd name="T25" fmla="*/ 26 h 136"/>
              <a:gd name="T26" fmla="*/ 80 w 124"/>
              <a:gd name="T27" fmla="*/ 36 h 136"/>
              <a:gd name="T28" fmla="*/ 82 w 124"/>
              <a:gd name="T29" fmla="*/ 46 h 136"/>
              <a:gd name="T30" fmla="*/ 68 w 124"/>
              <a:gd name="T31" fmla="*/ 46 h 136"/>
              <a:gd name="T32" fmla="*/ 68 w 124"/>
              <a:gd name="T33" fmla="*/ 56 h 136"/>
              <a:gd name="T34" fmla="*/ 76 w 124"/>
              <a:gd name="T35" fmla="*/ 60 h 136"/>
              <a:gd name="T36" fmla="*/ 100 w 124"/>
              <a:gd name="T37" fmla="*/ 84 h 136"/>
              <a:gd name="T38" fmla="*/ 120 w 124"/>
              <a:gd name="T39" fmla="*/ 106 h 136"/>
              <a:gd name="T40" fmla="*/ 124 w 124"/>
              <a:gd name="T41" fmla="*/ 120 h 136"/>
              <a:gd name="T42" fmla="*/ 122 w 124"/>
              <a:gd name="T43" fmla="*/ 134 h 136"/>
              <a:gd name="T44" fmla="*/ 112 w 124"/>
              <a:gd name="T45" fmla="*/ 134 h 136"/>
              <a:gd name="T46" fmla="*/ 110 w 124"/>
              <a:gd name="T47" fmla="*/ 128 h 136"/>
              <a:gd name="T48" fmla="*/ 104 w 124"/>
              <a:gd name="T49" fmla="*/ 128 h 136"/>
              <a:gd name="T50" fmla="*/ 102 w 124"/>
              <a:gd name="T51" fmla="*/ 136 h 136"/>
              <a:gd name="T52" fmla="*/ 90 w 124"/>
              <a:gd name="T53" fmla="*/ 136 h 136"/>
              <a:gd name="T54" fmla="*/ 90 w 124"/>
              <a:gd name="T55" fmla="*/ 130 h 136"/>
              <a:gd name="T56" fmla="*/ 94 w 124"/>
              <a:gd name="T57" fmla="*/ 118 h 136"/>
              <a:gd name="T58" fmla="*/ 94 w 124"/>
              <a:gd name="T59" fmla="*/ 108 h 136"/>
              <a:gd name="T60" fmla="*/ 84 w 124"/>
              <a:gd name="T61" fmla="*/ 98 h 136"/>
              <a:gd name="T62" fmla="*/ 80 w 124"/>
              <a:gd name="T63" fmla="*/ 82 h 136"/>
              <a:gd name="T64" fmla="*/ 64 w 124"/>
              <a:gd name="T65" fmla="*/ 64 h 136"/>
              <a:gd name="T66" fmla="*/ 52 w 124"/>
              <a:gd name="T67" fmla="*/ 72 h 136"/>
              <a:gd name="T68" fmla="*/ 40 w 124"/>
              <a:gd name="T69" fmla="*/ 68 h 136"/>
              <a:gd name="T70" fmla="*/ 20 w 124"/>
              <a:gd name="T71" fmla="*/ 80 h 136"/>
              <a:gd name="T72" fmla="*/ 20 w 124"/>
              <a:gd name="T73" fmla="*/ 66 h 136"/>
              <a:gd name="T74" fmla="*/ 24 w 124"/>
              <a:gd name="T75" fmla="*/ 62 h 136"/>
              <a:gd name="T76" fmla="*/ 20 w 124"/>
              <a:gd name="T77" fmla="*/ 48 h 136"/>
              <a:gd name="T78" fmla="*/ 12 w 124"/>
              <a:gd name="T79" fmla="*/ 46 h 136"/>
              <a:gd name="T80" fmla="*/ 12 w 124"/>
              <a:gd name="T81" fmla="*/ 38 h 136"/>
              <a:gd name="T82" fmla="*/ 0 w 124"/>
              <a:gd name="T83" fmla="*/ 32 h 136"/>
              <a:gd name="T84" fmla="*/ 14 w 124"/>
              <a:gd name="T85" fmla="*/ 24 h 136"/>
              <a:gd name="T86" fmla="*/ 12 w 124"/>
              <a:gd name="T87" fmla="*/ 1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4" h="136">
                <a:moveTo>
                  <a:pt x="12" y="14"/>
                </a:moveTo>
                <a:lnTo>
                  <a:pt x="20" y="14"/>
                </a:lnTo>
                <a:lnTo>
                  <a:pt x="24" y="18"/>
                </a:lnTo>
                <a:lnTo>
                  <a:pt x="32" y="18"/>
                </a:lnTo>
                <a:lnTo>
                  <a:pt x="34" y="10"/>
                </a:lnTo>
                <a:lnTo>
                  <a:pt x="28" y="8"/>
                </a:lnTo>
                <a:lnTo>
                  <a:pt x="28" y="0"/>
                </a:lnTo>
                <a:lnTo>
                  <a:pt x="40" y="0"/>
                </a:lnTo>
                <a:lnTo>
                  <a:pt x="40" y="4"/>
                </a:lnTo>
                <a:lnTo>
                  <a:pt x="50" y="14"/>
                </a:lnTo>
                <a:lnTo>
                  <a:pt x="52" y="24"/>
                </a:lnTo>
                <a:lnTo>
                  <a:pt x="52" y="28"/>
                </a:lnTo>
                <a:lnTo>
                  <a:pt x="74" y="26"/>
                </a:lnTo>
                <a:lnTo>
                  <a:pt x="80" y="36"/>
                </a:lnTo>
                <a:lnTo>
                  <a:pt x="82" y="46"/>
                </a:lnTo>
                <a:lnTo>
                  <a:pt x="68" y="46"/>
                </a:lnTo>
                <a:lnTo>
                  <a:pt x="68" y="56"/>
                </a:lnTo>
                <a:lnTo>
                  <a:pt x="76" y="60"/>
                </a:lnTo>
                <a:lnTo>
                  <a:pt x="100" y="84"/>
                </a:lnTo>
                <a:lnTo>
                  <a:pt x="120" y="106"/>
                </a:lnTo>
                <a:lnTo>
                  <a:pt x="124" y="120"/>
                </a:lnTo>
                <a:lnTo>
                  <a:pt x="122" y="134"/>
                </a:lnTo>
                <a:lnTo>
                  <a:pt x="112" y="134"/>
                </a:lnTo>
                <a:lnTo>
                  <a:pt x="110" y="128"/>
                </a:lnTo>
                <a:lnTo>
                  <a:pt x="104" y="128"/>
                </a:lnTo>
                <a:lnTo>
                  <a:pt x="102" y="136"/>
                </a:lnTo>
                <a:lnTo>
                  <a:pt x="90" y="136"/>
                </a:lnTo>
                <a:lnTo>
                  <a:pt x="90" y="130"/>
                </a:lnTo>
                <a:lnTo>
                  <a:pt x="94" y="118"/>
                </a:lnTo>
                <a:lnTo>
                  <a:pt x="94" y="108"/>
                </a:lnTo>
                <a:lnTo>
                  <a:pt x="84" y="98"/>
                </a:lnTo>
                <a:lnTo>
                  <a:pt x="80" y="82"/>
                </a:lnTo>
                <a:lnTo>
                  <a:pt x="64" y="64"/>
                </a:lnTo>
                <a:lnTo>
                  <a:pt x="52" y="72"/>
                </a:lnTo>
                <a:lnTo>
                  <a:pt x="40" y="68"/>
                </a:lnTo>
                <a:lnTo>
                  <a:pt x="20" y="80"/>
                </a:lnTo>
                <a:lnTo>
                  <a:pt x="20" y="66"/>
                </a:lnTo>
                <a:lnTo>
                  <a:pt x="24" y="62"/>
                </a:lnTo>
                <a:lnTo>
                  <a:pt x="20" y="48"/>
                </a:lnTo>
                <a:lnTo>
                  <a:pt x="12" y="46"/>
                </a:lnTo>
                <a:lnTo>
                  <a:pt x="12" y="38"/>
                </a:lnTo>
                <a:lnTo>
                  <a:pt x="0" y="32"/>
                </a:lnTo>
                <a:lnTo>
                  <a:pt x="14" y="24"/>
                </a:lnTo>
                <a:lnTo>
                  <a:pt x="12" y="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04" name="Freeform 284"/>
          <p:cNvSpPr>
            <a:spLocks/>
          </p:cNvSpPr>
          <p:nvPr/>
        </p:nvSpPr>
        <p:spPr bwMode="auto">
          <a:xfrm>
            <a:off x="6537325" y="3455985"/>
            <a:ext cx="806450" cy="367301"/>
          </a:xfrm>
          <a:custGeom>
            <a:avLst/>
            <a:gdLst>
              <a:gd name="T0" fmla="*/ 8 w 508"/>
              <a:gd name="T1" fmla="*/ 54 h 208"/>
              <a:gd name="T2" fmla="*/ 30 w 508"/>
              <a:gd name="T3" fmla="*/ 44 h 208"/>
              <a:gd name="T4" fmla="*/ 80 w 508"/>
              <a:gd name="T5" fmla="*/ 28 h 208"/>
              <a:gd name="T6" fmla="*/ 112 w 508"/>
              <a:gd name="T7" fmla="*/ 44 h 208"/>
              <a:gd name="T8" fmla="*/ 152 w 508"/>
              <a:gd name="T9" fmla="*/ 50 h 208"/>
              <a:gd name="T10" fmla="*/ 166 w 508"/>
              <a:gd name="T11" fmla="*/ 32 h 208"/>
              <a:gd name="T12" fmla="*/ 168 w 508"/>
              <a:gd name="T13" fmla="*/ 4 h 208"/>
              <a:gd name="T14" fmla="*/ 186 w 508"/>
              <a:gd name="T15" fmla="*/ 2 h 208"/>
              <a:gd name="T16" fmla="*/ 224 w 508"/>
              <a:gd name="T17" fmla="*/ 14 h 208"/>
              <a:gd name="T18" fmla="*/ 236 w 508"/>
              <a:gd name="T19" fmla="*/ 36 h 208"/>
              <a:gd name="T20" fmla="*/ 276 w 508"/>
              <a:gd name="T21" fmla="*/ 32 h 208"/>
              <a:gd name="T22" fmla="*/ 306 w 508"/>
              <a:gd name="T23" fmla="*/ 42 h 208"/>
              <a:gd name="T24" fmla="*/ 322 w 508"/>
              <a:gd name="T25" fmla="*/ 52 h 208"/>
              <a:gd name="T26" fmla="*/ 350 w 508"/>
              <a:gd name="T27" fmla="*/ 60 h 208"/>
              <a:gd name="T28" fmla="*/ 398 w 508"/>
              <a:gd name="T29" fmla="*/ 52 h 208"/>
              <a:gd name="T30" fmla="*/ 416 w 508"/>
              <a:gd name="T31" fmla="*/ 38 h 208"/>
              <a:gd name="T32" fmla="*/ 434 w 508"/>
              <a:gd name="T33" fmla="*/ 42 h 208"/>
              <a:gd name="T34" fmla="*/ 458 w 508"/>
              <a:gd name="T35" fmla="*/ 44 h 208"/>
              <a:gd name="T36" fmla="*/ 448 w 508"/>
              <a:gd name="T37" fmla="*/ 60 h 208"/>
              <a:gd name="T38" fmla="*/ 468 w 508"/>
              <a:gd name="T39" fmla="*/ 86 h 208"/>
              <a:gd name="T40" fmla="*/ 486 w 508"/>
              <a:gd name="T41" fmla="*/ 82 h 208"/>
              <a:gd name="T42" fmla="*/ 508 w 508"/>
              <a:gd name="T43" fmla="*/ 112 h 208"/>
              <a:gd name="T44" fmla="*/ 480 w 508"/>
              <a:gd name="T45" fmla="*/ 110 h 208"/>
              <a:gd name="T46" fmla="*/ 442 w 508"/>
              <a:gd name="T47" fmla="*/ 132 h 208"/>
              <a:gd name="T48" fmla="*/ 412 w 508"/>
              <a:gd name="T49" fmla="*/ 146 h 208"/>
              <a:gd name="T50" fmla="*/ 380 w 508"/>
              <a:gd name="T51" fmla="*/ 144 h 208"/>
              <a:gd name="T52" fmla="*/ 380 w 508"/>
              <a:gd name="T53" fmla="*/ 168 h 208"/>
              <a:gd name="T54" fmla="*/ 362 w 508"/>
              <a:gd name="T55" fmla="*/ 184 h 208"/>
              <a:gd name="T56" fmla="*/ 300 w 508"/>
              <a:gd name="T57" fmla="*/ 194 h 208"/>
              <a:gd name="T58" fmla="*/ 242 w 508"/>
              <a:gd name="T59" fmla="*/ 204 h 208"/>
              <a:gd name="T60" fmla="*/ 190 w 508"/>
              <a:gd name="T61" fmla="*/ 190 h 208"/>
              <a:gd name="T62" fmla="*/ 130 w 508"/>
              <a:gd name="T63" fmla="*/ 178 h 208"/>
              <a:gd name="T64" fmla="*/ 102 w 508"/>
              <a:gd name="T65" fmla="*/ 154 h 208"/>
              <a:gd name="T66" fmla="*/ 58 w 508"/>
              <a:gd name="T67" fmla="*/ 142 h 208"/>
              <a:gd name="T68" fmla="*/ 46 w 508"/>
              <a:gd name="T69" fmla="*/ 126 h 208"/>
              <a:gd name="T70" fmla="*/ 52 w 508"/>
              <a:gd name="T71" fmla="*/ 110 h 208"/>
              <a:gd name="T72" fmla="*/ 30 w 508"/>
              <a:gd name="T73" fmla="*/ 84 h 208"/>
              <a:gd name="T74" fmla="*/ 4 w 508"/>
              <a:gd name="T75" fmla="*/ 7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08" h="208">
                <a:moveTo>
                  <a:pt x="0" y="62"/>
                </a:moveTo>
                <a:lnTo>
                  <a:pt x="8" y="54"/>
                </a:lnTo>
                <a:lnTo>
                  <a:pt x="22" y="52"/>
                </a:lnTo>
                <a:lnTo>
                  <a:pt x="30" y="44"/>
                </a:lnTo>
                <a:lnTo>
                  <a:pt x="64" y="26"/>
                </a:lnTo>
                <a:lnTo>
                  <a:pt x="80" y="28"/>
                </a:lnTo>
                <a:lnTo>
                  <a:pt x="102" y="32"/>
                </a:lnTo>
                <a:lnTo>
                  <a:pt x="112" y="44"/>
                </a:lnTo>
                <a:lnTo>
                  <a:pt x="144" y="44"/>
                </a:lnTo>
                <a:lnTo>
                  <a:pt x="152" y="50"/>
                </a:lnTo>
                <a:lnTo>
                  <a:pt x="164" y="40"/>
                </a:lnTo>
                <a:lnTo>
                  <a:pt x="166" y="32"/>
                </a:lnTo>
                <a:lnTo>
                  <a:pt x="154" y="18"/>
                </a:lnTo>
                <a:lnTo>
                  <a:pt x="168" y="4"/>
                </a:lnTo>
                <a:lnTo>
                  <a:pt x="172" y="0"/>
                </a:lnTo>
                <a:lnTo>
                  <a:pt x="186" y="2"/>
                </a:lnTo>
                <a:lnTo>
                  <a:pt x="200" y="6"/>
                </a:lnTo>
                <a:lnTo>
                  <a:pt x="224" y="14"/>
                </a:lnTo>
                <a:lnTo>
                  <a:pt x="226" y="24"/>
                </a:lnTo>
                <a:lnTo>
                  <a:pt x="236" y="36"/>
                </a:lnTo>
                <a:lnTo>
                  <a:pt x="262" y="40"/>
                </a:lnTo>
                <a:lnTo>
                  <a:pt x="276" y="32"/>
                </a:lnTo>
                <a:lnTo>
                  <a:pt x="300" y="36"/>
                </a:lnTo>
                <a:lnTo>
                  <a:pt x="306" y="42"/>
                </a:lnTo>
                <a:lnTo>
                  <a:pt x="316" y="44"/>
                </a:lnTo>
                <a:lnTo>
                  <a:pt x="322" y="52"/>
                </a:lnTo>
                <a:lnTo>
                  <a:pt x="328" y="58"/>
                </a:lnTo>
                <a:lnTo>
                  <a:pt x="350" y="60"/>
                </a:lnTo>
                <a:lnTo>
                  <a:pt x="368" y="58"/>
                </a:lnTo>
                <a:lnTo>
                  <a:pt x="398" y="52"/>
                </a:lnTo>
                <a:lnTo>
                  <a:pt x="408" y="44"/>
                </a:lnTo>
                <a:lnTo>
                  <a:pt x="416" y="38"/>
                </a:lnTo>
                <a:lnTo>
                  <a:pt x="426" y="36"/>
                </a:lnTo>
                <a:lnTo>
                  <a:pt x="434" y="42"/>
                </a:lnTo>
                <a:lnTo>
                  <a:pt x="442" y="42"/>
                </a:lnTo>
                <a:lnTo>
                  <a:pt x="458" y="44"/>
                </a:lnTo>
                <a:lnTo>
                  <a:pt x="452" y="52"/>
                </a:lnTo>
                <a:lnTo>
                  <a:pt x="448" y="60"/>
                </a:lnTo>
                <a:lnTo>
                  <a:pt x="440" y="84"/>
                </a:lnTo>
                <a:lnTo>
                  <a:pt x="468" y="86"/>
                </a:lnTo>
                <a:lnTo>
                  <a:pt x="476" y="80"/>
                </a:lnTo>
                <a:lnTo>
                  <a:pt x="486" y="82"/>
                </a:lnTo>
                <a:lnTo>
                  <a:pt x="506" y="102"/>
                </a:lnTo>
                <a:lnTo>
                  <a:pt x="508" y="112"/>
                </a:lnTo>
                <a:lnTo>
                  <a:pt x="494" y="110"/>
                </a:lnTo>
                <a:lnTo>
                  <a:pt x="480" y="110"/>
                </a:lnTo>
                <a:lnTo>
                  <a:pt x="460" y="118"/>
                </a:lnTo>
                <a:lnTo>
                  <a:pt x="442" y="132"/>
                </a:lnTo>
                <a:lnTo>
                  <a:pt x="426" y="132"/>
                </a:lnTo>
                <a:lnTo>
                  <a:pt x="412" y="146"/>
                </a:lnTo>
                <a:lnTo>
                  <a:pt x="394" y="144"/>
                </a:lnTo>
                <a:lnTo>
                  <a:pt x="380" y="144"/>
                </a:lnTo>
                <a:lnTo>
                  <a:pt x="374" y="156"/>
                </a:lnTo>
                <a:lnTo>
                  <a:pt x="380" y="168"/>
                </a:lnTo>
                <a:lnTo>
                  <a:pt x="362" y="178"/>
                </a:lnTo>
                <a:lnTo>
                  <a:pt x="362" y="184"/>
                </a:lnTo>
                <a:lnTo>
                  <a:pt x="344" y="194"/>
                </a:lnTo>
                <a:lnTo>
                  <a:pt x="300" y="194"/>
                </a:lnTo>
                <a:lnTo>
                  <a:pt x="278" y="208"/>
                </a:lnTo>
                <a:lnTo>
                  <a:pt x="242" y="204"/>
                </a:lnTo>
                <a:lnTo>
                  <a:pt x="218" y="192"/>
                </a:lnTo>
                <a:lnTo>
                  <a:pt x="190" y="190"/>
                </a:lnTo>
                <a:lnTo>
                  <a:pt x="136" y="188"/>
                </a:lnTo>
                <a:lnTo>
                  <a:pt x="130" y="178"/>
                </a:lnTo>
                <a:lnTo>
                  <a:pt x="124" y="166"/>
                </a:lnTo>
                <a:lnTo>
                  <a:pt x="102" y="154"/>
                </a:lnTo>
                <a:lnTo>
                  <a:pt x="92" y="144"/>
                </a:lnTo>
                <a:lnTo>
                  <a:pt x="58" y="142"/>
                </a:lnTo>
                <a:lnTo>
                  <a:pt x="50" y="138"/>
                </a:lnTo>
                <a:lnTo>
                  <a:pt x="46" y="126"/>
                </a:lnTo>
                <a:lnTo>
                  <a:pt x="52" y="118"/>
                </a:lnTo>
                <a:lnTo>
                  <a:pt x="52" y="110"/>
                </a:lnTo>
                <a:lnTo>
                  <a:pt x="44" y="98"/>
                </a:lnTo>
                <a:lnTo>
                  <a:pt x="30" y="84"/>
                </a:lnTo>
                <a:lnTo>
                  <a:pt x="14" y="82"/>
                </a:lnTo>
                <a:lnTo>
                  <a:pt x="4" y="72"/>
                </a:lnTo>
                <a:lnTo>
                  <a:pt x="0" y="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7" name="Title 4"/>
          <p:cNvSpPr txBox="1">
            <a:spLocks/>
          </p:cNvSpPr>
          <p:nvPr/>
        </p:nvSpPr>
        <p:spPr>
          <a:xfrm>
            <a:off x="383220" y="304734"/>
            <a:ext cx="8229600" cy="85520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Technology licensing partners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1165" y="3407400"/>
            <a:ext cx="1329797" cy="276999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glow rad="63500">
              <a:srgbClr val="558ED6">
                <a:alpha val="75000"/>
              </a:srgbClr>
            </a:glo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/>
              <a:t>Merck &amp; Co.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2923646" y="4990865"/>
            <a:ext cx="1462617" cy="276999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glow rad="63500">
              <a:srgbClr val="F9E535">
                <a:alpha val="75000"/>
              </a:srgbClr>
            </a:glow>
          </a:effectLst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dirty="0"/>
              <a:t>Butantan Inst.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964767" y="4271633"/>
            <a:ext cx="323850" cy="758155"/>
          </a:xfrm>
          <a:prstGeom prst="line">
            <a:avLst/>
          </a:prstGeom>
          <a:ln>
            <a:solidFill>
              <a:srgbClr val="AC3F3D"/>
            </a:solidFill>
            <a:headEnd type="oval"/>
            <a:tailEnd type="oval"/>
          </a:ln>
          <a:effectLst>
            <a:outerShdw blurRad="40005" dist="19939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5432425" y="4878535"/>
            <a:ext cx="1558925" cy="83099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glow rad="63500">
              <a:srgbClr val="AC3F3D">
                <a:alpha val="75000"/>
              </a:srgbClr>
            </a:glow>
          </a:effectLst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dirty="0"/>
              <a:t>Serum Inst.</a:t>
            </a:r>
          </a:p>
          <a:p>
            <a:pPr algn="ctr"/>
            <a:r>
              <a:rPr lang="en-US" b="1" dirty="0"/>
              <a:t>Panacea Bio.</a:t>
            </a:r>
          </a:p>
          <a:p>
            <a:pPr algn="ctr"/>
            <a:r>
              <a:rPr lang="en-US" b="1" dirty="0"/>
              <a:t>Indian Immuno.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7122583" y="4628195"/>
            <a:ext cx="1079500" cy="276999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glow rad="63500">
              <a:srgbClr val="41F958">
                <a:alpha val="75000"/>
              </a:srgbClr>
            </a:glo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/>
              <a:t>Vabiotech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7476064" y="4179567"/>
            <a:ext cx="1079500" cy="276999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glow rad="63500">
              <a:schemeClr val="accent6">
                <a:lumMod val="75000"/>
                <a:alpha val="75000"/>
              </a:schemeClr>
            </a:glow>
          </a:effectLst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b="1" dirty="0"/>
              <a:t>Medigen</a:t>
            </a:r>
          </a:p>
        </p:txBody>
      </p:sp>
    </p:spTree>
    <p:extLst>
      <p:ext uri="{BB962C8B-B14F-4D97-AF65-F5344CB8AC3E}">
        <p14:creationId xmlns:p14="http://schemas.microsoft.com/office/powerpoint/2010/main" val="378765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468179"/>
            <a:ext cx="9143999" cy="252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#1 Most common question: </a:t>
            </a:r>
          </a:p>
          <a:p>
            <a:endParaRPr lang="en-US" sz="4000" dirty="0">
              <a:solidFill>
                <a:srgbClr val="102175"/>
              </a:solidFill>
            </a:endParaRPr>
          </a:p>
          <a:p>
            <a:r>
              <a:rPr lang="en-US" sz="4000" dirty="0">
                <a:solidFill>
                  <a:srgbClr val="102175"/>
                </a:solidFill>
              </a:rPr>
              <a:t>How will the NIAID vaccine strategy address the shortcomings of the </a:t>
            </a:r>
          </a:p>
          <a:p>
            <a:r>
              <a:rPr lang="en-US" sz="4000" dirty="0">
                <a:solidFill>
                  <a:srgbClr val="102175"/>
                </a:solidFill>
              </a:rPr>
              <a:t>Sanofi Pasteur CYD vaccine (</a:t>
            </a:r>
            <a:r>
              <a:rPr lang="en-US" sz="4000" dirty="0" err="1">
                <a:solidFill>
                  <a:srgbClr val="102175"/>
                </a:solidFill>
              </a:rPr>
              <a:t>Dengvaxia</a:t>
            </a:r>
            <a:r>
              <a:rPr lang="en-US" sz="4000" dirty="0">
                <a:solidFill>
                  <a:srgbClr val="102175"/>
                </a:solidFill>
              </a:rPr>
              <a:t>®)?</a:t>
            </a:r>
          </a:p>
        </p:txBody>
      </p:sp>
    </p:spTree>
    <p:extLst>
      <p:ext uri="{BB962C8B-B14F-4D97-AF65-F5344CB8AC3E}">
        <p14:creationId xmlns:p14="http://schemas.microsoft.com/office/powerpoint/2010/main" val="1868149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8942" y="2479983"/>
            <a:ext cx="6571367" cy="3135828"/>
            <a:chOff x="1079492" y="3461715"/>
            <a:chExt cx="6571367" cy="31358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516" y="4033457"/>
              <a:ext cx="6490343" cy="25640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86850" y="1354357"/>
              <a:ext cx="865379" cy="508009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52159" y="3596368"/>
              <a:ext cx="11408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500" dirty="0">
                  <a:latin typeface="Goudy Old Style" charset="0"/>
                  <a:ea typeface="Goudy Old Style" charset="0"/>
                  <a:cs typeface="Goudy Old Style" charset="0"/>
                </a:rPr>
                <a:t>July 17, 2017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91" y="5924472"/>
            <a:ext cx="6697950" cy="7909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70390" y="100579"/>
            <a:ext cx="8179941" cy="2202292"/>
            <a:chOff x="370390" y="156334"/>
            <a:chExt cx="8179941" cy="22022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90" y="156334"/>
              <a:ext cx="8179941" cy="220229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55599" y="2033297"/>
              <a:ext cx="3126369" cy="30008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Stephen S. Whitehead and Anna P. Durbin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E9D6E6-3CF6-1149-BC59-EC04AE8D5DEA}"/>
              </a:ext>
            </a:extLst>
          </p:cNvPr>
          <p:cNvSpPr/>
          <p:nvPr/>
        </p:nvSpPr>
        <p:spPr>
          <a:xfrm>
            <a:off x="370390" y="100579"/>
            <a:ext cx="8179941" cy="2202292"/>
          </a:xfrm>
          <a:prstGeom prst="roundRect">
            <a:avLst>
              <a:gd name="adj" fmla="val 552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B049973-9A7C-934A-B8A6-DFB392D1DD3F}"/>
              </a:ext>
            </a:extLst>
          </p:cNvPr>
          <p:cNvSpPr/>
          <p:nvPr/>
        </p:nvSpPr>
        <p:spPr>
          <a:xfrm>
            <a:off x="964059" y="2435524"/>
            <a:ext cx="7087121" cy="4310966"/>
          </a:xfrm>
          <a:prstGeom prst="roundRect">
            <a:avLst>
              <a:gd name="adj" fmla="val 552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Efficacy and Long-term Safety of the </a:t>
            </a:r>
            <a:br>
              <a:rPr lang="en-US" dirty="0"/>
            </a:br>
            <a:r>
              <a:rPr lang="en-US" dirty="0"/>
              <a:t>Sanofi CYD vaccine</a:t>
            </a:r>
          </a:p>
        </p:txBody>
      </p:sp>
      <p:sp>
        <p:nvSpPr>
          <p:cNvPr id="12" name="Chevron 11"/>
          <p:cNvSpPr/>
          <p:nvPr/>
        </p:nvSpPr>
        <p:spPr>
          <a:xfrm>
            <a:off x="2467431" y="1976599"/>
            <a:ext cx="1378856" cy="210457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9327" y="1592558"/>
            <a:ext cx="369637" cy="40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/>
              <a:t>YR</a:t>
            </a:r>
          </a:p>
          <a:p>
            <a:pPr algn="ctr">
              <a:lnSpc>
                <a:spcPct val="70000"/>
              </a:lnSpc>
            </a:pPr>
            <a:r>
              <a:rPr lang="en-US" sz="14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2053" y="1600404"/>
            <a:ext cx="369637" cy="40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/>
              <a:t>YR</a:t>
            </a:r>
          </a:p>
          <a:p>
            <a:pPr algn="ctr">
              <a:lnSpc>
                <a:spcPct val="70000"/>
              </a:lnSpc>
            </a:pPr>
            <a:r>
              <a:rPr lang="en-US" sz="14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1241" y="1600404"/>
            <a:ext cx="369637" cy="40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/>
              <a:t>YR</a:t>
            </a:r>
          </a:p>
          <a:p>
            <a:pPr algn="ctr">
              <a:lnSpc>
                <a:spcPct val="70000"/>
              </a:lnSpc>
            </a:pPr>
            <a:r>
              <a:rPr lang="en-US" sz="1400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8483" y="1592558"/>
            <a:ext cx="369637" cy="40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/>
              <a:t>YR</a:t>
            </a:r>
          </a:p>
          <a:p>
            <a:pPr algn="ctr">
              <a:lnSpc>
                <a:spcPct val="70000"/>
              </a:lnSpc>
            </a:pPr>
            <a:r>
              <a:rPr lang="en-US" sz="1400" dirty="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31211" y="1592558"/>
            <a:ext cx="369637" cy="40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/>
              <a:t>YR</a:t>
            </a:r>
          </a:p>
          <a:p>
            <a:pPr algn="ctr">
              <a:lnSpc>
                <a:spcPct val="70000"/>
              </a:lnSpc>
            </a:pPr>
            <a:r>
              <a:rPr lang="en-US" sz="1400" dirty="0"/>
              <a:t>5</a:t>
            </a:r>
          </a:p>
        </p:txBody>
      </p:sp>
      <p:sp>
        <p:nvSpPr>
          <p:cNvPr id="19" name="Chevron 18"/>
          <p:cNvSpPr/>
          <p:nvPr/>
        </p:nvSpPr>
        <p:spPr>
          <a:xfrm>
            <a:off x="3846287" y="1976599"/>
            <a:ext cx="1378856" cy="210457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6603999" y="1976599"/>
            <a:ext cx="1378856" cy="210457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5225143" y="1976599"/>
            <a:ext cx="1378856" cy="210457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1088575" y="1976599"/>
            <a:ext cx="1378856" cy="210457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16200000">
            <a:off x="1070432" y="2270513"/>
            <a:ext cx="152399" cy="116114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6200000">
            <a:off x="1701803" y="2270513"/>
            <a:ext cx="152399" cy="116114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6200000">
            <a:off x="2333174" y="2270512"/>
            <a:ext cx="152399" cy="116114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39374" y="2419287"/>
            <a:ext cx="115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Vaccination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21428" y="2419287"/>
            <a:ext cx="81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Efficacy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48245" y="2419287"/>
            <a:ext cx="2271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Hospitalization follow-up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3123533" y="1795001"/>
            <a:ext cx="104608" cy="1239300"/>
          </a:xfrm>
          <a:prstGeom prst="leftBrace">
            <a:avLst>
              <a:gd name="adj1" fmla="val 44567"/>
              <a:gd name="adj2" fmla="val 49193"/>
            </a:avLst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 rot="16200000">
            <a:off x="5913066" y="397167"/>
            <a:ext cx="104609" cy="4034968"/>
          </a:xfrm>
          <a:prstGeom prst="leftBrace">
            <a:avLst>
              <a:gd name="adj1" fmla="val 44567"/>
              <a:gd name="adj2" fmla="val 49193"/>
            </a:avLst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 rot="16200000">
            <a:off x="4515232" y="2230433"/>
            <a:ext cx="104608" cy="1239300"/>
          </a:xfrm>
          <a:prstGeom prst="leftBrace">
            <a:avLst>
              <a:gd name="adj1" fmla="val 44567"/>
              <a:gd name="adj2" fmla="val 49193"/>
            </a:avLst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925780" y="2939850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dirty="0"/>
              <a:t>Year 3 Safety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734468"/>
              </p:ext>
            </p:extLst>
          </p:nvPr>
        </p:nvGraphicFramePr>
        <p:xfrm>
          <a:off x="957951" y="4072447"/>
          <a:ext cx="7053938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9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191">
                <a:tc>
                  <a:txBody>
                    <a:bodyPr/>
                    <a:lstStyle/>
                    <a:p>
                      <a:r>
                        <a:rPr lang="en-US" sz="1500" dirty="0"/>
                        <a:t>Vaccine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Vaccine efficacy % (CI)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Relative risk of hospitalization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34">
                <a:tc>
                  <a:txBody>
                    <a:bodyPr/>
                    <a:lstStyle/>
                    <a:p>
                      <a:r>
                        <a:rPr lang="en-US" sz="1500" dirty="0"/>
                        <a:t>Age &gt; 9 </a:t>
                      </a:r>
                      <a:r>
                        <a:rPr lang="en-US" sz="1500" dirty="0" err="1"/>
                        <a:t>yr</a:t>
                      </a:r>
                      <a:r>
                        <a:rPr lang="en-US" sz="1500" dirty="0"/>
                        <a:t> (</a:t>
                      </a:r>
                      <a:r>
                        <a:rPr lang="en-US" sz="1500" dirty="0" err="1"/>
                        <a:t>Sero</a:t>
                      </a:r>
                      <a:r>
                        <a:rPr lang="en-US" sz="1500" dirty="0"/>
                        <a:t>-positive)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 91%   (58 - 99)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934">
                <a:tc>
                  <a:txBody>
                    <a:bodyPr/>
                    <a:lstStyle/>
                    <a:p>
                      <a:r>
                        <a:rPr lang="en-US" sz="1500" dirty="0"/>
                        <a:t>Age</a:t>
                      </a:r>
                      <a:r>
                        <a:rPr lang="en-US" sz="1500" baseline="0" dirty="0"/>
                        <a:t> &lt; 9 </a:t>
                      </a:r>
                      <a:r>
                        <a:rPr lang="en-US" sz="1500" baseline="0" dirty="0" err="1"/>
                        <a:t>yr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(</a:t>
                      </a:r>
                      <a:r>
                        <a:rPr lang="en-US" sz="1500" dirty="0" err="1"/>
                        <a:t>Sero</a:t>
                      </a:r>
                      <a:r>
                        <a:rPr lang="en-US" sz="1500" dirty="0"/>
                        <a:t>-negative)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 45%  (-54 - 80)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40748" y="6390766"/>
            <a:ext cx="2386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CYD14, </a:t>
            </a:r>
            <a:r>
              <a:rPr lang="en-US" sz="1100" dirty="0" err="1"/>
              <a:t>Hadinegoro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2015, </a:t>
            </a:r>
            <a:r>
              <a:rPr lang="en-US" sz="1100" i="1" dirty="0"/>
              <a:t>NEJM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219271"/>
              </p:ext>
            </p:extLst>
          </p:nvPr>
        </p:nvGraphicFramePr>
        <p:xfrm>
          <a:off x="2375239" y="5306331"/>
          <a:ext cx="4076361" cy="1287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023">
                <a:tc>
                  <a:txBody>
                    <a:bodyPr/>
                    <a:lstStyle/>
                    <a:p>
                      <a:r>
                        <a:rPr lang="en-US" sz="1500" dirty="0"/>
                        <a:t>Age</a:t>
                      </a:r>
                      <a:r>
                        <a:rPr lang="en-US" sz="1500" baseline="0" dirty="0"/>
                        <a:t> group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Relative</a:t>
                      </a:r>
                      <a:r>
                        <a:rPr lang="en-US" sz="1500" baseline="0" dirty="0"/>
                        <a:t> risk of hospitalization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463">
                <a:tc>
                  <a:txBody>
                    <a:bodyPr/>
                    <a:lstStyle/>
                    <a:p>
                      <a:r>
                        <a:rPr lang="en-US" sz="1500" dirty="0"/>
                        <a:t>2</a:t>
                      </a:r>
                      <a:r>
                        <a:rPr lang="en-US" sz="1500" baseline="0" dirty="0"/>
                        <a:t> – 5 years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463">
                <a:tc>
                  <a:txBody>
                    <a:bodyPr/>
                    <a:lstStyle/>
                    <a:p>
                      <a:r>
                        <a:rPr lang="en-US" sz="1500" dirty="0"/>
                        <a:t>6 – 11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463">
                <a:tc>
                  <a:txBody>
                    <a:bodyPr/>
                    <a:lstStyle/>
                    <a:p>
                      <a:r>
                        <a:rPr lang="en-US" sz="1500" dirty="0"/>
                        <a:t>12 – 14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0230" y="3708805"/>
            <a:ext cx="2524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Severe hospitalized dengue:</a:t>
            </a:r>
          </a:p>
        </p:txBody>
      </p:sp>
      <p:sp>
        <p:nvSpPr>
          <p:cNvPr id="39" name="Right Arrow 38"/>
          <p:cNvSpPr/>
          <p:nvPr/>
        </p:nvSpPr>
        <p:spPr>
          <a:xfrm rot="5400000" flipV="1">
            <a:off x="4418035" y="3361149"/>
            <a:ext cx="278907" cy="17417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8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kern="0" dirty="0">
                <a:latin typeface="Arial"/>
                <a:ea typeface="ＭＳ Ｐゴシック" charset="-128"/>
                <a:cs typeface="Arial"/>
              </a:rPr>
              <a:t>Infection with live vaccines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51965" y="1651592"/>
            <a:ext cx="6886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For live vaccines – </a:t>
            </a:r>
            <a:r>
              <a:rPr lang="en-US" sz="2000" b="1" u="sng" dirty="0"/>
              <a:t>infection</a:t>
            </a:r>
            <a:r>
              <a:rPr lang="en-US" sz="2000" b="1" dirty="0"/>
              <a:t> is required for immune stimulation </a:t>
            </a: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715724045"/>
              </p:ext>
            </p:extLst>
          </p:nvPr>
        </p:nvGraphicFramePr>
        <p:xfrm>
          <a:off x="2404141" y="2173994"/>
          <a:ext cx="4313899" cy="249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68776" y="4944285"/>
            <a:ext cx="2973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Replicating virus in the blood</a:t>
            </a:r>
          </a:p>
          <a:p>
            <a:r>
              <a:rPr lang="en-US" dirty="0"/>
              <a:t>(Viral load):</a:t>
            </a:r>
          </a:p>
          <a:p>
            <a:pPr marL="173038" indent="-173038">
              <a:buFont typeface="Arial"/>
              <a:buChar char="•"/>
            </a:pPr>
            <a:r>
              <a:rPr lang="en-US" dirty="0"/>
              <a:t>Direct culture of serum</a:t>
            </a:r>
          </a:p>
          <a:p>
            <a:pPr marL="173038" indent="-173038">
              <a:buFont typeface="Arial"/>
              <a:buChar char="•"/>
            </a:pPr>
            <a:r>
              <a:rPr lang="en-US" dirty="0"/>
              <a:t>RT-PCR for viral genome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28415" y="4944285"/>
            <a:ext cx="22424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Neutralizing antibody</a:t>
            </a:r>
          </a:p>
          <a:p>
            <a:pPr marL="173038" indent="-173038">
              <a:buFont typeface="Arial"/>
              <a:buChar char="•"/>
            </a:pPr>
            <a:r>
              <a:rPr lang="en-US" dirty="0"/>
              <a:t>Seroconversion</a:t>
            </a:r>
          </a:p>
          <a:p>
            <a:pPr marL="173038" indent="-173038">
              <a:buFont typeface="Arial"/>
              <a:buChar char="•"/>
            </a:pPr>
            <a:r>
              <a:rPr lang="en-US" dirty="0"/>
              <a:t>Boosting</a:t>
            </a:r>
          </a:p>
          <a:p>
            <a:r>
              <a:rPr lang="en-US" b="1" dirty="0"/>
              <a:t>T-cell immunity</a:t>
            </a:r>
          </a:p>
          <a:p>
            <a:pPr marL="165100" indent="-165100">
              <a:buFont typeface="Arial" charset="0"/>
              <a:buChar char="•"/>
            </a:pPr>
            <a:r>
              <a:rPr lang="en-US" dirty="0"/>
              <a:t>CD4</a:t>
            </a:r>
          </a:p>
          <a:p>
            <a:pPr marL="165100" indent="-165100">
              <a:buFont typeface="Arial" charset="0"/>
              <a:buChar char="•"/>
            </a:pPr>
            <a:r>
              <a:rPr lang="en-US" dirty="0"/>
              <a:t>CD8</a:t>
            </a:r>
          </a:p>
          <a:p>
            <a:pPr marL="173038" indent="-173038">
              <a:buFont typeface="Arial"/>
              <a:buChar char="•"/>
            </a:pPr>
            <a:endParaRPr lang="en-US" dirty="0"/>
          </a:p>
          <a:p>
            <a:pPr marL="173038" indent="-173038">
              <a:buFont typeface="Arial"/>
              <a:buChar char="•"/>
            </a:pPr>
            <a:endParaRPr lang="en-US" dirty="0"/>
          </a:p>
          <a:p>
            <a:pPr marL="173038" indent="-173038">
              <a:buFont typeface="Arial"/>
              <a:buChar char="•"/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89583" y="4944285"/>
            <a:ext cx="2001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Clinical side effects</a:t>
            </a:r>
          </a:p>
          <a:p>
            <a:pPr marL="173038" indent="-173038">
              <a:buFont typeface="Arial"/>
              <a:buChar char="•"/>
            </a:pPr>
            <a:r>
              <a:rPr lang="en-US" dirty="0"/>
              <a:t>Adverse events</a:t>
            </a:r>
          </a:p>
          <a:p>
            <a:pPr marL="173038" indent="-173038">
              <a:buFont typeface="Arial"/>
              <a:buChar char="•"/>
            </a:pPr>
            <a:r>
              <a:rPr lang="en-US" dirty="0"/>
              <a:t>Clinical signals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755290" y="4375854"/>
            <a:ext cx="1194769" cy="489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43407" y="4375854"/>
            <a:ext cx="0" cy="552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97315" y="4375854"/>
            <a:ext cx="1348823" cy="489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67070" y="1980463"/>
            <a:ext cx="6366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→  Antigen load is generally minimal and insufficient for immune response </a:t>
            </a:r>
          </a:p>
        </p:txBody>
      </p:sp>
    </p:spTree>
    <p:extLst>
      <p:ext uri="{BB962C8B-B14F-4D97-AF65-F5344CB8AC3E}">
        <p14:creationId xmlns:p14="http://schemas.microsoft.com/office/powerpoint/2010/main" val="175893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TV003 &amp; TV005 induce balanced viremia following first dose, CYD does not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044754" y="2175867"/>
          <a:ext cx="7207964" cy="264795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4E81B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Percentage of subjects with detectable viremia by culture post-vaccination (% by PCR</a:t>
                      </a:r>
                      <a:r>
                        <a:rPr lang="en-US" sz="1800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rgbClr val="4E8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4E81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DENV-1</a:t>
                      </a:r>
                    </a:p>
                  </a:txBody>
                  <a:tcPr marL="68580" marR="68580" marT="34290" marB="34290">
                    <a:solidFill>
                      <a:srgbClr val="4E81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DENV-2</a:t>
                      </a:r>
                    </a:p>
                  </a:txBody>
                  <a:tcPr marL="68580" marR="68580" marT="34290" marB="34290">
                    <a:solidFill>
                      <a:srgbClr val="4E81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DENV-3</a:t>
                      </a:r>
                    </a:p>
                  </a:txBody>
                  <a:tcPr marL="68580" marR="68580" marT="34290" marB="34290">
                    <a:solidFill>
                      <a:srgbClr val="4E81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DENV-4</a:t>
                      </a:r>
                    </a:p>
                  </a:txBody>
                  <a:tcPr marL="68580" marR="68580" marT="34290" marB="34290">
                    <a:solidFill>
                      <a:srgbClr val="4E8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TV003 (n=84)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TV005 (n-84)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CYD, Day 7 (N-12)</a:t>
                      </a:r>
                      <a:r>
                        <a:rPr lang="en-US" sz="1400" baseline="300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(0)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(0)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(17)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 (50)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CYD, Day 7 (n=84)</a:t>
                      </a:r>
                      <a:r>
                        <a:rPr lang="en-US" sz="1400" baseline="300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(0)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(2)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(11)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2.1 (30)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CYD(n=25)</a:t>
                      </a:r>
                      <a:r>
                        <a:rPr lang="en-US" sz="1400" baseline="300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 (0)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(4)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(52)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CYD (n=95)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(7.4)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(12.6)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(44.2)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4754" y="5028222"/>
            <a:ext cx="769892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1350" dirty="0"/>
              <a:t>PCR not done for TV003 and TV005 vaccines. Viremia measured through day 16 </a:t>
            </a:r>
          </a:p>
          <a:p>
            <a:pPr marL="257175" indent="-257175">
              <a:buAutoNum type="arabicPeriod"/>
            </a:pPr>
            <a:r>
              <a:rPr lang="en-US" sz="1350" dirty="0" err="1"/>
              <a:t>Qiao</a:t>
            </a:r>
            <a:r>
              <a:rPr lang="en-US" sz="1350" dirty="0"/>
              <a:t> et al, ASTMH, 2011. Viremia measured on day 7</a:t>
            </a:r>
          </a:p>
          <a:p>
            <a:pPr marL="257175" indent="-257175">
              <a:buAutoNum type="arabicPeriod"/>
            </a:pPr>
            <a:r>
              <a:rPr lang="en-US" sz="1350" dirty="0"/>
              <a:t>Poo, et al, 2001, viremia measured on day 7</a:t>
            </a:r>
          </a:p>
          <a:p>
            <a:pPr marL="257175" indent="-257175">
              <a:buAutoNum type="arabicPeriod"/>
            </a:pPr>
            <a:r>
              <a:rPr lang="en-US" sz="1350" dirty="0"/>
              <a:t>Dayan, et al, 2014; CYD 5:5:5:5 formulation. Viremia measured by PCR only</a:t>
            </a:r>
          </a:p>
          <a:p>
            <a:pPr marL="257175" indent="-257175">
              <a:buAutoNum type="arabicPeriod"/>
            </a:pPr>
            <a:r>
              <a:rPr lang="en-US" sz="1350" dirty="0" err="1"/>
              <a:t>Torresi</a:t>
            </a:r>
            <a:r>
              <a:rPr lang="en-US" sz="1350" dirty="0"/>
              <a:t>, et al 2017; CYD lot-to-lot consistency trial. Viremia measured on days 6, 8, 10, 14, 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0FDD8-3598-A54F-AFB2-C7E6777544B6}"/>
              </a:ext>
            </a:extLst>
          </p:cNvPr>
          <p:cNvSpPr txBox="1"/>
          <p:nvPr/>
        </p:nvSpPr>
        <p:spPr>
          <a:xfrm>
            <a:off x="608968" y="4464354"/>
            <a:ext cx="435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9D425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sz="2400" dirty="0">
              <a:solidFill>
                <a:srgbClr val="F9D42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F7DA8-DD15-A744-B86E-15AEBE2353BF}"/>
              </a:ext>
            </a:extLst>
          </p:cNvPr>
          <p:cNvSpPr txBox="1"/>
          <p:nvPr/>
        </p:nvSpPr>
        <p:spPr>
          <a:xfrm>
            <a:off x="585103" y="3269009"/>
            <a:ext cx="435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9D425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sz="2400" dirty="0">
              <a:solidFill>
                <a:srgbClr val="F9D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71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707051"/>
              </p:ext>
            </p:extLst>
          </p:nvPr>
        </p:nvGraphicFramePr>
        <p:xfrm>
          <a:off x="558179" y="2686282"/>
          <a:ext cx="6857765" cy="229065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73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00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Mean titer (GMT)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600" dirty="0"/>
                        <a:t>PRNT</a:t>
                      </a:r>
                      <a:r>
                        <a:rPr lang="en-US" sz="1600" baseline="-25000" dirty="0"/>
                        <a:t>50</a:t>
                      </a:r>
                      <a:r>
                        <a:rPr lang="en-US" sz="1600" baseline="0" dirty="0"/>
                        <a:t>)</a:t>
                      </a:r>
                      <a:endParaRPr lang="en-US" sz="1600" u="none" baseline="-2500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29">
                <a:tc>
                  <a:txBody>
                    <a:bodyPr/>
                    <a:lstStyle/>
                    <a:p>
                      <a:r>
                        <a:rPr lang="en-US" sz="1600" dirty="0"/>
                        <a:t>Vaccine</a:t>
                      </a:r>
                      <a:endParaRPr lang="en-US" sz="1600" b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  <a:endParaRPr lang="en-US" sz="1600" b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Dose</a:t>
                      </a:r>
                      <a:endParaRPr lang="en-US" sz="1600" b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DEN1</a:t>
                      </a:r>
                      <a:endParaRPr lang="en-US" sz="160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DEN2</a:t>
                      </a:r>
                      <a:endParaRPr lang="en-US" sz="1600" baseline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DEN3</a:t>
                      </a:r>
                      <a:endParaRPr lang="en-US" sz="1600" baseline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DEN4</a:t>
                      </a:r>
                      <a:endParaRPr lang="en-US" sz="1600" baseline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06">
                <a:tc rowSpan="3">
                  <a:txBody>
                    <a:bodyPr/>
                    <a:lstStyle/>
                    <a:p>
                      <a:pPr algn="l"/>
                      <a:r>
                        <a:rPr lang="en-US" sz="1600" u="none" dirty="0" err="1"/>
                        <a:t>CYD</a:t>
                      </a:r>
                      <a:r>
                        <a:rPr lang="en-US" sz="1600" u="none" baseline="0" dirty="0"/>
                        <a:t> </a:t>
                      </a:r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1600" u="none" dirty="0"/>
                        <a:t>Adults</a:t>
                      </a:r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1600" u="none" dirty="0"/>
                        <a:t>US</a:t>
                      </a:r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solidFill>
                            <a:srgbClr val="000000"/>
                          </a:solidFill>
                        </a:rPr>
                        <a:t>101</a:t>
                      </a:r>
                      <a:endParaRPr lang="en-US" sz="1600" u="non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1</a:t>
                      </a:r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9</a:t>
                      </a:r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13</a:t>
                      </a:r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23</a:t>
                      </a:r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643</a:t>
                      </a:r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06">
                <a:tc vMerge="1">
                  <a:txBody>
                    <a:bodyPr/>
                    <a:lstStyle/>
                    <a:p>
                      <a:pPr algn="l"/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06">
                <a:tc vMerge="1">
                  <a:txBody>
                    <a:bodyPr/>
                    <a:lstStyle/>
                    <a:p>
                      <a:pPr algn="l"/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006">
                <a:tc>
                  <a:txBody>
                    <a:bodyPr/>
                    <a:lstStyle/>
                    <a:p>
                      <a:pPr algn="l"/>
                      <a:r>
                        <a:rPr lang="en-US" sz="1600" b="0" u="none" dirty="0">
                          <a:solidFill>
                            <a:srgbClr val="000000"/>
                          </a:solidFill>
                          <a:latin typeface="+mn-lt"/>
                        </a:rPr>
                        <a:t>NIH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solidFill>
                            <a:srgbClr val="000000"/>
                          </a:solidFill>
                          <a:latin typeface="+mn-lt"/>
                        </a:rPr>
                        <a:t>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224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583" y="2203909"/>
            <a:ext cx="450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All studies in flavivirus-naïve subjects: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-97" charset="-128"/>
                <a:cs typeface="ＭＳ Ｐゴシック" pitchFamily="-97" charset="-128"/>
              </a:rPr>
              <a:t>Antibody responses after multiple doses</a:t>
            </a:r>
            <a:endParaRPr lang="en-US" dirty="0"/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965140082"/>
              </p:ext>
            </p:extLst>
          </p:nvPr>
        </p:nvGraphicFramePr>
        <p:xfrm>
          <a:off x="7463098" y="3053324"/>
          <a:ext cx="1411441" cy="128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463098" y="4243879"/>
            <a:ext cx="1411441" cy="1282100"/>
            <a:chOff x="7463098" y="3560972"/>
            <a:chExt cx="1411441" cy="1282100"/>
          </a:xfrm>
        </p:grpSpPr>
        <p:graphicFrame>
          <p:nvGraphicFramePr>
            <p:cNvPr id="26" name="Chart 25"/>
            <p:cNvGraphicFramePr/>
            <p:nvPr>
              <p:extLst>
                <p:ext uri="{D42A27DB-BD31-4B8C-83A1-F6EECF244321}">
                  <p14:modId xmlns:p14="http://schemas.microsoft.com/office/powerpoint/2010/main" val="3118248244"/>
                </p:ext>
              </p:extLst>
            </p:nvPr>
          </p:nvGraphicFramePr>
          <p:xfrm>
            <a:off x="7463098" y="3560972"/>
            <a:ext cx="1411441" cy="1282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8135621" y="3766511"/>
              <a:ext cx="212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19143" y="3974930"/>
              <a:ext cx="212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74238" y="4309841"/>
              <a:ext cx="212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76071" y="4028070"/>
              <a:ext cx="212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463098" y="2363116"/>
            <a:ext cx="153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Fraction of</a:t>
            </a:r>
          </a:p>
          <a:p>
            <a:pPr algn="ctr"/>
            <a:r>
              <a:rPr lang="en-US" dirty="0"/>
              <a:t>total response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8957" y="374748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73283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929598"/>
              </p:ext>
            </p:extLst>
          </p:nvPr>
        </p:nvGraphicFramePr>
        <p:xfrm>
          <a:off x="558179" y="2686284"/>
          <a:ext cx="6857765" cy="191965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73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00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Mean titer (GMT)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600" dirty="0"/>
                        <a:t>PRNT</a:t>
                      </a:r>
                      <a:r>
                        <a:rPr lang="en-US" sz="1600" baseline="-25000" dirty="0"/>
                        <a:t>50</a:t>
                      </a:r>
                      <a:r>
                        <a:rPr lang="en-US" sz="1600" baseline="0" dirty="0"/>
                        <a:t>)</a:t>
                      </a:r>
                      <a:endParaRPr lang="en-US" sz="1600" u="none" baseline="-2500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29">
                <a:tc>
                  <a:txBody>
                    <a:bodyPr/>
                    <a:lstStyle/>
                    <a:p>
                      <a:r>
                        <a:rPr lang="en-US" sz="1600" dirty="0"/>
                        <a:t>Vaccine</a:t>
                      </a:r>
                      <a:endParaRPr lang="en-US" sz="1600" b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  <a:endParaRPr lang="en-US" sz="1600" b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Dose</a:t>
                      </a:r>
                      <a:endParaRPr lang="en-US" sz="1600" b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DEN1</a:t>
                      </a:r>
                      <a:endParaRPr lang="en-US" sz="160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DEN2</a:t>
                      </a:r>
                      <a:endParaRPr lang="en-US" sz="1600" baseline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DEN3</a:t>
                      </a:r>
                      <a:endParaRPr lang="en-US" sz="1600" baseline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DEN4</a:t>
                      </a:r>
                      <a:endParaRPr lang="en-US" sz="1600" baseline="0" dirty="0">
                        <a:solidFill>
                          <a:srgbClr val="FFFF66"/>
                        </a:solidFill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06">
                <a:tc rowSpan="3">
                  <a:txBody>
                    <a:bodyPr/>
                    <a:lstStyle/>
                    <a:p>
                      <a:pPr algn="l"/>
                      <a:r>
                        <a:rPr lang="en-US" sz="1600" u="none" dirty="0" err="1"/>
                        <a:t>CYD</a:t>
                      </a:r>
                      <a:r>
                        <a:rPr lang="en-US" sz="1600" u="none" baseline="0" dirty="0"/>
                        <a:t> </a:t>
                      </a:r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1600" u="none" dirty="0"/>
                        <a:t>Adults</a:t>
                      </a:r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1600" u="none" dirty="0"/>
                        <a:t>US</a:t>
                      </a:r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101</a:t>
                      </a:r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1</a:t>
                      </a:r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9</a:t>
                      </a:r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13</a:t>
                      </a:r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23</a:t>
                      </a:r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643</a:t>
                      </a:r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06">
                <a:tc vMerge="1">
                  <a:txBody>
                    <a:bodyPr/>
                    <a:lstStyle/>
                    <a:p>
                      <a:pPr algn="l"/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2</a:t>
                      </a:r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19</a:t>
                      </a:r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32</a:t>
                      </a:r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40</a:t>
                      </a:r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164</a:t>
                      </a:r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06">
                <a:tc vMerge="1">
                  <a:txBody>
                    <a:bodyPr/>
                    <a:lstStyle/>
                    <a:p>
                      <a:pPr algn="l"/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3</a:t>
                      </a:r>
                      <a:endParaRPr lang="en-US" sz="160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24</a:t>
                      </a:r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47</a:t>
                      </a:r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43</a:t>
                      </a:r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134</a:t>
                      </a:r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583" y="2203911"/>
            <a:ext cx="450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All studies in flavivirus-naïve subjects:</a:t>
            </a:r>
          </a:p>
        </p:txBody>
      </p:sp>
      <p:sp>
        <p:nvSpPr>
          <p:cNvPr id="7" name="Rectangle 6"/>
          <p:cNvSpPr/>
          <p:nvPr/>
        </p:nvSpPr>
        <p:spPr>
          <a:xfrm>
            <a:off x="7495565" y="3573402"/>
            <a:ext cx="1123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Dayan. </a:t>
            </a:r>
            <a:r>
              <a:rPr lang="en-US" sz="1000" i="1" dirty="0">
                <a:solidFill>
                  <a:srgbClr val="000000"/>
                </a:solidFill>
              </a:rPr>
              <a:t>et al.</a:t>
            </a:r>
            <a:r>
              <a:rPr lang="en-US" sz="1000" dirty="0">
                <a:solidFill>
                  <a:srgbClr val="000000"/>
                </a:solidFill>
              </a:rPr>
              <a:t> 2013</a:t>
            </a:r>
          </a:p>
          <a:p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-97" charset="-128"/>
                <a:cs typeface="ＭＳ Ｐゴシック" pitchFamily="-97" charset="-128"/>
              </a:rPr>
              <a:t>Antibody responses after multiple doses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8179" y="5309822"/>
            <a:ext cx="6918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CYD is principally a DEN4 vaccine</a:t>
            </a:r>
          </a:p>
          <a:p>
            <a:r>
              <a:rPr lang="en-US" sz="2000" dirty="0"/>
              <a:t>    DEN4 response is not boosted at second and third dose</a:t>
            </a:r>
          </a:p>
          <a:p>
            <a:r>
              <a:rPr lang="en-US" sz="2000" dirty="0"/>
              <a:t>    DEN1, DEN2, DEN3 responses increase after subsequent doses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4B533-D6E6-8040-9B1C-00A2056C3F86}"/>
              </a:ext>
            </a:extLst>
          </p:cNvPr>
          <p:cNvSpPr txBox="1"/>
          <p:nvPr/>
        </p:nvSpPr>
        <p:spPr>
          <a:xfrm>
            <a:off x="6746225" y="4841464"/>
            <a:ext cx="2321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Heterotypic antibodies</a:t>
            </a:r>
          </a:p>
          <a:p>
            <a:r>
              <a:rPr lang="en-US" dirty="0"/>
              <a:t>No DENV T cells</a:t>
            </a:r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3834EE9F-CE9D-304C-9FC4-7F6BDB5342E2}"/>
              </a:ext>
            </a:extLst>
          </p:cNvPr>
          <p:cNvSpPr/>
          <p:nvPr/>
        </p:nvSpPr>
        <p:spPr>
          <a:xfrm flipV="1">
            <a:off x="7620351" y="4408225"/>
            <a:ext cx="335622" cy="368876"/>
          </a:xfrm>
          <a:prstGeom prst="bentUpArrow">
            <a:avLst>
              <a:gd name="adj1" fmla="val 10114"/>
              <a:gd name="adj2" fmla="val 25000"/>
              <a:gd name="adj3" fmla="val 267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18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08"/>
            <a:ext cx="8229600" cy="1143000"/>
          </a:xfrm>
        </p:spPr>
        <p:txBody>
          <a:bodyPr/>
          <a:lstStyle/>
          <a:p>
            <a:r>
              <a:rPr lang="en-US" dirty="0"/>
              <a:t>Dengvaxia® (Sanofi-Pasteur)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873" y="1708749"/>
            <a:ext cx="78806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Dengvaxia® works as a “catch-up” vaccine:</a:t>
            </a:r>
          </a:p>
          <a:p>
            <a:pPr lvl="1"/>
            <a:r>
              <a:rPr lang="en-US" sz="2000" dirty="0"/>
              <a:t>Must be dengue “experienced” prior to vaccination</a:t>
            </a:r>
          </a:p>
          <a:p>
            <a:pPr lvl="1"/>
            <a:r>
              <a:rPr lang="en-US" sz="2000" dirty="0"/>
              <a:t>→ Mother Nature provides the first dose</a:t>
            </a:r>
          </a:p>
          <a:p>
            <a:pPr lvl="1"/>
            <a:r>
              <a:rPr lang="en-US" sz="2000" dirty="0"/>
              <a:t>Efficacy against serious dengue disease can be as high as 92%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Dengvaxia® is a safety concern in dengue naïve recipients:</a:t>
            </a:r>
          </a:p>
          <a:p>
            <a:pPr lvl="1"/>
            <a:r>
              <a:rPr lang="en-US" sz="2000" dirty="0"/>
              <a:t>&lt; 9 years old: Not recommended for use</a:t>
            </a:r>
          </a:p>
          <a:p>
            <a:pPr lvl="1"/>
            <a:r>
              <a:rPr lang="en-US" sz="2000" dirty="0"/>
              <a:t>&gt; 9 years old: Confirm dengue </a:t>
            </a:r>
            <a:r>
              <a:rPr lang="en-US" sz="2000" dirty="0" err="1"/>
              <a:t>seropositivity</a:t>
            </a:r>
            <a:r>
              <a:rPr lang="en-US" sz="2000" dirty="0"/>
              <a:t> prior to vaccination</a:t>
            </a:r>
          </a:p>
          <a:p>
            <a:pPr lvl="1"/>
            <a:r>
              <a:rPr lang="en-US" sz="2000" dirty="0"/>
              <a:t>Principally a monovalent DENV-4 vaccine</a:t>
            </a:r>
          </a:p>
          <a:p>
            <a:pPr lvl="1"/>
            <a:r>
              <a:rPr lang="en-US" sz="2000" dirty="0"/>
              <a:t>Vaccination may predispose to severe secondary dengue</a:t>
            </a:r>
          </a:p>
          <a:p>
            <a:pPr lvl="1"/>
            <a:endParaRPr lang="en-US" sz="2400" b="1" dirty="0"/>
          </a:p>
          <a:p>
            <a:r>
              <a:rPr lang="en-US" sz="2400" b="1" dirty="0"/>
              <a:t>Bottom line </a:t>
            </a:r>
            <a:r>
              <a:rPr lang="en-US" sz="2400" dirty="0"/>
              <a:t>(what have we learned?)</a:t>
            </a:r>
            <a:r>
              <a:rPr lang="en-US" sz="2400" b="1" dirty="0"/>
              <a:t>:</a:t>
            </a:r>
          </a:p>
          <a:p>
            <a:r>
              <a:rPr lang="en-US" sz="2000" dirty="0"/>
              <a:t>	Incomplete or partial immunity to DENV is dangerous</a:t>
            </a:r>
          </a:p>
          <a:p>
            <a:r>
              <a:rPr lang="en-US" sz="2000" dirty="0"/>
              <a:t>	T cells may be an important contributor to protection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6191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08"/>
            <a:ext cx="8229600" cy="1143000"/>
          </a:xfrm>
        </p:spPr>
        <p:txBody>
          <a:bodyPr/>
          <a:lstStyle/>
          <a:p>
            <a:r>
              <a:rPr lang="en-US" dirty="0"/>
              <a:t>Dengvaxia® (Sanofi) vs. NIH vaccine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1FEF25-5231-0B45-B8FD-4660C5791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046627"/>
              </p:ext>
            </p:extLst>
          </p:nvPr>
        </p:nvGraphicFramePr>
        <p:xfrm>
          <a:off x="1042411" y="1901228"/>
          <a:ext cx="7135502" cy="43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7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049">
                <a:tc>
                  <a:txBody>
                    <a:bodyPr/>
                    <a:lstStyle/>
                    <a:p>
                      <a:r>
                        <a:rPr lang="en-US" dirty="0" err="1"/>
                        <a:t>Dengvaxia</a:t>
                      </a:r>
                      <a:r>
                        <a:rPr lang="en-US" dirty="0"/>
                        <a:t>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NIAID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049">
                <a:tc>
                  <a:txBody>
                    <a:bodyPr/>
                    <a:lstStyle/>
                    <a:p>
                      <a:r>
                        <a:rPr lang="en-US" dirty="0"/>
                        <a:t>3 dose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dose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049">
                <a:tc>
                  <a:txBody>
                    <a:bodyPr/>
                    <a:lstStyle/>
                    <a:p>
                      <a:r>
                        <a:rPr lang="en-US" dirty="0"/>
                        <a:t>Imbalanced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balanced response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49">
                <a:tc>
                  <a:txBody>
                    <a:bodyPr/>
                    <a:lstStyle/>
                    <a:p>
                      <a:r>
                        <a:rPr lang="en-US" baseline="0" dirty="0"/>
                        <a:t>Low efficacy against vaccine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efficacy against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049">
                <a:tc>
                  <a:txBody>
                    <a:bodyPr/>
                    <a:lstStyle/>
                    <a:p>
                      <a:r>
                        <a:rPr lang="en-US" dirty="0"/>
                        <a:t>Unknown</a:t>
                      </a:r>
                      <a:r>
                        <a:rPr lang="en-US" baseline="0" dirty="0"/>
                        <a:t> efficacy against challenge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efficacy against challenge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049">
                <a:tc>
                  <a:txBody>
                    <a:bodyPr/>
                    <a:lstStyle/>
                    <a:p>
                      <a:r>
                        <a:rPr lang="en-US" dirty="0"/>
                        <a:t>Moderate efficacy against disease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Unknown efficacy against disease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049">
                <a:tc>
                  <a:txBody>
                    <a:bodyPr/>
                    <a:lstStyle/>
                    <a:p>
                      <a:r>
                        <a:rPr lang="en-US" dirty="0"/>
                        <a:t>Poorly</a:t>
                      </a:r>
                      <a:r>
                        <a:rPr lang="en-US" baseline="0" dirty="0"/>
                        <a:t> infectious in </a:t>
                      </a:r>
                      <a:r>
                        <a:rPr lang="en-US" baseline="0" dirty="0" err="1"/>
                        <a:t>sero-naïve’s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Infectious in </a:t>
                      </a:r>
                      <a:r>
                        <a:rPr lang="en-US" baseline="0" dirty="0" err="1"/>
                        <a:t>sero-naïve’s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049">
                <a:tc>
                  <a:txBody>
                    <a:bodyPr/>
                    <a:lstStyle/>
                    <a:p>
                      <a:r>
                        <a:rPr lang="en-US" dirty="0"/>
                        <a:t>CD8</a:t>
                      </a:r>
                      <a:r>
                        <a:rPr lang="en-US" baseline="0" dirty="0"/>
                        <a:t> T-cell epitopes: YFV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CD8</a:t>
                      </a:r>
                      <a:r>
                        <a:rPr lang="en-US" baseline="0" dirty="0"/>
                        <a:t> T-cell epitopes: DEN 1, 3, 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AC711D-9496-CA42-93E0-3F429B281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943683"/>
              </p:ext>
            </p:extLst>
          </p:nvPr>
        </p:nvGraphicFramePr>
        <p:xfrm>
          <a:off x="2976336" y="2772146"/>
          <a:ext cx="1052338" cy="93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09395C9-0AE3-9445-B8AA-6AAFFA35FE55}"/>
              </a:ext>
            </a:extLst>
          </p:cNvPr>
          <p:cNvGrpSpPr/>
          <p:nvPr/>
        </p:nvGrpSpPr>
        <p:grpSpPr>
          <a:xfrm>
            <a:off x="6986042" y="2774330"/>
            <a:ext cx="1037656" cy="945908"/>
            <a:chOff x="7463098" y="3560972"/>
            <a:chExt cx="1411441" cy="128210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6D42B37D-56CD-C54E-9AC4-21B2AC6C7FB1}"/>
                </a:ext>
              </a:extLst>
            </p:cNvPr>
            <p:cNvGraphicFramePr/>
            <p:nvPr>
              <p:extLst/>
            </p:nvPr>
          </p:nvGraphicFramePr>
          <p:xfrm>
            <a:off x="7463098" y="3560972"/>
            <a:ext cx="1411441" cy="1282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31E2ED-3222-7144-A340-99687BEB92DA}"/>
                </a:ext>
              </a:extLst>
            </p:cNvPr>
            <p:cNvSpPr txBox="1"/>
            <p:nvPr/>
          </p:nvSpPr>
          <p:spPr>
            <a:xfrm>
              <a:off x="8135621" y="3766512"/>
              <a:ext cx="212885" cy="29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B368FA-7DE2-D349-8E29-7EC1F8610DD0}"/>
                </a:ext>
              </a:extLst>
            </p:cNvPr>
            <p:cNvSpPr txBox="1"/>
            <p:nvPr/>
          </p:nvSpPr>
          <p:spPr>
            <a:xfrm>
              <a:off x="8319143" y="3974930"/>
              <a:ext cx="212885" cy="29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879E33-F3D0-2445-9300-2F52D0172DBB}"/>
                </a:ext>
              </a:extLst>
            </p:cNvPr>
            <p:cNvSpPr txBox="1"/>
            <p:nvPr/>
          </p:nvSpPr>
          <p:spPr>
            <a:xfrm>
              <a:off x="8174238" y="4309841"/>
              <a:ext cx="212885" cy="29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7F6576-C4BE-0640-9993-8097C62DFF57}"/>
                </a:ext>
              </a:extLst>
            </p:cNvPr>
            <p:cNvSpPr txBox="1"/>
            <p:nvPr/>
          </p:nvSpPr>
          <p:spPr>
            <a:xfrm>
              <a:off x="7776071" y="4028070"/>
              <a:ext cx="212885" cy="29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/>
                  <a:cs typeface="Arial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95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4667" y="78567"/>
            <a:ext cx="8932334" cy="6062617"/>
            <a:chOff x="84666" y="313267"/>
            <a:chExt cx="8932334" cy="6062617"/>
          </a:xfrm>
        </p:grpSpPr>
        <p:pic>
          <p:nvPicPr>
            <p:cNvPr id="2" name="Picture 1" descr="dengue 2.5 billion 3-1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66" y="313267"/>
              <a:ext cx="8932334" cy="606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 bwMode="auto">
            <a:xfrm>
              <a:off x="8082492" y="3931709"/>
              <a:ext cx="87752" cy="80857"/>
            </a:xfrm>
            <a:prstGeom prst="ellipse">
              <a:avLst/>
            </a:prstGeom>
            <a:solidFill>
              <a:srgbClr val="06007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FFFF66"/>
                </a:solidFill>
                <a:effectLst/>
                <a:latin typeface="Arial" pitchFamily="-97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6859" y="6267806"/>
            <a:ext cx="75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Dengue is both an established disease and an emerging/re-emerging disease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7831" y="1132634"/>
            <a:ext cx="5405954" cy="1587401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rgbClr val="FF0000"/>
              </a:buClr>
              <a:buSzPct val="119000"/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390 million annual infections</a:t>
            </a:r>
          </a:p>
          <a:p>
            <a:pPr marL="171450" indent="-171450">
              <a:buClr>
                <a:srgbClr val="FF0000"/>
              </a:buClr>
              <a:buSzPct val="119000"/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96 million infections are clinically apparent</a:t>
            </a:r>
          </a:p>
          <a:p>
            <a:pPr marL="171450" indent="-171450">
              <a:buClr>
                <a:srgbClr val="FF0000"/>
              </a:buClr>
              <a:buSzPct val="119000"/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Endemic in over 100 countries</a:t>
            </a:r>
          </a:p>
          <a:p>
            <a:pPr marL="171450" indent="-171450">
              <a:buClr>
                <a:srgbClr val="FF0000"/>
              </a:buClr>
              <a:buSzPct val="119000"/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Skilled medical care can reduce death rate &lt;1%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74859" y="5580574"/>
            <a:ext cx="2954805" cy="276999"/>
            <a:chOff x="374858" y="5580572"/>
            <a:chExt cx="2954805" cy="276999"/>
          </a:xfrm>
        </p:grpSpPr>
        <p:sp>
          <p:nvSpPr>
            <p:cNvPr id="11" name="Rectangle 10"/>
            <p:cNvSpPr/>
            <p:nvPr/>
          </p:nvSpPr>
          <p:spPr>
            <a:xfrm>
              <a:off x="429887" y="5651500"/>
              <a:ext cx="2376813" cy="160867"/>
            </a:xfrm>
            <a:prstGeom prst="rect">
              <a:avLst/>
            </a:prstGeom>
            <a:solidFill>
              <a:srgbClr val="C3E6F9"/>
            </a:solidFill>
            <a:ln>
              <a:solidFill>
                <a:srgbClr val="C3E6F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858" y="5580572"/>
              <a:ext cx="2954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Source:  WHO and Bhatt </a:t>
              </a:r>
              <a:r>
                <a:rPr lang="en-US" sz="1200" b="1" i="1" dirty="0"/>
                <a:t>et al</a:t>
              </a:r>
              <a:r>
                <a:rPr lang="en-US" sz="1200" b="1" dirty="0"/>
                <a:t>., </a:t>
              </a:r>
              <a:r>
                <a:rPr lang="en-US" sz="1200" b="1" i="1" dirty="0"/>
                <a:t>Nature</a:t>
              </a:r>
              <a:r>
                <a:rPr lang="en-US" sz="1200" b="1" dirty="0"/>
                <a:t> 2013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551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468179"/>
            <a:ext cx="9143999" cy="252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#2 Most common question: </a:t>
            </a:r>
          </a:p>
          <a:p>
            <a:endParaRPr lang="en-US" sz="4000" dirty="0">
              <a:solidFill>
                <a:srgbClr val="102175"/>
              </a:solidFill>
            </a:endParaRPr>
          </a:p>
          <a:p>
            <a:r>
              <a:rPr lang="en-US" sz="4000" dirty="0">
                <a:solidFill>
                  <a:srgbClr val="102175"/>
                </a:solidFill>
              </a:rPr>
              <a:t>TV003 or TV005?</a:t>
            </a:r>
          </a:p>
        </p:txBody>
      </p:sp>
    </p:spTree>
    <p:extLst>
      <p:ext uri="{BB962C8B-B14F-4D97-AF65-F5344CB8AC3E}">
        <p14:creationId xmlns:p14="http://schemas.microsoft.com/office/powerpoint/2010/main" val="332120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03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develop a live attenuated DENV vaccine?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3127" y="1720355"/>
            <a:ext cx="8229600" cy="4977007"/>
          </a:xfrm>
        </p:spPr>
        <p:txBody>
          <a:bodyPr>
            <a:normAutofit fontScale="92500"/>
          </a:bodyPr>
          <a:lstStyle/>
          <a:p>
            <a:pPr marL="346075" lvl="1" indent="-231775">
              <a:lnSpc>
                <a:spcPct val="17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Successful for other flaviviruses: YFV and JEV</a:t>
            </a:r>
          </a:p>
          <a:p>
            <a:pPr marL="346075" lvl="1" indent="-231775">
              <a:lnSpc>
                <a:spcPct val="17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Induces both humoral and cellular immune responses</a:t>
            </a:r>
          </a:p>
          <a:p>
            <a:pPr marL="346075" lvl="1" indent="-231775">
              <a:lnSpc>
                <a:spcPct val="17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Antigens and epitopes are in their native conformation</a:t>
            </a:r>
          </a:p>
          <a:p>
            <a:pPr marL="346075" lvl="1" indent="-231775">
              <a:lnSpc>
                <a:spcPct val="17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Expected to induce lifelong immunity</a:t>
            </a:r>
          </a:p>
          <a:p>
            <a:pPr marL="346075" lvl="1" indent="-231775">
              <a:lnSpc>
                <a:spcPct val="17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Can be very economical to produce</a:t>
            </a:r>
          </a:p>
          <a:p>
            <a:pPr marL="346075" lvl="1" indent="-231775">
              <a:lnSpc>
                <a:spcPct val="17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Highly immunogenic, requiring only one dose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1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7692" y="1473697"/>
            <a:ext cx="7992615" cy="54379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282575" indent="-282575">
              <a:lnSpc>
                <a:spcPct val="130000"/>
              </a:lnSpc>
              <a:buClr>
                <a:srgbClr val="5183BA"/>
              </a:buClr>
              <a:buSzPct val="120000"/>
              <a:buFont typeface="Arial"/>
              <a:buChar char="•"/>
            </a:pPr>
            <a:r>
              <a:rPr lang="en-US" sz="2400" b="0" kern="1200" dirty="0"/>
              <a:t>Safe:  Low reactogenicity, not transmissible by mosquitoes</a:t>
            </a:r>
          </a:p>
          <a:p>
            <a:pPr marL="282575" indent="-282575">
              <a:lnSpc>
                <a:spcPct val="130000"/>
              </a:lnSpc>
              <a:buClr>
                <a:srgbClr val="5183BA"/>
              </a:buClr>
              <a:buSzPct val="120000"/>
              <a:buFont typeface="Arial"/>
              <a:buChar char="•"/>
            </a:pPr>
            <a:r>
              <a:rPr lang="en-US" sz="2400" b="0" kern="1200" dirty="0"/>
              <a:t>Suitable for ages 1 </a:t>
            </a:r>
            <a:r>
              <a:rPr lang="en-US" sz="2400" b="0" kern="1200" dirty="0" err="1"/>
              <a:t>yr</a:t>
            </a:r>
            <a:r>
              <a:rPr lang="en-US" sz="2400" b="0" kern="1200" dirty="0"/>
              <a:t> to elderly adults</a:t>
            </a:r>
          </a:p>
          <a:p>
            <a:pPr marL="282575" indent="-282575">
              <a:lnSpc>
                <a:spcPct val="130000"/>
              </a:lnSpc>
              <a:buClr>
                <a:srgbClr val="5183BA"/>
              </a:buClr>
              <a:buSzPct val="120000"/>
              <a:buFont typeface="Arial"/>
              <a:buChar char="•"/>
            </a:pPr>
            <a:r>
              <a:rPr lang="en-US" sz="2400" b="0" kern="1200" dirty="0"/>
              <a:t>Single dose  (or multiple doses with rapid primary schedule)</a:t>
            </a:r>
          </a:p>
          <a:p>
            <a:pPr marL="282575" indent="-282575">
              <a:lnSpc>
                <a:spcPct val="130000"/>
              </a:lnSpc>
              <a:buClr>
                <a:srgbClr val="5183BA"/>
              </a:buClr>
              <a:buSzPct val="120000"/>
              <a:buFont typeface="Arial"/>
              <a:buChar char="•"/>
            </a:pPr>
            <a:r>
              <a:rPr lang="en-US" sz="2400" b="0" kern="1200" dirty="0"/>
              <a:t>Durable immunity. Boosters? None or at intervals ≥3 years</a:t>
            </a:r>
          </a:p>
          <a:p>
            <a:pPr marL="282575" indent="-282575">
              <a:lnSpc>
                <a:spcPct val="130000"/>
              </a:lnSpc>
              <a:buClr>
                <a:srgbClr val="5183BA"/>
              </a:buClr>
              <a:buSzPct val="120000"/>
              <a:buFont typeface="Arial"/>
              <a:buChar char="•"/>
            </a:pPr>
            <a:r>
              <a:rPr lang="en-US" sz="2400" b="0" kern="1200" dirty="0"/>
              <a:t>Neutralizing antibodies to all 4 serotypes</a:t>
            </a:r>
          </a:p>
          <a:p>
            <a:pPr marL="282575" indent="-282575">
              <a:lnSpc>
                <a:spcPct val="130000"/>
              </a:lnSpc>
              <a:buClr>
                <a:srgbClr val="5183BA"/>
              </a:buClr>
              <a:buSzPct val="120000"/>
              <a:buFont typeface="Arial"/>
              <a:buChar char="•"/>
            </a:pPr>
            <a:r>
              <a:rPr lang="en-US" sz="2400" b="0" kern="1200" dirty="0"/>
              <a:t>&gt;70% efficacy ideally against all dengue serotypes</a:t>
            </a:r>
          </a:p>
          <a:p>
            <a:pPr marL="282575" indent="-282575">
              <a:lnSpc>
                <a:spcPct val="130000"/>
              </a:lnSpc>
              <a:buClr>
                <a:srgbClr val="5183BA"/>
              </a:buClr>
              <a:buSzPct val="120000"/>
              <a:buFont typeface="Arial"/>
              <a:buChar char="•"/>
            </a:pPr>
            <a:r>
              <a:rPr lang="en-US" sz="2400" b="0" kern="1200" dirty="0"/>
              <a:t>No interference from other flaviviruses or prior dengue</a:t>
            </a:r>
          </a:p>
          <a:p>
            <a:pPr marL="282575" indent="-282575">
              <a:lnSpc>
                <a:spcPct val="130000"/>
              </a:lnSpc>
              <a:buClr>
                <a:srgbClr val="5183BA"/>
              </a:buClr>
              <a:buSzPct val="120000"/>
              <a:buFont typeface="Arial"/>
              <a:buChar char="•"/>
            </a:pPr>
            <a:r>
              <a:rPr lang="en-US" sz="2400" b="0" kern="1200" dirty="0"/>
              <a:t>No increase in severe dengue on subsequent exposure</a:t>
            </a:r>
          </a:p>
          <a:p>
            <a:pPr marL="282575" indent="-282575">
              <a:lnSpc>
                <a:spcPct val="130000"/>
              </a:lnSpc>
              <a:buClr>
                <a:srgbClr val="5183BA"/>
              </a:buClr>
              <a:buSzPct val="120000"/>
              <a:buFont typeface="Arial"/>
              <a:buChar char="•"/>
            </a:pPr>
            <a:r>
              <a:rPr lang="en-US" sz="2400" b="0" kern="1200" dirty="0" err="1"/>
              <a:t>Thermostable</a:t>
            </a:r>
            <a:r>
              <a:rPr lang="en-US" sz="2400" b="0" kern="1200" dirty="0"/>
              <a:t> formulation (cold chain acceptable)</a:t>
            </a:r>
          </a:p>
          <a:p>
            <a:pPr marL="282575" indent="-282575">
              <a:lnSpc>
                <a:spcPct val="130000"/>
              </a:lnSpc>
              <a:buClr>
                <a:srgbClr val="5183BA"/>
              </a:buClr>
              <a:buSzPct val="120000"/>
              <a:buFont typeface="Arial"/>
              <a:buChar char="•"/>
            </a:pPr>
            <a:r>
              <a:rPr lang="en-US" sz="2400" b="0" kern="1200" dirty="0"/>
              <a:t>Large scale manufacturing (&gt;</a:t>
            </a:r>
            <a:r>
              <a:rPr lang="en-US" sz="2400" b="0" kern="1200" dirty="0" err="1"/>
              <a:t>100M</a:t>
            </a:r>
            <a:r>
              <a:rPr lang="en-US" sz="2400" b="0" kern="1200" dirty="0"/>
              <a:t> doses/year)</a:t>
            </a:r>
          </a:p>
          <a:p>
            <a:pPr marL="282575" indent="-282575">
              <a:lnSpc>
                <a:spcPct val="130000"/>
              </a:lnSpc>
              <a:buClr>
                <a:srgbClr val="5183BA"/>
              </a:buClr>
              <a:buSzPct val="120000"/>
              <a:buFont typeface="Arial"/>
              <a:buChar char="•"/>
            </a:pPr>
            <a:r>
              <a:rPr lang="en-US" sz="2400" b="0" kern="1200" dirty="0"/>
              <a:t>Low </a:t>
            </a:r>
            <a:r>
              <a:rPr lang="en-US" sz="2400" dirty="0"/>
              <a:t>cost</a:t>
            </a:r>
            <a:r>
              <a:rPr lang="en-US" sz="2400" b="0" kern="1200" dirty="0"/>
              <a:t>, affordable pricing strategy for global access</a:t>
            </a:r>
          </a:p>
          <a:p>
            <a:pPr>
              <a:lnSpc>
                <a:spcPct val="130000"/>
              </a:lnSpc>
            </a:pPr>
            <a:endParaRPr lang="en-US" sz="2400" b="0" kern="1200" dirty="0">
              <a:latin typeface="Arial Rounded MT Bold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57200" y="1403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Dengue vaccine Target Product Profile</a:t>
            </a:r>
          </a:p>
          <a:p>
            <a:pPr algn="r"/>
            <a:r>
              <a:rPr lang="en-US" sz="2900" dirty="0"/>
              <a:t>- T. Monath</a:t>
            </a:r>
          </a:p>
        </p:txBody>
      </p:sp>
    </p:spTree>
    <p:extLst>
      <p:ext uri="{BB962C8B-B14F-4D97-AF65-F5344CB8AC3E}">
        <p14:creationId xmlns:p14="http://schemas.microsoft.com/office/powerpoint/2010/main" val="94305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82"/>
          <p:cNvSpPr>
            <a:spLocks noChangeShapeType="1"/>
          </p:cNvSpPr>
          <p:nvPr/>
        </p:nvSpPr>
        <p:spPr bwMode="auto">
          <a:xfrm>
            <a:off x="203200" y="685559"/>
            <a:ext cx="8699500" cy="0"/>
          </a:xfrm>
          <a:prstGeom prst="line">
            <a:avLst/>
          </a:prstGeom>
          <a:noFill/>
          <a:ln w="19050">
            <a:solidFill>
              <a:srgbClr val="276097"/>
            </a:solidFill>
            <a:round/>
            <a:headEnd/>
            <a:tailEnd type="none" w="lg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5" name="Text Box 83"/>
          <p:cNvSpPr txBox="1">
            <a:spLocks noChangeArrowheads="1"/>
          </p:cNvSpPr>
          <p:nvPr/>
        </p:nvSpPr>
        <p:spPr bwMode="auto">
          <a:xfrm>
            <a:off x="675273" y="79131"/>
            <a:ext cx="7491410" cy="523220"/>
          </a:xfrm>
          <a:prstGeom prst="rect">
            <a:avLst/>
          </a:prstGeom>
          <a:noFill/>
          <a:ln w="19050">
            <a:miter lim="800000"/>
            <a:headEnd/>
            <a:tailEnd type="none" w="lg" len="med"/>
          </a:ln>
        </p:spPr>
        <p:txBody>
          <a:bodyPr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9pPr>
          </a:lstStyle>
          <a:p>
            <a:pPr eaLnBrk="0" hangingPunct="0"/>
            <a:r>
              <a:rPr lang="en-US" sz="2800" dirty="0">
                <a:solidFill>
                  <a:srgbClr val="276097"/>
                </a:solidFill>
              </a:rPr>
              <a:t> 18 years of DENV vaccine development at NIAID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1205" y="1005050"/>
            <a:ext cx="2415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Pre-clinical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candidates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(monkeys 180+)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0775" y="1004424"/>
            <a:ext cx="226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Phase I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monovalent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(700+)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526" y="1003187"/>
            <a:ext cx="1344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Phase II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tetravalent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(800+)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1045" y="1947163"/>
            <a:ext cx="1794934" cy="507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DEN1Δ30</a:t>
            </a:r>
          </a:p>
          <a:p>
            <a:r>
              <a:rPr lang="en-US" sz="1200" dirty="0"/>
              <a:t>DEN1/4</a:t>
            </a:r>
          </a:p>
          <a:p>
            <a:r>
              <a:rPr lang="en-US" sz="1200" dirty="0"/>
              <a:t>DEN1/4Δ30</a:t>
            </a:r>
          </a:p>
          <a:p>
            <a:r>
              <a:rPr lang="en-US" sz="1200" dirty="0"/>
              <a:t>DEN1/4Δ30(CME)</a:t>
            </a:r>
          </a:p>
          <a:p>
            <a:r>
              <a:rPr lang="en-US" sz="1200" dirty="0"/>
              <a:t>DEN1mutF</a:t>
            </a:r>
          </a:p>
          <a:p>
            <a:endParaRPr lang="en-US" sz="1200" dirty="0"/>
          </a:p>
          <a:p>
            <a:r>
              <a:rPr lang="en-US" sz="1200" dirty="0"/>
              <a:t>DEN2Δ30</a:t>
            </a:r>
          </a:p>
          <a:p>
            <a:r>
              <a:rPr lang="en-US" sz="1200" dirty="0"/>
              <a:t>DEN2Δ30-4995</a:t>
            </a:r>
          </a:p>
          <a:p>
            <a:r>
              <a:rPr lang="en-US" sz="1200" dirty="0"/>
              <a:t>DEN2/4</a:t>
            </a:r>
          </a:p>
          <a:p>
            <a:r>
              <a:rPr lang="en-US" sz="1200" dirty="0"/>
              <a:t>DEN2/4Δ30</a:t>
            </a:r>
          </a:p>
          <a:p>
            <a:r>
              <a:rPr lang="en-US" sz="1200" dirty="0"/>
              <a:t>DEN2/4Δ30(CME)</a:t>
            </a:r>
          </a:p>
          <a:p>
            <a:r>
              <a:rPr lang="en-US" sz="1200" dirty="0"/>
              <a:t>DEN2-3’D4Δ30</a:t>
            </a:r>
          </a:p>
          <a:p>
            <a:endParaRPr lang="en-US" sz="1200" dirty="0"/>
          </a:p>
          <a:p>
            <a:r>
              <a:rPr lang="en-US" sz="1200" dirty="0"/>
              <a:t>DEN3Δ30</a:t>
            </a:r>
          </a:p>
          <a:p>
            <a:r>
              <a:rPr lang="en-US" sz="1200" dirty="0"/>
              <a:t>DEN3/4</a:t>
            </a:r>
          </a:p>
          <a:p>
            <a:r>
              <a:rPr lang="en-US" sz="1200" dirty="0"/>
              <a:t>DEN3/4Δ30</a:t>
            </a:r>
          </a:p>
          <a:p>
            <a:r>
              <a:rPr lang="en-US" sz="1200" dirty="0"/>
              <a:t>DEN3/4Δ30(CME)</a:t>
            </a:r>
          </a:p>
          <a:p>
            <a:r>
              <a:rPr lang="en-US" sz="1200" dirty="0"/>
              <a:t>DEN3/4Δ30(Sri Lanka)</a:t>
            </a:r>
          </a:p>
          <a:p>
            <a:r>
              <a:rPr lang="en-US" sz="1200" dirty="0"/>
              <a:t>DEN3Δ86</a:t>
            </a:r>
          </a:p>
          <a:p>
            <a:r>
              <a:rPr lang="en-US" sz="1200" dirty="0"/>
              <a:t>DEN3Δ30/31</a:t>
            </a:r>
          </a:p>
          <a:p>
            <a:r>
              <a:rPr lang="en-US" sz="1200" dirty="0"/>
              <a:t>DEN3-3’D4Δ30</a:t>
            </a:r>
          </a:p>
          <a:p>
            <a:endParaRPr lang="en-US" sz="1200" dirty="0"/>
          </a:p>
          <a:p>
            <a:r>
              <a:rPr lang="en-US" sz="1200" dirty="0"/>
              <a:t>DEN4Δ30</a:t>
            </a:r>
          </a:p>
          <a:p>
            <a:r>
              <a:rPr lang="en-US" sz="1200" dirty="0"/>
              <a:t>DEN4Δ30-200,201</a:t>
            </a:r>
          </a:p>
          <a:p>
            <a:r>
              <a:rPr lang="en-US" sz="1200" dirty="0"/>
              <a:t>DEN4Δ30-436-437</a:t>
            </a:r>
          </a:p>
          <a:p>
            <a:r>
              <a:rPr lang="en-US" sz="1200" dirty="0"/>
              <a:t>DEN4Δ30-4995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9808" y="1947163"/>
            <a:ext cx="1429449" cy="507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DEN1Δ30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DEN2/4Δ30</a:t>
            </a:r>
          </a:p>
          <a:p>
            <a:r>
              <a:rPr lang="en-US" sz="1200" dirty="0"/>
              <a:t>DEN2Δ30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DEN3/4Δ30</a:t>
            </a:r>
          </a:p>
          <a:p>
            <a:r>
              <a:rPr lang="en-US" sz="1200" dirty="0"/>
              <a:t>DEN3Δ30/31</a:t>
            </a:r>
          </a:p>
          <a:p>
            <a:r>
              <a:rPr lang="en-US" sz="1200" dirty="0"/>
              <a:t>DEN3-3’D4Δ30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DEN4Δ30</a:t>
            </a:r>
          </a:p>
          <a:p>
            <a:r>
              <a:rPr lang="en-US" sz="1200" dirty="0"/>
              <a:t>DEN4Δ30-4995</a:t>
            </a:r>
          </a:p>
          <a:p>
            <a:r>
              <a:rPr lang="en-US" sz="1200" dirty="0"/>
              <a:t>DEN4Δ30-200,201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5649" y="1904828"/>
            <a:ext cx="171872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DEN1Δ30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DEN2/4Δ30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DEN3Δ30/31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pPr>
              <a:spcAft>
                <a:spcPts val="1200"/>
              </a:spcAft>
            </a:pPr>
            <a:endParaRPr lang="en-US" sz="800" dirty="0"/>
          </a:p>
          <a:p>
            <a:r>
              <a:rPr lang="en-US" sz="1400" dirty="0"/>
              <a:t>DEN4Δ30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>
            <a:off x="1066917" y="1918591"/>
            <a:ext cx="177582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710196" y="4002730"/>
            <a:ext cx="4309534" cy="553998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</p:spPr>
        <p:txBody>
          <a:bodyPr wrap="square" tIns="137160" bIns="137160" rtlCol="0">
            <a:spAutoFit/>
          </a:bodyPr>
          <a:lstStyle/>
          <a:p>
            <a:pPr algn="ctr"/>
            <a:r>
              <a:rPr lang="en-US" dirty="0"/>
              <a:t>100’s of virus constructs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50631" y="1010947"/>
            <a:ext cx="226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Phase I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tetravalent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(200+)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712" y="1953686"/>
            <a:ext cx="1557867" cy="489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DEN1Δ30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DEN2/4Δ30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DEN3Δ30/31</a:t>
            </a:r>
          </a:p>
          <a:p>
            <a:r>
              <a:rPr lang="en-US" sz="1200" dirty="0"/>
              <a:t>DEN3-3’D4Δ30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DEN4Δ30</a:t>
            </a:r>
          </a:p>
          <a:p>
            <a:r>
              <a:rPr lang="en-US" sz="1200" dirty="0"/>
              <a:t>DEN4Δ30-200,201</a:t>
            </a:r>
          </a:p>
        </p:txBody>
      </p:sp>
      <p:sp>
        <p:nvSpPr>
          <p:cNvPr id="21" name="Line 82"/>
          <p:cNvSpPr>
            <a:spLocks noChangeShapeType="1"/>
          </p:cNvSpPr>
          <p:nvPr/>
        </p:nvSpPr>
        <p:spPr bwMode="auto">
          <a:xfrm flipV="1">
            <a:off x="6163090" y="1924776"/>
            <a:ext cx="1212666" cy="652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822646" y="4049832"/>
            <a:ext cx="245388" cy="794802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FFFF66"/>
              </a:solidFill>
              <a:effectLst/>
              <a:latin typeface="Arial" pitchFamily="-97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00973" y="1013049"/>
            <a:ext cx="226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Phase III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tetravalent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(16,000+)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1704" y="1901732"/>
            <a:ext cx="171872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DEN1Δ30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DEN2/4Δ30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DEN3Δ30/31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800" b="1" dirty="0"/>
          </a:p>
          <a:p>
            <a:endParaRPr lang="en-US" sz="800" b="1" dirty="0"/>
          </a:p>
          <a:p>
            <a:endParaRPr lang="en-US" sz="800" b="1" dirty="0"/>
          </a:p>
          <a:p>
            <a:pPr>
              <a:spcAft>
                <a:spcPts val="1200"/>
              </a:spcAft>
            </a:pPr>
            <a:endParaRPr lang="en-US" sz="800" b="1" dirty="0"/>
          </a:p>
          <a:p>
            <a:r>
              <a:rPr lang="en-US" sz="1400" b="1" dirty="0"/>
              <a:t>DEN4Δ30</a:t>
            </a:r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26" name="Line 82"/>
          <p:cNvSpPr>
            <a:spLocks noChangeShapeType="1"/>
          </p:cNvSpPr>
          <p:nvPr/>
        </p:nvSpPr>
        <p:spPr bwMode="auto">
          <a:xfrm flipV="1">
            <a:off x="7696212" y="1924776"/>
            <a:ext cx="1212666" cy="652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" name="Line 82"/>
          <p:cNvSpPr>
            <a:spLocks noChangeShapeType="1"/>
          </p:cNvSpPr>
          <p:nvPr/>
        </p:nvSpPr>
        <p:spPr bwMode="auto">
          <a:xfrm flipV="1">
            <a:off x="4629969" y="1924776"/>
            <a:ext cx="1212666" cy="652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8" name="Line 82"/>
          <p:cNvSpPr>
            <a:spLocks noChangeShapeType="1"/>
          </p:cNvSpPr>
          <p:nvPr/>
        </p:nvSpPr>
        <p:spPr bwMode="auto">
          <a:xfrm flipV="1">
            <a:off x="3096848" y="1924776"/>
            <a:ext cx="1212666" cy="652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" name="Line 82"/>
          <p:cNvSpPr>
            <a:spLocks noChangeShapeType="1"/>
          </p:cNvSpPr>
          <p:nvPr/>
        </p:nvSpPr>
        <p:spPr bwMode="auto">
          <a:xfrm>
            <a:off x="184633" y="911225"/>
            <a:ext cx="4810221" cy="0"/>
          </a:xfrm>
          <a:prstGeom prst="line">
            <a:avLst/>
          </a:prstGeom>
          <a:noFill/>
          <a:ln w="28575" cap="rnd" cmpd="sng">
            <a:solidFill>
              <a:srgbClr val="AC3F3D"/>
            </a:solidFill>
            <a:round/>
            <a:headEnd type="arrow" w="lg" len="med"/>
            <a:tailEnd type="oval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" name="Line 82"/>
          <p:cNvSpPr>
            <a:spLocks noChangeShapeType="1"/>
          </p:cNvSpPr>
          <p:nvPr/>
        </p:nvSpPr>
        <p:spPr bwMode="auto">
          <a:xfrm flipH="1">
            <a:off x="5227373" y="911225"/>
            <a:ext cx="3498172" cy="0"/>
          </a:xfrm>
          <a:prstGeom prst="line">
            <a:avLst/>
          </a:prstGeom>
          <a:noFill/>
          <a:ln w="28575" cap="rnd" cmpd="sng">
            <a:solidFill>
              <a:srgbClr val="AC3F3D"/>
            </a:solidFill>
            <a:round/>
            <a:headEnd type="arrow" w="lg" len="med"/>
            <a:tailEnd type="oval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2853" y="702137"/>
            <a:ext cx="1300356" cy="369332"/>
          </a:xfrm>
          <a:prstGeom prst="rect">
            <a:avLst/>
          </a:prstGeom>
          <a:solidFill>
            <a:srgbClr val="EEECE2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1999 - 2012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8037" y="697678"/>
            <a:ext cx="1297150" cy="369332"/>
          </a:xfrm>
          <a:prstGeom prst="rect">
            <a:avLst/>
          </a:prstGeom>
          <a:solidFill>
            <a:srgbClr val="EEECE2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2013 - 2018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10183" y="1834231"/>
            <a:ext cx="435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9D425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sz="2400" dirty="0">
              <a:solidFill>
                <a:srgbClr val="F9D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0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82"/>
          <p:cNvSpPr>
            <a:spLocks noChangeShapeType="1"/>
          </p:cNvSpPr>
          <p:nvPr/>
        </p:nvSpPr>
        <p:spPr bwMode="auto">
          <a:xfrm>
            <a:off x="203200" y="685559"/>
            <a:ext cx="8699500" cy="0"/>
          </a:xfrm>
          <a:prstGeom prst="line">
            <a:avLst/>
          </a:prstGeom>
          <a:noFill/>
          <a:ln w="19050">
            <a:solidFill>
              <a:srgbClr val="276097"/>
            </a:solidFill>
            <a:round/>
            <a:headEnd/>
            <a:tailEnd type="none" w="lg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2245519" y="2824883"/>
            <a:ext cx="4449798" cy="365050"/>
            <a:chOff x="821335" y="2271043"/>
            <a:chExt cx="4449798" cy="365050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874570" y="2448878"/>
              <a:ext cx="4167512" cy="304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>
              <a:off x="821335" y="2271043"/>
              <a:ext cx="958224" cy="3650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DEN1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985193" y="2271043"/>
              <a:ext cx="958224" cy="3650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DEN2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149051" y="2271043"/>
              <a:ext cx="958224" cy="3650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DEN3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312909" y="2271043"/>
              <a:ext cx="958224" cy="3650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DEN4</a:t>
              </a:r>
            </a:p>
          </p:txBody>
        </p:sp>
      </p:grpSp>
      <p:sp>
        <p:nvSpPr>
          <p:cNvPr id="118" name="Line 4"/>
          <p:cNvSpPr>
            <a:spLocks noChangeShapeType="1"/>
          </p:cNvSpPr>
          <p:nvPr/>
        </p:nvSpPr>
        <p:spPr bwMode="auto">
          <a:xfrm>
            <a:off x="1556755" y="3871354"/>
            <a:ext cx="402773" cy="0"/>
          </a:xfrm>
          <a:prstGeom prst="line">
            <a:avLst/>
          </a:prstGeom>
          <a:noFill/>
          <a:ln w="25400">
            <a:solidFill>
              <a:srgbClr val="52A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5"/>
          <p:cNvSpPr>
            <a:spLocks noChangeShapeType="1"/>
          </p:cNvSpPr>
          <p:nvPr/>
        </p:nvSpPr>
        <p:spPr bwMode="auto">
          <a:xfrm>
            <a:off x="6692815" y="3883419"/>
            <a:ext cx="402773" cy="0"/>
          </a:xfrm>
          <a:prstGeom prst="line">
            <a:avLst/>
          </a:prstGeom>
          <a:noFill/>
          <a:ln w="25400">
            <a:solidFill>
              <a:srgbClr val="52A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Rectangle 63"/>
          <p:cNvSpPr>
            <a:spLocks noChangeArrowheads="1"/>
          </p:cNvSpPr>
          <p:nvPr/>
        </p:nvSpPr>
        <p:spPr bwMode="auto">
          <a:xfrm>
            <a:off x="1696176" y="3757182"/>
            <a:ext cx="297151" cy="230414"/>
          </a:xfrm>
          <a:prstGeom prst="rect">
            <a:avLst/>
          </a:prstGeom>
          <a:solidFill>
            <a:srgbClr val="52A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cs typeface="Arial" charset="0"/>
              </a:rPr>
              <a:t>C</a:t>
            </a:r>
          </a:p>
        </p:txBody>
      </p:sp>
      <p:sp>
        <p:nvSpPr>
          <p:cNvPr id="121" name="Rectangle 64"/>
          <p:cNvSpPr>
            <a:spLocks noChangeArrowheads="1"/>
          </p:cNvSpPr>
          <p:nvPr/>
        </p:nvSpPr>
        <p:spPr bwMode="auto">
          <a:xfrm>
            <a:off x="1986285" y="3757182"/>
            <a:ext cx="360524" cy="230414"/>
          </a:xfrm>
          <a:prstGeom prst="rect">
            <a:avLst/>
          </a:prstGeom>
          <a:solidFill>
            <a:srgbClr val="52A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cs typeface="Arial" charset="0"/>
              </a:rPr>
              <a:t>prM</a:t>
            </a:r>
          </a:p>
        </p:txBody>
      </p:sp>
      <p:sp>
        <p:nvSpPr>
          <p:cNvPr id="122" name="Rectangle 65"/>
          <p:cNvSpPr>
            <a:spLocks noChangeArrowheads="1"/>
          </p:cNvSpPr>
          <p:nvPr/>
        </p:nvSpPr>
        <p:spPr bwMode="auto">
          <a:xfrm>
            <a:off x="2338360" y="3757182"/>
            <a:ext cx="542195" cy="230414"/>
          </a:xfrm>
          <a:prstGeom prst="rect">
            <a:avLst/>
          </a:prstGeom>
          <a:solidFill>
            <a:srgbClr val="52A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E</a:t>
            </a:r>
          </a:p>
        </p:txBody>
      </p:sp>
      <p:sp>
        <p:nvSpPr>
          <p:cNvPr id="123" name="Rectangle 66"/>
          <p:cNvSpPr>
            <a:spLocks noChangeArrowheads="1"/>
          </p:cNvSpPr>
          <p:nvPr/>
        </p:nvSpPr>
        <p:spPr bwMode="auto">
          <a:xfrm>
            <a:off x="2872105" y="3757182"/>
            <a:ext cx="425306" cy="230414"/>
          </a:xfrm>
          <a:prstGeom prst="rect">
            <a:avLst/>
          </a:prstGeom>
          <a:solidFill>
            <a:srgbClr val="52A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NS1</a:t>
            </a:r>
          </a:p>
        </p:txBody>
      </p:sp>
      <p:sp>
        <p:nvSpPr>
          <p:cNvPr id="124" name="Rectangle 67"/>
          <p:cNvSpPr>
            <a:spLocks noChangeArrowheads="1"/>
          </p:cNvSpPr>
          <p:nvPr/>
        </p:nvSpPr>
        <p:spPr bwMode="auto">
          <a:xfrm>
            <a:off x="3288961" y="3757182"/>
            <a:ext cx="499946" cy="230414"/>
          </a:xfrm>
          <a:prstGeom prst="rect">
            <a:avLst/>
          </a:prstGeom>
          <a:solidFill>
            <a:srgbClr val="52A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NS2A</a:t>
            </a:r>
          </a:p>
        </p:txBody>
      </p:sp>
      <p:sp>
        <p:nvSpPr>
          <p:cNvPr id="125" name="Rectangle 68"/>
          <p:cNvSpPr>
            <a:spLocks noChangeArrowheads="1"/>
          </p:cNvSpPr>
          <p:nvPr/>
        </p:nvSpPr>
        <p:spPr bwMode="auto">
          <a:xfrm>
            <a:off x="3780456" y="3757182"/>
            <a:ext cx="499946" cy="230414"/>
          </a:xfrm>
          <a:prstGeom prst="rect">
            <a:avLst/>
          </a:prstGeom>
          <a:solidFill>
            <a:srgbClr val="52A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cs typeface="Arial" charset="0"/>
              </a:rPr>
              <a:t>NS2B</a:t>
            </a:r>
          </a:p>
        </p:txBody>
      </p:sp>
      <p:sp>
        <p:nvSpPr>
          <p:cNvPr id="126" name="Rectangle 69"/>
          <p:cNvSpPr>
            <a:spLocks noChangeArrowheads="1"/>
          </p:cNvSpPr>
          <p:nvPr/>
        </p:nvSpPr>
        <p:spPr bwMode="auto">
          <a:xfrm>
            <a:off x="4271952" y="3757182"/>
            <a:ext cx="636550" cy="230414"/>
          </a:xfrm>
          <a:prstGeom prst="rect">
            <a:avLst/>
          </a:prstGeom>
          <a:solidFill>
            <a:srgbClr val="52A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NS3</a:t>
            </a:r>
          </a:p>
        </p:txBody>
      </p:sp>
      <p:sp>
        <p:nvSpPr>
          <p:cNvPr id="127" name="Rectangle 70"/>
          <p:cNvSpPr>
            <a:spLocks noChangeArrowheads="1"/>
          </p:cNvSpPr>
          <p:nvPr/>
        </p:nvSpPr>
        <p:spPr bwMode="auto">
          <a:xfrm>
            <a:off x="4901461" y="3757182"/>
            <a:ext cx="498537" cy="230414"/>
          </a:xfrm>
          <a:prstGeom prst="rect">
            <a:avLst/>
          </a:prstGeom>
          <a:solidFill>
            <a:srgbClr val="52A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NS4A</a:t>
            </a:r>
          </a:p>
        </p:txBody>
      </p:sp>
      <p:sp>
        <p:nvSpPr>
          <p:cNvPr id="128" name="Rectangle 71"/>
          <p:cNvSpPr>
            <a:spLocks noChangeArrowheads="1"/>
          </p:cNvSpPr>
          <p:nvPr/>
        </p:nvSpPr>
        <p:spPr bwMode="auto">
          <a:xfrm>
            <a:off x="5392958" y="3757182"/>
            <a:ext cx="498537" cy="230414"/>
          </a:xfrm>
          <a:prstGeom prst="rect">
            <a:avLst/>
          </a:prstGeom>
          <a:solidFill>
            <a:srgbClr val="52A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NS4B</a:t>
            </a:r>
          </a:p>
        </p:txBody>
      </p:sp>
      <p:sp>
        <p:nvSpPr>
          <p:cNvPr id="129" name="Rectangle 72"/>
          <p:cNvSpPr>
            <a:spLocks noChangeArrowheads="1"/>
          </p:cNvSpPr>
          <p:nvPr/>
        </p:nvSpPr>
        <p:spPr bwMode="auto">
          <a:xfrm>
            <a:off x="5883045" y="3757182"/>
            <a:ext cx="818221" cy="230414"/>
          </a:xfrm>
          <a:prstGeom prst="rect">
            <a:avLst/>
          </a:prstGeom>
          <a:solidFill>
            <a:srgbClr val="52A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NS5</a:t>
            </a:r>
          </a:p>
        </p:txBody>
      </p:sp>
      <p:sp>
        <p:nvSpPr>
          <p:cNvPr id="130" name="Text Box 16"/>
          <p:cNvSpPr txBox="1">
            <a:spLocks noChangeArrowheads="1"/>
          </p:cNvSpPr>
          <p:nvPr/>
        </p:nvSpPr>
        <p:spPr bwMode="auto">
          <a:xfrm>
            <a:off x="7099813" y="3684450"/>
            <a:ext cx="367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3´</a:t>
            </a:r>
          </a:p>
        </p:txBody>
      </p:sp>
      <p:sp>
        <p:nvSpPr>
          <p:cNvPr id="131" name="Text Box 17"/>
          <p:cNvSpPr txBox="1">
            <a:spLocks noChangeArrowheads="1"/>
          </p:cNvSpPr>
          <p:nvPr/>
        </p:nvSpPr>
        <p:spPr bwMode="auto">
          <a:xfrm>
            <a:off x="1282136" y="3674646"/>
            <a:ext cx="367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5´</a:t>
            </a:r>
          </a:p>
        </p:txBody>
      </p:sp>
      <p:sp>
        <p:nvSpPr>
          <p:cNvPr id="132" name="Text Box 18"/>
          <p:cNvSpPr txBox="1">
            <a:spLocks noChangeArrowheads="1"/>
          </p:cNvSpPr>
          <p:nvPr/>
        </p:nvSpPr>
        <p:spPr bwMode="auto">
          <a:xfrm>
            <a:off x="6637892" y="3414455"/>
            <a:ext cx="528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Δ30</a:t>
            </a:r>
            <a:endParaRPr lang="en-US" sz="1400" dirty="0">
              <a:latin typeface="Times" charset="0"/>
            </a:endParaRPr>
          </a:p>
        </p:txBody>
      </p:sp>
      <p:sp>
        <p:nvSpPr>
          <p:cNvPr id="133" name="Line 19"/>
          <p:cNvSpPr>
            <a:spLocks noChangeShapeType="1"/>
          </p:cNvSpPr>
          <p:nvPr/>
        </p:nvSpPr>
        <p:spPr bwMode="auto">
          <a:xfrm flipV="1">
            <a:off x="6899835" y="3692224"/>
            <a:ext cx="0" cy="188744"/>
          </a:xfrm>
          <a:prstGeom prst="line">
            <a:avLst/>
          </a:prstGeom>
          <a:noFill/>
          <a:ln w="25400">
            <a:solidFill>
              <a:srgbClr val="52A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Text Box 20"/>
          <p:cNvSpPr txBox="1">
            <a:spLocks noChangeArrowheads="1"/>
          </p:cNvSpPr>
          <p:nvPr/>
        </p:nvSpPr>
        <p:spPr bwMode="auto">
          <a:xfrm>
            <a:off x="7466326" y="3720014"/>
            <a:ext cx="10621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/>
              <a:t>rDEN1Δ30</a:t>
            </a:r>
          </a:p>
        </p:txBody>
      </p:sp>
      <p:sp>
        <p:nvSpPr>
          <p:cNvPr id="135" name="Line 24"/>
          <p:cNvSpPr>
            <a:spLocks noChangeShapeType="1"/>
          </p:cNvSpPr>
          <p:nvPr/>
        </p:nvSpPr>
        <p:spPr bwMode="auto">
          <a:xfrm>
            <a:off x="1568021" y="4449914"/>
            <a:ext cx="402773" cy="0"/>
          </a:xfrm>
          <a:prstGeom prst="line">
            <a:avLst/>
          </a:prstGeom>
          <a:noFill/>
          <a:ln w="25400">
            <a:solidFill>
              <a:srgbClr val="FC38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Line 25"/>
          <p:cNvSpPr>
            <a:spLocks noChangeShapeType="1"/>
          </p:cNvSpPr>
          <p:nvPr/>
        </p:nvSpPr>
        <p:spPr bwMode="auto">
          <a:xfrm>
            <a:off x="6704083" y="4459741"/>
            <a:ext cx="402773" cy="0"/>
          </a:xfrm>
          <a:prstGeom prst="line">
            <a:avLst/>
          </a:prstGeom>
          <a:noFill/>
          <a:ln w="25400">
            <a:solidFill>
              <a:srgbClr val="FC38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Rectangle 26"/>
          <p:cNvSpPr>
            <a:spLocks noChangeArrowheads="1"/>
          </p:cNvSpPr>
          <p:nvPr/>
        </p:nvSpPr>
        <p:spPr bwMode="auto">
          <a:xfrm>
            <a:off x="1707443" y="4333220"/>
            <a:ext cx="297151" cy="230935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cs typeface="Arial" charset="0"/>
              </a:rPr>
              <a:t>C</a:t>
            </a:r>
          </a:p>
        </p:txBody>
      </p:sp>
      <p:sp>
        <p:nvSpPr>
          <p:cNvPr id="138" name="Rectangle 27"/>
          <p:cNvSpPr>
            <a:spLocks noChangeArrowheads="1"/>
          </p:cNvSpPr>
          <p:nvPr/>
        </p:nvSpPr>
        <p:spPr bwMode="auto">
          <a:xfrm>
            <a:off x="1997552" y="4333220"/>
            <a:ext cx="360524" cy="23093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cs typeface="Arial" charset="0"/>
              </a:rPr>
              <a:t>prM</a:t>
            </a:r>
          </a:p>
        </p:txBody>
      </p:sp>
      <p:sp>
        <p:nvSpPr>
          <p:cNvPr id="139" name="Rectangle 28"/>
          <p:cNvSpPr>
            <a:spLocks noChangeArrowheads="1"/>
          </p:cNvSpPr>
          <p:nvPr/>
        </p:nvSpPr>
        <p:spPr bwMode="auto">
          <a:xfrm>
            <a:off x="2349626" y="4333220"/>
            <a:ext cx="542195" cy="23093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E</a:t>
            </a:r>
          </a:p>
        </p:txBody>
      </p:sp>
      <p:sp>
        <p:nvSpPr>
          <p:cNvPr id="140" name="Rectangle 29"/>
          <p:cNvSpPr>
            <a:spLocks noChangeArrowheads="1"/>
          </p:cNvSpPr>
          <p:nvPr/>
        </p:nvSpPr>
        <p:spPr bwMode="auto">
          <a:xfrm>
            <a:off x="2883372" y="4333220"/>
            <a:ext cx="425306" cy="230935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NS1</a:t>
            </a:r>
          </a:p>
        </p:txBody>
      </p:sp>
      <p:sp>
        <p:nvSpPr>
          <p:cNvPr id="141" name="Rectangle 30"/>
          <p:cNvSpPr>
            <a:spLocks noChangeArrowheads="1"/>
          </p:cNvSpPr>
          <p:nvPr/>
        </p:nvSpPr>
        <p:spPr bwMode="auto">
          <a:xfrm>
            <a:off x="3300228" y="4333220"/>
            <a:ext cx="499946" cy="230935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NS2A</a:t>
            </a:r>
          </a:p>
        </p:txBody>
      </p:sp>
      <p:sp>
        <p:nvSpPr>
          <p:cNvPr id="142" name="Rectangle 31"/>
          <p:cNvSpPr>
            <a:spLocks noChangeArrowheads="1"/>
          </p:cNvSpPr>
          <p:nvPr/>
        </p:nvSpPr>
        <p:spPr bwMode="auto">
          <a:xfrm>
            <a:off x="3791723" y="4333220"/>
            <a:ext cx="499946" cy="230935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NS2B</a:t>
            </a:r>
          </a:p>
        </p:txBody>
      </p:sp>
      <p:sp>
        <p:nvSpPr>
          <p:cNvPr id="143" name="Rectangle 32"/>
          <p:cNvSpPr>
            <a:spLocks noChangeArrowheads="1"/>
          </p:cNvSpPr>
          <p:nvPr/>
        </p:nvSpPr>
        <p:spPr bwMode="auto">
          <a:xfrm>
            <a:off x="4283219" y="4333220"/>
            <a:ext cx="636550" cy="230935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NS3</a:t>
            </a:r>
          </a:p>
        </p:txBody>
      </p:sp>
      <p:sp>
        <p:nvSpPr>
          <p:cNvPr id="144" name="Rectangle 33"/>
          <p:cNvSpPr>
            <a:spLocks noChangeArrowheads="1"/>
          </p:cNvSpPr>
          <p:nvPr/>
        </p:nvSpPr>
        <p:spPr bwMode="auto">
          <a:xfrm>
            <a:off x="4912729" y="4333220"/>
            <a:ext cx="498537" cy="230935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NS4A</a:t>
            </a:r>
          </a:p>
        </p:txBody>
      </p:sp>
      <p:sp>
        <p:nvSpPr>
          <p:cNvPr id="145" name="Rectangle 34"/>
          <p:cNvSpPr>
            <a:spLocks noChangeArrowheads="1"/>
          </p:cNvSpPr>
          <p:nvPr/>
        </p:nvSpPr>
        <p:spPr bwMode="auto">
          <a:xfrm>
            <a:off x="5404224" y="4333220"/>
            <a:ext cx="498537" cy="230935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NS4B</a:t>
            </a:r>
          </a:p>
        </p:txBody>
      </p:sp>
      <p:sp>
        <p:nvSpPr>
          <p:cNvPr id="146" name="Rectangle 35"/>
          <p:cNvSpPr>
            <a:spLocks noChangeArrowheads="1"/>
          </p:cNvSpPr>
          <p:nvPr/>
        </p:nvSpPr>
        <p:spPr bwMode="auto">
          <a:xfrm>
            <a:off x="5894311" y="4333220"/>
            <a:ext cx="818221" cy="230935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NS5</a:t>
            </a:r>
          </a:p>
        </p:txBody>
      </p:sp>
      <p:sp>
        <p:nvSpPr>
          <p:cNvPr id="147" name="Text Box 36"/>
          <p:cNvSpPr txBox="1">
            <a:spLocks noChangeArrowheads="1"/>
          </p:cNvSpPr>
          <p:nvPr/>
        </p:nvSpPr>
        <p:spPr bwMode="auto">
          <a:xfrm>
            <a:off x="7111080" y="4260460"/>
            <a:ext cx="367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3´</a:t>
            </a:r>
          </a:p>
        </p:txBody>
      </p:sp>
      <p:sp>
        <p:nvSpPr>
          <p:cNvPr id="148" name="Text Box 37"/>
          <p:cNvSpPr txBox="1">
            <a:spLocks noChangeArrowheads="1"/>
          </p:cNvSpPr>
          <p:nvPr/>
        </p:nvSpPr>
        <p:spPr bwMode="auto">
          <a:xfrm>
            <a:off x="1293403" y="4250634"/>
            <a:ext cx="367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5´</a:t>
            </a:r>
          </a:p>
        </p:txBody>
      </p:sp>
      <p:sp>
        <p:nvSpPr>
          <p:cNvPr id="149" name="Text Box 38"/>
          <p:cNvSpPr txBox="1">
            <a:spLocks noChangeArrowheads="1"/>
          </p:cNvSpPr>
          <p:nvPr/>
        </p:nvSpPr>
        <p:spPr bwMode="auto">
          <a:xfrm>
            <a:off x="6649159" y="3989829"/>
            <a:ext cx="528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∆30</a:t>
            </a:r>
            <a:endParaRPr lang="en-US" sz="1400">
              <a:latin typeface="Times" charset="0"/>
            </a:endParaRPr>
          </a:p>
        </p:txBody>
      </p:sp>
      <p:sp>
        <p:nvSpPr>
          <p:cNvPr id="150" name="Line 39"/>
          <p:cNvSpPr>
            <a:spLocks noChangeShapeType="1"/>
          </p:cNvSpPr>
          <p:nvPr/>
        </p:nvSpPr>
        <p:spPr bwMode="auto">
          <a:xfrm flipV="1">
            <a:off x="6911102" y="4268113"/>
            <a:ext cx="0" cy="189170"/>
          </a:xfrm>
          <a:prstGeom prst="line">
            <a:avLst/>
          </a:prstGeom>
          <a:noFill/>
          <a:ln w="25400">
            <a:solidFill>
              <a:srgbClr val="FC38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Text Box 41"/>
          <p:cNvSpPr txBox="1">
            <a:spLocks noChangeArrowheads="1"/>
          </p:cNvSpPr>
          <p:nvPr/>
        </p:nvSpPr>
        <p:spPr bwMode="auto">
          <a:xfrm>
            <a:off x="7477592" y="4282956"/>
            <a:ext cx="12119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/>
              <a:t>rDEN2/4Δ30</a:t>
            </a:r>
          </a:p>
        </p:txBody>
      </p:sp>
      <p:sp>
        <p:nvSpPr>
          <p:cNvPr id="152" name="Line 4"/>
          <p:cNvSpPr>
            <a:spLocks noChangeShapeType="1"/>
          </p:cNvSpPr>
          <p:nvPr/>
        </p:nvSpPr>
        <p:spPr bwMode="auto">
          <a:xfrm>
            <a:off x="1597597" y="5679895"/>
            <a:ext cx="402773" cy="0"/>
          </a:xfrm>
          <a:prstGeom prst="line">
            <a:avLst/>
          </a:prstGeom>
          <a:noFill/>
          <a:ln w="25400">
            <a:solidFill>
              <a:srgbClr val="FC38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5"/>
          <p:cNvSpPr>
            <a:spLocks noChangeShapeType="1"/>
          </p:cNvSpPr>
          <p:nvPr/>
        </p:nvSpPr>
        <p:spPr bwMode="auto">
          <a:xfrm>
            <a:off x="6733658" y="5689699"/>
            <a:ext cx="402773" cy="0"/>
          </a:xfrm>
          <a:prstGeom prst="line">
            <a:avLst/>
          </a:prstGeom>
          <a:noFill/>
          <a:ln w="25400">
            <a:solidFill>
              <a:srgbClr val="FC38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31"/>
          <p:cNvSpPr>
            <a:spLocks noChangeArrowheads="1"/>
          </p:cNvSpPr>
          <p:nvPr/>
        </p:nvSpPr>
        <p:spPr bwMode="auto">
          <a:xfrm>
            <a:off x="1737019" y="5563462"/>
            <a:ext cx="297151" cy="230414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C</a:t>
            </a:r>
          </a:p>
        </p:txBody>
      </p:sp>
      <p:sp>
        <p:nvSpPr>
          <p:cNvPr id="155" name="Rectangle 32"/>
          <p:cNvSpPr>
            <a:spLocks noChangeArrowheads="1"/>
          </p:cNvSpPr>
          <p:nvPr/>
        </p:nvSpPr>
        <p:spPr bwMode="auto">
          <a:xfrm>
            <a:off x="2027128" y="5563462"/>
            <a:ext cx="360524" cy="230414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prM</a:t>
            </a:r>
          </a:p>
        </p:txBody>
      </p:sp>
      <p:sp>
        <p:nvSpPr>
          <p:cNvPr id="156" name="Rectangle 33"/>
          <p:cNvSpPr>
            <a:spLocks noChangeArrowheads="1"/>
          </p:cNvSpPr>
          <p:nvPr/>
        </p:nvSpPr>
        <p:spPr bwMode="auto">
          <a:xfrm>
            <a:off x="2379202" y="5563462"/>
            <a:ext cx="542195" cy="230414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E</a:t>
            </a:r>
          </a:p>
        </p:txBody>
      </p:sp>
      <p:sp>
        <p:nvSpPr>
          <p:cNvPr id="157" name="Rectangle 34"/>
          <p:cNvSpPr>
            <a:spLocks noChangeArrowheads="1"/>
          </p:cNvSpPr>
          <p:nvPr/>
        </p:nvSpPr>
        <p:spPr bwMode="auto">
          <a:xfrm>
            <a:off x="2912947" y="5563462"/>
            <a:ext cx="425306" cy="230414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NS1</a:t>
            </a:r>
          </a:p>
        </p:txBody>
      </p:sp>
      <p:sp>
        <p:nvSpPr>
          <p:cNvPr id="158" name="Rectangle 35"/>
          <p:cNvSpPr>
            <a:spLocks noChangeArrowheads="1"/>
          </p:cNvSpPr>
          <p:nvPr/>
        </p:nvSpPr>
        <p:spPr bwMode="auto">
          <a:xfrm>
            <a:off x="3329803" y="5563462"/>
            <a:ext cx="499946" cy="230414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NS2A</a:t>
            </a:r>
          </a:p>
        </p:txBody>
      </p:sp>
      <p:sp>
        <p:nvSpPr>
          <p:cNvPr id="159" name="Rectangle 36"/>
          <p:cNvSpPr>
            <a:spLocks noChangeArrowheads="1"/>
          </p:cNvSpPr>
          <p:nvPr/>
        </p:nvSpPr>
        <p:spPr bwMode="auto">
          <a:xfrm>
            <a:off x="3821299" y="5563462"/>
            <a:ext cx="499946" cy="230414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NS2B</a:t>
            </a:r>
          </a:p>
        </p:txBody>
      </p:sp>
      <p:sp>
        <p:nvSpPr>
          <p:cNvPr id="160" name="Rectangle 37"/>
          <p:cNvSpPr>
            <a:spLocks noChangeArrowheads="1"/>
          </p:cNvSpPr>
          <p:nvPr/>
        </p:nvSpPr>
        <p:spPr bwMode="auto">
          <a:xfrm>
            <a:off x="4312795" y="5563462"/>
            <a:ext cx="636550" cy="230414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NS3</a:t>
            </a:r>
          </a:p>
        </p:txBody>
      </p:sp>
      <p:sp>
        <p:nvSpPr>
          <p:cNvPr id="161" name="Rectangle 38"/>
          <p:cNvSpPr>
            <a:spLocks noChangeArrowheads="1"/>
          </p:cNvSpPr>
          <p:nvPr/>
        </p:nvSpPr>
        <p:spPr bwMode="auto">
          <a:xfrm>
            <a:off x="4942305" y="5563462"/>
            <a:ext cx="498537" cy="230414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NS4A</a:t>
            </a:r>
          </a:p>
        </p:txBody>
      </p:sp>
      <p:sp>
        <p:nvSpPr>
          <p:cNvPr id="162" name="Rectangle 39"/>
          <p:cNvSpPr>
            <a:spLocks noChangeArrowheads="1"/>
          </p:cNvSpPr>
          <p:nvPr/>
        </p:nvSpPr>
        <p:spPr bwMode="auto">
          <a:xfrm>
            <a:off x="5433800" y="5563462"/>
            <a:ext cx="498537" cy="230414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NS4B</a:t>
            </a:r>
          </a:p>
        </p:txBody>
      </p:sp>
      <p:sp>
        <p:nvSpPr>
          <p:cNvPr id="163" name="Rectangle 40"/>
          <p:cNvSpPr>
            <a:spLocks noChangeArrowheads="1"/>
          </p:cNvSpPr>
          <p:nvPr/>
        </p:nvSpPr>
        <p:spPr bwMode="auto">
          <a:xfrm>
            <a:off x="5923888" y="5563462"/>
            <a:ext cx="818221" cy="230414"/>
          </a:xfrm>
          <a:prstGeom prst="rect">
            <a:avLst/>
          </a:prstGeom>
          <a:solidFill>
            <a:srgbClr val="FC93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NS5</a:t>
            </a:r>
          </a:p>
        </p:txBody>
      </p:sp>
      <p:sp>
        <p:nvSpPr>
          <p:cNvPr id="164" name="Text Box 16"/>
          <p:cNvSpPr txBox="1">
            <a:spLocks noChangeArrowheads="1"/>
          </p:cNvSpPr>
          <p:nvPr/>
        </p:nvSpPr>
        <p:spPr bwMode="auto">
          <a:xfrm>
            <a:off x="7140656" y="5490731"/>
            <a:ext cx="367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cs typeface="Arial" charset="0"/>
              </a:rPr>
              <a:t>3´</a:t>
            </a:r>
          </a:p>
        </p:txBody>
      </p:sp>
      <p:sp>
        <p:nvSpPr>
          <p:cNvPr id="165" name="Text Box 17"/>
          <p:cNvSpPr txBox="1">
            <a:spLocks noChangeArrowheads="1"/>
          </p:cNvSpPr>
          <p:nvPr/>
        </p:nvSpPr>
        <p:spPr bwMode="auto">
          <a:xfrm>
            <a:off x="1322979" y="5480927"/>
            <a:ext cx="367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cs typeface="Arial" charset="0"/>
              </a:rPr>
              <a:t>5´</a:t>
            </a:r>
          </a:p>
        </p:txBody>
      </p:sp>
      <p:sp>
        <p:nvSpPr>
          <p:cNvPr id="166" name="Text Box 18"/>
          <p:cNvSpPr txBox="1">
            <a:spLocks noChangeArrowheads="1"/>
          </p:cNvSpPr>
          <p:nvPr/>
        </p:nvSpPr>
        <p:spPr bwMode="auto">
          <a:xfrm>
            <a:off x="6678735" y="5220736"/>
            <a:ext cx="528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Δ30</a:t>
            </a:r>
          </a:p>
        </p:txBody>
      </p:sp>
      <p:sp>
        <p:nvSpPr>
          <p:cNvPr id="167" name="Line 19"/>
          <p:cNvSpPr>
            <a:spLocks noChangeShapeType="1"/>
          </p:cNvSpPr>
          <p:nvPr/>
        </p:nvSpPr>
        <p:spPr bwMode="auto">
          <a:xfrm flipV="1">
            <a:off x="6940678" y="5498507"/>
            <a:ext cx="0" cy="188743"/>
          </a:xfrm>
          <a:prstGeom prst="line">
            <a:avLst/>
          </a:prstGeom>
          <a:noFill/>
          <a:ln w="25400">
            <a:solidFill>
              <a:srgbClr val="FC38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Text Box 21"/>
          <p:cNvSpPr txBox="1">
            <a:spLocks noChangeArrowheads="1"/>
          </p:cNvSpPr>
          <p:nvPr/>
        </p:nvSpPr>
        <p:spPr bwMode="auto">
          <a:xfrm>
            <a:off x="7507169" y="5481810"/>
            <a:ext cx="10621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/>
              <a:t>rDEN4Δ30</a:t>
            </a:r>
          </a:p>
        </p:txBody>
      </p:sp>
      <p:sp>
        <p:nvSpPr>
          <p:cNvPr id="169" name="Text Box 44"/>
          <p:cNvSpPr txBox="1">
            <a:spLocks noChangeArrowheads="1"/>
          </p:cNvSpPr>
          <p:nvPr/>
        </p:nvSpPr>
        <p:spPr bwMode="auto">
          <a:xfrm>
            <a:off x="7495900" y="4912773"/>
            <a:ext cx="13117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/>
              <a:t>rDEN3Δ30/31</a:t>
            </a:r>
          </a:p>
        </p:txBody>
      </p:sp>
      <p:sp>
        <p:nvSpPr>
          <p:cNvPr id="170" name="Line 46"/>
          <p:cNvSpPr>
            <a:spLocks noChangeShapeType="1"/>
          </p:cNvSpPr>
          <p:nvPr/>
        </p:nvSpPr>
        <p:spPr bwMode="auto">
          <a:xfrm>
            <a:off x="1586329" y="5073890"/>
            <a:ext cx="402773" cy="0"/>
          </a:xfrm>
          <a:prstGeom prst="line">
            <a:avLst/>
          </a:prstGeom>
          <a:noFill/>
          <a:ln w="25400">
            <a:solidFill>
              <a:srgbClr val="22FF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Line 47"/>
          <p:cNvSpPr>
            <a:spLocks noChangeShapeType="1"/>
          </p:cNvSpPr>
          <p:nvPr/>
        </p:nvSpPr>
        <p:spPr bwMode="auto">
          <a:xfrm>
            <a:off x="6722390" y="5083695"/>
            <a:ext cx="402773" cy="0"/>
          </a:xfrm>
          <a:prstGeom prst="line">
            <a:avLst/>
          </a:prstGeom>
          <a:noFill/>
          <a:ln w="25400">
            <a:solidFill>
              <a:srgbClr val="22FF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48"/>
          <p:cNvSpPr>
            <a:spLocks noChangeArrowheads="1"/>
          </p:cNvSpPr>
          <p:nvPr/>
        </p:nvSpPr>
        <p:spPr bwMode="auto">
          <a:xfrm>
            <a:off x="1725751" y="4957452"/>
            <a:ext cx="297151" cy="230429"/>
          </a:xfrm>
          <a:prstGeom prst="rect">
            <a:avLst/>
          </a:prstGeom>
          <a:solidFill>
            <a:srgbClr val="22F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cs typeface="Arial" charset="0"/>
              </a:rPr>
              <a:t>C</a:t>
            </a:r>
          </a:p>
        </p:txBody>
      </p:sp>
      <p:sp>
        <p:nvSpPr>
          <p:cNvPr id="173" name="Rectangle 49"/>
          <p:cNvSpPr>
            <a:spLocks noChangeArrowheads="1"/>
          </p:cNvSpPr>
          <p:nvPr/>
        </p:nvSpPr>
        <p:spPr bwMode="auto">
          <a:xfrm>
            <a:off x="2015860" y="4957452"/>
            <a:ext cx="360524" cy="230429"/>
          </a:xfrm>
          <a:prstGeom prst="rect">
            <a:avLst/>
          </a:prstGeom>
          <a:solidFill>
            <a:srgbClr val="22F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cs typeface="Arial" charset="0"/>
              </a:rPr>
              <a:t>prM</a:t>
            </a:r>
          </a:p>
        </p:txBody>
      </p:sp>
      <p:sp>
        <p:nvSpPr>
          <p:cNvPr id="174" name="Rectangle 50"/>
          <p:cNvSpPr>
            <a:spLocks noChangeArrowheads="1"/>
          </p:cNvSpPr>
          <p:nvPr/>
        </p:nvSpPr>
        <p:spPr bwMode="auto">
          <a:xfrm>
            <a:off x="2367934" y="4957452"/>
            <a:ext cx="542195" cy="230429"/>
          </a:xfrm>
          <a:prstGeom prst="rect">
            <a:avLst/>
          </a:prstGeom>
          <a:solidFill>
            <a:srgbClr val="22F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E</a:t>
            </a:r>
          </a:p>
        </p:txBody>
      </p:sp>
      <p:sp>
        <p:nvSpPr>
          <p:cNvPr id="175" name="Rectangle 51"/>
          <p:cNvSpPr>
            <a:spLocks noChangeArrowheads="1"/>
          </p:cNvSpPr>
          <p:nvPr/>
        </p:nvSpPr>
        <p:spPr bwMode="auto">
          <a:xfrm>
            <a:off x="2901679" y="4957452"/>
            <a:ext cx="425306" cy="230429"/>
          </a:xfrm>
          <a:prstGeom prst="rect">
            <a:avLst/>
          </a:prstGeom>
          <a:solidFill>
            <a:srgbClr val="22F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NS1</a:t>
            </a:r>
          </a:p>
        </p:txBody>
      </p:sp>
      <p:sp>
        <p:nvSpPr>
          <p:cNvPr id="176" name="Rectangle 52"/>
          <p:cNvSpPr>
            <a:spLocks noChangeArrowheads="1"/>
          </p:cNvSpPr>
          <p:nvPr/>
        </p:nvSpPr>
        <p:spPr bwMode="auto">
          <a:xfrm>
            <a:off x="3318535" y="4957452"/>
            <a:ext cx="499946" cy="230429"/>
          </a:xfrm>
          <a:prstGeom prst="rect">
            <a:avLst/>
          </a:prstGeom>
          <a:solidFill>
            <a:srgbClr val="22F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NS2A</a:t>
            </a:r>
          </a:p>
        </p:txBody>
      </p:sp>
      <p:sp>
        <p:nvSpPr>
          <p:cNvPr id="177" name="Rectangle 53"/>
          <p:cNvSpPr>
            <a:spLocks noChangeArrowheads="1"/>
          </p:cNvSpPr>
          <p:nvPr/>
        </p:nvSpPr>
        <p:spPr bwMode="auto">
          <a:xfrm>
            <a:off x="3810031" y="4957452"/>
            <a:ext cx="499946" cy="230429"/>
          </a:xfrm>
          <a:prstGeom prst="rect">
            <a:avLst/>
          </a:prstGeom>
          <a:solidFill>
            <a:srgbClr val="22F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cs typeface="Arial" charset="0"/>
              </a:rPr>
              <a:t>NS2B</a:t>
            </a:r>
          </a:p>
        </p:txBody>
      </p:sp>
      <p:sp>
        <p:nvSpPr>
          <p:cNvPr id="178" name="Rectangle 54"/>
          <p:cNvSpPr>
            <a:spLocks noChangeArrowheads="1"/>
          </p:cNvSpPr>
          <p:nvPr/>
        </p:nvSpPr>
        <p:spPr bwMode="auto">
          <a:xfrm>
            <a:off x="4301527" y="4957452"/>
            <a:ext cx="636550" cy="230429"/>
          </a:xfrm>
          <a:prstGeom prst="rect">
            <a:avLst/>
          </a:prstGeom>
          <a:solidFill>
            <a:srgbClr val="22F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NS3</a:t>
            </a:r>
          </a:p>
        </p:txBody>
      </p:sp>
      <p:sp>
        <p:nvSpPr>
          <p:cNvPr id="179" name="Rectangle 55"/>
          <p:cNvSpPr>
            <a:spLocks noChangeArrowheads="1"/>
          </p:cNvSpPr>
          <p:nvPr/>
        </p:nvSpPr>
        <p:spPr bwMode="auto">
          <a:xfrm>
            <a:off x="4931037" y="4957452"/>
            <a:ext cx="498537" cy="230429"/>
          </a:xfrm>
          <a:prstGeom prst="rect">
            <a:avLst/>
          </a:prstGeom>
          <a:solidFill>
            <a:srgbClr val="22F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NS4A</a:t>
            </a:r>
          </a:p>
        </p:txBody>
      </p:sp>
      <p:sp>
        <p:nvSpPr>
          <p:cNvPr id="180" name="Rectangle 56"/>
          <p:cNvSpPr>
            <a:spLocks noChangeArrowheads="1"/>
          </p:cNvSpPr>
          <p:nvPr/>
        </p:nvSpPr>
        <p:spPr bwMode="auto">
          <a:xfrm>
            <a:off x="5422533" y="4957452"/>
            <a:ext cx="498537" cy="230429"/>
          </a:xfrm>
          <a:prstGeom prst="rect">
            <a:avLst/>
          </a:prstGeom>
          <a:solidFill>
            <a:srgbClr val="22F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NS4B</a:t>
            </a:r>
          </a:p>
        </p:txBody>
      </p:sp>
      <p:sp>
        <p:nvSpPr>
          <p:cNvPr id="181" name="Rectangle 57"/>
          <p:cNvSpPr>
            <a:spLocks noChangeArrowheads="1"/>
          </p:cNvSpPr>
          <p:nvPr/>
        </p:nvSpPr>
        <p:spPr bwMode="auto">
          <a:xfrm>
            <a:off x="5912620" y="4957452"/>
            <a:ext cx="818221" cy="230429"/>
          </a:xfrm>
          <a:prstGeom prst="rect">
            <a:avLst/>
          </a:prstGeom>
          <a:solidFill>
            <a:srgbClr val="22F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cs typeface="Arial" charset="0"/>
              </a:rPr>
              <a:t>NS5</a:t>
            </a:r>
          </a:p>
        </p:txBody>
      </p:sp>
      <p:sp>
        <p:nvSpPr>
          <p:cNvPr id="182" name="Text Box 58"/>
          <p:cNvSpPr txBox="1">
            <a:spLocks noChangeArrowheads="1"/>
          </p:cNvSpPr>
          <p:nvPr/>
        </p:nvSpPr>
        <p:spPr bwMode="auto">
          <a:xfrm>
            <a:off x="7129388" y="4884719"/>
            <a:ext cx="367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3´</a:t>
            </a:r>
          </a:p>
        </p:txBody>
      </p:sp>
      <p:sp>
        <p:nvSpPr>
          <p:cNvPr id="183" name="Text Box 59"/>
          <p:cNvSpPr txBox="1">
            <a:spLocks noChangeArrowheads="1"/>
          </p:cNvSpPr>
          <p:nvPr/>
        </p:nvSpPr>
        <p:spPr bwMode="auto">
          <a:xfrm>
            <a:off x="1311711" y="4874913"/>
            <a:ext cx="367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5´</a:t>
            </a:r>
          </a:p>
        </p:txBody>
      </p:sp>
      <p:sp>
        <p:nvSpPr>
          <p:cNvPr id="184" name="Text Box 60"/>
          <p:cNvSpPr txBox="1">
            <a:spLocks noChangeArrowheads="1"/>
          </p:cNvSpPr>
          <p:nvPr/>
        </p:nvSpPr>
        <p:spPr bwMode="auto">
          <a:xfrm>
            <a:off x="6622402" y="4574805"/>
            <a:ext cx="8097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∆30/31</a:t>
            </a:r>
            <a:endParaRPr lang="en-US" sz="1400">
              <a:latin typeface="Times" charset="0"/>
            </a:endParaRPr>
          </a:p>
        </p:txBody>
      </p:sp>
      <p:sp>
        <p:nvSpPr>
          <p:cNvPr id="185" name="Line 61"/>
          <p:cNvSpPr>
            <a:spLocks noChangeShapeType="1"/>
          </p:cNvSpPr>
          <p:nvPr/>
        </p:nvSpPr>
        <p:spPr bwMode="auto">
          <a:xfrm flipV="1">
            <a:off x="6929410" y="4892488"/>
            <a:ext cx="0" cy="188756"/>
          </a:xfrm>
          <a:prstGeom prst="line">
            <a:avLst/>
          </a:prstGeom>
          <a:noFill/>
          <a:ln w="25400">
            <a:solidFill>
              <a:srgbClr val="22FF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Text Box 62"/>
          <p:cNvSpPr txBox="1">
            <a:spLocks noChangeArrowheads="1"/>
          </p:cNvSpPr>
          <p:nvPr/>
        </p:nvSpPr>
        <p:spPr bwMode="auto">
          <a:xfrm>
            <a:off x="6974476" y="4594647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87" name="Left Brace 186"/>
          <p:cNvSpPr/>
          <p:nvPr/>
        </p:nvSpPr>
        <p:spPr>
          <a:xfrm>
            <a:off x="1080217" y="3725434"/>
            <a:ext cx="234949" cy="2137465"/>
          </a:xfrm>
          <a:prstGeom prst="leftBrace">
            <a:avLst>
              <a:gd name="adj1" fmla="val 59615"/>
              <a:gd name="adj2" fmla="val 5056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877016" y="3002720"/>
            <a:ext cx="1276350" cy="1802663"/>
          </a:xfrm>
          <a:custGeom>
            <a:avLst/>
            <a:gdLst>
              <a:gd name="connsiteX0" fmla="*/ 133350 w 1276350"/>
              <a:gd name="connsiteY0" fmla="*/ 1733550 h 1733550"/>
              <a:gd name="connsiteX1" fmla="*/ 0 w 1276350"/>
              <a:gd name="connsiteY1" fmla="*/ 1733550 h 1733550"/>
              <a:gd name="connsiteX2" fmla="*/ 0 w 1276350"/>
              <a:gd name="connsiteY2" fmla="*/ 0 h 1733550"/>
              <a:gd name="connsiteX3" fmla="*/ 1276350 w 1276350"/>
              <a:gd name="connsiteY3" fmla="*/ 0 h 1733550"/>
              <a:gd name="connsiteX4" fmla="*/ 1276350 w 1276350"/>
              <a:gd name="connsiteY4" fmla="*/ 0 h 1733550"/>
              <a:gd name="connsiteX5" fmla="*/ 1276350 w 1276350"/>
              <a:gd name="connsiteY5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350" h="1733550">
                <a:moveTo>
                  <a:pt x="133350" y="1733550"/>
                </a:moveTo>
                <a:lnTo>
                  <a:pt x="0" y="1733550"/>
                </a:lnTo>
                <a:lnTo>
                  <a:pt x="0" y="0"/>
                </a:lnTo>
                <a:lnTo>
                  <a:pt x="1276350" y="0"/>
                </a:lnTo>
                <a:lnTo>
                  <a:pt x="1276350" y="0"/>
                </a:lnTo>
                <a:lnTo>
                  <a:pt x="127635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1311712" y="2163549"/>
            <a:ext cx="2150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Tetravalent DENV:</a:t>
            </a:r>
          </a:p>
        </p:txBody>
      </p:sp>
      <p:sp>
        <p:nvSpPr>
          <p:cNvPr id="3" name="Right Brace 2"/>
          <p:cNvSpPr/>
          <p:nvPr/>
        </p:nvSpPr>
        <p:spPr>
          <a:xfrm rot="16200000">
            <a:off x="2237670" y="3019688"/>
            <a:ext cx="91511" cy="1151963"/>
          </a:xfrm>
          <a:prstGeom prst="rightBrace">
            <a:avLst>
              <a:gd name="adj1" fmla="val 53437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Brace 92"/>
          <p:cNvSpPr/>
          <p:nvPr/>
        </p:nvSpPr>
        <p:spPr>
          <a:xfrm rot="16200000">
            <a:off x="4754793" y="1696799"/>
            <a:ext cx="91512" cy="3797739"/>
          </a:xfrm>
          <a:prstGeom prst="rightBrace">
            <a:avLst>
              <a:gd name="adj1" fmla="val 53437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59100" y="3306505"/>
            <a:ext cx="843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Structural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26070" y="3306505"/>
            <a:ext cx="115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Non-structural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11205" y="1005050"/>
            <a:ext cx="2415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Pre-clinical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candidates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(monkeys 180+)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610775" y="1004424"/>
            <a:ext cx="226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Phase I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monovalent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(700+)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115526" y="1003187"/>
            <a:ext cx="1344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Phase II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tetravalent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(800+)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150631" y="1010947"/>
            <a:ext cx="226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Phase I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tetravalent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(200+)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200973" y="1013049"/>
            <a:ext cx="226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Phase III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tetravalent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(16,000+)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" name="Line 82"/>
          <p:cNvSpPr>
            <a:spLocks noChangeShapeType="1"/>
          </p:cNvSpPr>
          <p:nvPr/>
        </p:nvSpPr>
        <p:spPr bwMode="auto">
          <a:xfrm>
            <a:off x="184633" y="911225"/>
            <a:ext cx="4810221" cy="0"/>
          </a:xfrm>
          <a:prstGeom prst="line">
            <a:avLst/>
          </a:prstGeom>
          <a:noFill/>
          <a:ln w="28575" cap="rnd" cmpd="sng">
            <a:solidFill>
              <a:srgbClr val="AC3F3D"/>
            </a:solidFill>
            <a:round/>
            <a:headEnd type="arrow" w="lg" len="med"/>
            <a:tailEnd type="oval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4" name="Line 82"/>
          <p:cNvSpPr>
            <a:spLocks noChangeShapeType="1"/>
          </p:cNvSpPr>
          <p:nvPr/>
        </p:nvSpPr>
        <p:spPr bwMode="auto">
          <a:xfrm flipH="1">
            <a:off x="5227373" y="911225"/>
            <a:ext cx="3462133" cy="0"/>
          </a:xfrm>
          <a:prstGeom prst="line">
            <a:avLst/>
          </a:prstGeom>
          <a:noFill/>
          <a:ln w="28575" cap="rnd" cmpd="sng">
            <a:solidFill>
              <a:srgbClr val="AC3F3D"/>
            </a:solidFill>
            <a:round/>
            <a:headEnd type="arrow" w="lg" len="med"/>
            <a:tailEnd type="oval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2072853" y="702137"/>
            <a:ext cx="1300356" cy="369332"/>
          </a:xfrm>
          <a:prstGeom prst="rect">
            <a:avLst/>
          </a:prstGeom>
          <a:solidFill>
            <a:srgbClr val="EEECE2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1999 - 2012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098037" y="697678"/>
            <a:ext cx="1297150" cy="369332"/>
          </a:xfrm>
          <a:prstGeom prst="rect">
            <a:avLst/>
          </a:prstGeom>
          <a:solidFill>
            <a:srgbClr val="EEECE2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2013 - 2018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496A87-3194-3D40-85D6-EEEDC70EBE70}"/>
              </a:ext>
            </a:extLst>
          </p:cNvPr>
          <p:cNvSpPr txBox="1"/>
          <p:nvPr/>
        </p:nvSpPr>
        <p:spPr>
          <a:xfrm>
            <a:off x="335748" y="6118064"/>
            <a:ext cx="859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4825" indent="-1765300"/>
            <a:r>
              <a:rPr lang="en-US" dirty="0"/>
              <a:t>The Δ30 mutation:	Decreases expression of </a:t>
            </a:r>
            <a:r>
              <a:rPr lang="en-US" dirty="0" err="1"/>
              <a:t>subgenomic</a:t>
            </a:r>
            <a:r>
              <a:rPr lang="en-US" dirty="0"/>
              <a:t> RNA which we have shown to increase susceptibility to type I IFN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3CE9C-ADA8-8E4B-BA5E-C4F98670B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787" y="1838307"/>
            <a:ext cx="1111021" cy="187150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E0BB13-FB5F-584B-A830-E4E1480D7589}"/>
              </a:ext>
            </a:extLst>
          </p:cNvPr>
          <p:cNvCxnSpPr>
            <a:cxnSpLocks/>
          </p:cNvCxnSpPr>
          <p:nvPr/>
        </p:nvCxnSpPr>
        <p:spPr>
          <a:xfrm flipV="1">
            <a:off x="7095588" y="3414456"/>
            <a:ext cx="766753" cy="13545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 Box 83">
            <a:extLst>
              <a:ext uri="{FF2B5EF4-FFF2-40B4-BE49-F238E27FC236}">
                <a16:creationId xmlns:a16="http://schemas.microsoft.com/office/drawing/2014/main" id="{707A17C9-4DE7-8A41-8A3C-79F690ECD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73" y="79131"/>
            <a:ext cx="7491410" cy="523220"/>
          </a:xfrm>
          <a:prstGeom prst="rect">
            <a:avLst/>
          </a:prstGeom>
          <a:noFill/>
          <a:ln w="19050">
            <a:miter lim="800000"/>
            <a:headEnd/>
            <a:tailEnd type="none" w="lg" len="med"/>
          </a:ln>
        </p:spPr>
        <p:txBody>
          <a:bodyPr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9pPr>
          </a:lstStyle>
          <a:p>
            <a:pPr eaLnBrk="0" hangingPunct="0"/>
            <a:r>
              <a:rPr lang="en-US" sz="2800" dirty="0">
                <a:solidFill>
                  <a:srgbClr val="276097"/>
                </a:solidFill>
              </a:rPr>
              <a:t> 18 years of DENV vaccine development at NIAID </a:t>
            </a:r>
          </a:p>
        </p:txBody>
      </p:sp>
    </p:spTree>
    <p:extLst>
      <p:ext uri="{BB962C8B-B14F-4D97-AF65-F5344CB8AC3E}">
        <p14:creationId xmlns:p14="http://schemas.microsoft.com/office/powerpoint/2010/main" val="181008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  <a:latin typeface="+mn-lt"/>
              </a:rPr>
              <a:t>Live attenuated dengue vaccines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89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76977" y="1542068"/>
          <a:ext cx="8804789" cy="42760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75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2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4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5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13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Dengvaxia </a:t>
                      </a:r>
                    </a:p>
                    <a:p>
                      <a:pPr algn="ctr"/>
                      <a:r>
                        <a:rPr lang="en-US" sz="2000" dirty="0"/>
                        <a:t>(Sanofi Pasteur)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13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TDV </a:t>
                      </a:r>
                    </a:p>
                    <a:p>
                      <a:pPr algn="ctr"/>
                      <a:r>
                        <a:rPr lang="en-US" sz="2000" dirty="0"/>
                        <a:t>(Takeda)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13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TV003/TV005</a:t>
                      </a:r>
                      <a:r>
                        <a:rPr lang="en-US" sz="2000" baseline="0" dirty="0"/>
                        <a:t> (NIH/</a:t>
                      </a:r>
                      <a:r>
                        <a:rPr lang="en-US" sz="2000" baseline="0" dirty="0" err="1"/>
                        <a:t>Butantan</a:t>
                      </a:r>
                      <a:r>
                        <a:rPr lang="en-US" sz="2000" baseline="0" dirty="0"/>
                        <a:t>)</a:t>
                      </a:r>
                      <a:endParaRPr lang="en-US" sz="2000" dirty="0"/>
                    </a:p>
                  </a:txBody>
                  <a:tcPr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13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328"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472">
                <a:tc>
                  <a:txBody>
                    <a:bodyPr/>
                    <a:lstStyle/>
                    <a:p>
                      <a:r>
                        <a:rPr lang="en-US" dirty="0"/>
                        <a:t>Doses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doses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baseline="0" dirty="0"/>
                        <a:t>(0, 6, 12 mos.)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doses </a:t>
                      </a:r>
                    </a:p>
                    <a:p>
                      <a:pPr algn="ctr"/>
                      <a:r>
                        <a:rPr lang="en-US" dirty="0"/>
                        <a:t>(0, 3</a:t>
                      </a:r>
                      <a:r>
                        <a:rPr lang="en-US" baseline="0" dirty="0"/>
                        <a:t> months)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1 dose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641">
                <a:tc>
                  <a:txBody>
                    <a:bodyPr/>
                    <a:lstStyle/>
                    <a:p>
                      <a:r>
                        <a:rPr lang="en-US" dirty="0"/>
                        <a:t>Indicated</a:t>
                      </a:r>
                      <a:r>
                        <a:rPr lang="en-US" baseline="0" dirty="0"/>
                        <a:t> age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9 - 45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3 </a:t>
                      </a:r>
                    </a:p>
                    <a:p>
                      <a:pPr algn="ctr"/>
                      <a:r>
                        <a:rPr lang="en-US" dirty="0"/>
                        <a:t>age range 2</a:t>
                      </a:r>
                      <a:r>
                        <a:rPr lang="en-US" baseline="0" dirty="0"/>
                        <a:t> - 16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3 </a:t>
                      </a:r>
                    </a:p>
                    <a:p>
                      <a:pPr algn="ctr"/>
                      <a:r>
                        <a:rPr lang="en-US" dirty="0"/>
                        <a:t>age range </a:t>
                      </a:r>
                      <a:r>
                        <a:rPr lang="en-US" baseline="0" dirty="0"/>
                        <a:t>2 - 59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641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Seroprevalence</a:t>
                      </a:r>
                      <a:r>
                        <a:rPr lang="en-US" dirty="0"/>
                        <a:t> ≥ 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6911">
                <a:tc>
                  <a:txBody>
                    <a:bodyPr/>
                    <a:lstStyle/>
                    <a:p>
                      <a:r>
                        <a:rPr lang="en-US" dirty="0"/>
                        <a:t>Construct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90" name="Group 189"/>
          <p:cNvGrpSpPr/>
          <p:nvPr/>
        </p:nvGrpSpPr>
        <p:grpSpPr>
          <a:xfrm>
            <a:off x="1539339" y="4696809"/>
            <a:ext cx="2183658" cy="951477"/>
            <a:chOff x="1732647" y="2596918"/>
            <a:chExt cx="4899627" cy="906299"/>
          </a:xfrm>
        </p:grpSpPr>
        <p:grpSp>
          <p:nvGrpSpPr>
            <p:cNvPr id="191" name="Group 23"/>
            <p:cNvGrpSpPr>
              <a:grpSpLocks/>
            </p:cNvGrpSpPr>
            <p:nvPr/>
          </p:nvGrpSpPr>
          <p:grpSpPr bwMode="auto">
            <a:xfrm>
              <a:off x="1732647" y="2596918"/>
              <a:ext cx="4898727" cy="175319"/>
              <a:chOff x="380" y="1838"/>
              <a:chExt cx="3818" cy="188"/>
            </a:xfrm>
            <a:solidFill>
              <a:schemeClr val="bg1">
                <a:lumMod val="85000"/>
              </a:schemeClr>
            </a:solidFill>
          </p:grpSpPr>
          <p:sp>
            <p:nvSpPr>
              <p:cNvPr id="231" name="Line 24"/>
              <p:cNvSpPr>
                <a:spLocks noChangeShapeType="1"/>
              </p:cNvSpPr>
              <p:nvPr/>
            </p:nvSpPr>
            <p:spPr bwMode="auto">
              <a:xfrm>
                <a:off x="380" y="1933"/>
                <a:ext cx="286" cy="0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2" name="Line 25"/>
              <p:cNvSpPr>
                <a:spLocks noChangeShapeType="1"/>
              </p:cNvSpPr>
              <p:nvPr/>
            </p:nvSpPr>
            <p:spPr bwMode="auto">
              <a:xfrm>
                <a:off x="3912" y="1941"/>
                <a:ext cx="286" cy="0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3" name="Rectangle 26"/>
              <p:cNvSpPr>
                <a:spLocks noChangeArrowheads="1"/>
              </p:cNvSpPr>
              <p:nvPr/>
            </p:nvSpPr>
            <p:spPr bwMode="auto">
              <a:xfrm>
                <a:off x="479" y="1838"/>
                <a:ext cx="211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" name="Rectangle 27"/>
              <p:cNvSpPr>
                <a:spLocks noChangeArrowheads="1"/>
              </p:cNvSpPr>
              <p:nvPr/>
            </p:nvSpPr>
            <p:spPr bwMode="auto">
              <a:xfrm>
                <a:off x="685" y="1838"/>
                <a:ext cx="256" cy="188"/>
              </a:xfrm>
              <a:prstGeom prst="rect">
                <a:avLst/>
              </a:prstGeom>
              <a:solidFill>
                <a:srgbClr val="51A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5" name="Rectangle 28"/>
              <p:cNvSpPr>
                <a:spLocks noChangeArrowheads="1"/>
              </p:cNvSpPr>
              <p:nvPr/>
            </p:nvSpPr>
            <p:spPr bwMode="auto">
              <a:xfrm>
                <a:off x="935" y="1838"/>
                <a:ext cx="385" cy="188"/>
              </a:xfrm>
              <a:prstGeom prst="rect">
                <a:avLst/>
              </a:prstGeom>
              <a:solidFill>
                <a:srgbClr val="51A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" name="Rectangle 29"/>
              <p:cNvSpPr>
                <a:spLocks noChangeArrowheads="1"/>
              </p:cNvSpPr>
              <p:nvPr/>
            </p:nvSpPr>
            <p:spPr bwMode="auto">
              <a:xfrm>
                <a:off x="1314" y="1838"/>
                <a:ext cx="302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7" name="Rectangle 30"/>
              <p:cNvSpPr>
                <a:spLocks noChangeArrowheads="1"/>
              </p:cNvSpPr>
              <p:nvPr/>
            </p:nvSpPr>
            <p:spPr bwMode="auto">
              <a:xfrm>
                <a:off x="1610" y="1838"/>
                <a:ext cx="355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8" name="Rectangle 31"/>
              <p:cNvSpPr>
                <a:spLocks noChangeArrowheads="1"/>
              </p:cNvSpPr>
              <p:nvPr/>
            </p:nvSpPr>
            <p:spPr bwMode="auto">
              <a:xfrm>
                <a:off x="1959" y="1838"/>
                <a:ext cx="355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" name="Rectangle 32"/>
              <p:cNvSpPr>
                <a:spLocks noChangeArrowheads="1"/>
              </p:cNvSpPr>
              <p:nvPr/>
            </p:nvSpPr>
            <p:spPr bwMode="auto">
              <a:xfrm>
                <a:off x="2308" y="1838"/>
                <a:ext cx="452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0" name="Rectangle 33"/>
              <p:cNvSpPr>
                <a:spLocks noChangeArrowheads="1"/>
              </p:cNvSpPr>
              <p:nvPr/>
            </p:nvSpPr>
            <p:spPr bwMode="auto">
              <a:xfrm>
                <a:off x="2755" y="1838"/>
                <a:ext cx="354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1" name="Rectangle 34"/>
              <p:cNvSpPr>
                <a:spLocks noChangeArrowheads="1"/>
              </p:cNvSpPr>
              <p:nvPr/>
            </p:nvSpPr>
            <p:spPr bwMode="auto">
              <a:xfrm>
                <a:off x="3104" y="1838"/>
                <a:ext cx="354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2" name="Rectangle 35"/>
              <p:cNvSpPr>
                <a:spLocks noChangeArrowheads="1"/>
              </p:cNvSpPr>
              <p:nvPr/>
            </p:nvSpPr>
            <p:spPr bwMode="auto">
              <a:xfrm>
                <a:off x="3452" y="1838"/>
                <a:ext cx="581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92" name="Group 23"/>
            <p:cNvGrpSpPr>
              <a:grpSpLocks/>
            </p:cNvGrpSpPr>
            <p:nvPr/>
          </p:nvGrpSpPr>
          <p:grpSpPr bwMode="auto">
            <a:xfrm>
              <a:off x="1732947" y="2840578"/>
              <a:ext cx="4898727" cy="175319"/>
              <a:chOff x="380" y="1838"/>
              <a:chExt cx="3818" cy="188"/>
            </a:xfrm>
            <a:solidFill>
              <a:schemeClr val="bg1">
                <a:lumMod val="85000"/>
              </a:schemeClr>
            </a:solidFill>
          </p:grpSpPr>
          <p:sp>
            <p:nvSpPr>
              <p:cNvPr id="219" name="Line 24"/>
              <p:cNvSpPr>
                <a:spLocks noChangeShapeType="1"/>
              </p:cNvSpPr>
              <p:nvPr/>
            </p:nvSpPr>
            <p:spPr bwMode="auto">
              <a:xfrm>
                <a:off x="380" y="1933"/>
                <a:ext cx="286" cy="0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0" name="Line 25"/>
              <p:cNvSpPr>
                <a:spLocks noChangeShapeType="1"/>
              </p:cNvSpPr>
              <p:nvPr/>
            </p:nvSpPr>
            <p:spPr bwMode="auto">
              <a:xfrm>
                <a:off x="3912" y="1941"/>
                <a:ext cx="286" cy="0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1" name="Rectangle 26"/>
              <p:cNvSpPr>
                <a:spLocks noChangeArrowheads="1"/>
              </p:cNvSpPr>
              <p:nvPr/>
            </p:nvSpPr>
            <p:spPr bwMode="auto">
              <a:xfrm>
                <a:off x="479" y="1838"/>
                <a:ext cx="211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2" name="Rectangle 27"/>
              <p:cNvSpPr>
                <a:spLocks noChangeArrowheads="1"/>
              </p:cNvSpPr>
              <p:nvPr/>
            </p:nvSpPr>
            <p:spPr bwMode="auto">
              <a:xfrm>
                <a:off x="685" y="1838"/>
                <a:ext cx="256" cy="1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" name="Rectangle 28"/>
              <p:cNvSpPr>
                <a:spLocks noChangeArrowheads="1"/>
              </p:cNvSpPr>
              <p:nvPr/>
            </p:nvSpPr>
            <p:spPr bwMode="auto">
              <a:xfrm>
                <a:off x="935" y="1838"/>
                <a:ext cx="385" cy="1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4" name="Rectangle 29"/>
              <p:cNvSpPr>
                <a:spLocks noChangeArrowheads="1"/>
              </p:cNvSpPr>
              <p:nvPr/>
            </p:nvSpPr>
            <p:spPr bwMode="auto">
              <a:xfrm>
                <a:off x="1314" y="1838"/>
                <a:ext cx="302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5" name="Rectangle 30"/>
              <p:cNvSpPr>
                <a:spLocks noChangeArrowheads="1"/>
              </p:cNvSpPr>
              <p:nvPr/>
            </p:nvSpPr>
            <p:spPr bwMode="auto">
              <a:xfrm>
                <a:off x="1610" y="1838"/>
                <a:ext cx="355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6" name="Rectangle 31"/>
              <p:cNvSpPr>
                <a:spLocks noChangeArrowheads="1"/>
              </p:cNvSpPr>
              <p:nvPr/>
            </p:nvSpPr>
            <p:spPr bwMode="auto">
              <a:xfrm>
                <a:off x="1959" y="1838"/>
                <a:ext cx="355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7" name="Rectangle 32"/>
              <p:cNvSpPr>
                <a:spLocks noChangeArrowheads="1"/>
              </p:cNvSpPr>
              <p:nvPr/>
            </p:nvSpPr>
            <p:spPr bwMode="auto">
              <a:xfrm>
                <a:off x="2308" y="1838"/>
                <a:ext cx="452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8" name="Rectangle 33"/>
              <p:cNvSpPr>
                <a:spLocks noChangeArrowheads="1"/>
              </p:cNvSpPr>
              <p:nvPr/>
            </p:nvSpPr>
            <p:spPr bwMode="auto">
              <a:xfrm>
                <a:off x="2755" y="1838"/>
                <a:ext cx="354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9" name="Rectangle 34"/>
              <p:cNvSpPr>
                <a:spLocks noChangeArrowheads="1"/>
              </p:cNvSpPr>
              <p:nvPr/>
            </p:nvSpPr>
            <p:spPr bwMode="auto">
              <a:xfrm>
                <a:off x="3104" y="1838"/>
                <a:ext cx="354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0" name="Rectangle 35"/>
              <p:cNvSpPr>
                <a:spLocks noChangeArrowheads="1"/>
              </p:cNvSpPr>
              <p:nvPr/>
            </p:nvSpPr>
            <p:spPr bwMode="auto">
              <a:xfrm>
                <a:off x="3452" y="1838"/>
                <a:ext cx="581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93" name="Group 23"/>
            <p:cNvGrpSpPr>
              <a:grpSpLocks/>
            </p:cNvGrpSpPr>
            <p:nvPr/>
          </p:nvGrpSpPr>
          <p:grpSpPr bwMode="auto">
            <a:xfrm>
              <a:off x="1733247" y="3084238"/>
              <a:ext cx="4898727" cy="175319"/>
              <a:chOff x="380" y="1838"/>
              <a:chExt cx="3818" cy="188"/>
            </a:xfrm>
            <a:solidFill>
              <a:schemeClr val="bg1">
                <a:lumMod val="85000"/>
              </a:schemeClr>
            </a:solidFill>
          </p:grpSpPr>
          <p:sp>
            <p:nvSpPr>
              <p:cNvPr id="207" name="Line 24"/>
              <p:cNvSpPr>
                <a:spLocks noChangeShapeType="1"/>
              </p:cNvSpPr>
              <p:nvPr/>
            </p:nvSpPr>
            <p:spPr bwMode="auto">
              <a:xfrm>
                <a:off x="380" y="1933"/>
                <a:ext cx="286" cy="0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" name="Line 25"/>
              <p:cNvSpPr>
                <a:spLocks noChangeShapeType="1"/>
              </p:cNvSpPr>
              <p:nvPr/>
            </p:nvSpPr>
            <p:spPr bwMode="auto">
              <a:xfrm>
                <a:off x="3912" y="1941"/>
                <a:ext cx="286" cy="0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9" name="Rectangle 26"/>
              <p:cNvSpPr>
                <a:spLocks noChangeArrowheads="1"/>
              </p:cNvSpPr>
              <p:nvPr/>
            </p:nvSpPr>
            <p:spPr bwMode="auto">
              <a:xfrm>
                <a:off x="479" y="1838"/>
                <a:ext cx="211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0" name="Rectangle 27"/>
              <p:cNvSpPr>
                <a:spLocks noChangeArrowheads="1"/>
              </p:cNvSpPr>
              <p:nvPr/>
            </p:nvSpPr>
            <p:spPr bwMode="auto">
              <a:xfrm>
                <a:off x="685" y="1838"/>
                <a:ext cx="256" cy="188"/>
              </a:xfrm>
              <a:prstGeom prst="rect">
                <a:avLst/>
              </a:prstGeom>
              <a:solidFill>
                <a:srgbClr val="23FF8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1" name="Rectangle 28"/>
              <p:cNvSpPr>
                <a:spLocks noChangeArrowheads="1"/>
              </p:cNvSpPr>
              <p:nvPr/>
            </p:nvSpPr>
            <p:spPr bwMode="auto">
              <a:xfrm>
                <a:off x="935" y="1838"/>
                <a:ext cx="385" cy="188"/>
              </a:xfrm>
              <a:prstGeom prst="rect">
                <a:avLst/>
              </a:prstGeom>
              <a:solidFill>
                <a:srgbClr val="23FF8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2" name="Rectangle 29"/>
              <p:cNvSpPr>
                <a:spLocks noChangeArrowheads="1"/>
              </p:cNvSpPr>
              <p:nvPr/>
            </p:nvSpPr>
            <p:spPr bwMode="auto">
              <a:xfrm>
                <a:off x="1314" y="1838"/>
                <a:ext cx="302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3" name="Rectangle 30"/>
              <p:cNvSpPr>
                <a:spLocks noChangeArrowheads="1"/>
              </p:cNvSpPr>
              <p:nvPr/>
            </p:nvSpPr>
            <p:spPr bwMode="auto">
              <a:xfrm>
                <a:off x="1610" y="1838"/>
                <a:ext cx="355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4" name="Rectangle 31"/>
              <p:cNvSpPr>
                <a:spLocks noChangeArrowheads="1"/>
              </p:cNvSpPr>
              <p:nvPr/>
            </p:nvSpPr>
            <p:spPr bwMode="auto">
              <a:xfrm>
                <a:off x="1959" y="1838"/>
                <a:ext cx="355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5" name="Rectangle 32"/>
              <p:cNvSpPr>
                <a:spLocks noChangeArrowheads="1"/>
              </p:cNvSpPr>
              <p:nvPr/>
            </p:nvSpPr>
            <p:spPr bwMode="auto">
              <a:xfrm>
                <a:off x="2308" y="1838"/>
                <a:ext cx="452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6" name="Rectangle 33"/>
              <p:cNvSpPr>
                <a:spLocks noChangeArrowheads="1"/>
              </p:cNvSpPr>
              <p:nvPr/>
            </p:nvSpPr>
            <p:spPr bwMode="auto">
              <a:xfrm>
                <a:off x="2755" y="1838"/>
                <a:ext cx="354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7" name="Rectangle 34"/>
              <p:cNvSpPr>
                <a:spLocks noChangeArrowheads="1"/>
              </p:cNvSpPr>
              <p:nvPr/>
            </p:nvSpPr>
            <p:spPr bwMode="auto">
              <a:xfrm>
                <a:off x="3104" y="1838"/>
                <a:ext cx="354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8" name="Rectangle 35"/>
              <p:cNvSpPr>
                <a:spLocks noChangeArrowheads="1"/>
              </p:cNvSpPr>
              <p:nvPr/>
            </p:nvSpPr>
            <p:spPr bwMode="auto">
              <a:xfrm>
                <a:off x="3452" y="1838"/>
                <a:ext cx="581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94" name="Group 23"/>
            <p:cNvGrpSpPr>
              <a:grpSpLocks/>
            </p:cNvGrpSpPr>
            <p:nvPr/>
          </p:nvGrpSpPr>
          <p:grpSpPr bwMode="auto">
            <a:xfrm>
              <a:off x="1733547" y="3327898"/>
              <a:ext cx="4898727" cy="175319"/>
              <a:chOff x="380" y="1838"/>
              <a:chExt cx="3818" cy="188"/>
            </a:xfrm>
            <a:solidFill>
              <a:schemeClr val="bg1">
                <a:lumMod val="85000"/>
              </a:schemeClr>
            </a:solidFill>
          </p:grpSpPr>
          <p:sp>
            <p:nvSpPr>
              <p:cNvPr id="195" name="Line 24"/>
              <p:cNvSpPr>
                <a:spLocks noChangeShapeType="1"/>
              </p:cNvSpPr>
              <p:nvPr/>
            </p:nvSpPr>
            <p:spPr bwMode="auto">
              <a:xfrm>
                <a:off x="380" y="1933"/>
                <a:ext cx="286" cy="0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6" name="Line 25"/>
              <p:cNvSpPr>
                <a:spLocks noChangeShapeType="1"/>
              </p:cNvSpPr>
              <p:nvPr/>
            </p:nvSpPr>
            <p:spPr bwMode="auto">
              <a:xfrm>
                <a:off x="3912" y="1941"/>
                <a:ext cx="286" cy="0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7" name="Rectangle 26"/>
              <p:cNvSpPr>
                <a:spLocks noChangeArrowheads="1"/>
              </p:cNvSpPr>
              <p:nvPr/>
            </p:nvSpPr>
            <p:spPr bwMode="auto">
              <a:xfrm>
                <a:off x="479" y="1838"/>
                <a:ext cx="211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8" name="Rectangle 27"/>
              <p:cNvSpPr>
                <a:spLocks noChangeArrowheads="1"/>
              </p:cNvSpPr>
              <p:nvPr/>
            </p:nvSpPr>
            <p:spPr bwMode="auto">
              <a:xfrm>
                <a:off x="685" y="1838"/>
                <a:ext cx="256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9" name="Rectangle 28"/>
              <p:cNvSpPr>
                <a:spLocks noChangeArrowheads="1"/>
              </p:cNvSpPr>
              <p:nvPr/>
            </p:nvSpPr>
            <p:spPr bwMode="auto">
              <a:xfrm>
                <a:off x="935" y="1838"/>
                <a:ext cx="385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0" name="Rectangle 29"/>
              <p:cNvSpPr>
                <a:spLocks noChangeArrowheads="1"/>
              </p:cNvSpPr>
              <p:nvPr/>
            </p:nvSpPr>
            <p:spPr bwMode="auto">
              <a:xfrm>
                <a:off x="1314" y="1838"/>
                <a:ext cx="302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1" name="Rectangle 30"/>
              <p:cNvSpPr>
                <a:spLocks noChangeArrowheads="1"/>
              </p:cNvSpPr>
              <p:nvPr/>
            </p:nvSpPr>
            <p:spPr bwMode="auto">
              <a:xfrm>
                <a:off x="1610" y="1838"/>
                <a:ext cx="355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2" name="Rectangle 31"/>
              <p:cNvSpPr>
                <a:spLocks noChangeArrowheads="1"/>
              </p:cNvSpPr>
              <p:nvPr/>
            </p:nvSpPr>
            <p:spPr bwMode="auto">
              <a:xfrm>
                <a:off x="1959" y="1838"/>
                <a:ext cx="355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3" name="Rectangle 32"/>
              <p:cNvSpPr>
                <a:spLocks noChangeArrowheads="1"/>
              </p:cNvSpPr>
              <p:nvPr/>
            </p:nvSpPr>
            <p:spPr bwMode="auto">
              <a:xfrm>
                <a:off x="2308" y="1838"/>
                <a:ext cx="452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4" name="Rectangle 33"/>
              <p:cNvSpPr>
                <a:spLocks noChangeArrowheads="1"/>
              </p:cNvSpPr>
              <p:nvPr/>
            </p:nvSpPr>
            <p:spPr bwMode="auto">
              <a:xfrm>
                <a:off x="2755" y="1838"/>
                <a:ext cx="354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5" name="Rectangle 34"/>
              <p:cNvSpPr>
                <a:spLocks noChangeArrowheads="1"/>
              </p:cNvSpPr>
              <p:nvPr/>
            </p:nvSpPr>
            <p:spPr bwMode="auto">
              <a:xfrm>
                <a:off x="3104" y="1838"/>
                <a:ext cx="354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" name="Rectangle 35"/>
              <p:cNvSpPr>
                <a:spLocks noChangeArrowheads="1"/>
              </p:cNvSpPr>
              <p:nvPr/>
            </p:nvSpPr>
            <p:spPr bwMode="auto">
              <a:xfrm>
                <a:off x="3452" y="1838"/>
                <a:ext cx="581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243" name="Group 242"/>
          <p:cNvGrpSpPr/>
          <p:nvPr/>
        </p:nvGrpSpPr>
        <p:grpSpPr>
          <a:xfrm>
            <a:off x="4088040" y="4697353"/>
            <a:ext cx="2169257" cy="950932"/>
            <a:chOff x="1753589" y="3974576"/>
            <a:chExt cx="4878481" cy="919686"/>
          </a:xfrm>
        </p:grpSpPr>
        <p:grpSp>
          <p:nvGrpSpPr>
            <p:cNvPr id="244" name="Group 3"/>
            <p:cNvGrpSpPr>
              <a:grpSpLocks/>
            </p:cNvGrpSpPr>
            <p:nvPr/>
          </p:nvGrpSpPr>
          <p:grpSpPr bwMode="auto">
            <a:xfrm flipV="1">
              <a:off x="1753909" y="3974576"/>
              <a:ext cx="4876112" cy="188642"/>
              <a:chOff x="1747249" y="3987969"/>
              <a:chExt cx="3664757" cy="195957"/>
            </a:xfrm>
          </p:grpSpPr>
          <p:sp>
            <p:nvSpPr>
              <p:cNvPr id="284" name="Line 24"/>
              <p:cNvSpPr>
                <a:spLocks noChangeShapeType="1"/>
              </p:cNvSpPr>
              <p:nvPr/>
            </p:nvSpPr>
            <p:spPr bwMode="auto">
              <a:xfrm>
                <a:off x="1747249" y="4086990"/>
                <a:ext cx="27452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Line 25"/>
              <p:cNvSpPr>
                <a:spLocks noChangeShapeType="1"/>
              </p:cNvSpPr>
              <p:nvPr/>
            </p:nvSpPr>
            <p:spPr bwMode="auto">
              <a:xfrm>
                <a:off x="5137485" y="4095328"/>
                <a:ext cx="27452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Rectangle 26"/>
              <p:cNvSpPr>
                <a:spLocks noChangeArrowheads="1"/>
              </p:cNvSpPr>
              <p:nvPr/>
            </p:nvSpPr>
            <p:spPr bwMode="auto">
              <a:xfrm>
                <a:off x="1842275" y="3987969"/>
                <a:ext cx="202531" cy="19595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7" name="Rectangle 27"/>
              <p:cNvSpPr>
                <a:spLocks noChangeArrowheads="1"/>
              </p:cNvSpPr>
              <p:nvPr/>
            </p:nvSpPr>
            <p:spPr bwMode="auto">
              <a:xfrm>
                <a:off x="2040007" y="3987969"/>
                <a:ext cx="245725" cy="195957"/>
              </a:xfrm>
              <a:prstGeom prst="rect">
                <a:avLst/>
              </a:prstGeom>
              <a:solidFill>
                <a:srgbClr val="51A3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8" name="Rectangle 28"/>
              <p:cNvSpPr>
                <a:spLocks noChangeArrowheads="1"/>
              </p:cNvSpPr>
              <p:nvPr/>
            </p:nvSpPr>
            <p:spPr bwMode="auto">
              <a:xfrm>
                <a:off x="2279973" y="3987969"/>
                <a:ext cx="369547" cy="195957"/>
              </a:xfrm>
              <a:prstGeom prst="rect">
                <a:avLst/>
              </a:prstGeom>
              <a:solidFill>
                <a:srgbClr val="51A3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9" name="Rectangle 29"/>
              <p:cNvSpPr>
                <a:spLocks noChangeArrowheads="1"/>
              </p:cNvSpPr>
              <p:nvPr/>
            </p:nvSpPr>
            <p:spPr bwMode="auto">
              <a:xfrm>
                <a:off x="2643761" y="3987969"/>
                <a:ext cx="289879" cy="19595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0" name="Rectangle 30"/>
              <p:cNvSpPr>
                <a:spLocks noChangeArrowheads="1"/>
              </p:cNvSpPr>
              <p:nvPr/>
            </p:nvSpPr>
            <p:spPr bwMode="auto">
              <a:xfrm>
                <a:off x="2927881" y="3987969"/>
                <a:ext cx="340751" cy="19595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1" name="Rectangle 31"/>
              <p:cNvSpPr>
                <a:spLocks noChangeArrowheads="1"/>
              </p:cNvSpPr>
              <p:nvPr/>
            </p:nvSpPr>
            <p:spPr bwMode="auto">
              <a:xfrm>
                <a:off x="3262873" y="3987969"/>
                <a:ext cx="340751" cy="19595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2" name="Rectangle 32"/>
              <p:cNvSpPr>
                <a:spLocks noChangeArrowheads="1"/>
              </p:cNvSpPr>
              <p:nvPr/>
            </p:nvSpPr>
            <p:spPr bwMode="auto">
              <a:xfrm>
                <a:off x="3597865" y="3987969"/>
                <a:ext cx="433858" cy="19595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3" name="Rectangle 33"/>
              <p:cNvSpPr>
                <a:spLocks noChangeArrowheads="1"/>
              </p:cNvSpPr>
              <p:nvPr/>
            </p:nvSpPr>
            <p:spPr bwMode="auto">
              <a:xfrm>
                <a:off x="4026924" y="3987969"/>
                <a:ext cx="339792" cy="19595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4" name="Rectangle 34"/>
              <p:cNvSpPr>
                <a:spLocks noChangeArrowheads="1"/>
              </p:cNvSpPr>
              <p:nvPr/>
            </p:nvSpPr>
            <p:spPr bwMode="auto">
              <a:xfrm>
                <a:off x="4361916" y="3987969"/>
                <a:ext cx="339792" cy="19595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5" name="Rectangle 35"/>
              <p:cNvSpPr>
                <a:spLocks noChangeArrowheads="1"/>
              </p:cNvSpPr>
              <p:nvPr/>
            </p:nvSpPr>
            <p:spPr bwMode="auto">
              <a:xfrm>
                <a:off x="4695948" y="3987969"/>
                <a:ext cx="557680" cy="19595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45" name="Group 23"/>
            <p:cNvGrpSpPr>
              <a:grpSpLocks/>
            </p:cNvGrpSpPr>
            <p:nvPr/>
          </p:nvGrpSpPr>
          <p:grpSpPr bwMode="auto">
            <a:xfrm flipV="1">
              <a:off x="1753589" y="4219155"/>
              <a:ext cx="4877186" cy="187787"/>
              <a:chOff x="380" y="1838"/>
              <a:chExt cx="3818" cy="188"/>
            </a:xfrm>
            <a:solidFill>
              <a:srgbClr val="BFBFBF"/>
            </a:solidFill>
          </p:grpSpPr>
          <p:sp>
            <p:nvSpPr>
              <p:cNvPr id="272" name="Line 24"/>
              <p:cNvSpPr>
                <a:spLocks noChangeShapeType="1"/>
              </p:cNvSpPr>
              <p:nvPr/>
            </p:nvSpPr>
            <p:spPr bwMode="auto">
              <a:xfrm>
                <a:off x="380" y="1933"/>
                <a:ext cx="286" cy="0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3" name="Line 25"/>
              <p:cNvSpPr>
                <a:spLocks noChangeShapeType="1"/>
              </p:cNvSpPr>
              <p:nvPr/>
            </p:nvSpPr>
            <p:spPr bwMode="auto">
              <a:xfrm>
                <a:off x="3912" y="1941"/>
                <a:ext cx="286" cy="0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4" name="Rectangle 26"/>
              <p:cNvSpPr>
                <a:spLocks noChangeArrowheads="1"/>
              </p:cNvSpPr>
              <p:nvPr/>
            </p:nvSpPr>
            <p:spPr bwMode="auto">
              <a:xfrm>
                <a:off x="479" y="1838"/>
                <a:ext cx="211" cy="18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75" name="Rectangle 27"/>
              <p:cNvSpPr>
                <a:spLocks noChangeArrowheads="1"/>
              </p:cNvSpPr>
              <p:nvPr/>
            </p:nvSpPr>
            <p:spPr bwMode="auto">
              <a:xfrm>
                <a:off x="685" y="1838"/>
                <a:ext cx="256" cy="18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76" name="Rectangle 28"/>
              <p:cNvSpPr>
                <a:spLocks noChangeArrowheads="1"/>
              </p:cNvSpPr>
              <p:nvPr/>
            </p:nvSpPr>
            <p:spPr bwMode="auto">
              <a:xfrm>
                <a:off x="935" y="1838"/>
                <a:ext cx="385" cy="18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77" name="Rectangle 29"/>
              <p:cNvSpPr>
                <a:spLocks noChangeArrowheads="1"/>
              </p:cNvSpPr>
              <p:nvPr/>
            </p:nvSpPr>
            <p:spPr bwMode="auto">
              <a:xfrm>
                <a:off x="1314" y="1838"/>
                <a:ext cx="302" cy="18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78" name="Rectangle 30"/>
              <p:cNvSpPr>
                <a:spLocks noChangeArrowheads="1"/>
              </p:cNvSpPr>
              <p:nvPr/>
            </p:nvSpPr>
            <p:spPr bwMode="auto">
              <a:xfrm>
                <a:off x="1610" y="1838"/>
                <a:ext cx="355" cy="18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79" name="Rectangle 31"/>
              <p:cNvSpPr>
                <a:spLocks noChangeArrowheads="1"/>
              </p:cNvSpPr>
              <p:nvPr/>
            </p:nvSpPr>
            <p:spPr bwMode="auto">
              <a:xfrm>
                <a:off x="1959" y="1838"/>
                <a:ext cx="355" cy="18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80" name="Rectangle 32"/>
              <p:cNvSpPr>
                <a:spLocks noChangeArrowheads="1"/>
              </p:cNvSpPr>
              <p:nvPr/>
            </p:nvSpPr>
            <p:spPr bwMode="auto">
              <a:xfrm>
                <a:off x="2308" y="1838"/>
                <a:ext cx="452" cy="18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81" name="Rectangle 33"/>
              <p:cNvSpPr>
                <a:spLocks noChangeArrowheads="1"/>
              </p:cNvSpPr>
              <p:nvPr/>
            </p:nvSpPr>
            <p:spPr bwMode="auto">
              <a:xfrm>
                <a:off x="2755" y="1838"/>
                <a:ext cx="354" cy="18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82" name="Rectangle 34"/>
              <p:cNvSpPr>
                <a:spLocks noChangeArrowheads="1"/>
              </p:cNvSpPr>
              <p:nvPr/>
            </p:nvSpPr>
            <p:spPr bwMode="auto">
              <a:xfrm>
                <a:off x="3104" y="1838"/>
                <a:ext cx="354" cy="18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83" name="Rectangle 35"/>
              <p:cNvSpPr>
                <a:spLocks noChangeArrowheads="1"/>
              </p:cNvSpPr>
              <p:nvPr/>
            </p:nvSpPr>
            <p:spPr bwMode="auto">
              <a:xfrm>
                <a:off x="3452" y="1838"/>
                <a:ext cx="581" cy="18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</p:grpSp>
        <p:grpSp>
          <p:nvGrpSpPr>
            <p:cNvPr id="246" name="Group 245"/>
            <p:cNvGrpSpPr>
              <a:grpSpLocks/>
            </p:cNvGrpSpPr>
            <p:nvPr/>
          </p:nvGrpSpPr>
          <p:grpSpPr bwMode="auto">
            <a:xfrm flipV="1">
              <a:off x="1753846" y="4461939"/>
              <a:ext cx="4878224" cy="188642"/>
              <a:chOff x="1747849" y="4475289"/>
              <a:chExt cx="3664757" cy="195957"/>
            </a:xfrm>
          </p:grpSpPr>
          <p:sp>
            <p:nvSpPr>
              <p:cNvPr id="260" name="Line 24"/>
              <p:cNvSpPr>
                <a:spLocks noChangeShapeType="1"/>
              </p:cNvSpPr>
              <p:nvPr/>
            </p:nvSpPr>
            <p:spPr bwMode="auto">
              <a:xfrm>
                <a:off x="1747849" y="4574847"/>
                <a:ext cx="27457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261" name="Line 25"/>
              <p:cNvSpPr>
                <a:spLocks noChangeShapeType="1"/>
              </p:cNvSpPr>
              <p:nvPr/>
            </p:nvSpPr>
            <p:spPr bwMode="auto">
              <a:xfrm>
                <a:off x="5138085" y="4582648"/>
                <a:ext cx="27452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" name="Rectangle 26"/>
              <p:cNvSpPr>
                <a:spLocks noChangeArrowheads="1"/>
              </p:cNvSpPr>
              <p:nvPr/>
            </p:nvSpPr>
            <p:spPr bwMode="auto">
              <a:xfrm>
                <a:off x="1842875" y="4475289"/>
                <a:ext cx="202531" cy="195957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63" name="Rectangle 27"/>
              <p:cNvSpPr>
                <a:spLocks noChangeArrowheads="1"/>
              </p:cNvSpPr>
              <p:nvPr/>
            </p:nvSpPr>
            <p:spPr bwMode="auto">
              <a:xfrm>
                <a:off x="2040607" y="4475289"/>
                <a:ext cx="245725" cy="195957"/>
              </a:xfrm>
              <a:prstGeom prst="rect">
                <a:avLst/>
              </a:prstGeom>
              <a:solidFill>
                <a:srgbClr val="23FF8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64" name="Rectangle 28"/>
              <p:cNvSpPr>
                <a:spLocks noChangeArrowheads="1"/>
              </p:cNvSpPr>
              <p:nvPr/>
            </p:nvSpPr>
            <p:spPr bwMode="auto">
              <a:xfrm>
                <a:off x="2280573" y="4475289"/>
                <a:ext cx="369547" cy="195957"/>
              </a:xfrm>
              <a:prstGeom prst="rect">
                <a:avLst/>
              </a:prstGeom>
              <a:solidFill>
                <a:srgbClr val="23FF8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65" name="Rectangle 29"/>
              <p:cNvSpPr>
                <a:spLocks noChangeArrowheads="1"/>
              </p:cNvSpPr>
              <p:nvPr/>
            </p:nvSpPr>
            <p:spPr bwMode="auto">
              <a:xfrm>
                <a:off x="2644361" y="4475289"/>
                <a:ext cx="289879" cy="195957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66" name="Rectangle 30"/>
              <p:cNvSpPr>
                <a:spLocks noChangeArrowheads="1"/>
              </p:cNvSpPr>
              <p:nvPr/>
            </p:nvSpPr>
            <p:spPr bwMode="auto">
              <a:xfrm>
                <a:off x="2928481" y="4475289"/>
                <a:ext cx="340751" cy="195957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67" name="Rectangle 31"/>
              <p:cNvSpPr>
                <a:spLocks noChangeArrowheads="1"/>
              </p:cNvSpPr>
              <p:nvPr/>
            </p:nvSpPr>
            <p:spPr bwMode="auto">
              <a:xfrm>
                <a:off x="3263473" y="4475289"/>
                <a:ext cx="340751" cy="195957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68" name="Rectangle 32"/>
              <p:cNvSpPr>
                <a:spLocks noChangeArrowheads="1"/>
              </p:cNvSpPr>
              <p:nvPr/>
            </p:nvSpPr>
            <p:spPr bwMode="auto">
              <a:xfrm>
                <a:off x="3598465" y="4475289"/>
                <a:ext cx="433858" cy="195957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69" name="Rectangle 33"/>
              <p:cNvSpPr>
                <a:spLocks noChangeArrowheads="1"/>
              </p:cNvSpPr>
              <p:nvPr/>
            </p:nvSpPr>
            <p:spPr bwMode="auto">
              <a:xfrm>
                <a:off x="4027524" y="4475289"/>
                <a:ext cx="339792" cy="195957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0" name="Rectangle 34"/>
              <p:cNvSpPr>
                <a:spLocks noChangeArrowheads="1"/>
              </p:cNvSpPr>
              <p:nvPr/>
            </p:nvSpPr>
            <p:spPr bwMode="auto">
              <a:xfrm>
                <a:off x="4362516" y="4475289"/>
                <a:ext cx="339792" cy="195957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1" name="Rectangle 35"/>
              <p:cNvSpPr>
                <a:spLocks noChangeArrowheads="1"/>
              </p:cNvSpPr>
              <p:nvPr/>
            </p:nvSpPr>
            <p:spPr bwMode="auto">
              <a:xfrm>
                <a:off x="4696548" y="4475289"/>
                <a:ext cx="557680" cy="195957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47" name="Group 23"/>
            <p:cNvGrpSpPr>
              <a:grpSpLocks/>
            </p:cNvGrpSpPr>
            <p:nvPr/>
          </p:nvGrpSpPr>
          <p:grpSpPr bwMode="auto">
            <a:xfrm flipV="1">
              <a:off x="1754189" y="4706475"/>
              <a:ext cx="4877186" cy="187787"/>
              <a:chOff x="380" y="1838"/>
              <a:chExt cx="3818" cy="188"/>
            </a:xfrm>
            <a:solidFill>
              <a:srgbClr val="FF00FF"/>
            </a:solidFill>
          </p:grpSpPr>
          <p:sp>
            <p:nvSpPr>
              <p:cNvPr id="248" name="Line 24"/>
              <p:cNvSpPr>
                <a:spLocks noChangeShapeType="1"/>
              </p:cNvSpPr>
              <p:nvPr/>
            </p:nvSpPr>
            <p:spPr bwMode="auto">
              <a:xfrm>
                <a:off x="380" y="1933"/>
                <a:ext cx="286" cy="0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9" name="Line 25"/>
              <p:cNvSpPr>
                <a:spLocks noChangeShapeType="1"/>
              </p:cNvSpPr>
              <p:nvPr/>
            </p:nvSpPr>
            <p:spPr bwMode="auto">
              <a:xfrm>
                <a:off x="3912" y="1941"/>
                <a:ext cx="286" cy="0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0" name="Rectangle 26"/>
              <p:cNvSpPr>
                <a:spLocks noChangeArrowheads="1"/>
              </p:cNvSpPr>
              <p:nvPr/>
            </p:nvSpPr>
            <p:spPr bwMode="auto">
              <a:xfrm>
                <a:off x="479" y="1838"/>
                <a:ext cx="211" cy="188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51" name="Rectangle 27"/>
              <p:cNvSpPr>
                <a:spLocks noChangeArrowheads="1"/>
              </p:cNvSpPr>
              <p:nvPr/>
            </p:nvSpPr>
            <p:spPr bwMode="auto">
              <a:xfrm>
                <a:off x="685" y="1838"/>
                <a:ext cx="256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2" name="Rectangle 28"/>
              <p:cNvSpPr>
                <a:spLocks noChangeArrowheads="1"/>
              </p:cNvSpPr>
              <p:nvPr/>
            </p:nvSpPr>
            <p:spPr bwMode="auto">
              <a:xfrm>
                <a:off x="935" y="1838"/>
                <a:ext cx="385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3" name="Rectangle 29"/>
              <p:cNvSpPr>
                <a:spLocks noChangeArrowheads="1"/>
              </p:cNvSpPr>
              <p:nvPr/>
            </p:nvSpPr>
            <p:spPr bwMode="auto">
              <a:xfrm>
                <a:off x="1314" y="1838"/>
                <a:ext cx="302" cy="188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54" name="Rectangle 30"/>
              <p:cNvSpPr>
                <a:spLocks noChangeArrowheads="1"/>
              </p:cNvSpPr>
              <p:nvPr/>
            </p:nvSpPr>
            <p:spPr bwMode="auto">
              <a:xfrm>
                <a:off x="1610" y="1838"/>
                <a:ext cx="355" cy="188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55" name="Rectangle 31"/>
              <p:cNvSpPr>
                <a:spLocks noChangeArrowheads="1"/>
              </p:cNvSpPr>
              <p:nvPr/>
            </p:nvSpPr>
            <p:spPr bwMode="auto">
              <a:xfrm>
                <a:off x="1959" y="1838"/>
                <a:ext cx="355" cy="188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56" name="Rectangle 32"/>
              <p:cNvSpPr>
                <a:spLocks noChangeArrowheads="1"/>
              </p:cNvSpPr>
              <p:nvPr/>
            </p:nvSpPr>
            <p:spPr bwMode="auto">
              <a:xfrm>
                <a:off x="2308" y="1838"/>
                <a:ext cx="452" cy="188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57" name="Rectangle 33"/>
              <p:cNvSpPr>
                <a:spLocks noChangeArrowheads="1"/>
              </p:cNvSpPr>
              <p:nvPr/>
            </p:nvSpPr>
            <p:spPr bwMode="auto">
              <a:xfrm>
                <a:off x="2755" y="1838"/>
                <a:ext cx="354" cy="188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58" name="Rectangle 34"/>
              <p:cNvSpPr>
                <a:spLocks noChangeArrowheads="1"/>
              </p:cNvSpPr>
              <p:nvPr/>
            </p:nvSpPr>
            <p:spPr bwMode="auto">
              <a:xfrm>
                <a:off x="3104" y="1838"/>
                <a:ext cx="354" cy="188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59" name="Rectangle 35"/>
              <p:cNvSpPr>
                <a:spLocks noChangeArrowheads="1"/>
              </p:cNvSpPr>
              <p:nvPr/>
            </p:nvSpPr>
            <p:spPr bwMode="auto">
              <a:xfrm>
                <a:off x="3452" y="1838"/>
                <a:ext cx="581" cy="188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</p:grpSp>
      </p:grpSp>
      <p:grpSp>
        <p:nvGrpSpPr>
          <p:cNvPr id="296" name="Group 295"/>
          <p:cNvGrpSpPr/>
          <p:nvPr/>
        </p:nvGrpSpPr>
        <p:grpSpPr>
          <a:xfrm>
            <a:off x="6681271" y="4696809"/>
            <a:ext cx="2195548" cy="951476"/>
            <a:chOff x="1732948" y="5248439"/>
            <a:chExt cx="4899627" cy="906299"/>
          </a:xfrm>
        </p:grpSpPr>
        <p:grpSp>
          <p:nvGrpSpPr>
            <p:cNvPr id="297" name="Group 23"/>
            <p:cNvGrpSpPr>
              <a:grpSpLocks/>
            </p:cNvGrpSpPr>
            <p:nvPr/>
          </p:nvGrpSpPr>
          <p:grpSpPr bwMode="auto">
            <a:xfrm>
              <a:off x="1732948" y="5248439"/>
              <a:ext cx="4898727" cy="175319"/>
              <a:chOff x="380" y="1838"/>
              <a:chExt cx="3818" cy="188"/>
            </a:xfrm>
            <a:solidFill>
              <a:srgbClr val="008000"/>
            </a:solidFill>
          </p:grpSpPr>
          <p:sp>
            <p:nvSpPr>
              <p:cNvPr id="337" name="Line 24"/>
              <p:cNvSpPr>
                <a:spLocks noChangeShapeType="1"/>
              </p:cNvSpPr>
              <p:nvPr/>
            </p:nvSpPr>
            <p:spPr bwMode="auto">
              <a:xfrm>
                <a:off x="380" y="1933"/>
                <a:ext cx="28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8" name="Line 25"/>
              <p:cNvSpPr>
                <a:spLocks noChangeShapeType="1"/>
              </p:cNvSpPr>
              <p:nvPr/>
            </p:nvSpPr>
            <p:spPr bwMode="auto">
              <a:xfrm>
                <a:off x="3912" y="1941"/>
                <a:ext cx="28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9" name="Rectangle 26"/>
              <p:cNvSpPr>
                <a:spLocks noChangeArrowheads="1"/>
              </p:cNvSpPr>
              <p:nvPr/>
            </p:nvSpPr>
            <p:spPr bwMode="auto">
              <a:xfrm>
                <a:off x="479" y="1838"/>
                <a:ext cx="211" cy="188"/>
              </a:xfrm>
              <a:prstGeom prst="rect">
                <a:avLst/>
              </a:prstGeom>
              <a:solidFill>
                <a:srgbClr val="51A3FF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0" name="Rectangle 27"/>
              <p:cNvSpPr>
                <a:spLocks noChangeArrowheads="1"/>
              </p:cNvSpPr>
              <p:nvPr/>
            </p:nvSpPr>
            <p:spPr bwMode="auto">
              <a:xfrm>
                <a:off x="685" y="1838"/>
                <a:ext cx="256" cy="188"/>
              </a:xfrm>
              <a:prstGeom prst="rect">
                <a:avLst/>
              </a:prstGeom>
              <a:solidFill>
                <a:srgbClr val="51A3FF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1" name="Rectangle 28"/>
              <p:cNvSpPr>
                <a:spLocks noChangeArrowheads="1"/>
              </p:cNvSpPr>
              <p:nvPr/>
            </p:nvSpPr>
            <p:spPr bwMode="auto">
              <a:xfrm>
                <a:off x="935" y="1838"/>
                <a:ext cx="385" cy="188"/>
              </a:xfrm>
              <a:prstGeom prst="rect">
                <a:avLst/>
              </a:prstGeom>
              <a:solidFill>
                <a:srgbClr val="51A3FF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2" name="Rectangle 29"/>
              <p:cNvSpPr>
                <a:spLocks noChangeArrowheads="1"/>
              </p:cNvSpPr>
              <p:nvPr/>
            </p:nvSpPr>
            <p:spPr bwMode="auto">
              <a:xfrm>
                <a:off x="1314" y="1838"/>
                <a:ext cx="302" cy="188"/>
              </a:xfrm>
              <a:prstGeom prst="rect">
                <a:avLst/>
              </a:prstGeom>
              <a:solidFill>
                <a:srgbClr val="51A3FF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3" name="Rectangle 30"/>
              <p:cNvSpPr>
                <a:spLocks noChangeArrowheads="1"/>
              </p:cNvSpPr>
              <p:nvPr/>
            </p:nvSpPr>
            <p:spPr bwMode="auto">
              <a:xfrm>
                <a:off x="1610" y="1838"/>
                <a:ext cx="355" cy="188"/>
              </a:xfrm>
              <a:prstGeom prst="rect">
                <a:avLst/>
              </a:prstGeom>
              <a:solidFill>
                <a:srgbClr val="51A3FF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4" name="Rectangle 31"/>
              <p:cNvSpPr>
                <a:spLocks noChangeArrowheads="1"/>
              </p:cNvSpPr>
              <p:nvPr/>
            </p:nvSpPr>
            <p:spPr bwMode="auto">
              <a:xfrm>
                <a:off x="1959" y="1838"/>
                <a:ext cx="355" cy="188"/>
              </a:xfrm>
              <a:prstGeom prst="rect">
                <a:avLst/>
              </a:prstGeom>
              <a:solidFill>
                <a:srgbClr val="51A3FF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5" name="Rectangle 32"/>
              <p:cNvSpPr>
                <a:spLocks noChangeArrowheads="1"/>
              </p:cNvSpPr>
              <p:nvPr/>
            </p:nvSpPr>
            <p:spPr bwMode="auto">
              <a:xfrm>
                <a:off x="2308" y="1838"/>
                <a:ext cx="452" cy="188"/>
              </a:xfrm>
              <a:prstGeom prst="rect">
                <a:avLst/>
              </a:prstGeom>
              <a:solidFill>
                <a:srgbClr val="51A3FF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6" name="Rectangle 33"/>
              <p:cNvSpPr>
                <a:spLocks noChangeArrowheads="1"/>
              </p:cNvSpPr>
              <p:nvPr/>
            </p:nvSpPr>
            <p:spPr bwMode="auto">
              <a:xfrm>
                <a:off x="2755" y="1838"/>
                <a:ext cx="354" cy="188"/>
              </a:xfrm>
              <a:prstGeom prst="rect">
                <a:avLst/>
              </a:prstGeom>
              <a:solidFill>
                <a:srgbClr val="51A3FF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7" name="Rectangle 34"/>
              <p:cNvSpPr>
                <a:spLocks noChangeArrowheads="1"/>
              </p:cNvSpPr>
              <p:nvPr/>
            </p:nvSpPr>
            <p:spPr bwMode="auto">
              <a:xfrm>
                <a:off x="3104" y="1838"/>
                <a:ext cx="354" cy="188"/>
              </a:xfrm>
              <a:prstGeom prst="rect">
                <a:avLst/>
              </a:prstGeom>
              <a:solidFill>
                <a:srgbClr val="51A3FF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8" name="Rectangle 35"/>
              <p:cNvSpPr>
                <a:spLocks noChangeArrowheads="1"/>
              </p:cNvSpPr>
              <p:nvPr/>
            </p:nvSpPr>
            <p:spPr bwMode="auto">
              <a:xfrm>
                <a:off x="3452" y="1838"/>
                <a:ext cx="581" cy="188"/>
              </a:xfrm>
              <a:prstGeom prst="rect">
                <a:avLst/>
              </a:prstGeom>
              <a:solidFill>
                <a:srgbClr val="51A3FF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98" name="Group 23"/>
            <p:cNvGrpSpPr>
              <a:grpSpLocks/>
            </p:cNvGrpSpPr>
            <p:nvPr/>
          </p:nvGrpSpPr>
          <p:grpSpPr bwMode="auto">
            <a:xfrm>
              <a:off x="1733248" y="5492099"/>
              <a:ext cx="4898727" cy="175319"/>
              <a:chOff x="380" y="1838"/>
              <a:chExt cx="3818" cy="188"/>
            </a:xfrm>
            <a:solidFill>
              <a:srgbClr val="0000FF"/>
            </a:solidFill>
          </p:grpSpPr>
          <p:sp>
            <p:nvSpPr>
              <p:cNvPr id="325" name="Line 24"/>
              <p:cNvSpPr>
                <a:spLocks noChangeShapeType="1"/>
              </p:cNvSpPr>
              <p:nvPr/>
            </p:nvSpPr>
            <p:spPr bwMode="auto">
              <a:xfrm>
                <a:off x="380" y="1933"/>
                <a:ext cx="28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6" name="Line 25"/>
              <p:cNvSpPr>
                <a:spLocks noChangeShapeType="1"/>
              </p:cNvSpPr>
              <p:nvPr/>
            </p:nvSpPr>
            <p:spPr bwMode="auto">
              <a:xfrm>
                <a:off x="3912" y="1941"/>
                <a:ext cx="28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7" name="Rectangle 26"/>
              <p:cNvSpPr>
                <a:spLocks noChangeArrowheads="1"/>
              </p:cNvSpPr>
              <p:nvPr/>
            </p:nvSpPr>
            <p:spPr bwMode="auto">
              <a:xfrm>
                <a:off x="479" y="1838"/>
                <a:ext cx="211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8" name="Rectangle 27"/>
              <p:cNvSpPr>
                <a:spLocks noChangeArrowheads="1"/>
              </p:cNvSpPr>
              <p:nvPr/>
            </p:nvSpPr>
            <p:spPr bwMode="auto">
              <a:xfrm>
                <a:off x="685" y="1838"/>
                <a:ext cx="256" cy="1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9" name="Rectangle 28"/>
              <p:cNvSpPr>
                <a:spLocks noChangeArrowheads="1"/>
              </p:cNvSpPr>
              <p:nvPr/>
            </p:nvSpPr>
            <p:spPr bwMode="auto">
              <a:xfrm>
                <a:off x="935" y="1838"/>
                <a:ext cx="385" cy="1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0" name="Rectangle 29"/>
              <p:cNvSpPr>
                <a:spLocks noChangeArrowheads="1"/>
              </p:cNvSpPr>
              <p:nvPr/>
            </p:nvSpPr>
            <p:spPr bwMode="auto">
              <a:xfrm>
                <a:off x="1314" y="1838"/>
                <a:ext cx="302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1" name="Rectangle 30"/>
              <p:cNvSpPr>
                <a:spLocks noChangeArrowheads="1"/>
              </p:cNvSpPr>
              <p:nvPr/>
            </p:nvSpPr>
            <p:spPr bwMode="auto">
              <a:xfrm>
                <a:off x="1610" y="1838"/>
                <a:ext cx="355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2" name="Rectangle 31"/>
              <p:cNvSpPr>
                <a:spLocks noChangeArrowheads="1"/>
              </p:cNvSpPr>
              <p:nvPr/>
            </p:nvSpPr>
            <p:spPr bwMode="auto">
              <a:xfrm>
                <a:off x="1959" y="1838"/>
                <a:ext cx="355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3" name="Rectangle 32"/>
              <p:cNvSpPr>
                <a:spLocks noChangeArrowheads="1"/>
              </p:cNvSpPr>
              <p:nvPr/>
            </p:nvSpPr>
            <p:spPr bwMode="auto">
              <a:xfrm>
                <a:off x="2308" y="1838"/>
                <a:ext cx="452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4" name="Rectangle 33"/>
              <p:cNvSpPr>
                <a:spLocks noChangeArrowheads="1"/>
              </p:cNvSpPr>
              <p:nvPr/>
            </p:nvSpPr>
            <p:spPr bwMode="auto">
              <a:xfrm>
                <a:off x="2755" y="1838"/>
                <a:ext cx="354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5" name="Rectangle 34"/>
              <p:cNvSpPr>
                <a:spLocks noChangeArrowheads="1"/>
              </p:cNvSpPr>
              <p:nvPr/>
            </p:nvSpPr>
            <p:spPr bwMode="auto">
              <a:xfrm>
                <a:off x="3104" y="1838"/>
                <a:ext cx="354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6" name="Rectangle 35"/>
              <p:cNvSpPr>
                <a:spLocks noChangeArrowheads="1"/>
              </p:cNvSpPr>
              <p:nvPr/>
            </p:nvSpPr>
            <p:spPr bwMode="auto">
              <a:xfrm>
                <a:off x="3452" y="1838"/>
                <a:ext cx="581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99" name="Group 23"/>
            <p:cNvGrpSpPr>
              <a:grpSpLocks/>
            </p:cNvGrpSpPr>
            <p:nvPr/>
          </p:nvGrpSpPr>
          <p:grpSpPr bwMode="auto">
            <a:xfrm>
              <a:off x="1733548" y="5735759"/>
              <a:ext cx="4898727" cy="175319"/>
              <a:chOff x="380" y="1838"/>
              <a:chExt cx="3818" cy="188"/>
            </a:xfrm>
            <a:solidFill>
              <a:srgbClr val="800000"/>
            </a:solidFill>
          </p:grpSpPr>
          <p:sp>
            <p:nvSpPr>
              <p:cNvPr id="313" name="Line 24"/>
              <p:cNvSpPr>
                <a:spLocks noChangeShapeType="1"/>
              </p:cNvSpPr>
              <p:nvPr/>
            </p:nvSpPr>
            <p:spPr bwMode="auto">
              <a:xfrm>
                <a:off x="380" y="1933"/>
                <a:ext cx="28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4" name="Line 25"/>
              <p:cNvSpPr>
                <a:spLocks noChangeShapeType="1"/>
              </p:cNvSpPr>
              <p:nvPr/>
            </p:nvSpPr>
            <p:spPr bwMode="auto">
              <a:xfrm>
                <a:off x="3912" y="1941"/>
                <a:ext cx="28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5" name="Rectangle 26"/>
              <p:cNvSpPr>
                <a:spLocks noChangeArrowheads="1"/>
              </p:cNvSpPr>
              <p:nvPr/>
            </p:nvSpPr>
            <p:spPr bwMode="auto">
              <a:xfrm>
                <a:off x="479" y="1838"/>
                <a:ext cx="211" cy="188"/>
              </a:xfrm>
              <a:prstGeom prst="rect">
                <a:avLst/>
              </a:prstGeom>
              <a:solidFill>
                <a:srgbClr val="23FF8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6" name="Rectangle 27"/>
              <p:cNvSpPr>
                <a:spLocks noChangeArrowheads="1"/>
              </p:cNvSpPr>
              <p:nvPr/>
            </p:nvSpPr>
            <p:spPr bwMode="auto">
              <a:xfrm>
                <a:off x="685" y="1838"/>
                <a:ext cx="256" cy="188"/>
              </a:xfrm>
              <a:prstGeom prst="rect">
                <a:avLst/>
              </a:prstGeom>
              <a:solidFill>
                <a:srgbClr val="23FF8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7" name="Rectangle 28"/>
              <p:cNvSpPr>
                <a:spLocks noChangeArrowheads="1"/>
              </p:cNvSpPr>
              <p:nvPr/>
            </p:nvSpPr>
            <p:spPr bwMode="auto">
              <a:xfrm>
                <a:off x="935" y="1838"/>
                <a:ext cx="385" cy="188"/>
              </a:xfrm>
              <a:prstGeom prst="rect">
                <a:avLst/>
              </a:prstGeom>
              <a:solidFill>
                <a:srgbClr val="23FF8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8" name="Rectangle 29"/>
              <p:cNvSpPr>
                <a:spLocks noChangeArrowheads="1"/>
              </p:cNvSpPr>
              <p:nvPr/>
            </p:nvSpPr>
            <p:spPr bwMode="auto">
              <a:xfrm>
                <a:off x="1314" y="1838"/>
                <a:ext cx="302" cy="188"/>
              </a:xfrm>
              <a:prstGeom prst="rect">
                <a:avLst/>
              </a:prstGeom>
              <a:solidFill>
                <a:srgbClr val="23FF8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9" name="Rectangle 30"/>
              <p:cNvSpPr>
                <a:spLocks noChangeArrowheads="1"/>
              </p:cNvSpPr>
              <p:nvPr/>
            </p:nvSpPr>
            <p:spPr bwMode="auto">
              <a:xfrm>
                <a:off x="1610" y="1838"/>
                <a:ext cx="355" cy="188"/>
              </a:xfrm>
              <a:prstGeom prst="rect">
                <a:avLst/>
              </a:prstGeom>
              <a:solidFill>
                <a:srgbClr val="23FF8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0" name="Rectangle 31"/>
              <p:cNvSpPr>
                <a:spLocks noChangeArrowheads="1"/>
              </p:cNvSpPr>
              <p:nvPr/>
            </p:nvSpPr>
            <p:spPr bwMode="auto">
              <a:xfrm>
                <a:off x="1959" y="1838"/>
                <a:ext cx="355" cy="188"/>
              </a:xfrm>
              <a:prstGeom prst="rect">
                <a:avLst/>
              </a:prstGeom>
              <a:solidFill>
                <a:srgbClr val="23FF8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1" name="Rectangle 32"/>
              <p:cNvSpPr>
                <a:spLocks noChangeArrowheads="1"/>
              </p:cNvSpPr>
              <p:nvPr/>
            </p:nvSpPr>
            <p:spPr bwMode="auto">
              <a:xfrm>
                <a:off x="2308" y="1838"/>
                <a:ext cx="452" cy="188"/>
              </a:xfrm>
              <a:prstGeom prst="rect">
                <a:avLst/>
              </a:prstGeom>
              <a:solidFill>
                <a:srgbClr val="23FF8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2" name="Rectangle 33"/>
              <p:cNvSpPr>
                <a:spLocks noChangeArrowheads="1"/>
              </p:cNvSpPr>
              <p:nvPr/>
            </p:nvSpPr>
            <p:spPr bwMode="auto">
              <a:xfrm>
                <a:off x="2755" y="1838"/>
                <a:ext cx="354" cy="188"/>
              </a:xfrm>
              <a:prstGeom prst="rect">
                <a:avLst/>
              </a:prstGeom>
              <a:solidFill>
                <a:srgbClr val="23FF8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3" name="Rectangle 34"/>
              <p:cNvSpPr>
                <a:spLocks noChangeArrowheads="1"/>
              </p:cNvSpPr>
              <p:nvPr/>
            </p:nvSpPr>
            <p:spPr bwMode="auto">
              <a:xfrm>
                <a:off x="3104" y="1838"/>
                <a:ext cx="354" cy="188"/>
              </a:xfrm>
              <a:prstGeom prst="rect">
                <a:avLst/>
              </a:prstGeom>
              <a:solidFill>
                <a:srgbClr val="23FF8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4" name="Rectangle 35"/>
              <p:cNvSpPr>
                <a:spLocks noChangeArrowheads="1"/>
              </p:cNvSpPr>
              <p:nvPr/>
            </p:nvSpPr>
            <p:spPr bwMode="auto">
              <a:xfrm>
                <a:off x="3452" y="1838"/>
                <a:ext cx="581" cy="188"/>
              </a:xfrm>
              <a:prstGeom prst="rect">
                <a:avLst/>
              </a:prstGeom>
              <a:solidFill>
                <a:srgbClr val="23FF8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00" name="Group 23"/>
            <p:cNvGrpSpPr>
              <a:grpSpLocks/>
            </p:cNvGrpSpPr>
            <p:nvPr/>
          </p:nvGrpSpPr>
          <p:grpSpPr bwMode="auto">
            <a:xfrm>
              <a:off x="1733848" y="5979419"/>
              <a:ext cx="4898727" cy="175319"/>
              <a:chOff x="380" y="1838"/>
              <a:chExt cx="3818" cy="188"/>
            </a:xfrm>
            <a:solidFill>
              <a:srgbClr val="011893"/>
            </a:solidFill>
          </p:grpSpPr>
          <p:sp>
            <p:nvSpPr>
              <p:cNvPr id="301" name="Line 24"/>
              <p:cNvSpPr>
                <a:spLocks noChangeShapeType="1"/>
              </p:cNvSpPr>
              <p:nvPr/>
            </p:nvSpPr>
            <p:spPr bwMode="auto">
              <a:xfrm>
                <a:off x="380" y="1933"/>
                <a:ext cx="28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2" name="Line 25"/>
              <p:cNvSpPr>
                <a:spLocks noChangeShapeType="1"/>
              </p:cNvSpPr>
              <p:nvPr/>
            </p:nvSpPr>
            <p:spPr bwMode="auto">
              <a:xfrm>
                <a:off x="3912" y="1941"/>
                <a:ext cx="28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3" name="Rectangle 26"/>
              <p:cNvSpPr>
                <a:spLocks noChangeArrowheads="1"/>
              </p:cNvSpPr>
              <p:nvPr/>
            </p:nvSpPr>
            <p:spPr bwMode="auto">
              <a:xfrm>
                <a:off x="479" y="1838"/>
                <a:ext cx="211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4" name="Rectangle 27"/>
              <p:cNvSpPr>
                <a:spLocks noChangeArrowheads="1"/>
              </p:cNvSpPr>
              <p:nvPr/>
            </p:nvSpPr>
            <p:spPr bwMode="auto">
              <a:xfrm>
                <a:off x="685" y="1838"/>
                <a:ext cx="256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5" name="Rectangle 28"/>
              <p:cNvSpPr>
                <a:spLocks noChangeArrowheads="1"/>
              </p:cNvSpPr>
              <p:nvPr/>
            </p:nvSpPr>
            <p:spPr bwMode="auto">
              <a:xfrm>
                <a:off x="935" y="1838"/>
                <a:ext cx="385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6" name="Rectangle 29"/>
              <p:cNvSpPr>
                <a:spLocks noChangeArrowheads="1"/>
              </p:cNvSpPr>
              <p:nvPr/>
            </p:nvSpPr>
            <p:spPr bwMode="auto">
              <a:xfrm>
                <a:off x="1314" y="1838"/>
                <a:ext cx="302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7" name="Rectangle 30"/>
              <p:cNvSpPr>
                <a:spLocks noChangeArrowheads="1"/>
              </p:cNvSpPr>
              <p:nvPr/>
            </p:nvSpPr>
            <p:spPr bwMode="auto">
              <a:xfrm>
                <a:off x="1610" y="1838"/>
                <a:ext cx="355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8" name="Rectangle 31"/>
              <p:cNvSpPr>
                <a:spLocks noChangeArrowheads="1"/>
              </p:cNvSpPr>
              <p:nvPr/>
            </p:nvSpPr>
            <p:spPr bwMode="auto">
              <a:xfrm>
                <a:off x="1959" y="1838"/>
                <a:ext cx="355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9" name="Rectangle 32"/>
              <p:cNvSpPr>
                <a:spLocks noChangeArrowheads="1"/>
              </p:cNvSpPr>
              <p:nvPr/>
            </p:nvSpPr>
            <p:spPr bwMode="auto">
              <a:xfrm>
                <a:off x="2308" y="1838"/>
                <a:ext cx="452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0" name="Rectangle 33"/>
              <p:cNvSpPr>
                <a:spLocks noChangeArrowheads="1"/>
              </p:cNvSpPr>
              <p:nvPr/>
            </p:nvSpPr>
            <p:spPr bwMode="auto">
              <a:xfrm>
                <a:off x="2755" y="1838"/>
                <a:ext cx="354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1" name="Rectangle 34"/>
              <p:cNvSpPr>
                <a:spLocks noChangeArrowheads="1"/>
              </p:cNvSpPr>
              <p:nvPr/>
            </p:nvSpPr>
            <p:spPr bwMode="auto">
              <a:xfrm>
                <a:off x="3104" y="1838"/>
                <a:ext cx="354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2" name="Rectangle 35"/>
              <p:cNvSpPr>
                <a:spLocks noChangeArrowheads="1"/>
              </p:cNvSpPr>
              <p:nvPr/>
            </p:nvSpPr>
            <p:spPr bwMode="auto">
              <a:xfrm>
                <a:off x="3452" y="1838"/>
                <a:ext cx="581" cy="188"/>
              </a:xfrm>
              <a:prstGeom prst="rect">
                <a:avLst/>
              </a:prstGeom>
              <a:solidFill>
                <a:srgbClr val="FD938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dirty="0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349" name="Group 16"/>
          <p:cNvGrpSpPr>
            <a:grpSpLocks/>
          </p:cNvGrpSpPr>
          <p:nvPr/>
        </p:nvGrpSpPr>
        <p:grpSpPr bwMode="auto">
          <a:xfrm>
            <a:off x="1586733" y="5820324"/>
            <a:ext cx="1362550" cy="1200543"/>
            <a:chOff x="6912898" y="4852125"/>
            <a:chExt cx="1589435" cy="1422175"/>
          </a:xfrm>
        </p:grpSpPr>
        <p:sp>
          <p:nvSpPr>
            <p:cNvPr id="350" name="Rectangle 28"/>
            <p:cNvSpPr>
              <a:spLocks noChangeArrowheads="1"/>
            </p:cNvSpPr>
            <p:nvPr/>
          </p:nvSpPr>
          <p:spPr bwMode="auto">
            <a:xfrm>
              <a:off x="7067105" y="4964399"/>
              <a:ext cx="369548" cy="195957"/>
            </a:xfrm>
            <a:prstGeom prst="rect">
              <a:avLst/>
            </a:prstGeom>
            <a:solidFill>
              <a:srgbClr val="51A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351" name="Rectangle 28"/>
            <p:cNvSpPr>
              <a:spLocks noChangeArrowheads="1"/>
            </p:cNvSpPr>
            <p:nvPr/>
          </p:nvSpPr>
          <p:spPr bwMode="auto">
            <a:xfrm>
              <a:off x="7067105" y="5211862"/>
              <a:ext cx="369547" cy="195957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352" name="Rectangle 28"/>
            <p:cNvSpPr>
              <a:spLocks noChangeArrowheads="1"/>
            </p:cNvSpPr>
            <p:nvPr/>
          </p:nvSpPr>
          <p:spPr bwMode="auto">
            <a:xfrm>
              <a:off x="7067105" y="5459325"/>
              <a:ext cx="369548" cy="195957"/>
            </a:xfrm>
            <a:prstGeom prst="rect">
              <a:avLst/>
            </a:prstGeom>
            <a:solidFill>
              <a:srgbClr val="23FF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353" name="Rectangle 28"/>
            <p:cNvSpPr>
              <a:spLocks noChangeArrowheads="1"/>
            </p:cNvSpPr>
            <p:nvPr/>
          </p:nvSpPr>
          <p:spPr bwMode="auto">
            <a:xfrm>
              <a:off x="7067105" y="5706788"/>
              <a:ext cx="369548" cy="195957"/>
            </a:xfrm>
            <a:prstGeom prst="rect">
              <a:avLst/>
            </a:prstGeom>
            <a:solidFill>
              <a:srgbClr val="FD938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354" name="TextBox 8"/>
            <p:cNvSpPr txBox="1">
              <a:spLocks noChangeArrowheads="1"/>
            </p:cNvSpPr>
            <p:nvPr/>
          </p:nvSpPr>
          <p:spPr bwMode="auto">
            <a:xfrm>
              <a:off x="7437639" y="4890151"/>
              <a:ext cx="8332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DENV-1</a:t>
              </a:r>
            </a:p>
          </p:txBody>
        </p:sp>
        <p:sp>
          <p:nvSpPr>
            <p:cNvPr id="355" name="TextBox 756"/>
            <p:cNvSpPr txBox="1">
              <a:spLocks noChangeArrowheads="1"/>
            </p:cNvSpPr>
            <p:nvPr/>
          </p:nvSpPr>
          <p:spPr bwMode="auto">
            <a:xfrm>
              <a:off x="7437639" y="5141418"/>
              <a:ext cx="8332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DENV-2</a:t>
              </a:r>
            </a:p>
          </p:txBody>
        </p:sp>
        <p:sp>
          <p:nvSpPr>
            <p:cNvPr id="356" name="TextBox 757"/>
            <p:cNvSpPr txBox="1">
              <a:spLocks noChangeArrowheads="1"/>
            </p:cNvSpPr>
            <p:nvPr/>
          </p:nvSpPr>
          <p:spPr bwMode="auto">
            <a:xfrm>
              <a:off x="7437639" y="5392685"/>
              <a:ext cx="8332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/>
                <a:t>DENV-3</a:t>
              </a:r>
            </a:p>
          </p:txBody>
        </p:sp>
        <p:sp>
          <p:nvSpPr>
            <p:cNvPr id="357" name="TextBox 758"/>
            <p:cNvSpPr txBox="1">
              <a:spLocks noChangeArrowheads="1"/>
            </p:cNvSpPr>
            <p:nvPr/>
          </p:nvSpPr>
          <p:spPr bwMode="auto">
            <a:xfrm>
              <a:off x="7437639" y="5643952"/>
              <a:ext cx="8332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/>
                <a:t>DENV-4</a:t>
              </a:r>
            </a:p>
          </p:txBody>
        </p:sp>
        <p:sp>
          <p:nvSpPr>
            <p:cNvPr id="358" name="Rounded Rectangle 9"/>
            <p:cNvSpPr>
              <a:spLocks noChangeArrowheads="1"/>
            </p:cNvSpPr>
            <p:nvPr/>
          </p:nvSpPr>
          <p:spPr bwMode="auto">
            <a:xfrm>
              <a:off x="6912898" y="4852125"/>
              <a:ext cx="1589435" cy="1422175"/>
            </a:xfrm>
            <a:prstGeom prst="roundRect">
              <a:avLst>
                <a:gd name="adj" fmla="val 3764"/>
              </a:avLst>
            </a:prstGeom>
            <a:noFill/>
            <a:ln w="19050">
              <a:noFill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2000" b="1">
                <a:solidFill>
                  <a:srgbClr val="FFFF66"/>
                </a:solidFill>
              </a:endParaRPr>
            </a:p>
          </p:txBody>
        </p:sp>
      </p:grpSp>
      <p:grpSp>
        <p:nvGrpSpPr>
          <p:cNvPr id="361" name="Group 16"/>
          <p:cNvGrpSpPr>
            <a:grpSpLocks/>
          </p:cNvGrpSpPr>
          <p:nvPr/>
        </p:nvGrpSpPr>
        <p:grpSpPr bwMode="auto">
          <a:xfrm>
            <a:off x="2842705" y="4992119"/>
            <a:ext cx="1441710" cy="1214590"/>
            <a:chOff x="6912898" y="4852125"/>
            <a:chExt cx="1589435" cy="1422175"/>
          </a:xfrm>
        </p:grpSpPr>
        <p:sp>
          <p:nvSpPr>
            <p:cNvPr id="370" name="Rounded Rectangle 9"/>
            <p:cNvSpPr>
              <a:spLocks noChangeArrowheads="1"/>
            </p:cNvSpPr>
            <p:nvPr/>
          </p:nvSpPr>
          <p:spPr bwMode="auto">
            <a:xfrm>
              <a:off x="6912898" y="4852125"/>
              <a:ext cx="1589435" cy="1422175"/>
            </a:xfrm>
            <a:prstGeom prst="roundRect">
              <a:avLst>
                <a:gd name="adj" fmla="val 3764"/>
              </a:avLst>
            </a:prstGeom>
            <a:noFill/>
            <a:ln w="19050">
              <a:noFill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2000" b="1">
                <a:solidFill>
                  <a:srgbClr val="FFFF66"/>
                </a:solidFill>
              </a:endParaRPr>
            </a:p>
          </p:txBody>
        </p:sp>
        <p:sp>
          <p:nvSpPr>
            <p:cNvPr id="371" name="TextBox 759"/>
            <p:cNvSpPr txBox="1">
              <a:spLocks noChangeArrowheads="1"/>
            </p:cNvSpPr>
            <p:nvPr/>
          </p:nvSpPr>
          <p:spPr bwMode="auto">
            <a:xfrm>
              <a:off x="7437639" y="5895218"/>
              <a:ext cx="543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000000"/>
                  </a:solidFill>
                </a:rPr>
                <a:t>YFV</a:t>
              </a:r>
            </a:p>
          </p:txBody>
        </p:sp>
        <p:sp>
          <p:nvSpPr>
            <p:cNvPr id="372" name="Rectangle 28"/>
            <p:cNvSpPr>
              <a:spLocks noChangeArrowheads="1"/>
            </p:cNvSpPr>
            <p:nvPr/>
          </p:nvSpPr>
          <p:spPr bwMode="auto">
            <a:xfrm>
              <a:off x="7067105" y="5954251"/>
              <a:ext cx="369548" cy="19595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1265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676275" y="195263"/>
            <a:ext cx="77724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Calibri" charset="0"/>
                <a:ea typeface="ＭＳ Ｐゴシック" charset="-128"/>
              </a:rPr>
              <a:t>NIAID-Sponsored Clinical Trials</a:t>
            </a:r>
            <a:br>
              <a:rPr lang="en-US" dirty="0">
                <a:latin typeface="Calibri" charset="0"/>
                <a:ea typeface="ＭＳ Ｐゴシック" charset="-128"/>
              </a:rPr>
            </a:br>
            <a:r>
              <a:rPr lang="en-US" sz="2800" dirty="0">
                <a:latin typeface="Calibri" charset="0"/>
                <a:ea typeface="ＭＳ Ｐゴシック" charset="-128"/>
              </a:rPr>
              <a:t>JHU – PI: Dr. Anna Durbin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09803" y="1573981"/>
          <a:ext cx="6277897" cy="4768644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4302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387">
                <a:tc>
                  <a:txBody>
                    <a:bodyPr/>
                    <a:lstStyle/>
                    <a:p>
                      <a:r>
                        <a:rPr lang="en-US" dirty="0"/>
                        <a:t>Monovalent – Down Selection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387">
                <a:tc>
                  <a:txBody>
                    <a:bodyPr/>
                    <a:lstStyle/>
                    <a:p>
                      <a:r>
                        <a:rPr lang="en-US" dirty="0"/>
                        <a:t>Monovalent – Infectivity, ID</a:t>
                      </a:r>
                      <a:r>
                        <a:rPr lang="en-US" baseline="-250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87">
                <a:tc>
                  <a:txBody>
                    <a:bodyPr/>
                    <a:lstStyle/>
                    <a:p>
                      <a:r>
                        <a:rPr lang="en-US" dirty="0"/>
                        <a:t>Monovalent – 2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3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387">
                <a:tc>
                  <a:txBody>
                    <a:bodyPr/>
                    <a:lstStyle/>
                    <a:p>
                      <a:r>
                        <a:rPr lang="en-US" dirty="0"/>
                        <a:t>Tetravalent</a:t>
                      </a:r>
                      <a:r>
                        <a:rPr lang="en-US" baseline="0" dirty="0"/>
                        <a:t> - Formulations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387">
                <a:tc>
                  <a:txBody>
                    <a:bodyPr/>
                    <a:lstStyle/>
                    <a:p>
                      <a:r>
                        <a:rPr lang="en-US" dirty="0"/>
                        <a:t>Tetravalent –</a:t>
                      </a:r>
                      <a:r>
                        <a:rPr lang="en-US" baseline="0" dirty="0"/>
                        <a:t> Expanded safety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387">
                <a:tc>
                  <a:txBody>
                    <a:bodyPr/>
                    <a:lstStyle/>
                    <a:p>
                      <a:r>
                        <a:rPr lang="en-US" dirty="0"/>
                        <a:t>Tetravalent –</a:t>
                      </a:r>
                      <a:r>
                        <a:rPr lang="en-US" baseline="0" dirty="0"/>
                        <a:t> 2 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387">
                <a:tc>
                  <a:txBody>
                    <a:bodyPr/>
                    <a:lstStyle/>
                    <a:p>
                      <a:r>
                        <a:rPr lang="en-US" dirty="0"/>
                        <a:t>Tetravalent – Flavivirus-experienced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387">
                <a:tc>
                  <a:txBody>
                    <a:bodyPr/>
                    <a:lstStyle/>
                    <a:p>
                      <a:r>
                        <a:rPr lang="en-US" dirty="0"/>
                        <a:t>Tetravalent – Older 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387">
                <a:tc>
                  <a:txBody>
                    <a:bodyPr/>
                    <a:lstStyle/>
                    <a:p>
                      <a:r>
                        <a:rPr lang="en-US" dirty="0"/>
                        <a:t>Tetravalent</a:t>
                      </a:r>
                      <a:r>
                        <a:rPr lang="en-US" baseline="0" dirty="0"/>
                        <a:t> – Challenge  with DEN2 or DEN3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387">
                <a:tc>
                  <a:txBody>
                    <a:bodyPr/>
                    <a:lstStyle/>
                    <a:p>
                      <a:r>
                        <a:rPr lang="en-US" dirty="0"/>
                        <a:t>Tetravalent – Thailand age</a:t>
                      </a:r>
                      <a:r>
                        <a:rPr lang="en-US" baseline="0" dirty="0"/>
                        <a:t> de-escalation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387">
                <a:tc>
                  <a:txBody>
                    <a:bodyPr/>
                    <a:lstStyle/>
                    <a:p>
                      <a:r>
                        <a:rPr lang="en-US" dirty="0"/>
                        <a:t>Tetravalent  - Bangladesh age de-escalation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89997" y="6348803"/>
            <a:ext cx="155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Total: 37 Trials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5D1FF-B130-C546-83D5-D730ED23BCDC}"/>
              </a:ext>
            </a:extLst>
          </p:cNvPr>
          <p:cNvSpPr txBox="1"/>
          <p:nvPr/>
        </p:nvSpPr>
        <p:spPr>
          <a:xfrm>
            <a:off x="6411648" y="826478"/>
            <a:ext cx="72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9D425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sz="2400" dirty="0">
              <a:solidFill>
                <a:srgbClr val="F9D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2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14263" y="1638486"/>
            <a:ext cx="8750748" cy="469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676275" y="195263"/>
            <a:ext cx="77724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latin typeface="Calibri" charset="0"/>
                <a:ea typeface="ＭＳ Ｐゴシック" charset="-128"/>
              </a:rPr>
              <a:t>Vaccine formulation to create </a:t>
            </a:r>
            <a:br>
              <a:rPr lang="en-US" dirty="0">
                <a:latin typeface="Calibri" charset="0"/>
                <a:ea typeface="ＭＳ Ｐゴシック" charset="-128"/>
              </a:rPr>
            </a:br>
            <a:r>
              <a:rPr lang="en-US" dirty="0">
                <a:latin typeface="Calibri" charset="0"/>
                <a:ea typeface="ＭＳ Ｐゴシック" charset="-128"/>
              </a:rPr>
              <a:t>tetravalent admixtures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60029" y="1925570"/>
            <a:ext cx="774095" cy="1320799"/>
            <a:chOff x="1124857" y="2203753"/>
            <a:chExt cx="774095" cy="1320799"/>
          </a:xfrm>
        </p:grpSpPr>
        <p:pic>
          <p:nvPicPr>
            <p:cNvPr id="3" name="Picture 2" descr="14510335-medical-ampule-isolated-on-the-white-background-Stock-Photo-vial-vaccine-medicine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4857" y="2203753"/>
              <a:ext cx="774095" cy="13207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05656" y="2685144"/>
              <a:ext cx="653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DEN1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46937" y="1925570"/>
            <a:ext cx="774095" cy="1320799"/>
            <a:chOff x="1124857" y="2203753"/>
            <a:chExt cx="774095" cy="1320799"/>
          </a:xfrm>
        </p:grpSpPr>
        <p:pic>
          <p:nvPicPr>
            <p:cNvPr id="11" name="Picture 10" descr="14510335-medical-ampule-isolated-on-the-white-background-Stock-Photo-vial-vaccine-medicine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4857" y="2203753"/>
              <a:ext cx="774095" cy="13207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205656" y="2685144"/>
              <a:ext cx="653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DEN2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33845" y="1925570"/>
            <a:ext cx="774095" cy="1320799"/>
            <a:chOff x="1124857" y="2203753"/>
            <a:chExt cx="774095" cy="1320799"/>
          </a:xfrm>
        </p:grpSpPr>
        <p:pic>
          <p:nvPicPr>
            <p:cNvPr id="14" name="Picture 13" descr="14510335-medical-ampule-isolated-on-the-white-background-Stock-Photo-vial-vaccine-medicine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4857" y="2203753"/>
              <a:ext cx="774095" cy="13207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05656" y="2685144"/>
              <a:ext cx="653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DEN3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20752" y="1925570"/>
            <a:ext cx="774095" cy="1320799"/>
            <a:chOff x="1124857" y="2203753"/>
            <a:chExt cx="774095" cy="1320799"/>
          </a:xfrm>
        </p:grpSpPr>
        <p:pic>
          <p:nvPicPr>
            <p:cNvPr id="17" name="Picture 16" descr="14510335-medical-ampule-isolated-on-the-white-background-Stock-Photo-vial-vaccine-medicine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4857" y="2203753"/>
              <a:ext cx="774095" cy="132079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05656" y="2685144"/>
              <a:ext cx="653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DEN4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2892" y="2056204"/>
            <a:ext cx="1480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Frozen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monovalent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vials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3538" y="3258909"/>
            <a:ext cx="13048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Titer</a:t>
            </a:r>
          </a:p>
          <a:p>
            <a:pPr algn="ctr"/>
            <a:r>
              <a:rPr lang="en-US" sz="1400" b="1" dirty="0">
                <a:latin typeface="Arial"/>
                <a:cs typeface="Arial"/>
              </a:rPr>
              <a:t>(log</a:t>
            </a:r>
            <a:r>
              <a:rPr lang="en-US" sz="1400" b="1" baseline="-25000" dirty="0">
                <a:latin typeface="Arial"/>
                <a:cs typeface="Arial"/>
              </a:rPr>
              <a:t>10</a:t>
            </a:r>
            <a:r>
              <a:rPr lang="en-US" sz="1400" b="1" dirty="0">
                <a:latin typeface="Arial"/>
                <a:cs typeface="Arial"/>
              </a:rPr>
              <a:t>pfu/mL)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8290" y="3289915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3868" y="328991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02140" y="3289915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97719" y="328991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7.4</a:t>
            </a:r>
          </a:p>
        </p:txBody>
      </p:sp>
      <p:pic>
        <p:nvPicPr>
          <p:cNvPr id="25" name="Picture 24" descr="conical_tub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192" y="4741282"/>
            <a:ext cx="533653" cy="1508824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stCxn id="19" idx="2"/>
          </p:cNvCxnSpPr>
          <p:nvPr/>
        </p:nvCxnSpPr>
        <p:spPr>
          <a:xfrm>
            <a:off x="2646753" y="3659247"/>
            <a:ext cx="2053439" cy="99784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2"/>
          </p:cNvCxnSpPr>
          <p:nvPr/>
        </p:nvCxnSpPr>
        <p:spPr>
          <a:xfrm>
            <a:off x="4143677" y="3659247"/>
            <a:ext cx="724811" cy="99784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2"/>
          </p:cNvCxnSpPr>
          <p:nvPr/>
        </p:nvCxnSpPr>
        <p:spPr>
          <a:xfrm flipH="1">
            <a:off x="4989935" y="3659247"/>
            <a:ext cx="650668" cy="99784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184040" y="3659247"/>
            <a:ext cx="1903684" cy="99784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77893" y="4670722"/>
            <a:ext cx="875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1X L-15</a:t>
            </a:r>
          </a:p>
          <a:p>
            <a:r>
              <a:rPr lang="en-US" dirty="0"/>
              <a:t>diluent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66940" y="5455254"/>
            <a:ext cx="92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TV-005: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621851" y="3826808"/>
            <a:ext cx="9147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1:20,000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71087" y="3826808"/>
            <a:ext cx="7595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1:3200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64334" y="3826808"/>
            <a:ext cx="9147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1:25,000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72232" y="3826808"/>
            <a:ext cx="9147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1:12,500</a:t>
            </a:r>
          </a:p>
        </p:txBody>
      </p:sp>
      <p:pic>
        <p:nvPicPr>
          <p:cNvPr id="43" name="Picture 42" descr="di45GxoB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97914" y="5218553"/>
            <a:ext cx="1772216" cy="342407"/>
          </a:xfrm>
          <a:prstGeom prst="rect">
            <a:avLst/>
          </a:prstGeom>
        </p:spPr>
      </p:pic>
      <p:pic>
        <p:nvPicPr>
          <p:cNvPr id="46" name="Picture 45" descr="di45GxoB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292849" y="5218553"/>
            <a:ext cx="1772216" cy="342407"/>
          </a:xfrm>
          <a:prstGeom prst="rect">
            <a:avLst/>
          </a:prstGeom>
        </p:spPr>
      </p:pic>
      <p:pic>
        <p:nvPicPr>
          <p:cNvPr id="47" name="Picture 46" descr="di45GxoB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587784" y="5218553"/>
            <a:ext cx="1772216" cy="342407"/>
          </a:xfrm>
          <a:prstGeom prst="rect">
            <a:avLst/>
          </a:prstGeom>
        </p:spPr>
      </p:pic>
      <p:pic>
        <p:nvPicPr>
          <p:cNvPr id="48" name="Picture 47" descr="di45GxoB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882719" y="5218553"/>
            <a:ext cx="1772216" cy="342407"/>
          </a:xfrm>
          <a:prstGeom prst="rect">
            <a:avLst/>
          </a:prstGeom>
        </p:spPr>
      </p:pic>
      <p:pic>
        <p:nvPicPr>
          <p:cNvPr id="49" name="Picture 48" descr="di45GxoB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177654" y="5218553"/>
            <a:ext cx="1772216" cy="342407"/>
          </a:xfrm>
          <a:prstGeom prst="rect">
            <a:avLst/>
          </a:prstGeom>
        </p:spPr>
      </p:pic>
      <p:pic>
        <p:nvPicPr>
          <p:cNvPr id="50" name="Picture 49" descr="di45GxoB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472591" y="5218553"/>
            <a:ext cx="1772216" cy="342407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 flipH="1">
            <a:off x="3693915" y="5432094"/>
            <a:ext cx="80760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37172" y="5136861"/>
            <a:ext cx="2313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1825"/>
            <a:r>
              <a:rPr lang="en-US" sz="1600" dirty="0"/>
              <a:t>DEN1:	3 log</a:t>
            </a:r>
            <a:r>
              <a:rPr lang="en-US" sz="1600" baseline="-25000" dirty="0"/>
              <a:t>10</a:t>
            </a:r>
            <a:r>
              <a:rPr lang="en-US" sz="1600" dirty="0"/>
              <a:t>pfu</a:t>
            </a:r>
          </a:p>
          <a:p>
            <a:pPr defTabSz="631825"/>
            <a:r>
              <a:rPr lang="en-US" sz="1600" dirty="0"/>
              <a:t>DEN2:	</a:t>
            </a:r>
            <a:r>
              <a:rPr lang="en-US" sz="1600" dirty="0">
                <a:solidFill>
                  <a:srgbClr val="FF0000"/>
                </a:solidFill>
              </a:rPr>
              <a:t>4</a:t>
            </a:r>
            <a:r>
              <a:rPr lang="en-US" sz="1600" dirty="0"/>
              <a:t> log</a:t>
            </a:r>
            <a:r>
              <a:rPr lang="en-US" sz="1600" baseline="-25000" dirty="0"/>
              <a:t>10</a:t>
            </a:r>
            <a:r>
              <a:rPr lang="en-US" sz="1600" dirty="0"/>
              <a:t>pfu	</a:t>
            </a:r>
          </a:p>
          <a:p>
            <a:pPr defTabSz="631825"/>
            <a:r>
              <a:rPr lang="en-US" sz="1600" dirty="0"/>
              <a:t>DEN3:	3 log</a:t>
            </a:r>
            <a:r>
              <a:rPr lang="en-US" sz="1600" baseline="-25000" dirty="0"/>
              <a:t>10</a:t>
            </a:r>
            <a:r>
              <a:rPr lang="en-US" sz="1600" dirty="0"/>
              <a:t>pfu</a:t>
            </a:r>
          </a:p>
          <a:p>
            <a:pPr defTabSz="631825"/>
            <a:r>
              <a:rPr lang="en-US" sz="1600" dirty="0"/>
              <a:t>DEN4:	3 log</a:t>
            </a:r>
            <a:r>
              <a:rPr lang="en-US" sz="1600" baseline="-25000" dirty="0"/>
              <a:t>10</a:t>
            </a:r>
            <a:r>
              <a:rPr lang="en-US" sz="1600" dirty="0"/>
              <a:t>pfu</a:t>
            </a:r>
          </a:p>
        </p:txBody>
      </p:sp>
    </p:spTree>
    <p:extLst>
      <p:ext uri="{BB962C8B-B14F-4D97-AF65-F5344CB8AC3E}">
        <p14:creationId xmlns:p14="http://schemas.microsoft.com/office/powerpoint/2010/main" val="1648208064"/>
      </p:ext>
    </p:extLst>
  </p:cSld>
  <p:clrMapOvr>
    <a:masterClrMapping/>
  </p:clrMapOvr>
</p:sld>
</file>

<file path=ppt/theme/theme1.xml><?xml version="1.0" encoding="utf-8"?>
<a:theme xmlns:a="http://schemas.openxmlformats.org/drawingml/2006/main" name="NIAID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NIAID2.potx</Template>
  <TotalTime>4731</TotalTime>
  <Words>1378</Words>
  <Application>Microsoft Macintosh PowerPoint</Application>
  <PresentationFormat>On-screen Show (4:3)</PresentationFormat>
  <Paragraphs>558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Arial Rounded MT Bold</vt:lpstr>
      <vt:lpstr>Calibri</vt:lpstr>
      <vt:lpstr>Goudy Old Style</vt:lpstr>
      <vt:lpstr>Times</vt:lpstr>
      <vt:lpstr>Wingdings</vt:lpstr>
      <vt:lpstr>Zapf Dingbats</vt:lpstr>
      <vt:lpstr>NIAID2</vt:lpstr>
      <vt:lpstr>PowerPoint Presentation</vt:lpstr>
      <vt:lpstr>PowerPoint Presentation</vt:lpstr>
      <vt:lpstr>Why develop a live attenuated DENV vaccine?</vt:lpstr>
      <vt:lpstr>PowerPoint Presentation</vt:lpstr>
      <vt:lpstr>PowerPoint Presentation</vt:lpstr>
      <vt:lpstr>PowerPoint Presentation</vt:lpstr>
      <vt:lpstr>Live attenuated dengue vaccines</vt:lpstr>
      <vt:lpstr>NIAID-Sponsored Clinical Trials JHU – PI: Dr. Anna Durbin</vt:lpstr>
      <vt:lpstr>Vaccine formulation to create  tetravalent admixtures</vt:lpstr>
      <vt:lpstr>PowerPoint Presentation</vt:lpstr>
      <vt:lpstr>PowerPoint Presentation</vt:lpstr>
      <vt:lpstr>PowerPoint Presentation</vt:lpstr>
      <vt:lpstr>Efficacy and Long-term Safety of the  Sanofi CYD vaccine</vt:lpstr>
      <vt:lpstr>Infection with live vaccines</vt:lpstr>
      <vt:lpstr>TV003 &amp; TV005 induce balanced viremia following first dose, CYD does not</vt:lpstr>
      <vt:lpstr>Antibody responses after multiple doses</vt:lpstr>
      <vt:lpstr>Antibody responses after multiple doses</vt:lpstr>
      <vt:lpstr>Dengvaxia® (Sanofi-Pasteur)</vt:lpstr>
      <vt:lpstr>Dengvaxia® (Sanofi) vs. NIH vaccine</vt:lpstr>
      <vt:lpstr>PowerPoint Presentation</vt:lpstr>
    </vt:vector>
  </TitlesOfParts>
  <Company>JHU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Durbin</dc:creator>
  <cp:lastModifiedBy>Whitehead, Steve (NIH/NIAID) [E]</cp:lastModifiedBy>
  <cp:revision>225</cp:revision>
  <dcterms:created xsi:type="dcterms:W3CDTF">2014-09-24T10:03:39Z</dcterms:created>
  <dcterms:modified xsi:type="dcterms:W3CDTF">2018-04-25T18:28:01Z</dcterms:modified>
</cp:coreProperties>
</file>