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9" r:id="rId5"/>
    <p:sldMasterId id="2147483714" r:id="rId6"/>
    <p:sldMasterId id="2147483726" r:id="rId7"/>
    <p:sldMasterId id="2147483738" r:id="rId8"/>
    <p:sldMasterId id="2147483776" r:id="rId9"/>
    <p:sldMasterId id="2147483789" r:id="rId10"/>
    <p:sldMasterId id="2147483802" r:id="rId11"/>
    <p:sldMasterId id="2147483815" r:id="rId12"/>
    <p:sldMasterId id="2147483827" r:id="rId13"/>
  </p:sldMasterIdLst>
  <p:notesMasterIdLst>
    <p:notesMasterId r:id="rId61"/>
  </p:notesMasterIdLst>
  <p:sldIdLst>
    <p:sldId id="256" r:id="rId14"/>
    <p:sldId id="258" r:id="rId15"/>
    <p:sldId id="269" r:id="rId16"/>
    <p:sldId id="326" r:id="rId17"/>
    <p:sldId id="327" r:id="rId18"/>
    <p:sldId id="311" r:id="rId19"/>
    <p:sldId id="312" r:id="rId20"/>
    <p:sldId id="313" r:id="rId21"/>
    <p:sldId id="314" r:id="rId22"/>
    <p:sldId id="328" r:id="rId23"/>
    <p:sldId id="329" r:id="rId24"/>
    <p:sldId id="259" r:id="rId25"/>
    <p:sldId id="261" r:id="rId26"/>
    <p:sldId id="300" r:id="rId27"/>
    <p:sldId id="301" r:id="rId28"/>
    <p:sldId id="302" r:id="rId29"/>
    <p:sldId id="263" r:id="rId30"/>
    <p:sldId id="304" r:id="rId31"/>
    <p:sldId id="330" r:id="rId32"/>
    <p:sldId id="331" r:id="rId33"/>
    <p:sldId id="332" r:id="rId34"/>
    <p:sldId id="333" r:id="rId35"/>
    <p:sldId id="323" r:id="rId36"/>
    <p:sldId id="324" r:id="rId37"/>
    <p:sldId id="325" r:id="rId38"/>
    <p:sldId id="266" r:id="rId39"/>
    <p:sldId id="265" r:id="rId40"/>
    <p:sldId id="342" r:id="rId41"/>
    <p:sldId id="343" r:id="rId42"/>
    <p:sldId id="318" r:id="rId43"/>
    <p:sldId id="317" r:id="rId44"/>
    <p:sldId id="319" r:id="rId45"/>
    <p:sldId id="320" r:id="rId46"/>
    <p:sldId id="321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16" r:id="rId55"/>
    <p:sldId id="274" r:id="rId56"/>
    <p:sldId id="281" r:id="rId57"/>
    <p:sldId id="282" r:id="rId58"/>
    <p:sldId id="290" r:id="rId59"/>
    <p:sldId id="271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AA31F-25E3-463D-9B91-9E1055C0E674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B6F5D-7E9E-44A2-9913-442543FDCF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639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6E5A10-2824-4A45-BC85-A2BF99C0FAA5}" type="slidenum">
              <a:rPr lang="en-SG" altLang="en-US" smtClean="0">
                <a:solidFill>
                  <a:srgbClr val="000000"/>
                </a:solidFill>
              </a:rPr>
              <a:pPr/>
              <a:t>5</a:t>
            </a:fld>
            <a:endParaRPr lang="en-SG" altLang="en-US" smtClean="0">
              <a:solidFill>
                <a:srgbClr val="000000"/>
              </a:solidFill>
            </a:endParaRPr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142C9AB-94B4-46E8-A4E4-0AA0CDE0641A}" type="slidenum">
              <a:rPr lang="en-AU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AU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406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82957F-272E-466F-950B-1458ED04388B}" type="slidenum">
              <a:rPr lang="en-SG" altLang="en-U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SG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SG" altLang="en-US" smtClean="0"/>
              <a:t>Quick Glance Of Project Fact Sheet</a:t>
            </a:r>
          </a:p>
          <a:p>
            <a:pPr>
              <a:spcBef>
                <a:spcPct val="0"/>
              </a:spcBef>
            </a:pPr>
            <a:r>
              <a:rPr lang="en-SG" altLang="en-US" u="sng" smtClean="0"/>
              <a:t>Key Milestones</a:t>
            </a:r>
          </a:p>
          <a:p>
            <a:pPr>
              <a:spcBef>
                <a:spcPct val="0"/>
              </a:spcBef>
            </a:pPr>
            <a:r>
              <a:rPr lang="en-SG" altLang="en-US" smtClean="0"/>
              <a:t>DPAP Gateway 1 – 22 Aug 12</a:t>
            </a:r>
          </a:p>
          <a:p>
            <a:pPr>
              <a:spcBef>
                <a:spcPct val="0"/>
              </a:spcBef>
            </a:pPr>
            <a:r>
              <a:rPr lang="en-SG" altLang="en-US" smtClean="0"/>
              <a:t>MOH obtained </a:t>
            </a:r>
            <a:r>
              <a:rPr lang="en-US" altLang="en-US" smtClean="0">
                <a:latin typeface="Tahoma" pitchFamily="34" charset="0"/>
                <a:ea typeface="MS PGothic" pitchFamily="34" charset="-128"/>
              </a:rPr>
              <a:t>Cabinet Approval for Gateway 1 on 23 May 13</a:t>
            </a:r>
          </a:p>
          <a:p>
            <a:pPr>
              <a:spcBef>
                <a:spcPct val="0"/>
              </a:spcBef>
            </a:pPr>
            <a:r>
              <a:rPr lang="en-US" altLang="en-US" smtClean="0">
                <a:latin typeface="Tahoma" pitchFamily="34" charset="0"/>
                <a:ea typeface="MS PGothic" pitchFamily="34" charset="-128"/>
              </a:rPr>
              <a:t>Sketch Design report submitted by CPG on 12 Dec</a:t>
            </a:r>
            <a:endParaRPr lang="en-SG" altLang="en-US" smtClean="0"/>
          </a:p>
          <a:p>
            <a:pPr>
              <a:spcBef>
                <a:spcPct val="0"/>
              </a:spcBef>
            </a:pPr>
            <a:r>
              <a:rPr lang="en-SG" altLang="en-US" smtClean="0"/>
              <a:t>DPAP Gateway 2 review  – 11 June 13</a:t>
            </a:r>
          </a:p>
          <a:p>
            <a:pPr>
              <a:spcBef>
                <a:spcPct val="0"/>
              </a:spcBef>
            </a:pPr>
            <a:r>
              <a:rPr lang="en-SG" altLang="en-US" smtClean="0"/>
              <a:t>CP2M clearance of Gateway 2– 20 Sep 13 </a:t>
            </a:r>
          </a:p>
          <a:p>
            <a:pPr>
              <a:spcBef>
                <a:spcPct val="0"/>
              </a:spcBef>
            </a:pPr>
            <a:r>
              <a:rPr lang="en-SG" altLang="en-US" smtClean="0"/>
              <a:t>Detailed Design Development – almost complete pending ITD</a:t>
            </a:r>
          </a:p>
          <a:p>
            <a:pPr>
              <a:spcBef>
                <a:spcPct val="0"/>
              </a:spcBef>
            </a:pPr>
            <a:r>
              <a:rPr lang="en-SG" altLang="en-US" smtClean="0"/>
              <a:t>Gateway 3 – pending funding approval by MOF since 18 Dec 13, MOH submitted DPC paper to MOF on 18 Dec 2013</a:t>
            </a:r>
          </a:p>
          <a:p>
            <a:pPr>
              <a:spcBef>
                <a:spcPct val="0"/>
              </a:spcBef>
            </a:pPr>
            <a:r>
              <a:rPr lang="en-SG" altLang="en-US" u="sng" smtClean="0"/>
              <a:t>Design Updates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SG" altLang="en-US" sz="1800" smtClean="0">
                <a:solidFill>
                  <a:srgbClr val="000000"/>
                </a:solidFill>
              </a:rPr>
              <a:t>NCID – Study of demountable wall and conversion of cohort ward to ISO room are in progress. Review of security concept provision studies in progress.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SG" altLang="en-US" sz="1800" smtClean="0">
                <a:solidFill>
                  <a:srgbClr val="000000"/>
                </a:solidFill>
              </a:rPr>
              <a:t>METB - Currently working with 4 SGs to review and finalize room data collection for preparation of tender specification.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SG" altLang="en-US" sz="1800" smtClean="0">
                <a:solidFill>
                  <a:srgbClr val="000000"/>
                </a:solidFill>
              </a:rPr>
              <a:t>Façade – Façade design options to be presented.</a:t>
            </a:r>
          </a:p>
          <a:p>
            <a:pPr>
              <a:spcBef>
                <a:spcPct val="0"/>
              </a:spcBef>
            </a:pPr>
            <a:r>
              <a:rPr lang="en-SG" altLang="en-US" u="sng" smtClean="0"/>
              <a:t>Car park Updates</a:t>
            </a:r>
            <a:r>
              <a:rPr lang="en-SG" altLang="en-US" smtClean="0"/>
              <a:t> – In-consultation with LTA to explore the possibility to increase 850 to 900 car park lots including under category 4 road. Junction 4 study to follow.</a:t>
            </a:r>
          </a:p>
        </p:txBody>
      </p:sp>
    </p:spTree>
    <p:extLst>
      <p:ext uri="{BB962C8B-B14F-4D97-AF65-F5344CB8AC3E}">
        <p14:creationId xmlns:p14="http://schemas.microsoft.com/office/powerpoint/2010/main" val="277807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134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92952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FE04-4079-419F-AC30-75BF19ED4B19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700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153E-3534-4D37-8828-5A07550298DD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523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423B-3B56-427F-8545-6BBBB951F725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372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99753-6F9F-4FC6-9818-F3D6489FFCF3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197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A0EEC-D628-4266-9F16-A3313B8925D2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13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F5BD6-7D16-4168-913B-66D7758DB750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93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E3193-3113-4264-8BAC-87FAF42F7797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78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4B10F-7DFE-4E10-9ECE-18C72330F4F1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509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59061-A483-4483-84C1-F3E7B8F04B80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901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14E5-705D-4C5C-B883-19DF38D833F2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6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57992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F6D07-499D-4B97-A6A8-A3DD609DCE96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784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33BEA-C23B-480C-AF45-C02C3ED8D2F6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508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FE04-4079-419F-AC30-75BF19ED4B19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682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153E-3534-4D37-8828-5A07550298DD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005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423B-3B56-427F-8545-6BBBB951F725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174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99753-6F9F-4FC6-9818-F3D6489FFCF3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571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A0EEC-D628-4266-9F16-A3313B8925D2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162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F5BD6-7D16-4168-913B-66D7758DB750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416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E3193-3113-4264-8BAC-87FAF42F7797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696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4B10F-7DFE-4E10-9ECE-18C72330F4F1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9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28D28-760B-4967-8A50-64456BFD3499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166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59061-A483-4483-84C1-F3E7B8F04B80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182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14E5-705D-4C5C-B883-19DF38D833F2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185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F6D07-499D-4B97-A6A8-A3DD609DCE96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73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33BEA-C23B-480C-AF45-C02C3ED8D2F6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943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FE04-4079-419F-AC30-75BF19ED4B19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599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153E-3534-4D37-8828-5A07550298DD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429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423B-3B56-427F-8545-6BBBB951F725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461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99753-6F9F-4FC6-9818-F3D6489FFCF3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474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4DB1A-BFDA-4DDD-A248-274209C5FEC4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56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903F8-6C7B-47D0-85F7-3B29D287722A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0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53573-7434-40F7-AC1B-64578618ECB1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499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9D6D8-7329-4097-BD30-568AFE22917F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909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074C0-FACF-442E-A2E8-7CE35BC0570A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654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95618-DBB7-4D54-9200-D153885DF31F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201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B15CF-4FA2-4B62-85EC-34CF54581F3E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778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0B700-6756-44D2-8C4B-33F5CC54C71B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278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FC253-40FC-48AE-9C05-AA910AEEF3B0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813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C5A9D-FE76-4035-B9E7-AAC8EF08318B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842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C4A36-2CDD-47B9-BE05-E09721446000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67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E728F-7994-45E4-B5AA-604CF1E7BC79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338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4B0ED-8B9E-40FC-BD5D-41788EA2EAF2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81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345D6-D6A2-4F0E-91A5-F67EAAA3F16B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599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DD3F3-A8B9-46CB-993B-0E6AAFBEE3B6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781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93BED-2C6B-4778-A314-64EFE2E040AA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140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A61B6-B30A-4332-BC2F-95A6380CF794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236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512D4-9948-44DF-91B8-3997A4E78485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30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A9A0B-6996-415A-822C-00EA55721D0E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717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90A0E-1F4F-48C3-9DFA-C530B9BF349F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742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25D27-E698-4D7A-A7E6-0FE57BB1025E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805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87F0F-672C-462E-AA36-7FE98607B0AC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721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F6942-3849-4D01-9618-D98B52CAFCF5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661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853AD-AC4C-41A2-BF45-7BF04DF6AB16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16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CDD2E-7A0D-4E66-8BF9-FE97E4A37BCD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1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B8DFD-7A7C-4D28-A406-83C280770A47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6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FF256-A03A-409D-B9F3-EC29C89C8E43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8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E8964-7674-4EFE-9674-CD6B3F019E15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4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6275C-9EA5-455F-B64A-05A08B08CC46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9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272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4465A-E2AD-4FAE-9145-3238763EDDE8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9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6D3DF-5719-4660-8F57-1B921153FDD7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DBFB2-906C-41CD-8D8B-F62BC17EFDD2}" type="slidenum">
              <a:rPr lang="en-SG">
                <a:solidFill>
                  <a:srgbClr val="000000"/>
                </a:solidFill>
              </a:rPr>
              <a:pPr/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56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29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96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98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55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95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3173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47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71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49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41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438E-81A1-4E8B-BAA6-D044B078EEB6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67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947CC-EBF9-4777-95CC-1DFE12B27E25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46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EFC14-3EDE-49DD-A37B-9B9B65F5DC30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34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66AE5-E117-4F5B-9F91-32DE2B45A452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43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FB02-AB86-43FB-9217-640E267FF929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12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E9387-EECB-4BD9-85E0-568A1460F44B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4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7061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4F040-8CE0-4B2D-89BB-D195C371CBC4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41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61CBE-AC21-4C55-971D-C258AC93FD58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22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8CB09-DFE2-4D17-B886-D849CA137DD4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CCC30-4283-46D8-B0F2-B06C57B90E03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23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44BB5-58FA-42F7-8700-CF3E3B14DDB5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51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S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74C2-52D5-4733-8451-9B77EB751261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77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979BE-93FE-426C-99B3-B574D8E45F81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43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D296E-F187-427A-B358-F38A33B0D2B0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38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0AE32-3393-4321-8B24-6A8E9ECC82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38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62926-791A-4AA1-8E90-DF2D22817D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6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8734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86A4E-4A98-4C98-AAE1-21C51680DB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9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40B6E-BA7C-4C0B-805D-33992D8E94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837EE-183A-40D4-9880-AB7FE12572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66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6438A-07F4-490A-AEA4-9D911F5F83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216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21116-2747-4FEB-94DA-C0E00925F6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57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D57DE-356F-4074-9CEA-7C68AA6419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76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A0E4E-63C7-48F8-9F22-6E6F64484C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87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0F7B-5C46-4ED8-891A-CA3C2FFC19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60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1864A-672C-4B54-A9CE-EEF79A7B74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4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58BAFA6-E672-49F7-B600-70665011BE31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843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7912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C8AEBE-9555-4E79-A38B-E5955EC97B52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0433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5FE0A3-7660-4B12-9E13-D180427F6E15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716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C4D48C-BC98-4E81-84B0-E4315F212B5D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6176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4F7475-D530-49CB-9ECD-D9938D7DF474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07436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F2202C-179B-4A31-865C-FD551C537594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137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A8F6523-3CCB-4795-B6CA-0D00F0554012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2863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8AD398-5F58-466A-9688-5D87CE23EA87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3451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372B2E-D96A-4EAD-BE94-F432A572B91B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1163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E0FD467-9B74-40AC-A433-57963D430CC6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39703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034AA7-86C9-4E5E-8AF0-5B74A5981FCE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513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79423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C73F9-E07C-46A7-B146-7152DD57D6F9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328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E761C-59E3-4259-85C9-BFC687B57CE8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294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05FEC-1BA6-49E7-9385-732E359038AE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141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A6924-3688-46F9-80B0-D2BC03DBEFAA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65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EE5DF-F926-401C-912B-5E8E2A8269DA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20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7CFC9-15D1-45FD-A54F-75BC757F8406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73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27570-1945-4CD8-957C-62174FAD29AC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182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2EDA6-6156-4378-ADF5-C47CCBCEFD60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083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14F86-23DC-45E2-8FA7-68FAAE5CD007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97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2DD26-A9BC-48DE-A4C1-C5D553666178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7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77191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65D42-98BD-4FEE-ABD6-2AF121DBCBE7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070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C73F9-E07C-46A7-B146-7152DD57D6F9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273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E761C-59E3-4259-85C9-BFC687B57CE8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672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05FEC-1BA6-49E7-9385-732E359038AE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001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A6924-3688-46F9-80B0-D2BC03DBEFAA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526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EE5DF-F926-401C-912B-5E8E2A8269DA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509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7CFC9-15D1-45FD-A54F-75BC757F8406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683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27570-1945-4CD8-957C-62174FAD29AC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378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2EDA6-6156-4378-ADF5-C47CCBCEFD60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243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14F86-23DC-45E2-8FA7-68FAAE5CD007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4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87791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2DD26-A9BC-48DE-A4C1-C5D553666178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281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65D42-98BD-4FEE-ABD6-2AF121DBCBE7}" type="slidenum">
              <a:rPr lang="en-SG" altLang="en-US">
                <a:solidFill>
                  <a:srgbClr val="000000"/>
                </a:solidFill>
              </a:rPr>
              <a:pPr/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443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A0EEC-D628-4266-9F16-A3313B8925D2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842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F5BD6-7D16-4168-913B-66D7758DB750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186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E3193-3113-4264-8BAC-87FAF42F7797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076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4B10F-7DFE-4E10-9ECE-18C72330F4F1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314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59061-A483-4483-84C1-F3E7B8F04B80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392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14E5-705D-4C5C-B883-19DF38D833F2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920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F6D07-499D-4B97-A6A8-A3DD609DCE96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540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33BEA-C23B-480C-AF45-C02C3ED8D2F6}" type="slidenum">
              <a:rPr lang="en-SG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3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F8D8-6D9E-4FEB-89D8-6082B14609F8}" type="datetimeFigureOut">
              <a:rPr lang="en-SG" smtClean="0"/>
              <a:t>01/05/2018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1552D-6EBE-4883-85B3-0A7C7A1E076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699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text styles</a:t>
            </a:r>
          </a:p>
          <a:p>
            <a:pPr lvl="1"/>
            <a:r>
              <a:rPr lang="en-SG" altLang="en-US" smtClean="0"/>
              <a:t>Second level</a:t>
            </a:r>
          </a:p>
          <a:p>
            <a:pPr lvl="2"/>
            <a:r>
              <a:rPr lang="en-SG" altLang="en-US" smtClean="0"/>
              <a:t>Third level</a:t>
            </a:r>
          </a:p>
          <a:p>
            <a:pPr lvl="3"/>
            <a:r>
              <a:rPr lang="en-SG" altLang="en-US" smtClean="0"/>
              <a:t>Fourth level</a:t>
            </a:r>
          </a:p>
          <a:p>
            <a:pPr lvl="4"/>
            <a:r>
              <a:rPr lang="en-SG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39004F-096C-4D8D-B2D3-B91E1C8A7B43}" type="slidenum">
              <a:rPr lang="en-S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3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text styles</a:t>
            </a:r>
          </a:p>
          <a:p>
            <a:pPr lvl="1"/>
            <a:r>
              <a:rPr lang="en-SG" altLang="en-US" smtClean="0"/>
              <a:t>Second level</a:t>
            </a:r>
          </a:p>
          <a:p>
            <a:pPr lvl="2"/>
            <a:r>
              <a:rPr lang="en-SG" altLang="en-US" smtClean="0"/>
              <a:t>Third level</a:t>
            </a:r>
          </a:p>
          <a:p>
            <a:pPr lvl="3"/>
            <a:r>
              <a:rPr lang="en-SG" altLang="en-US" smtClean="0"/>
              <a:t>Fourth level</a:t>
            </a:r>
          </a:p>
          <a:p>
            <a:pPr lvl="4"/>
            <a:r>
              <a:rPr lang="en-SG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39004F-096C-4D8D-B2D3-B91E1C8A7B43}" type="slidenum">
              <a:rPr lang="en-S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3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text styles</a:t>
            </a:r>
          </a:p>
          <a:p>
            <a:pPr lvl="1"/>
            <a:r>
              <a:rPr lang="en-SG" altLang="en-US" smtClean="0"/>
              <a:t>Second level</a:t>
            </a:r>
          </a:p>
          <a:p>
            <a:pPr lvl="2"/>
            <a:r>
              <a:rPr lang="en-SG" altLang="en-US" smtClean="0"/>
              <a:t>Third level</a:t>
            </a:r>
          </a:p>
          <a:p>
            <a:pPr lvl="3"/>
            <a:r>
              <a:rPr lang="en-SG" altLang="en-US" smtClean="0"/>
              <a:t>Fourth level</a:t>
            </a:r>
          </a:p>
          <a:p>
            <a:pPr lvl="4"/>
            <a:r>
              <a:rPr lang="en-SG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68900-F11D-4F63-887C-AB98080CA09A}" type="slidenum">
              <a:rPr lang="en-SG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text styles</a:t>
            </a:r>
          </a:p>
          <a:p>
            <a:pPr lvl="1"/>
            <a:r>
              <a:rPr lang="en-SG" altLang="en-US" smtClean="0"/>
              <a:t>Second level</a:t>
            </a:r>
          </a:p>
          <a:p>
            <a:pPr lvl="2"/>
            <a:r>
              <a:rPr lang="en-SG" altLang="en-US" smtClean="0"/>
              <a:t>Third level</a:t>
            </a:r>
          </a:p>
          <a:p>
            <a:pPr lvl="3"/>
            <a:r>
              <a:rPr lang="en-SG" altLang="en-US" smtClean="0"/>
              <a:t>Fourth level</a:t>
            </a:r>
          </a:p>
          <a:p>
            <a:pPr lvl="4"/>
            <a:r>
              <a:rPr lang="en-SG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6D439E-BA75-4732-B334-7C634DE36134}" type="slidenum">
              <a:rPr lang="en-SG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5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smtClean="0"/>
              <a:t>Click to edit Master text styles</a:t>
            </a:r>
          </a:p>
          <a:p>
            <a:pPr lvl="1"/>
            <a:r>
              <a:rPr lang="en-SG" smtClean="0"/>
              <a:t>Second level</a:t>
            </a:r>
          </a:p>
          <a:p>
            <a:pPr lvl="2"/>
            <a:r>
              <a:rPr lang="en-SG" smtClean="0"/>
              <a:t>Third level</a:t>
            </a:r>
          </a:p>
          <a:p>
            <a:pPr lvl="3"/>
            <a:r>
              <a:rPr lang="en-SG" smtClean="0"/>
              <a:t>Fourth level</a:t>
            </a:r>
          </a:p>
          <a:p>
            <a:pPr lvl="4"/>
            <a:r>
              <a:rPr lang="en-S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DA8AFE-1B0F-4730-9FA7-7EE48DF8A2A6}" type="slidenum">
              <a:rPr lang="en-S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4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06BE6-4630-4449-88B5-5C2B5350F941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01/05/2018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671AE-C4C7-4F08-A9F4-6D313BB600C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smtClean="0"/>
              <a:t>Click to edit Master text styles</a:t>
            </a:r>
          </a:p>
          <a:p>
            <a:pPr lvl="1"/>
            <a:r>
              <a:rPr lang="en-SG" smtClean="0"/>
              <a:t>Second level</a:t>
            </a:r>
          </a:p>
          <a:p>
            <a:pPr lvl="2"/>
            <a:r>
              <a:rPr lang="en-SG" smtClean="0"/>
              <a:t>Third level</a:t>
            </a:r>
          </a:p>
          <a:p>
            <a:pPr lvl="3"/>
            <a:r>
              <a:rPr lang="en-SG" smtClean="0"/>
              <a:t>Fourth level</a:t>
            </a:r>
          </a:p>
          <a:p>
            <a:pPr lvl="4"/>
            <a:r>
              <a:rPr lang="en-S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9F0238-E2A7-4B6E-9EC0-FB15C71F340F}" type="slidenum">
              <a:rPr lang="en-S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6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84CBB9-FBCC-43B3-8D36-410ADD234D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9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text styles</a:t>
            </a:r>
          </a:p>
          <a:p>
            <a:pPr lvl="1"/>
            <a:r>
              <a:rPr lang="en-SG" altLang="en-US" smtClean="0"/>
              <a:t>Second level</a:t>
            </a:r>
          </a:p>
          <a:p>
            <a:pPr lvl="2"/>
            <a:r>
              <a:rPr lang="en-SG" altLang="en-US" smtClean="0"/>
              <a:t>Third level</a:t>
            </a:r>
          </a:p>
          <a:p>
            <a:pPr lvl="3"/>
            <a:r>
              <a:rPr lang="en-SG" altLang="en-US" smtClean="0"/>
              <a:t>Fourth level</a:t>
            </a:r>
          </a:p>
          <a:p>
            <a:pPr lvl="4"/>
            <a:r>
              <a:rPr lang="en-SG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6EB197-D4E1-4040-8356-29FE72234F65}" type="slidenum">
              <a:rPr lang="en-SG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860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text styles</a:t>
            </a:r>
          </a:p>
          <a:p>
            <a:pPr lvl="1"/>
            <a:r>
              <a:rPr lang="en-SG" altLang="en-US" smtClean="0"/>
              <a:t>Second level</a:t>
            </a:r>
          </a:p>
          <a:p>
            <a:pPr lvl="2"/>
            <a:r>
              <a:rPr lang="en-SG" altLang="en-US" smtClean="0"/>
              <a:t>Third level</a:t>
            </a:r>
          </a:p>
          <a:p>
            <a:pPr lvl="3"/>
            <a:r>
              <a:rPr lang="en-SG" altLang="en-US" smtClean="0"/>
              <a:t>Fourth level</a:t>
            </a:r>
          </a:p>
          <a:p>
            <a:pPr lvl="4"/>
            <a:r>
              <a:rPr lang="en-SG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4711D2-CA7D-4782-9476-84B5588ABD4A}" type="slidenum">
              <a:rPr lang="en-SG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text styles</a:t>
            </a:r>
          </a:p>
          <a:p>
            <a:pPr lvl="1"/>
            <a:r>
              <a:rPr lang="en-SG" altLang="en-US" smtClean="0"/>
              <a:t>Second level</a:t>
            </a:r>
          </a:p>
          <a:p>
            <a:pPr lvl="2"/>
            <a:r>
              <a:rPr lang="en-SG" altLang="en-US" smtClean="0"/>
              <a:t>Third level</a:t>
            </a:r>
          </a:p>
          <a:p>
            <a:pPr lvl="3"/>
            <a:r>
              <a:rPr lang="en-SG" altLang="en-US" smtClean="0"/>
              <a:t>Fourth level</a:t>
            </a:r>
          </a:p>
          <a:p>
            <a:pPr lvl="4"/>
            <a:r>
              <a:rPr lang="en-SG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4711D2-CA7D-4782-9476-84B5588ABD4A}" type="slidenum">
              <a:rPr lang="en-SG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1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SG" altLang="en-US" smtClean="0"/>
              <a:t>Click to edit Master text styles</a:t>
            </a:r>
          </a:p>
          <a:p>
            <a:pPr lvl="1"/>
            <a:r>
              <a:rPr lang="en-SG" altLang="en-US" smtClean="0"/>
              <a:t>Second level</a:t>
            </a:r>
          </a:p>
          <a:p>
            <a:pPr lvl="2"/>
            <a:r>
              <a:rPr lang="en-SG" altLang="en-US" smtClean="0"/>
              <a:t>Third level</a:t>
            </a:r>
          </a:p>
          <a:p>
            <a:pPr lvl="3"/>
            <a:r>
              <a:rPr lang="en-SG" altLang="en-US" smtClean="0"/>
              <a:t>Fourth level</a:t>
            </a:r>
          </a:p>
          <a:p>
            <a:pPr lvl="4"/>
            <a:r>
              <a:rPr lang="en-SG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39004F-096C-4D8D-B2D3-B91E1C8A7B43}" type="slidenum">
              <a:rPr lang="en-S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S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4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emf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emf"/><Relationship Id="rId5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emf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.emf"/><Relationship Id="rId4" Type="http://schemas.openxmlformats.org/officeDocument/2006/relationships/image" Target="../media/image7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.emf"/><Relationship Id="rId4" Type="http://schemas.openxmlformats.org/officeDocument/2006/relationships/image" Target="../media/image7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974" y="517056"/>
            <a:ext cx="10277341" cy="2387600"/>
          </a:xfrm>
        </p:spPr>
        <p:txBody>
          <a:bodyPr>
            <a:normAutofit fontScale="90000"/>
          </a:bodyPr>
          <a:lstStyle/>
          <a:p>
            <a:r>
              <a:rPr lang="en-SG" dirty="0" smtClean="0"/>
              <a:t>Clinical predictors and case management of severe dengue in Singapore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Prof Leo Yee-Sin</a:t>
            </a:r>
          </a:p>
          <a:p>
            <a:pPr algn="l"/>
            <a:r>
              <a:rPr lang="en-US" dirty="0" smtClean="0"/>
              <a:t>Clinical Director Communicable Disease Centre CDC</a:t>
            </a:r>
          </a:p>
          <a:p>
            <a:pPr algn="l"/>
            <a:r>
              <a:rPr lang="en-US" dirty="0" smtClean="0"/>
              <a:t>Executive Director National Centre for Infectious Diseases NCID</a:t>
            </a:r>
          </a:p>
          <a:p>
            <a:pPr algn="l"/>
            <a:r>
              <a:rPr lang="en-US" dirty="0" smtClean="0"/>
              <a:t>Singapore 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slide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34511" r="14787" b="29138"/>
          <a:stretch>
            <a:fillRect/>
          </a:stretch>
        </p:blipFill>
        <p:spPr bwMode="auto">
          <a:xfrm>
            <a:off x="1992313" y="668339"/>
            <a:ext cx="82804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992313" y="6453189"/>
            <a:ext cx="14398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WHO 2009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1" y="489397"/>
            <a:ext cx="10058400" cy="603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495551" y="6165850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WHO 2009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298" y="748430"/>
            <a:ext cx="5451424" cy="5802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789" y="2079366"/>
            <a:ext cx="5164899" cy="1039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9523" y="3995803"/>
            <a:ext cx="3432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Expect the unexpected </a:t>
            </a:r>
          </a:p>
          <a:p>
            <a:r>
              <a:rPr lang="en-US" dirty="0">
                <a:solidFill>
                  <a:srgbClr val="000000"/>
                </a:solidFill>
              </a:rPr>
              <a:t>“Atypical” presentations</a:t>
            </a:r>
            <a:endParaRPr lang="en-SG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34511" r="14787" b="29138"/>
          <a:stretch>
            <a:fillRect/>
          </a:stretch>
        </p:blipFill>
        <p:spPr bwMode="auto">
          <a:xfrm>
            <a:off x="760820" y="585193"/>
            <a:ext cx="9006245" cy="60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992313" y="6453189"/>
            <a:ext cx="14398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WHO 2009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591441" y="3587850"/>
            <a:ext cx="2160587" cy="2259158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3" y="224630"/>
            <a:ext cx="8273706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7"/>
          <p:cNvSpPr txBox="1">
            <a:spLocks noChangeArrowheads="1"/>
          </p:cNvSpPr>
          <p:nvPr/>
        </p:nvSpPr>
        <p:spPr bwMode="auto">
          <a:xfrm>
            <a:off x="8264689" y="1655763"/>
            <a:ext cx="243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PLOS NTD 2013;7:e2023</a:t>
            </a:r>
          </a:p>
        </p:txBody>
      </p:sp>
      <p:pic>
        <p:nvPicPr>
          <p:cNvPr id="31748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353" y="1655763"/>
            <a:ext cx="7346472" cy="5006975"/>
          </a:xfrm>
          <a:noFill/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967663" y="5013325"/>
            <a:ext cx="2449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660066"/>
                </a:solidFill>
              </a:rPr>
              <a:t>NPV 0.96 in the absence of any WS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967663" y="5871630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</a:rPr>
              <a:t>&gt; 3 WS specific but not sensitive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8404390" y="3351215"/>
            <a:ext cx="2160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Predicting DHF</a:t>
            </a:r>
            <a:endParaRPr lang="en-SG">
              <a:solidFill>
                <a:srgbClr val="000000"/>
              </a:solidFill>
            </a:endParaRPr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7055827" y="5173673"/>
            <a:ext cx="505271" cy="320653"/>
          </a:xfrm>
          <a:prstGeom prst="ellips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5657590" y="6021388"/>
            <a:ext cx="517742" cy="341834"/>
          </a:xfrm>
          <a:prstGeom prst="ellips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2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5" y="-1405"/>
            <a:ext cx="74439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7"/>
          <p:cNvSpPr txBox="1">
            <a:spLocks noChangeArrowheads="1"/>
          </p:cNvSpPr>
          <p:nvPr/>
        </p:nvSpPr>
        <p:spPr bwMode="auto">
          <a:xfrm>
            <a:off x="8674996" y="6210856"/>
            <a:ext cx="2457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PLOS NTD 2013;7:e2023</a:t>
            </a:r>
          </a:p>
        </p:txBody>
      </p:sp>
      <p:pic>
        <p:nvPicPr>
          <p:cNvPr id="32772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96" y="1167641"/>
            <a:ext cx="8033600" cy="5429250"/>
          </a:xfrm>
          <a:noFill/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8751999" y="5030385"/>
            <a:ext cx="23034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9900CC"/>
                </a:solidFill>
              </a:rPr>
              <a:t>NPV 0.97 in the absence of any WS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638907" y="2765683"/>
            <a:ext cx="2881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Predicting severe dengue</a:t>
            </a:r>
            <a:endParaRPr lang="en-SG" dirty="0">
              <a:solidFill>
                <a:srgbClr val="000000"/>
              </a:solidFill>
            </a:endParaRPr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7416619" y="4872037"/>
            <a:ext cx="524354" cy="316695"/>
          </a:xfrm>
          <a:prstGeom prst="ellips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P090310_11.43.JPG"/>
          <p:cNvPicPr>
            <a:picLocks noGrp="1" noChangeAspect="1"/>
          </p:cNvPicPr>
          <p:nvPr isPhoto="1"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6638" y="2203940"/>
            <a:ext cx="4997885" cy="3484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955184" y="2101851"/>
            <a:ext cx="402894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Enrolment site: Communicable Disease Centre, CDC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Jan 2010 to Sept 2012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Include outpatients and inpatients (2 cohorts: emergency </a:t>
            </a:r>
            <a:r>
              <a:rPr lang="en-US" dirty="0" err="1">
                <a:solidFill>
                  <a:srgbClr val="000000"/>
                </a:solidFill>
              </a:rPr>
              <a:t>dept</a:t>
            </a:r>
            <a:r>
              <a:rPr lang="en-US" dirty="0">
                <a:solidFill>
                  <a:srgbClr val="000000"/>
                </a:solidFill>
              </a:rPr>
              <a:t> ED and Outpatient cohort)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Febrile, &gt; 18 years old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Confirmed dengue by PCR and NS1 (WHO standard)</a:t>
            </a:r>
            <a:endParaRPr lang="en-SG" dirty="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011115" y="1644651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Prospective study</a:t>
            </a:r>
            <a:endParaRPr lang="en-SG" sz="2400" dirty="0">
              <a:solidFill>
                <a:srgbClr val="0000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98850" y="5884135"/>
            <a:ext cx="3743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Dengue research Clinic managed by 3 well-trained Medical officers</a:t>
            </a:r>
            <a:endParaRPr lang="en-SG" dirty="0">
              <a:solidFill>
                <a:srgbClr val="000000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84" y="6074875"/>
            <a:ext cx="4675305" cy="25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9"/>
            <a:ext cx="87705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598" y="80963"/>
            <a:ext cx="8642350" cy="1657350"/>
          </a:xfrm>
          <a:noFill/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45" y="964330"/>
            <a:ext cx="1614488" cy="77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" y="1811936"/>
            <a:ext cx="982742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7837314" y="4929361"/>
            <a:ext cx="431800" cy="301157"/>
          </a:xfrm>
          <a:prstGeom prst="ellips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9513715" y="4910942"/>
            <a:ext cx="431800" cy="332103"/>
          </a:xfrm>
          <a:prstGeom prst="ellips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476250" y="6005231"/>
            <a:ext cx="70215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</a:rPr>
              <a:t>Mucosal bleeding the most common WS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</a:rPr>
              <a:t>NPV for severe disease in </a:t>
            </a:r>
            <a:r>
              <a:rPr lang="en-US" b="1" dirty="0" smtClean="0">
                <a:solidFill>
                  <a:srgbClr val="660066"/>
                </a:solidFill>
              </a:rPr>
              <a:t>the absence </a:t>
            </a:r>
            <a:r>
              <a:rPr lang="en-US" b="1" dirty="0">
                <a:solidFill>
                  <a:srgbClr val="660066"/>
                </a:solidFill>
              </a:rPr>
              <a:t>of any WS was 100%</a:t>
            </a:r>
            <a:endParaRPr lang="en-SG" b="1" dirty="0">
              <a:solidFill>
                <a:srgbClr val="660066"/>
              </a:solidFill>
            </a:endParaRPr>
          </a:p>
        </p:txBody>
      </p:sp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4" y="6021388"/>
            <a:ext cx="3170237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0766" y="1412876"/>
            <a:ext cx="7795609" cy="4525963"/>
          </a:xfrm>
          <a:noFill/>
          <a:ln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9" y="144464"/>
            <a:ext cx="8766041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410439" y="5829301"/>
            <a:ext cx="6192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A50021"/>
                </a:solidFill>
              </a:rPr>
              <a:t>Majority had WS 1 day prior to onset of severe illness</a:t>
            </a:r>
            <a:endParaRPr lang="en-SG" b="1" dirty="0">
              <a:solidFill>
                <a:srgbClr val="A50021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0" y="6439437"/>
            <a:ext cx="411275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4311" y="1411379"/>
            <a:ext cx="9325153" cy="3948112"/>
          </a:xfrm>
          <a:noFill/>
          <a:ln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873" y="293130"/>
            <a:ext cx="6877050" cy="993775"/>
          </a:xfrm>
          <a:noFill/>
          <a:ln/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013197" y="5483965"/>
            <a:ext cx="6408737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9900CC"/>
                </a:solidFill>
              </a:rPr>
              <a:t>Considerable within-patient variation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9900CC"/>
                </a:solidFill>
              </a:rPr>
              <a:t>Higher UACR values in dengue cases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9900CC"/>
                </a:solidFill>
              </a:rPr>
              <a:t>Peak UACR values for dengue cases observed around day 5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endParaRPr lang="en-SG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4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t="12936" r="17221" b="21142"/>
          <a:stretch/>
        </p:blipFill>
        <p:spPr>
          <a:xfrm>
            <a:off x="488517" y="751562"/>
            <a:ext cx="8404964" cy="5260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2203" y="964504"/>
            <a:ext cx="20667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2.5 billion people -40% of world population – are at risk of dengue</a:t>
            </a:r>
          </a:p>
          <a:p>
            <a:endParaRPr lang="en-US" sz="2000" b="1" dirty="0">
              <a:solidFill>
                <a:srgbClr val="7030A0"/>
              </a:solidFill>
            </a:endParaRPr>
          </a:p>
          <a:p>
            <a:r>
              <a:rPr lang="en-US" sz="2000" b="1" dirty="0">
                <a:solidFill>
                  <a:srgbClr val="7030A0"/>
                </a:solidFill>
              </a:rPr>
              <a:t>100 million dengue virus infections worldwide every year</a:t>
            </a:r>
          </a:p>
          <a:p>
            <a:endParaRPr lang="en-US" sz="2000" b="1" dirty="0">
              <a:solidFill>
                <a:srgbClr val="7030A0"/>
              </a:solidFill>
            </a:endParaRPr>
          </a:p>
          <a:p>
            <a:r>
              <a:rPr lang="en-US" sz="2000" b="1" dirty="0">
                <a:solidFill>
                  <a:srgbClr val="7030A0"/>
                </a:solidFill>
              </a:rPr>
              <a:t>Half a million with severe dengue </a:t>
            </a:r>
            <a:endParaRPr lang="en-SG" sz="2000" b="1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22591" y="5827828"/>
            <a:ext cx="167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Singapore</a:t>
            </a:r>
            <a:r>
              <a:rPr lang="en-US" dirty="0" smtClean="0"/>
              <a:t> </a:t>
            </a:r>
            <a:endParaRPr lang="en-SG" dirty="0"/>
          </a:p>
        </p:txBody>
      </p:sp>
      <p:sp>
        <p:nvSpPr>
          <p:cNvPr id="6" name="Oval 5"/>
          <p:cNvSpPr/>
          <p:nvPr/>
        </p:nvSpPr>
        <p:spPr>
          <a:xfrm>
            <a:off x="6735649" y="3567448"/>
            <a:ext cx="257579" cy="18030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8" name="Straight Connector 7"/>
          <p:cNvCxnSpPr/>
          <p:nvPr/>
        </p:nvCxnSpPr>
        <p:spPr>
          <a:xfrm>
            <a:off x="6967470" y="3760631"/>
            <a:ext cx="2382592" cy="206719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76" y="50103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364" y="66855"/>
            <a:ext cx="7124475" cy="1143000"/>
          </a:xfrm>
          <a:noFill/>
          <a:ln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521" y="1196976"/>
            <a:ext cx="9195516" cy="4392613"/>
          </a:xfrm>
          <a:noFill/>
          <a:ln/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430342" y="5133238"/>
            <a:ext cx="2951163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PADS prospective study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168 dengue cases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34 DHF</a:t>
            </a:r>
            <a:endParaRPr lang="en-SG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8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34511" r="14787" b="29138"/>
          <a:stretch>
            <a:fillRect/>
          </a:stretch>
        </p:blipFill>
        <p:spPr bwMode="auto">
          <a:xfrm>
            <a:off x="760820" y="585193"/>
            <a:ext cx="9006245" cy="60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992313" y="6453189"/>
            <a:ext cx="14398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WHO 2009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6605098" y="3270429"/>
            <a:ext cx="2422992" cy="3182759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255" y="620712"/>
            <a:ext cx="9117906" cy="5688013"/>
          </a:xfr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391255" y="6319681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SEARO 2011</a:t>
            </a:r>
            <a:endParaRPr lang="en-SG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13881" r="48351" b="19760"/>
          <a:stretch>
            <a:fillRect/>
          </a:stretch>
        </p:blipFill>
        <p:spPr>
          <a:xfrm>
            <a:off x="1107583" y="836614"/>
            <a:ext cx="6212380" cy="4103687"/>
          </a:xfrm>
          <a:noFill/>
          <a:ln/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911226" y="123826"/>
            <a:ext cx="6408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75 years old Chinese female, DM, HTN, HLD, dementia Premorbid ADL independent</a:t>
            </a:r>
            <a:endParaRPr lang="en-SG" dirty="0">
              <a:solidFill>
                <a:srgbClr val="000000"/>
              </a:solidFill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 rot="10800000" flipV="1">
            <a:off x="1992313" y="5300664"/>
            <a:ext cx="4572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107583" y="5058569"/>
            <a:ext cx="500538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dirty="0">
                <a:solidFill>
                  <a:srgbClr val="660066"/>
                </a:solidFill>
              </a:rPr>
              <a:t>Fever x 3/7, </a:t>
            </a:r>
            <a:r>
              <a:rPr lang="en-SG" dirty="0" err="1">
                <a:solidFill>
                  <a:srgbClr val="660066"/>
                </a:solidFill>
              </a:rPr>
              <a:t>a/w</a:t>
            </a:r>
            <a:r>
              <a:rPr lang="en-SG" dirty="0">
                <a:solidFill>
                  <a:srgbClr val="660066"/>
                </a:solidFill>
              </a:rPr>
              <a:t> jaundice x 2/7 with tea colour urine,  </a:t>
            </a:r>
            <a:r>
              <a:rPr lang="en-SG" dirty="0" err="1">
                <a:solidFill>
                  <a:srgbClr val="660066"/>
                </a:solidFill>
              </a:rPr>
              <a:t>a/w</a:t>
            </a:r>
            <a:r>
              <a:rPr lang="en-SG" dirty="0">
                <a:solidFill>
                  <a:srgbClr val="660066"/>
                </a:solidFill>
              </a:rPr>
              <a:t> vomiting, chills and rigor and myalgia, No dysuria, No </a:t>
            </a:r>
            <a:r>
              <a:rPr lang="en-SG" dirty="0" err="1">
                <a:solidFill>
                  <a:srgbClr val="660066"/>
                </a:solidFill>
              </a:rPr>
              <a:t>abdo</a:t>
            </a:r>
            <a:r>
              <a:rPr lang="en-SG" dirty="0">
                <a:solidFill>
                  <a:srgbClr val="660066"/>
                </a:solidFill>
              </a:rPr>
              <a:t> pain, No Chest pain, No SOB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0066"/>
                </a:solidFill>
              </a:rPr>
              <a:t>No travel, No ill contacts</a:t>
            </a:r>
            <a:endParaRPr lang="en-SG" dirty="0">
              <a:solidFill>
                <a:srgbClr val="660066"/>
              </a:solidFill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7680326" y="981076"/>
            <a:ext cx="23399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dirty="0">
                <a:solidFill>
                  <a:srgbClr val="800000"/>
                </a:solidFill>
              </a:rPr>
              <a:t>non toxic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dirty="0">
                <a:solidFill>
                  <a:srgbClr val="800000"/>
                </a:solidFill>
              </a:rPr>
              <a:t>T 37.9, BP 147/76, HR 102, 98% 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dirty="0">
                <a:solidFill>
                  <a:srgbClr val="800000"/>
                </a:solidFill>
              </a:rPr>
              <a:t>H S1S2, Lung clear, Abd Soft, no hepatomegaly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dirty="0">
                <a:solidFill>
                  <a:srgbClr val="800000"/>
                </a:solidFill>
              </a:rPr>
              <a:t>Calf supple, No pedal oedema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7680325" y="3500438"/>
            <a:ext cx="2376488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990033"/>
                </a:solidFill>
              </a:rPr>
              <a:t>TWC 14,900/</a:t>
            </a:r>
            <a:r>
              <a:rPr lang="en-US" dirty="0" err="1">
                <a:solidFill>
                  <a:srgbClr val="990033"/>
                </a:solidFill>
              </a:rPr>
              <a:t>ul</a:t>
            </a:r>
            <a:r>
              <a:rPr lang="en-US" dirty="0">
                <a:solidFill>
                  <a:srgbClr val="990033"/>
                </a:solidFill>
              </a:rPr>
              <a:t>, Poly 96%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rgbClr val="990033"/>
                </a:solidFill>
              </a:rPr>
              <a:t>Hb</a:t>
            </a:r>
            <a:r>
              <a:rPr lang="en-US" dirty="0">
                <a:solidFill>
                  <a:srgbClr val="990033"/>
                </a:solidFill>
              </a:rPr>
              <a:t> 10.6g/dl, </a:t>
            </a:r>
            <a:r>
              <a:rPr lang="en-US" dirty="0" err="1">
                <a:solidFill>
                  <a:srgbClr val="990033"/>
                </a:solidFill>
              </a:rPr>
              <a:t>Hct</a:t>
            </a:r>
            <a:r>
              <a:rPr lang="en-US" dirty="0">
                <a:solidFill>
                  <a:srgbClr val="990033"/>
                </a:solidFill>
              </a:rPr>
              <a:t> 31.9%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990033"/>
                </a:solidFill>
              </a:rPr>
              <a:t>Platelet 129,ooo/</a:t>
            </a:r>
            <a:r>
              <a:rPr lang="en-US" dirty="0" err="1">
                <a:solidFill>
                  <a:srgbClr val="990033"/>
                </a:solidFill>
              </a:rPr>
              <a:t>ul</a:t>
            </a:r>
            <a:endParaRPr lang="en-US" dirty="0">
              <a:solidFill>
                <a:srgbClr val="990033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990033"/>
                </a:solidFill>
              </a:rPr>
              <a:t>Cr 129 </a:t>
            </a:r>
            <a:r>
              <a:rPr lang="en-US" dirty="0" err="1">
                <a:solidFill>
                  <a:srgbClr val="990033"/>
                </a:solidFill>
              </a:rPr>
              <a:t>umol</a:t>
            </a:r>
            <a:r>
              <a:rPr lang="en-US" dirty="0">
                <a:solidFill>
                  <a:srgbClr val="990033"/>
                </a:solidFill>
              </a:rPr>
              <a:t>/L, S </a:t>
            </a:r>
            <a:r>
              <a:rPr lang="en-US" dirty="0" err="1">
                <a:solidFill>
                  <a:srgbClr val="990033"/>
                </a:solidFill>
              </a:rPr>
              <a:t>Bil</a:t>
            </a:r>
            <a:r>
              <a:rPr lang="en-US" dirty="0">
                <a:solidFill>
                  <a:srgbClr val="990033"/>
                </a:solidFill>
              </a:rPr>
              <a:t> 160u/l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990033"/>
                </a:solidFill>
              </a:rPr>
              <a:t>AST 52u/l ALT 69u/l ALP450u/l</a:t>
            </a:r>
            <a:endParaRPr lang="en-SG" dirty="0">
              <a:solidFill>
                <a:srgbClr val="99003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/>
      <p:bldP spid="38921" grpId="0"/>
      <p:bldP spid="389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20250" b="13251"/>
          <a:stretch>
            <a:fillRect/>
          </a:stretch>
        </p:blipFill>
        <p:spPr bwMode="auto">
          <a:xfrm>
            <a:off x="1176272" y="444501"/>
            <a:ext cx="577532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464426" y="1052514"/>
            <a:ext cx="2519363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Day 2 hospital day: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Dilated common bile duct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Stone successfully removed</a:t>
            </a:r>
            <a:endParaRPr lang="en-SG" dirty="0">
              <a:solidFill>
                <a:srgbClr val="000000"/>
              </a:solidFill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234282" y="4857751"/>
            <a:ext cx="3097212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Day 3 hospital day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TWC 8500/</a:t>
            </a:r>
            <a:r>
              <a:rPr lang="en-US" dirty="0" err="1">
                <a:solidFill>
                  <a:srgbClr val="000000"/>
                </a:solidFill>
              </a:rPr>
              <a:t>ul</a:t>
            </a:r>
            <a:r>
              <a:rPr lang="en-US" dirty="0">
                <a:solidFill>
                  <a:srgbClr val="000000"/>
                </a:solidFill>
              </a:rPr>
              <a:t>, poly 91%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</a:rPr>
              <a:t>Hb</a:t>
            </a:r>
            <a:r>
              <a:rPr lang="en-US" dirty="0">
                <a:solidFill>
                  <a:srgbClr val="000000"/>
                </a:solidFill>
              </a:rPr>
              <a:t> 9.5 g/</a:t>
            </a:r>
            <a:r>
              <a:rPr lang="en-US" dirty="0" err="1">
                <a:solidFill>
                  <a:srgbClr val="000000"/>
                </a:solidFill>
              </a:rPr>
              <a:t>ul</a:t>
            </a: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Platelet 92,000/</a:t>
            </a:r>
            <a:r>
              <a:rPr lang="en-US" dirty="0" err="1">
                <a:solidFill>
                  <a:srgbClr val="000000"/>
                </a:solidFill>
              </a:rPr>
              <a:t>ul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SG" dirty="0">
              <a:solidFill>
                <a:srgbClr val="000000"/>
              </a:solidFill>
            </a:endParaRPr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6" t="28203" r="10513" b="54456"/>
          <a:stretch>
            <a:fillRect/>
          </a:stretch>
        </p:blipFill>
        <p:spPr bwMode="auto">
          <a:xfrm>
            <a:off x="7293243" y="4724400"/>
            <a:ext cx="338455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4743495" y="5373688"/>
            <a:ext cx="19446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Blood culture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</a:rPr>
              <a:t>E.Coli</a:t>
            </a:r>
            <a:endParaRPr lang="en-SG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41988" grpId="0"/>
      <p:bldP spid="419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13881" r="31100" b="19760"/>
          <a:stretch>
            <a:fillRect/>
          </a:stretch>
        </p:blipFill>
        <p:spPr>
          <a:xfrm>
            <a:off x="1235076" y="271463"/>
            <a:ext cx="4789487" cy="4525963"/>
          </a:xfrm>
          <a:noFill/>
          <a:ln/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3881" r="33063" b="19760"/>
          <a:stretch>
            <a:fillRect/>
          </a:stretch>
        </p:blipFill>
        <p:spPr bwMode="auto">
          <a:xfrm>
            <a:off x="6024563" y="331789"/>
            <a:ext cx="3886201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640013" y="1557338"/>
            <a:ext cx="122396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TWC      19.5K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Hct         31.1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Platelet  121K</a:t>
            </a:r>
            <a:endParaRPr lang="en-SG" sz="1200" b="1">
              <a:solidFill>
                <a:srgbClr val="000000"/>
              </a:solidFill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727576" y="1557338"/>
            <a:ext cx="57626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3.9K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28.2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92K</a:t>
            </a:r>
            <a:endParaRPr lang="en-SG" sz="1200" b="1">
              <a:solidFill>
                <a:srgbClr val="000000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456363" y="1557338"/>
            <a:ext cx="57626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6.4K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31.5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53K</a:t>
            </a:r>
            <a:endParaRPr lang="en-SG" sz="1200" b="1">
              <a:solidFill>
                <a:srgbClr val="000000"/>
              </a:solidFill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824788" y="1557338"/>
            <a:ext cx="57626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5.7K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30.9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28K</a:t>
            </a:r>
            <a:endParaRPr lang="en-SG" sz="1200" b="1">
              <a:solidFill>
                <a:srgbClr val="000000"/>
              </a:solidFill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264651" y="1557338"/>
            <a:ext cx="57626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7.8K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30.5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106K</a:t>
            </a:r>
            <a:endParaRPr lang="en-SG" sz="1200" b="1">
              <a:solidFill>
                <a:srgbClr val="000000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8543926" y="1557338"/>
            <a:ext cx="5048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5.5K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30.2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61K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SG" sz="1200" b="1">
              <a:solidFill>
                <a:srgbClr val="000000"/>
              </a:solidFill>
            </a:endParaRPr>
          </a:p>
        </p:txBody>
      </p:sp>
      <p:pic>
        <p:nvPicPr>
          <p:cNvPr id="440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7" t="28584" r="13205" b="54164"/>
          <a:stretch>
            <a:fillRect/>
          </a:stretch>
        </p:blipFill>
        <p:spPr bwMode="auto">
          <a:xfrm>
            <a:off x="1272382" y="4906169"/>
            <a:ext cx="374332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7" t="56099" r="13205" b="41107"/>
          <a:stretch>
            <a:fillRect/>
          </a:stretch>
        </p:blipFill>
        <p:spPr bwMode="auto">
          <a:xfrm>
            <a:off x="6024563" y="5734050"/>
            <a:ext cx="3960812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ntrinsicagedhfaug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1" y="708338"/>
            <a:ext cx="6085345" cy="35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526092" y="4425205"/>
            <a:ext cx="51356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DHF – age in 2</a:t>
            </a:r>
            <a:r>
              <a:rPr lang="en-US" sz="1800" baseline="30000" dirty="0">
                <a:solidFill>
                  <a:srgbClr val="000000"/>
                </a:solidFill>
              </a:rPr>
              <a:t>o </a:t>
            </a:r>
            <a:r>
              <a:rPr lang="en-US" sz="1800" dirty="0">
                <a:solidFill>
                  <a:srgbClr val="000000"/>
                </a:solidFill>
              </a:rPr>
              <a:t>Infection, 1981 Cuba </a:t>
            </a:r>
            <a:r>
              <a:rPr lang="en-US" sz="1800" dirty="0" smtClean="0">
                <a:solidFill>
                  <a:srgbClr val="000000"/>
                </a:solidFill>
              </a:rPr>
              <a:t>Outbreak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Guzman IJID 2002;6:118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096" y="686938"/>
            <a:ext cx="5655592" cy="3626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220" y="4425205"/>
            <a:ext cx="4701436" cy="682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717" y="5183928"/>
            <a:ext cx="2591025" cy="329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832" y="5541213"/>
            <a:ext cx="11160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Older adults with dengue have more atypical presentations, more organ involvement, more pre-existing comorbidities, higher mortality, require higher index of suspicion to diagnose, closer monitoring and careful management</a:t>
            </a:r>
            <a:endParaRPr lang="en-SG" sz="20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3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810000" y="1719263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719263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3962400" y="1871663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Slide" r:id="rId5" imgW="4572000" imgH="3429000" progId="PowerPoint.Slide.8">
                  <p:embed/>
                </p:oleObj>
              </mc:Choice>
              <mc:Fallback>
                <p:oleObj name="Slide" r:id="rId5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871663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7" name="Picture 5" descr="Dscn10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20" y="409698"/>
            <a:ext cx="7467600" cy="55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575051" y="6165851"/>
            <a:ext cx="496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Bleeding in dengue fever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94" y="1120462"/>
            <a:ext cx="8753588" cy="573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7" y="83358"/>
            <a:ext cx="9195515" cy="1088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1882" y="2021984"/>
            <a:ext cx="2459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AST/ALT in cases with more severe disease</a:t>
            </a:r>
          </a:p>
          <a:p>
            <a:endParaRPr lang="en-US" dirty="0"/>
          </a:p>
          <a:p>
            <a:r>
              <a:rPr lang="en-US" dirty="0" smtClean="0"/>
              <a:t>However, AST/ALT alone was insufficient to differentiate severity of cases  </a:t>
            </a:r>
            <a:endParaRPr lang="en-S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98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92" y="1588040"/>
            <a:ext cx="10822772" cy="1511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2" y="3099712"/>
            <a:ext cx="11026016" cy="3061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88" y="0"/>
            <a:ext cx="8834907" cy="1184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92" y="6335030"/>
            <a:ext cx="3861646" cy="266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854" y="296214"/>
            <a:ext cx="8512935" cy="6065949"/>
          </a:xfrm>
        </p:spPr>
      </p:pic>
      <p:sp>
        <p:nvSpPr>
          <p:cNvPr id="3" name="TextBox 2"/>
          <p:cNvSpPr txBox="1"/>
          <p:nvPr/>
        </p:nvSpPr>
        <p:spPr>
          <a:xfrm>
            <a:off x="9515293" y="1277094"/>
            <a:ext cx="23674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Despite vector control, low breeding index, Singapore faces successive waves of dengue epidemic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Predominantly adult dengue and increasingly more senior adults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Increasing recognition of atypical dengue</a:t>
            </a:r>
            <a:endParaRPr lang="en-SG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3915" y="6136584"/>
            <a:ext cx="266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ZIKA outbreak 2016</a:t>
            </a:r>
            <a:endParaRPr lang="en-SG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25" y="684354"/>
            <a:ext cx="11548997" cy="2434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618" y="2960920"/>
            <a:ext cx="11311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63 female, multiple comorbidities and obese, seen on day 7 of illness with fever, fatigue, anorexia, headache, hematuria, hypotension, Sa02 92%. 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SG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25" y="6282928"/>
            <a:ext cx="3569917" cy="499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617" y="4523747"/>
            <a:ext cx="11223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Next 7 days developed bilateral pleural effusion, </a:t>
            </a:r>
            <a:r>
              <a:rPr lang="en-US" b="1" dirty="0">
                <a:solidFill>
                  <a:srgbClr val="7030A0"/>
                </a:solidFill>
              </a:rPr>
              <a:t>splenomegaly</a:t>
            </a:r>
            <a:r>
              <a:rPr lang="en-US" dirty="0">
                <a:solidFill>
                  <a:prstClr val="black"/>
                </a:solidFill>
              </a:rPr>
              <a:t>, hemoptysis, encephalopathy, given IFN for possible WNV infection, hemodialysis, 27 units of blood products.  she died at </a:t>
            </a:r>
            <a:r>
              <a:rPr lang="en-US" b="1" dirty="0">
                <a:solidFill>
                  <a:srgbClr val="C00000"/>
                </a:solidFill>
              </a:rPr>
              <a:t>day 38 </a:t>
            </a:r>
            <a:r>
              <a:rPr lang="en-US" dirty="0">
                <a:solidFill>
                  <a:prstClr val="black"/>
                </a:solidFill>
              </a:rPr>
              <a:t>of illness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8617" y="3729762"/>
            <a:ext cx="11223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Hospitalised on day 27 illness with persistent fever, fatigue, Sa02 90%, </a:t>
            </a:r>
            <a:r>
              <a:rPr lang="en-US" dirty="0" err="1">
                <a:solidFill>
                  <a:prstClr val="black"/>
                </a:solidFill>
              </a:rPr>
              <a:t>Hb</a:t>
            </a:r>
            <a:r>
              <a:rPr lang="en-US" dirty="0">
                <a:solidFill>
                  <a:prstClr val="black"/>
                </a:solidFill>
              </a:rPr>
              <a:t> 11.3g/dl, ANC 900, PLT 94K, S </a:t>
            </a:r>
            <a:r>
              <a:rPr lang="en-US" dirty="0" err="1">
                <a:solidFill>
                  <a:prstClr val="black"/>
                </a:solidFill>
              </a:rPr>
              <a:t>bil</a:t>
            </a:r>
            <a:r>
              <a:rPr lang="en-US" dirty="0">
                <a:solidFill>
                  <a:prstClr val="black"/>
                </a:solidFill>
              </a:rPr>
              <a:t> 6.5mg/dl, AST 662, LDH 717IU/L, </a:t>
            </a:r>
            <a:r>
              <a:rPr lang="en-US" b="1" dirty="0" err="1">
                <a:solidFill>
                  <a:srgbClr val="7030A0"/>
                </a:solidFill>
              </a:rPr>
              <a:t>S.ferritin</a:t>
            </a:r>
            <a:r>
              <a:rPr lang="en-US" b="1" dirty="0">
                <a:solidFill>
                  <a:srgbClr val="7030A0"/>
                </a:solidFill>
              </a:rPr>
              <a:t> &gt;7500</a:t>
            </a:r>
            <a:r>
              <a:rPr lang="en-US" dirty="0">
                <a:solidFill>
                  <a:prstClr val="black"/>
                </a:solidFill>
              </a:rPr>
              <a:t>, PT 250sec, fibrinogen &lt;60, BMAT done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616" y="5327532"/>
            <a:ext cx="1122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Liver biopsy </a:t>
            </a:r>
            <a:r>
              <a:rPr lang="en-SG" dirty="0">
                <a:solidFill>
                  <a:prstClr val="black"/>
                </a:solidFill>
              </a:rPr>
              <a:t>revealed fulminant hepatitis suggestive of a viral process with no overt hepatocyte necrosis</a:t>
            </a:r>
          </a:p>
          <a:p>
            <a:r>
              <a:rPr lang="en-SG" dirty="0">
                <a:solidFill>
                  <a:prstClr val="black"/>
                </a:solidFill>
              </a:rPr>
              <a:t>BM revealed 98% nucleotide identity with DENV-3, which was confirmed with DENV-type specific RT-PCR. Anti-DENV immunohistochemistry was negative in both the liver and bone marrow biopsies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33" y="613559"/>
            <a:ext cx="3895238" cy="28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1658" y="3413559"/>
            <a:ext cx="389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>
                <a:solidFill>
                  <a:prstClr val="black"/>
                </a:solidFill>
              </a:rPr>
              <a:t>stars indicating erythrocytes phagocytized by a macrophage in a </a:t>
            </a:r>
            <a:r>
              <a:rPr lang="en-SG" dirty="0" err="1">
                <a:solidFill>
                  <a:prstClr val="black"/>
                </a:solidFill>
              </a:rPr>
              <a:t>hematoxylin</a:t>
            </a:r>
            <a:r>
              <a:rPr lang="en-SG" dirty="0">
                <a:solidFill>
                  <a:prstClr val="black"/>
                </a:solidFill>
              </a:rPr>
              <a:t> and eosin-stained section of bone marrow biopsy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563" y="390666"/>
            <a:ext cx="5914286" cy="6350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9563" y="5337545"/>
            <a:ext cx="389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levated </a:t>
            </a:r>
            <a:r>
              <a:rPr lang="en-US" b="1" dirty="0" err="1" smtClean="0">
                <a:solidFill>
                  <a:srgbClr val="FF0000"/>
                </a:solidFill>
              </a:rPr>
              <a:t>S.bil</a:t>
            </a:r>
            <a:r>
              <a:rPr lang="en-US" b="1" dirty="0" smtClean="0">
                <a:solidFill>
                  <a:srgbClr val="FF0000"/>
                </a:solidFill>
              </a:rPr>
              <a:t>, LDH,  </a:t>
            </a:r>
            <a:r>
              <a:rPr lang="en-US" b="1" dirty="0">
                <a:solidFill>
                  <a:srgbClr val="FF0000"/>
                </a:solidFill>
              </a:rPr>
              <a:t>AST, ALT 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658" y="6253712"/>
            <a:ext cx="3957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dirty="0">
                <a:solidFill>
                  <a:prstClr val="black"/>
                </a:solidFill>
              </a:rPr>
              <a:t>MMWR January 24, 2014 / 63(03);49-54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2448" y="2013559"/>
            <a:ext cx="314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Persistently low PLT, low </a:t>
            </a:r>
            <a:r>
              <a:rPr lang="en-US" b="1" dirty="0" err="1">
                <a:solidFill>
                  <a:srgbClr val="FF0000"/>
                </a:solidFill>
              </a:rPr>
              <a:t>Hb</a:t>
            </a:r>
            <a:endParaRPr lang="en-SG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68957" y="1144807"/>
            <a:ext cx="50736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fr-FR" altLang="ja-JP" smtClean="0"/>
              <a:t>T </a:t>
            </a:r>
            <a:r>
              <a:rPr lang="fr-FR" altLang="ja-JP" smtClean="0">
                <a:solidFill>
                  <a:srgbClr val="FF0000"/>
                </a:solidFill>
              </a:rPr>
              <a:t>39.5, comfortable, cheerful</a:t>
            </a:r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fr-FR" altLang="ja-JP" smtClean="0"/>
              <a:t>Bp 105/58</a:t>
            </a:r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fr-FR" altLang="ja-JP" smtClean="0"/>
              <a:t>Hr 85 </a:t>
            </a:r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fr-FR" altLang="ja-JP" smtClean="0"/>
              <a:t>98% RA, RR 18 </a:t>
            </a:r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pt-BR" altLang="ja-JP" smtClean="0"/>
              <a:t>No jaundice / anaemia / peripheral stigmata of CLD </a:t>
            </a:r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pt-BR" altLang="ja-JP" smtClean="0">
                <a:solidFill>
                  <a:srgbClr val="FF0000"/>
                </a:solidFill>
              </a:rPr>
              <a:t>Generalised rash with island sparing</a:t>
            </a:r>
            <a:endParaRPr lang="en-US" altLang="ja-JP" smtClean="0">
              <a:solidFill>
                <a:srgbClr val="FF0000"/>
              </a:solidFill>
            </a:endParaRPr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en-US" altLang="ja-JP" smtClean="0">
                <a:solidFill>
                  <a:srgbClr val="FF0000"/>
                </a:solidFill>
              </a:rPr>
              <a:t>Stony dull on percussion on right</a:t>
            </a:r>
            <a:r>
              <a:rPr lang="en-US" altLang="ja-JP" smtClean="0"/>
              <a:t> with decreased AE bilaterally R&gt;L </a:t>
            </a:r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en-US" altLang="ja-JP" smtClean="0"/>
              <a:t>HS1S2, no murmur </a:t>
            </a:r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en-US" altLang="ja-JP" smtClean="0">
                <a:solidFill>
                  <a:srgbClr val="FF0000"/>
                </a:solidFill>
              </a:rPr>
              <a:t>Hepatosplenomegaly with shifting dullness</a:t>
            </a:r>
            <a:endParaRPr lang="en-US" altLang="ja-JP" smtClean="0"/>
          </a:p>
          <a:p>
            <a:pPr eaLnBrk="1" hangingPunct="1">
              <a:spcAft>
                <a:spcPct val="0"/>
              </a:spcAft>
              <a:buClr>
                <a:srgbClr val="E48312"/>
              </a:buClr>
              <a:buFont typeface="Wingdings 3" panose="05040102010807070707" pitchFamily="18" charset="2"/>
              <a:buChar char=""/>
              <a:defRPr/>
            </a:pPr>
            <a:r>
              <a:rPr lang="en-US" altLang="ja-JP" smtClean="0"/>
              <a:t>Pitting oedema </a:t>
            </a:r>
            <a:endParaRPr lang="en-SG" altLang="en-US" dirty="0" smtClean="0"/>
          </a:p>
        </p:txBody>
      </p:sp>
      <p:pic>
        <p:nvPicPr>
          <p:cNvPr id="3" name="Picture 4" descr="IMG_0290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60" y="1626013"/>
            <a:ext cx="4096011" cy="350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085" y="187890"/>
            <a:ext cx="8511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 recent case in Singapore – at day 14 of illness </a:t>
            </a:r>
            <a:endParaRPr lang="en-SG" sz="3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9420" y="5595125"/>
            <a:ext cx="355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37 years old, female</a:t>
            </a:r>
            <a:endParaRPr lang="en-SG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1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612" y="814192"/>
            <a:ext cx="1415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37/F</a:t>
            </a:r>
          </a:p>
          <a:p>
            <a:r>
              <a:rPr lang="en-US" dirty="0">
                <a:solidFill>
                  <a:prstClr val="black"/>
                </a:solidFill>
              </a:rPr>
              <a:t>D7  illness</a:t>
            </a:r>
          </a:p>
          <a:p>
            <a:r>
              <a:rPr lang="en-US" dirty="0">
                <a:solidFill>
                  <a:prstClr val="black"/>
                </a:solidFill>
              </a:rPr>
              <a:t>NS1+ve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135" y="3757808"/>
            <a:ext cx="1196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 113</a:t>
            </a:r>
          </a:p>
          <a:p>
            <a:r>
              <a:rPr lang="en-US" dirty="0">
                <a:solidFill>
                  <a:prstClr val="black"/>
                </a:solidFill>
              </a:rPr>
              <a:t>AST 1428</a:t>
            </a:r>
          </a:p>
          <a:p>
            <a:r>
              <a:rPr lang="en-US" dirty="0">
                <a:solidFill>
                  <a:prstClr val="black"/>
                </a:solidFill>
              </a:rPr>
              <a:t>ALT 495</a:t>
            </a:r>
          </a:p>
          <a:p>
            <a:r>
              <a:rPr lang="en-US" dirty="0" err="1">
                <a:solidFill>
                  <a:prstClr val="black"/>
                </a:solidFill>
              </a:rPr>
              <a:t>S.Bil</a:t>
            </a:r>
            <a:r>
              <a:rPr lang="en-US" dirty="0">
                <a:solidFill>
                  <a:prstClr val="black"/>
                </a:solidFill>
              </a:rPr>
              <a:t> 49.3</a:t>
            </a:r>
          </a:p>
          <a:p>
            <a:r>
              <a:rPr lang="en-US" dirty="0" err="1">
                <a:solidFill>
                  <a:prstClr val="black"/>
                </a:solidFill>
              </a:rPr>
              <a:t>Hb</a:t>
            </a:r>
            <a:r>
              <a:rPr lang="en-US" dirty="0">
                <a:solidFill>
                  <a:prstClr val="black"/>
                </a:solidFill>
              </a:rPr>
              <a:t> 12.6</a:t>
            </a:r>
          </a:p>
          <a:p>
            <a:r>
              <a:rPr lang="en-US" dirty="0">
                <a:solidFill>
                  <a:prstClr val="black"/>
                </a:solidFill>
              </a:rPr>
              <a:t>TWC 3.5K</a:t>
            </a:r>
          </a:p>
          <a:p>
            <a:r>
              <a:rPr lang="en-US" dirty="0">
                <a:solidFill>
                  <a:prstClr val="black"/>
                </a:solidFill>
              </a:rPr>
              <a:t>PLT 64k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3649" y="3870542"/>
            <a:ext cx="1152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AST 1181</a:t>
            </a:r>
          </a:p>
          <a:p>
            <a:r>
              <a:rPr lang="en-US" dirty="0">
                <a:solidFill>
                  <a:prstClr val="black"/>
                </a:solidFill>
              </a:rPr>
              <a:t>ALT 408</a:t>
            </a:r>
          </a:p>
          <a:p>
            <a:r>
              <a:rPr lang="en-US" dirty="0">
                <a:solidFill>
                  <a:prstClr val="black"/>
                </a:solidFill>
              </a:rPr>
              <a:t>S </a:t>
            </a:r>
            <a:r>
              <a:rPr lang="en-US" dirty="0" err="1">
                <a:solidFill>
                  <a:prstClr val="black"/>
                </a:solidFill>
              </a:rPr>
              <a:t>bil</a:t>
            </a:r>
            <a:r>
              <a:rPr lang="en-US" dirty="0">
                <a:solidFill>
                  <a:prstClr val="black"/>
                </a:solidFill>
              </a:rPr>
              <a:t> 53.3</a:t>
            </a:r>
          </a:p>
          <a:p>
            <a:r>
              <a:rPr lang="en-US" dirty="0" err="1">
                <a:solidFill>
                  <a:prstClr val="black"/>
                </a:solidFill>
              </a:rPr>
              <a:t>Hb</a:t>
            </a:r>
            <a:r>
              <a:rPr lang="en-US" dirty="0">
                <a:solidFill>
                  <a:prstClr val="black"/>
                </a:solidFill>
              </a:rPr>
              <a:t> 13.1</a:t>
            </a:r>
          </a:p>
          <a:p>
            <a:r>
              <a:rPr lang="en-US" dirty="0">
                <a:solidFill>
                  <a:prstClr val="black"/>
                </a:solidFill>
              </a:rPr>
              <a:t>TWC 9.0</a:t>
            </a:r>
          </a:p>
          <a:p>
            <a:r>
              <a:rPr lang="en-US" dirty="0">
                <a:solidFill>
                  <a:prstClr val="black"/>
                </a:solidFill>
              </a:rPr>
              <a:t>PLT 113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1703" y="1091191"/>
            <a:ext cx="126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Disch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673" y="3306871"/>
            <a:ext cx="68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D7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912" y="3306871"/>
            <a:ext cx="73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D9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6045" y="638827"/>
            <a:ext cx="1482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Admit TTSH</a:t>
            </a:r>
          </a:p>
          <a:p>
            <a:r>
              <a:rPr lang="en-US" dirty="0">
                <a:solidFill>
                  <a:prstClr val="black"/>
                </a:solidFill>
              </a:rPr>
              <a:t>Ongoing fever</a:t>
            </a:r>
          </a:p>
          <a:p>
            <a:r>
              <a:rPr lang="en-US" dirty="0" err="1">
                <a:solidFill>
                  <a:prstClr val="black"/>
                </a:solidFill>
              </a:rPr>
              <a:t>Hepato</a:t>
            </a:r>
            <a:r>
              <a:rPr lang="en-US" dirty="0">
                <a:solidFill>
                  <a:prstClr val="black"/>
                </a:solidFill>
              </a:rPr>
              <a:t>-splenomegaly</a:t>
            </a:r>
          </a:p>
          <a:p>
            <a:r>
              <a:rPr lang="en-US" dirty="0" err="1">
                <a:solidFill>
                  <a:prstClr val="black"/>
                </a:solidFill>
              </a:rPr>
              <a:t>Rt</a:t>
            </a:r>
            <a:r>
              <a:rPr lang="en-US" dirty="0">
                <a:solidFill>
                  <a:prstClr val="black"/>
                </a:solidFill>
              </a:rPr>
              <a:t> pleural effusion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8564" y="3306871"/>
            <a:ext cx="73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D14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8674" y="3580893"/>
            <a:ext cx="17246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Hb</a:t>
            </a:r>
            <a:r>
              <a:rPr lang="en-US" dirty="0">
                <a:solidFill>
                  <a:prstClr val="black"/>
                </a:solidFill>
              </a:rPr>
              <a:t> 12.4</a:t>
            </a:r>
          </a:p>
          <a:p>
            <a:r>
              <a:rPr lang="en-US" dirty="0">
                <a:solidFill>
                  <a:prstClr val="black"/>
                </a:solidFill>
              </a:rPr>
              <a:t>TWC 4.3</a:t>
            </a:r>
          </a:p>
          <a:p>
            <a:r>
              <a:rPr lang="en-US" dirty="0">
                <a:solidFill>
                  <a:prstClr val="black"/>
                </a:solidFill>
              </a:rPr>
              <a:t>PLT 197k</a:t>
            </a:r>
          </a:p>
          <a:p>
            <a:r>
              <a:rPr lang="en-US" dirty="0">
                <a:solidFill>
                  <a:prstClr val="black"/>
                </a:solidFill>
              </a:rPr>
              <a:t>ALT 220</a:t>
            </a:r>
          </a:p>
          <a:p>
            <a:r>
              <a:rPr lang="en-US" dirty="0">
                <a:solidFill>
                  <a:prstClr val="black"/>
                </a:solidFill>
              </a:rPr>
              <a:t>AST 359</a:t>
            </a:r>
          </a:p>
          <a:p>
            <a:r>
              <a:rPr lang="en-US" dirty="0" err="1">
                <a:solidFill>
                  <a:prstClr val="black"/>
                </a:solidFill>
              </a:rPr>
              <a:t>Alb</a:t>
            </a:r>
            <a:r>
              <a:rPr lang="en-US" dirty="0">
                <a:solidFill>
                  <a:prstClr val="black"/>
                </a:solidFill>
              </a:rPr>
              <a:t> 22</a:t>
            </a:r>
          </a:p>
          <a:p>
            <a:r>
              <a:rPr lang="en-US" dirty="0">
                <a:solidFill>
                  <a:prstClr val="black"/>
                </a:solidFill>
              </a:rPr>
              <a:t>LDH &gt;3800</a:t>
            </a:r>
          </a:p>
          <a:p>
            <a:r>
              <a:rPr lang="en-US" dirty="0">
                <a:solidFill>
                  <a:prstClr val="black"/>
                </a:solidFill>
              </a:rPr>
              <a:t>B2 glob 5028</a:t>
            </a:r>
          </a:p>
          <a:p>
            <a:r>
              <a:rPr lang="en-US" dirty="0">
                <a:solidFill>
                  <a:prstClr val="black"/>
                </a:solidFill>
              </a:rPr>
              <a:t>CT – </a:t>
            </a:r>
            <a:r>
              <a:rPr lang="en-US" dirty="0" err="1">
                <a:solidFill>
                  <a:prstClr val="black"/>
                </a:solidFill>
              </a:rPr>
              <a:t>hepato</a:t>
            </a:r>
            <a:r>
              <a:rPr lang="en-US" dirty="0">
                <a:solidFill>
                  <a:prstClr val="black"/>
                </a:solidFill>
              </a:rPr>
              <a:t>-splenomegaly</a:t>
            </a:r>
          </a:p>
          <a:p>
            <a:r>
              <a:rPr lang="en-US" dirty="0" err="1">
                <a:solidFill>
                  <a:prstClr val="black"/>
                </a:solidFill>
              </a:rPr>
              <a:t>Oedema</a:t>
            </a:r>
            <a:r>
              <a:rPr lang="en-US" dirty="0">
                <a:solidFill>
                  <a:prstClr val="black"/>
                </a:solidFill>
              </a:rPr>
              <a:t>++</a:t>
            </a:r>
          </a:p>
          <a:p>
            <a:r>
              <a:rPr lang="en-US" dirty="0">
                <a:solidFill>
                  <a:prstClr val="black"/>
                </a:solidFill>
              </a:rPr>
              <a:t>No LN</a:t>
            </a:r>
          </a:p>
          <a:p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9304" y="330687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D17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9541" y="3662126"/>
            <a:ext cx="14856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S.Ferritin</a:t>
            </a:r>
            <a:r>
              <a:rPr lang="en-US" dirty="0">
                <a:solidFill>
                  <a:prstClr val="black"/>
                </a:solidFill>
              </a:rPr>
              <a:t> 9523</a:t>
            </a:r>
          </a:p>
          <a:p>
            <a:r>
              <a:rPr lang="en-US" dirty="0">
                <a:solidFill>
                  <a:prstClr val="black"/>
                </a:solidFill>
              </a:rPr>
              <a:t>Fibrinogen 1.1</a:t>
            </a:r>
          </a:p>
          <a:p>
            <a:r>
              <a:rPr lang="en-US" dirty="0">
                <a:solidFill>
                  <a:prstClr val="black"/>
                </a:solidFill>
              </a:rPr>
              <a:t>TG 3.8</a:t>
            </a:r>
          </a:p>
          <a:p>
            <a:r>
              <a:rPr lang="en-US" dirty="0">
                <a:solidFill>
                  <a:prstClr val="black"/>
                </a:solidFill>
              </a:rPr>
              <a:t>BMAT- </a:t>
            </a:r>
            <a:r>
              <a:rPr lang="en-US" dirty="0" err="1">
                <a:solidFill>
                  <a:prstClr val="black"/>
                </a:solidFill>
              </a:rPr>
              <a:t>occ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hemophagocytosis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</a:rPr>
              <a:t>increase plasma cell/</a:t>
            </a:r>
            <a:r>
              <a:rPr lang="en-US" dirty="0" err="1">
                <a:solidFill>
                  <a:prstClr val="black"/>
                </a:solidFill>
              </a:rPr>
              <a:t>histocyte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4044" y="3306871"/>
            <a:ext cx="77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D19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7997" y="3718679"/>
            <a:ext cx="79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Dexa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2507" y="3349347"/>
            <a:ext cx="65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D24 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5258" y="2055539"/>
            <a:ext cx="789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Fever lyse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33992" y="3349347"/>
            <a:ext cx="70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D26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3784" y="3740507"/>
            <a:ext cx="90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Liver </a:t>
            </a:r>
            <a:r>
              <a:rPr lang="en-US" dirty="0" err="1" smtClean="0">
                <a:solidFill>
                  <a:prstClr val="black"/>
                </a:solidFill>
              </a:rPr>
              <a:t>bx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024" y="439868"/>
            <a:ext cx="2593494" cy="17747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95024" y="2246684"/>
            <a:ext cx="254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Macrophage ingested 2 </a:t>
            </a:r>
            <a:r>
              <a:rPr lang="en-US" dirty="0" err="1">
                <a:solidFill>
                  <a:prstClr val="black"/>
                </a:solidFill>
              </a:rPr>
              <a:t>rbc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83035" y="3349347"/>
            <a:ext cx="62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D28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7463" y="2553402"/>
            <a:ext cx="117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Etoposide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235847" y="3349347"/>
            <a:ext cx="70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D36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35847" y="3740507"/>
            <a:ext cx="82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Home</a:t>
            </a:r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22779" y="1635701"/>
            <a:ext cx="3216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 case from Singapore </a:t>
            </a:r>
            <a:endParaRPr lang="en-SG" sz="2400" b="1" dirty="0">
              <a:solidFill>
                <a:srgbClr val="C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96135" y="2968668"/>
            <a:ext cx="11640961" cy="112021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71569" y="4430879"/>
            <a:ext cx="33820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HLH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0070C0"/>
                </a:solidFill>
              </a:rPr>
              <a:t>Prolonged fever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0070C0"/>
                </a:solidFill>
              </a:rPr>
              <a:t>Elevated TG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0070C0"/>
                </a:solidFill>
              </a:rPr>
              <a:t>Elevated </a:t>
            </a:r>
            <a:r>
              <a:rPr lang="en-US" sz="2000" b="1" dirty="0" err="1" smtClean="0">
                <a:solidFill>
                  <a:srgbClr val="0070C0"/>
                </a:solidFill>
              </a:rPr>
              <a:t>S.ferritin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70C0"/>
                </a:solidFill>
              </a:rPr>
              <a:t>Hemophagocytosis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0070C0"/>
                </a:solidFill>
              </a:rPr>
              <a:t>Splenomegaly </a:t>
            </a: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endParaRPr lang="en-SG" dirty="0">
              <a:solidFill>
                <a:prstClr val="black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88" y="321736"/>
            <a:ext cx="5213960" cy="3430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4" y="4336276"/>
            <a:ext cx="5623505" cy="1542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964" y="408218"/>
            <a:ext cx="5646847" cy="3587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2805" y="4336276"/>
            <a:ext cx="54237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Mild lobular disarray, </a:t>
            </a:r>
            <a:r>
              <a:rPr lang="en-US" dirty="0" err="1">
                <a:solidFill>
                  <a:prstClr val="black"/>
                </a:solidFill>
              </a:rPr>
              <a:t>macrovesicular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steatosis</a:t>
            </a:r>
            <a:r>
              <a:rPr lang="en-US" dirty="0">
                <a:solidFill>
                  <a:prstClr val="black"/>
                </a:solidFill>
              </a:rPr>
              <a:t> involving 10% hepatocytes, foci of necrotizing granulomatous inflammation, </a:t>
            </a:r>
          </a:p>
          <a:p>
            <a:r>
              <a:rPr lang="en-US" dirty="0">
                <a:solidFill>
                  <a:prstClr val="black"/>
                </a:solidFill>
              </a:rPr>
              <a:t>IHC stain CD3+ T cells, co-expression CD2,CD5, CD7. Mixture of CD4, CD8 T cell. T cells are CD30-, CD56-, Ki67 proliferation index about 20-30%. B cells are CD20, PAX5. ISH no </a:t>
            </a:r>
            <a:r>
              <a:rPr lang="en-US" dirty="0" err="1">
                <a:solidFill>
                  <a:prstClr val="black"/>
                </a:solidFill>
              </a:rPr>
              <a:t>EBVpencoded</a:t>
            </a:r>
            <a:r>
              <a:rPr lang="en-US" dirty="0">
                <a:solidFill>
                  <a:prstClr val="black"/>
                </a:solidFill>
              </a:rPr>
              <a:t> RNA(EBAR) </a:t>
            </a:r>
          </a:p>
          <a:p>
            <a:r>
              <a:rPr lang="en-US" dirty="0" err="1">
                <a:solidFill>
                  <a:prstClr val="black"/>
                </a:solidFill>
              </a:rPr>
              <a:t>Necrotising</a:t>
            </a:r>
            <a:r>
              <a:rPr lang="en-US" dirty="0">
                <a:solidFill>
                  <a:prstClr val="black"/>
                </a:solidFill>
              </a:rPr>
              <a:t> granulomatous inflammation</a:t>
            </a:r>
            <a:endParaRPr lang="en-SG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88" y="5998368"/>
            <a:ext cx="3316511" cy="646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6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1795218" y="1628052"/>
            <a:ext cx="7231550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39, Female designer, history of Thalassemia, Prolapsed intervertebral disc,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No recent travel for the past 2 weeks before illness onset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SG" dirty="0">
              <a:solidFill>
                <a:srgbClr val="000000"/>
              </a:solidFill>
            </a:endParaRPr>
          </a:p>
        </p:txBody>
      </p:sp>
      <p:sp>
        <p:nvSpPr>
          <p:cNvPr id="23590" name="Rectangle 38"/>
          <p:cNvSpPr>
            <a:spLocks noChangeArrowheads="1"/>
          </p:cNvSpPr>
          <p:nvPr/>
        </p:nvSpPr>
        <p:spPr bwMode="auto">
          <a:xfrm>
            <a:off x="1795218" y="3213101"/>
            <a:ext cx="755967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</a:rPr>
              <a:t>Consulted GP twice (D1 and D3 illness-&gt; referred to 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</a:rPr>
              <a:t>1st ED presentation at D3 Illness </a:t>
            </a:r>
            <a:r>
              <a:rPr lang="en-US" altLang="en-US" b="1" dirty="0">
                <a:solidFill>
                  <a:srgbClr val="660066"/>
                </a:solidFill>
              </a:rPr>
              <a:t>14:00</a:t>
            </a:r>
            <a:r>
              <a:rPr lang="en-US" altLang="en-US" b="1" dirty="0">
                <a:solidFill>
                  <a:srgbClr val="000000"/>
                </a:solidFill>
              </a:rPr>
              <a:t>: T 39.6 C, lowest BP recorded 86/50, HR 91/min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</a:rPr>
              <a:t>1.5 L NS given, advised admission but patient requested AMA (personal commitment) BP 94/58, HR 90/min upon ED discharge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</a:rPr>
              <a:t>2nd ED presentation D3 illness </a:t>
            </a:r>
            <a:r>
              <a:rPr lang="en-US" altLang="en-US" b="1" dirty="0">
                <a:solidFill>
                  <a:srgbClr val="660066"/>
                </a:solidFill>
              </a:rPr>
              <a:t>21:26</a:t>
            </a:r>
            <a:r>
              <a:rPr lang="en-US" altLang="en-US" b="1" dirty="0">
                <a:solidFill>
                  <a:srgbClr val="000000"/>
                </a:solidFill>
              </a:rPr>
              <a:t>: returned for admission, BP 78/58, HR 99/min, total 2 L IV NS given, IV dopamine 5 </a:t>
            </a:r>
            <a:r>
              <a:rPr lang="en-US" altLang="en-US" b="1" dirty="0">
                <a:solidFill>
                  <a:srgbClr val="000000"/>
                </a:solidFill>
                <a:sym typeface="Wingdings" panose="05000000000000000000" pitchFamily="2" charset="2"/>
              </a:rPr>
              <a:t> 10 mcg/kg/min</a:t>
            </a:r>
            <a:endParaRPr lang="en-SG" altLang="en-US" b="1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23591" name="Rectangle 39"/>
          <p:cNvSpPr>
            <a:spLocks noGrp="1" noChangeArrowheads="1"/>
          </p:cNvSpPr>
          <p:nvPr>
            <p:ph type="title"/>
          </p:nvPr>
        </p:nvSpPr>
        <p:spPr>
          <a:xfrm>
            <a:off x="155942" y="192088"/>
            <a:ext cx="8100646" cy="1143000"/>
          </a:xfrm>
        </p:spPr>
        <p:txBody>
          <a:bodyPr/>
          <a:lstStyle/>
          <a:p>
            <a:r>
              <a:rPr lang="en-US" sz="3600" dirty="0"/>
              <a:t>Fever and hypotension</a:t>
            </a:r>
            <a:endParaRPr lang="en-SG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7" grpId="0"/>
      <p:bldP spid="2359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19508" r="16672" b="9920"/>
          <a:stretch>
            <a:fillRect/>
          </a:stretch>
        </p:blipFill>
        <p:spPr bwMode="auto">
          <a:xfrm>
            <a:off x="1631951" y="1290638"/>
            <a:ext cx="8882063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143250" y="549276"/>
            <a:ext cx="3600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MS PGothic" panose="020B0600070205080204" pitchFamily="34" charset="-128"/>
              </a:rPr>
              <a:t>ECG: D3 4:20 PM</a:t>
            </a:r>
            <a:endParaRPr lang="en-SG" sz="24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43925" y="1341438"/>
            <a:ext cx="1728788" cy="134461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56363" y="1862138"/>
            <a:ext cx="1231900" cy="82391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8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9841" r="16000" b="9848"/>
          <a:stretch>
            <a:fillRect/>
          </a:stretch>
        </p:blipFill>
        <p:spPr bwMode="auto">
          <a:xfrm>
            <a:off x="1703389" y="1341438"/>
            <a:ext cx="8867775" cy="51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3143250" y="620713"/>
            <a:ext cx="280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MS PGothic" panose="020B0600070205080204" pitchFamily="34" charset="-128"/>
              </a:rPr>
              <a:t>ECG D4 1:35 PM</a:t>
            </a:r>
            <a:endParaRPr lang="en-SG" sz="24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40688" y="1363663"/>
            <a:ext cx="1727200" cy="134461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8438" y="2328864"/>
            <a:ext cx="86360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19643" r="16000" b="10120"/>
          <a:stretch>
            <a:fillRect/>
          </a:stretch>
        </p:blipFill>
        <p:spPr bwMode="auto">
          <a:xfrm>
            <a:off x="1631951" y="1268414"/>
            <a:ext cx="888206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3287713" y="476251"/>
            <a:ext cx="3960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MS PGothic" panose="020B0600070205080204" pitchFamily="34" charset="-128"/>
              </a:rPr>
              <a:t>ECG D5  8:30 AM</a:t>
            </a:r>
            <a:endParaRPr lang="en-SG" sz="24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12125" y="1557338"/>
            <a:ext cx="1728788" cy="13462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5050" y="2063750"/>
            <a:ext cx="1296988" cy="6731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t="19643" r="15889" b="9850"/>
          <a:stretch>
            <a:fillRect/>
          </a:stretch>
        </p:blipFill>
        <p:spPr bwMode="auto">
          <a:xfrm>
            <a:off x="1654176" y="1341439"/>
            <a:ext cx="9013825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4151313" y="692151"/>
            <a:ext cx="295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MS PGothic" panose="020B0600070205080204" pitchFamily="34" charset="-128"/>
              </a:rPr>
              <a:t>ECG D7 9:16 AM</a:t>
            </a:r>
            <a:endParaRPr lang="en-SG" sz="24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56588" y="1435100"/>
            <a:ext cx="1727200" cy="13462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3614" y="2252663"/>
            <a:ext cx="1152525" cy="67151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845890"/>
              </p:ext>
            </p:extLst>
          </p:nvPr>
        </p:nvGraphicFramePr>
        <p:xfrm>
          <a:off x="811369" y="685800"/>
          <a:ext cx="10238704" cy="552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Bitmap Image" r:id="rId3" imgW="6200000" imgH="4382112" progId="Paint.Picture">
                  <p:embed/>
                </p:oleObj>
              </mc:Choice>
              <mc:Fallback>
                <p:oleObj name="Bitmap Image" r:id="rId3" imgW="6200000" imgH="43821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69" y="685800"/>
                        <a:ext cx="10238704" cy="552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208214" y="6165850"/>
            <a:ext cx="2808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WHO 1997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391254" y="3937000"/>
            <a:ext cx="2952750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A50021"/>
                </a:solidFill>
              </a:rPr>
              <a:t>Dengue Fever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A50021"/>
                </a:solidFill>
              </a:rPr>
              <a:t>Dengue Hemorrhagic fever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A50021"/>
                </a:solidFill>
              </a:rPr>
              <a:t>Dengue Shock Syndrome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51692" y="153744"/>
            <a:ext cx="8908073" cy="1143000"/>
          </a:xfrm>
        </p:spPr>
        <p:txBody>
          <a:bodyPr/>
          <a:lstStyle/>
          <a:p>
            <a:r>
              <a:rPr lang="en-US" sz="3600" dirty="0"/>
              <a:t>Proposed Viral and Immune Mechanisms in the Cardiac Manifestations of Dengue</a:t>
            </a:r>
            <a:endParaRPr lang="en-SG" sz="3600" dirty="0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1" y="1628776"/>
            <a:ext cx="9401176" cy="4525963"/>
          </a:xfrm>
          <a:noFill/>
          <a:ln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6381751"/>
            <a:ext cx="302101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95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674" y="293688"/>
            <a:ext cx="8137525" cy="5976937"/>
          </a:xfrm>
          <a:noFill/>
          <a:ln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063750" y="6453188"/>
            <a:ext cx="1728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WHO 2012</a:t>
            </a:r>
            <a:endParaRPr lang="en-SG" sz="1600">
              <a:solidFill>
                <a:srgbClr val="000000"/>
              </a:solidFill>
            </a:endParaRPr>
          </a:p>
        </p:txBody>
      </p:sp>
      <p:pic>
        <p:nvPicPr>
          <p:cNvPr id="21510" name="Picture 8" descr="IIDE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742" y="212238"/>
            <a:ext cx="1692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72955" y="1805354"/>
            <a:ext cx="2368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all hypotension are due to hypovolemia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No one size fit all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Study on optimal fluid management </a:t>
            </a:r>
            <a:endParaRPr lang="en-SG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3"/>
          <p:cNvGrpSpPr>
            <a:grpSpLocks/>
          </p:cNvGrpSpPr>
          <p:nvPr/>
        </p:nvGrpSpPr>
        <p:grpSpPr bwMode="auto">
          <a:xfrm>
            <a:off x="320675" y="4379912"/>
            <a:ext cx="8255196" cy="2432767"/>
            <a:chOff x="-1202895" y="4772246"/>
            <a:chExt cx="8255312" cy="2432702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483610" y="4772246"/>
              <a:ext cx="2163793" cy="7826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1" rIns="68580" bIns="34291"/>
            <a:lstStyle/>
            <a:p>
              <a:pPr>
                <a:defRPr/>
              </a:pPr>
              <a:endParaRPr lang="en-GB" sz="1500" b="1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2919" y="4789708"/>
              <a:ext cx="6018296" cy="869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1" rIns="68580" bIns="34291"/>
            <a:lstStyle/>
            <a:p>
              <a:pPr>
                <a:defRPr/>
              </a:pPr>
              <a:endParaRPr lang="en-GB" sz="1500" b="1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526669" y="6254061"/>
              <a:ext cx="2525748" cy="831827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59505">
                <a:defRPr/>
              </a:pPr>
              <a:r>
                <a:rPr lang="en-US" sz="16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basements with </a:t>
              </a:r>
              <a:br>
                <a:rPr lang="en-US" sz="16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850</a:t>
              </a:r>
              <a:r>
                <a:rPr lang="en-US" sz="1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car park lots</a:t>
              </a:r>
            </a:p>
            <a:p>
              <a:pPr algn="ctr" defTabSz="959505">
                <a:defRPr/>
              </a:pPr>
              <a:r>
                <a:rPr lang="en-US" sz="16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Food and retail outlets</a:t>
              </a:r>
            </a:p>
          </p:txBody>
        </p:sp>
        <p:sp>
          <p:nvSpPr>
            <p:cNvPr id="44040" name="Rectangle 2"/>
            <p:cNvSpPr>
              <a:spLocks noChangeArrowheads="1"/>
            </p:cNvSpPr>
            <p:nvPr/>
          </p:nvSpPr>
          <p:spPr bwMode="auto">
            <a:xfrm flipH="1">
              <a:off x="1831752" y="6135002"/>
              <a:ext cx="2141568" cy="1069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588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rgbClr val="404040"/>
                  </a:solidFill>
                  <a:latin typeface="Tahoma" pitchFamily="34" charset="0"/>
                  <a:cs typeface="Tahoma" pitchFamily="34" charset="0"/>
                </a:rPr>
                <a:t>NCID</a:t>
              </a:r>
            </a:p>
            <a:p>
              <a:pPr algn="ctr" defTabSz="9588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rgbClr val="404040"/>
                  </a:solidFill>
                  <a:latin typeface="Tahoma" pitchFamily="34" charset="0"/>
                  <a:cs typeface="Tahoma" pitchFamily="34" charset="0"/>
                </a:rPr>
                <a:t>14-storey clinical building</a:t>
              </a:r>
            </a:p>
            <a:p>
              <a:pPr algn="ctr" defTabSz="9588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rgbClr val="404040"/>
                  </a:solidFill>
                  <a:latin typeface="Tahoma" pitchFamily="34" charset="0"/>
                  <a:cs typeface="Tahoma" pitchFamily="34" charset="0"/>
                </a:rPr>
                <a:t>330 beds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-1202895" y="6135002"/>
              <a:ext cx="2481298" cy="8302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59505">
                <a:defRPr/>
              </a:pPr>
              <a:r>
                <a:rPr lang="en-US" sz="16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</a:t>
              </a:r>
            </a:p>
            <a:p>
              <a:pPr algn="ctr" defTabSz="959505">
                <a:defRPr/>
              </a:pPr>
              <a:r>
                <a:rPr lang="en-US" sz="16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9-storey educational and training building</a:t>
              </a:r>
            </a:p>
          </p:txBody>
        </p:sp>
      </p:grpSp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1789113" y="1"/>
            <a:ext cx="3440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DEVELOPMENT DATA</a:t>
            </a:r>
          </a:p>
        </p:txBody>
      </p:sp>
      <p:pic>
        <p:nvPicPr>
          <p:cNvPr id="4403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60" y="99785"/>
            <a:ext cx="8462398" cy="567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9255125" y="1984095"/>
            <a:ext cx="2131034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Arial" charset="0"/>
                <a:cs typeface="Arial" charset="0"/>
              </a:rPr>
              <a:t>NCID – functionally go-live in April 2018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="1" dirty="0">
              <a:solidFill>
                <a:srgbClr val="660066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Arial" charset="0"/>
                <a:cs typeface="Arial" charset="0"/>
              </a:rPr>
              <a:t>Building ready in 2018-2019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="1" dirty="0">
              <a:solidFill>
                <a:srgbClr val="660066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Arial" charset="0"/>
                <a:cs typeface="Arial" charset="0"/>
              </a:rPr>
              <a:t>Welcome to NCID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Arial" charset="0"/>
                <a:cs typeface="Arial" charset="0"/>
              </a:rPr>
              <a:t>Singapore</a:t>
            </a:r>
            <a:endParaRPr lang="en-SG" b="1" dirty="0">
              <a:solidFill>
                <a:srgbClr val="660066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987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079" y="233365"/>
            <a:ext cx="7129462" cy="1143000"/>
          </a:xfrm>
          <a:noFill/>
          <a:ln/>
        </p:spPr>
      </p:pic>
      <p:pic>
        <p:nvPicPr>
          <p:cNvPr id="43013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342" y="1700415"/>
            <a:ext cx="9504272" cy="4033837"/>
          </a:xfrm>
          <a:noFill/>
          <a:ln/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032626" y="5661025"/>
            <a:ext cx="36353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660066"/>
                </a:solidFill>
              </a:rPr>
              <a:t>16/23 (75%) had co-morbidities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660066"/>
                </a:solidFill>
              </a:rPr>
              <a:t>Signals usually noted on the day of deterioration. </a:t>
            </a:r>
            <a:endParaRPr lang="en-SG" altLang="en-US">
              <a:solidFill>
                <a:srgbClr val="660066"/>
              </a:solidFill>
            </a:endParaRP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6381750"/>
            <a:ext cx="354647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3345781" y="1803041"/>
            <a:ext cx="1561070" cy="171709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628775"/>
            <a:ext cx="5148263" cy="4394200"/>
          </a:xfr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6" y="2428876"/>
            <a:ext cx="39846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8040688" y="1553371"/>
            <a:ext cx="232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PLOS NTD 2008;2:e196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05569"/>
            <a:ext cx="8964143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888163" y="4437063"/>
            <a:ext cx="3167062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Severity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</a:rPr>
              <a:t>Platelet nadir &lt;50,000/ul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</a:rPr>
              <a:t> hospitalized</a:t>
            </a:r>
            <a:endParaRPr lang="en-SG" altLang="en-US">
              <a:solidFill>
                <a:srgbClr val="000000"/>
              </a:solidFill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656138" y="1484313"/>
            <a:ext cx="338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3300"/>
                </a:solidFill>
              </a:rPr>
              <a:t>&lt; 72 hours of illness onset</a:t>
            </a:r>
            <a:endParaRPr lang="en-SG" altLang="en-US" b="1">
              <a:solidFill>
                <a:srgbClr val="0033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176" y="1241449"/>
            <a:ext cx="8759466" cy="4860925"/>
          </a:xfrm>
          <a:noFill/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1809751" y="6357939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Potts, et al. PLOS NTD 2010;4:e769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8112126" y="4005263"/>
            <a:ext cx="1387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Thai children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8" y="123031"/>
            <a:ext cx="88244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946944" y="1737520"/>
            <a:ext cx="280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First 3 days of illness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765176"/>
            <a:ext cx="75596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071813" y="549276"/>
            <a:ext cx="187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990033"/>
                </a:solidFill>
              </a:rPr>
              <a:t>NS1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816725" y="614363"/>
            <a:ext cx="1150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990033"/>
                </a:solidFill>
              </a:rPr>
              <a:t>PCR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087939" y="333376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DEN 2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222750" y="1916113"/>
            <a:ext cx="649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660066"/>
                </a:solidFill>
              </a:rPr>
              <a:t>DHF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008439" y="3429000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660066"/>
                </a:solidFill>
              </a:rPr>
              <a:t>DF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7824789" y="1966913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660066"/>
                </a:solidFill>
              </a:rPr>
              <a:t>DHF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7546975" y="3119438"/>
            <a:ext cx="420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660066"/>
                </a:solidFill>
              </a:rPr>
              <a:t>DF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2208214" y="6237289"/>
            <a:ext cx="34559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</a:rPr>
              <a:t>Libraty DH et al. JID 2002;186:1165-8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79651" y="1628775"/>
            <a:ext cx="7345363" cy="38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Epidemiological risk factors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Secondary infection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Extremes of age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Pregnancy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Under-nutrition and over-nutrition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Presence of co-morbidities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Female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 </a:t>
            </a:r>
            <a:endParaRPr lang="en-SG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0006" y="200028"/>
            <a:ext cx="8229600" cy="1071562"/>
          </a:xfrm>
        </p:spPr>
        <p:txBody>
          <a:bodyPr/>
          <a:lstStyle/>
          <a:p>
            <a:pPr eaLnBrk="1" hangingPunct="1"/>
            <a:r>
              <a:rPr lang="en-AU" altLang="en-US" sz="3600" dirty="0"/>
              <a:t>Dengue </a:t>
            </a:r>
            <a:r>
              <a:rPr lang="en-AU" altLang="en-US" sz="3600" dirty="0" smtClean="0"/>
              <a:t>haemorrhagic </a:t>
            </a:r>
            <a:r>
              <a:rPr lang="en-AU" altLang="en-US" sz="3600" dirty="0"/>
              <a:t>fever (DHF)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29555" y="1557339"/>
            <a:ext cx="8713095" cy="4465637"/>
          </a:xfrm>
        </p:spPr>
        <p:txBody>
          <a:bodyPr/>
          <a:lstStyle/>
          <a:p>
            <a:pPr marL="609600" indent="-609600" defTabSz="457200" eaLnBrk="1" hangingPunct="1">
              <a:lnSpc>
                <a:spcPct val="90000"/>
              </a:lnSpc>
              <a:buNone/>
            </a:pPr>
            <a:r>
              <a:rPr lang="en-AU" altLang="en-US" sz="2400" dirty="0" smtClean="0"/>
              <a:t>A </a:t>
            </a:r>
            <a:r>
              <a:rPr lang="en-AU" altLang="en-US" sz="2400" dirty="0"/>
              <a:t>case must meet </a:t>
            </a:r>
            <a:r>
              <a:rPr lang="en-AU" altLang="en-US" sz="2400" u="sng" dirty="0"/>
              <a:t>all 4</a:t>
            </a:r>
            <a:r>
              <a:rPr lang="en-AU" altLang="en-US" sz="2400" dirty="0"/>
              <a:t> criteria</a:t>
            </a:r>
          </a:p>
          <a:p>
            <a:pPr marL="990600" lvl="1" indent="-533400" defTabSz="457200" eaLnBrk="1" hangingPunct="1">
              <a:lnSpc>
                <a:spcPct val="90000"/>
              </a:lnSpc>
              <a:buFontTx/>
              <a:buAutoNum type="arabicPeriod"/>
            </a:pPr>
            <a:r>
              <a:rPr lang="en-AU" altLang="en-US" sz="2400" dirty="0"/>
              <a:t>Fever lasting 2-7 days</a:t>
            </a:r>
          </a:p>
          <a:p>
            <a:pPr marL="990600" lvl="1" indent="-533400" defTabSz="457200" eaLnBrk="1" hangingPunct="1">
              <a:lnSpc>
                <a:spcPct val="90000"/>
              </a:lnSpc>
              <a:buFontTx/>
              <a:buAutoNum type="arabicPeriod"/>
            </a:pPr>
            <a:r>
              <a:rPr lang="en-AU" altLang="en-US" sz="2400" dirty="0"/>
              <a:t>Haemorrhagic tendency shown by positive tourniquet test or spontaneous bleeding</a:t>
            </a:r>
          </a:p>
          <a:p>
            <a:pPr marL="990600" lvl="1" indent="-533400" defTabSz="457200" eaLnBrk="1" hangingPunct="1">
              <a:lnSpc>
                <a:spcPct val="90000"/>
              </a:lnSpc>
              <a:buFontTx/>
              <a:buAutoNum type="arabicPeriod"/>
            </a:pPr>
            <a:r>
              <a:rPr lang="en-AU" altLang="en-US" sz="2400" dirty="0"/>
              <a:t>Thrombocytopenia (&lt;100K/L)</a:t>
            </a:r>
          </a:p>
          <a:p>
            <a:pPr marL="990600" lvl="1" indent="-533400" defTabSz="457200" eaLnBrk="1" hangingPunct="1">
              <a:lnSpc>
                <a:spcPct val="90000"/>
              </a:lnSpc>
              <a:buFontTx/>
              <a:buAutoNum type="arabicPeriod"/>
            </a:pPr>
            <a:r>
              <a:rPr lang="en-AU" altLang="en-US" sz="2400" dirty="0"/>
              <a:t>Evidence of plasma leakage shown by either </a:t>
            </a:r>
            <a:r>
              <a:rPr lang="en-AU" altLang="en-US" sz="2400" dirty="0" err="1"/>
              <a:t>hemoconcentration</a:t>
            </a:r>
            <a:r>
              <a:rPr lang="en-AU" altLang="en-US" sz="2400" dirty="0"/>
              <a:t> or development of pleural effusions/ascites, or both</a:t>
            </a:r>
          </a:p>
          <a:p>
            <a:pPr marL="990600" lvl="1" indent="-533400" defTabSz="457200" eaLnBrk="1" hangingPunct="1">
              <a:lnSpc>
                <a:spcPct val="90000"/>
              </a:lnSpc>
              <a:buNone/>
            </a:pPr>
            <a:endParaRPr lang="en-AU" altLang="en-US" sz="2400" dirty="0"/>
          </a:p>
          <a:p>
            <a:pPr marL="990600" lvl="1" indent="-533400" defTabSz="457200" eaLnBrk="1" hangingPunct="1">
              <a:lnSpc>
                <a:spcPct val="90000"/>
              </a:lnSpc>
              <a:buNone/>
            </a:pPr>
            <a:r>
              <a:rPr lang="en-AU" altLang="en-US" sz="2000" dirty="0"/>
              <a:t>	DHF is further classified into 4 severity grades based on presence/absence of shock</a:t>
            </a:r>
          </a:p>
          <a:p>
            <a:pPr marL="990600" lvl="1" indent="-533400" defTabSz="457200" eaLnBrk="1" hangingPunct="1">
              <a:lnSpc>
                <a:spcPct val="90000"/>
              </a:lnSpc>
            </a:pPr>
            <a:endParaRPr lang="en-AU" altLang="en-US" sz="2000" dirty="0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2135188" y="6308725"/>
            <a:ext cx="252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WHO 1997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77772" y="21431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/>
              <a:t>World Health Organisation 1997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81" y="1357315"/>
            <a:ext cx="7558789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38" y="2618582"/>
            <a:ext cx="7533033" cy="38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51570" y="4175175"/>
            <a:ext cx="352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990033"/>
                </a:solidFill>
                <a:latin typeface="Arial" panose="020B0604020202020204" pitchFamily="34" charset="0"/>
              </a:rPr>
              <a:t>Recognition of hypovolemia</a:t>
            </a:r>
            <a:endParaRPr lang="en-SG" altLang="en-US" b="1" dirty="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46800" y="216694"/>
            <a:ext cx="5616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TTSH 2004 dengue cohort</a:t>
            </a:r>
          </a:p>
        </p:txBody>
      </p:sp>
      <p:pic>
        <p:nvPicPr>
          <p:cNvPr id="3" name="Picture 2" descr="scan0003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6"/>
          <a:stretch>
            <a:fillRect/>
          </a:stretch>
        </p:blipFill>
        <p:spPr bwMode="auto">
          <a:xfrm>
            <a:off x="1054101" y="735806"/>
            <a:ext cx="8115657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277059" y="3390588"/>
            <a:ext cx="20161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660066"/>
                </a:solidFill>
                <a:latin typeface="Arial" panose="020B0604020202020204" pitchFamily="34" charset="0"/>
              </a:rPr>
              <a:t>Bleeding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660066"/>
                </a:solidFill>
                <a:latin typeface="Arial" panose="020B0604020202020204" pitchFamily="34" charset="0"/>
              </a:rPr>
              <a:t>Lymphocyte 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660066"/>
                </a:solidFill>
                <a:latin typeface="Arial" panose="020B0604020202020204" pitchFamily="34" charset="0"/>
              </a:rPr>
              <a:t>Urea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660066"/>
                </a:solidFill>
                <a:latin typeface="Arial" panose="020B0604020202020204" pitchFamily="34" charset="0"/>
              </a:rPr>
              <a:t>Total protein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dirty="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113689" y="6259132"/>
            <a:ext cx="36704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LeeVJ</a:t>
            </a: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 Journal of Clinical Virology 42 (2008)34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096" y="218940"/>
            <a:ext cx="20428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35359" y="-33338"/>
            <a:ext cx="8893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 smtClean="0"/>
              <a:t>Research to support clinical management</a:t>
            </a:r>
            <a:endParaRPr lang="en-US" altLang="en-US" sz="36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42" y="877978"/>
            <a:ext cx="3811810" cy="29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2" y="1252537"/>
            <a:ext cx="5076825" cy="163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82853" y="3843851"/>
            <a:ext cx="4803547" cy="25923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rgbClr val="000000"/>
                </a:solidFill>
                <a:latin typeface="Lato" pitchFamily="34" charset="0"/>
              </a:rPr>
              <a:t>Implemented March 2007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1400" baseline="30000" dirty="0">
              <a:solidFill>
                <a:srgbClr val="000000"/>
              </a:solidFill>
              <a:latin typeface="Lato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rgbClr val="000000"/>
                </a:solidFill>
                <a:latin typeface="Lato" pitchFamily="34" charset="0"/>
              </a:rPr>
              <a:t>New criteria: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i="1" dirty="0">
                <a:solidFill>
                  <a:srgbClr val="000000"/>
                </a:solidFill>
                <a:latin typeface="Lato" pitchFamily="34" charset="0"/>
              </a:rPr>
              <a:t>Platelet ≤50,000/mm</a:t>
            </a:r>
            <a:r>
              <a:rPr lang="en-US" altLang="en-US" sz="1400" i="1" baseline="30000" dirty="0">
                <a:solidFill>
                  <a:srgbClr val="000000"/>
                </a:solidFill>
                <a:latin typeface="Lato" pitchFamily="34" charset="0"/>
              </a:rPr>
              <a:t>3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i="1" dirty="0">
                <a:solidFill>
                  <a:srgbClr val="000000"/>
                </a:solidFill>
                <a:latin typeface="Lato" pitchFamily="34" charset="0"/>
              </a:rPr>
              <a:t>Hematocrit ≥50%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i="1" dirty="0">
                <a:solidFill>
                  <a:srgbClr val="000000"/>
                </a:solidFill>
                <a:latin typeface="Lato" pitchFamily="34" charset="0"/>
              </a:rPr>
              <a:t>BP ≤90/60 mmHg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i="1" dirty="0">
                <a:solidFill>
                  <a:srgbClr val="000000"/>
                </a:solidFill>
                <a:latin typeface="Lato" pitchFamily="34" charset="0"/>
              </a:rPr>
              <a:t>Postural drop in BP &gt;20mmHg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i="1" dirty="0">
                <a:solidFill>
                  <a:srgbClr val="000000"/>
                </a:solidFill>
                <a:latin typeface="Lato" pitchFamily="34" charset="0"/>
              </a:rPr>
              <a:t>Pulse ≥100/min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i="1" dirty="0">
                <a:solidFill>
                  <a:srgbClr val="000000"/>
                </a:solidFill>
                <a:latin typeface="Lato" pitchFamily="34" charset="0"/>
              </a:rPr>
              <a:t>Bleeding (except </a:t>
            </a:r>
            <a:r>
              <a:rPr lang="en-US" altLang="en-US" sz="1400" i="1" dirty="0" err="1">
                <a:solidFill>
                  <a:srgbClr val="000000"/>
                </a:solidFill>
                <a:latin typeface="Lato" pitchFamily="34" charset="0"/>
              </a:rPr>
              <a:t>petechiae</a:t>
            </a:r>
            <a:r>
              <a:rPr lang="en-US" altLang="en-US" sz="1400" i="1" dirty="0">
                <a:solidFill>
                  <a:srgbClr val="000000"/>
                </a:solidFill>
                <a:latin typeface="Lato" pitchFamily="34" charset="0"/>
              </a:rPr>
              <a:t>)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i="1" dirty="0">
                <a:solidFill>
                  <a:srgbClr val="000000"/>
                </a:solidFill>
                <a:latin typeface="Lato" pitchFamily="34" charset="0"/>
              </a:rPr>
              <a:t>Clinically unwell status</a:t>
            </a:r>
          </a:p>
          <a:p>
            <a:pPr lv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i="1" dirty="0">
                <a:solidFill>
                  <a:srgbClr val="000000"/>
                </a:solidFill>
                <a:latin typeface="Lato" pitchFamily="34" charset="0"/>
              </a:rPr>
              <a:t>Fulfill predictive model(s)</a:t>
            </a:r>
            <a:endParaRPr lang="en-US" altLang="en-US" sz="1400" i="1" dirty="0">
              <a:solidFill>
                <a:srgbClr val="000000"/>
              </a:solidFill>
              <a:latin typeface="Lato" pitchFamily="34" charset="0"/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5" y="3141663"/>
            <a:ext cx="4211391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66" y="6231733"/>
            <a:ext cx="32416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682853" y="6469064"/>
            <a:ext cx="40671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Lato" pitchFamily="34" charset="0"/>
              </a:rPr>
              <a:t>Lee, V.J. </a:t>
            </a:r>
            <a:r>
              <a:rPr lang="en-US" altLang="en-US" sz="1200" i="1" dirty="0">
                <a:solidFill>
                  <a:srgbClr val="000000"/>
                </a:solidFill>
                <a:latin typeface="Lato" pitchFamily="34" charset="0"/>
              </a:rPr>
              <a:t>et al.</a:t>
            </a:r>
            <a:r>
              <a:rPr lang="en-US" altLang="en-US" sz="1200" dirty="0">
                <a:solidFill>
                  <a:srgbClr val="000000"/>
                </a:solidFill>
                <a:latin typeface="Lato" pitchFamily="34" charset="0"/>
              </a:rPr>
              <a:t> </a:t>
            </a:r>
            <a:r>
              <a:rPr lang="en-US" altLang="en-US" sz="1200" i="1" dirty="0">
                <a:solidFill>
                  <a:srgbClr val="000000"/>
                </a:solidFill>
                <a:latin typeface="Lato" pitchFamily="34" charset="0"/>
              </a:rPr>
              <a:t>Trop. Med. Int. Health</a:t>
            </a:r>
            <a:r>
              <a:rPr lang="en-US" altLang="en-US" sz="1200" dirty="0">
                <a:solidFill>
                  <a:srgbClr val="000000"/>
                </a:solidFill>
                <a:latin typeface="Lato" pitchFamily="34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Lato" pitchFamily="34" charset="0"/>
              </a:rPr>
              <a:t>14</a:t>
            </a:r>
            <a:r>
              <a:rPr lang="en-US" altLang="en-US" sz="1200" dirty="0">
                <a:solidFill>
                  <a:srgbClr val="000000"/>
                </a:solidFill>
                <a:latin typeface="Lato" pitchFamily="34" charset="0"/>
              </a:rPr>
              <a:t>, 1154-1159 (2009).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2" y="158750"/>
            <a:ext cx="806888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20" y="1454150"/>
            <a:ext cx="8367242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458894" y="4681540"/>
            <a:ext cx="2843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Trans R </a:t>
            </a:r>
            <a:r>
              <a:rPr lang="en-US" altLang="en-US" sz="1400" dirty="0" err="1">
                <a:solidFill>
                  <a:srgbClr val="000000"/>
                </a:solidFill>
              </a:rPr>
              <a:t>Soc</a:t>
            </a:r>
            <a:r>
              <a:rPr lang="en-US" altLang="en-US" sz="1400" dirty="0">
                <a:solidFill>
                  <a:srgbClr val="000000"/>
                </a:solidFill>
              </a:rPr>
              <a:t> Trop Med </a:t>
            </a:r>
            <a:r>
              <a:rPr lang="en-US" altLang="en-US" sz="1400" dirty="0" err="1">
                <a:solidFill>
                  <a:srgbClr val="000000"/>
                </a:solidFill>
              </a:rPr>
              <a:t>Hyg</a:t>
            </a:r>
            <a:r>
              <a:rPr lang="en-US" altLang="en-US" sz="1400" dirty="0">
                <a:solidFill>
                  <a:srgbClr val="000000"/>
                </a:solidFill>
              </a:rPr>
              <a:t> 2013;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107:37-42</a:t>
            </a:r>
            <a:endParaRPr lang="en-GB" altLang="en-US" sz="1400" dirty="0">
              <a:solidFill>
                <a:srgbClr val="000000"/>
              </a:solidFill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982820" y="5315744"/>
            <a:ext cx="8585200" cy="1512887"/>
            <a:chOff x="20638" y="3912840"/>
            <a:chExt cx="9144000" cy="1676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" y="3912840"/>
              <a:ext cx="91440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99869" y="4183738"/>
              <a:ext cx="727225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3443" y="5517118"/>
              <a:ext cx="7201239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9050528" y="2073454"/>
            <a:ext cx="2551112" cy="1474788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~</a:t>
            </a:r>
            <a:r>
              <a:rPr lang="en-US" b="1" dirty="0">
                <a:solidFill>
                  <a:srgbClr val="000000"/>
                </a:solidFill>
              </a:rPr>
              <a:t>30.5% </a:t>
            </a:r>
            <a:r>
              <a:rPr lang="en-US" b="1" dirty="0" err="1">
                <a:solidFill>
                  <a:srgbClr val="000000"/>
                </a:solidFill>
              </a:rPr>
              <a:t>hospitalised</a:t>
            </a:r>
            <a:r>
              <a:rPr lang="en-US" b="1" dirty="0">
                <a:solidFill>
                  <a:srgbClr val="000000"/>
                </a:solidFill>
              </a:rPr>
              <a:t> in the 2013 outbreak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(versus 78-83% in 2004-2005)</a:t>
            </a:r>
            <a:endParaRPr lang="en-GB" b="1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229" y="1"/>
            <a:ext cx="2042337" cy="7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1542</Words>
  <Application>Microsoft Office PowerPoint</Application>
  <PresentationFormat>Widescreen</PresentationFormat>
  <Paragraphs>293</Paragraphs>
  <Slides>47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72" baseType="lpstr">
      <vt:lpstr>MS PGothic</vt:lpstr>
      <vt:lpstr>MS PGothic</vt:lpstr>
      <vt:lpstr>Arial</vt:lpstr>
      <vt:lpstr>Calibri</vt:lpstr>
      <vt:lpstr>Calibri Light</vt:lpstr>
      <vt:lpstr>Lato</vt:lpstr>
      <vt:lpstr>Tahoma</vt:lpstr>
      <vt:lpstr>Times New Roman</vt:lpstr>
      <vt:lpstr>Wingdings</vt:lpstr>
      <vt:lpstr>Wingdings 3</vt:lpstr>
      <vt:lpstr>Office Theme</vt:lpstr>
      <vt:lpstr>9_Default Design</vt:lpstr>
      <vt:lpstr>2_Office Theme</vt:lpstr>
      <vt:lpstr>13_Default Design</vt:lpstr>
      <vt:lpstr>14_Default Design</vt:lpstr>
      <vt:lpstr>1_Default Design</vt:lpstr>
      <vt:lpstr>Default Design</vt:lpstr>
      <vt:lpstr>2_Default Design</vt:lpstr>
      <vt:lpstr>4_Default Design</vt:lpstr>
      <vt:lpstr>5_Default Design</vt:lpstr>
      <vt:lpstr>6_Default Design</vt:lpstr>
      <vt:lpstr>7_Default Design</vt:lpstr>
      <vt:lpstr>8_Default Design</vt:lpstr>
      <vt:lpstr>Bitmap Image</vt:lpstr>
      <vt:lpstr>Slide</vt:lpstr>
      <vt:lpstr>Clinical predictors and case management of severe dengue in Singapore</vt:lpstr>
      <vt:lpstr>PowerPoint Presentation</vt:lpstr>
      <vt:lpstr>PowerPoint Presentation</vt:lpstr>
      <vt:lpstr>PowerPoint Presentation</vt:lpstr>
      <vt:lpstr>Dengue haemorrhagic fever (DHF)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Fever and hypotension</vt:lpstr>
      <vt:lpstr>PowerPoint Presentation</vt:lpstr>
      <vt:lpstr>PowerPoint Presentation</vt:lpstr>
      <vt:lpstr>PowerPoint Presentation</vt:lpstr>
      <vt:lpstr>PowerPoint Presentation</vt:lpstr>
      <vt:lpstr>Proposed Viral and Immune Mechanisms in the Cardiac Manifestations of Dengue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Yee Sin (TTSH)</dc:creator>
  <cp:lastModifiedBy>Leo Yee Sin (TTSH)</cp:lastModifiedBy>
  <cp:revision>54</cp:revision>
  <dcterms:created xsi:type="dcterms:W3CDTF">2018-04-07T07:43:10Z</dcterms:created>
  <dcterms:modified xsi:type="dcterms:W3CDTF">2018-05-01T03:58:45Z</dcterms:modified>
</cp:coreProperties>
</file>