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7"/>
  </p:notesMasterIdLst>
  <p:sldIdLst>
    <p:sldId id="370" r:id="rId2"/>
    <p:sldId id="359" r:id="rId3"/>
    <p:sldId id="366" r:id="rId4"/>
    <p:sldId id="372" r:id="rId5"/>
    <p:sldId id="380" r:id="rId6"/>
    <p:sldId id="379" r:id="rId7"/>
    <p:sldId id="324" r:id="rId8"/>
    <p:sldId id="325" r:id="rId9"/>
    <p:sldId id="326" r:id="rId10"/>
    <p:sldId id="327" r:id="rId11"/>
    <p:sldId id="328" r:id="rId12"/>
    <p:sldId id="329" r:id="rId13"/>
    <p:sldId id="330" r:id="rId14"/>
    <p:sldId id="376" r:id="rId15"/>
    <p:sldId id="378" r:id="rId16"/>
    <p:sldId id="377" r:id="rId17"/>
    <p:sldId id="356" r:id="rId18"/>
    <p:sldId id="373" r:id="rId19"/>
    <p:sldId id="374" r:id="rId20"/>
    <p:sldId id="375" r:id="rId21"/>
    <p:sldId id="358" r:id="rId22"/>
    <p:sldId id="381" r:id="rId23"/>
    <p:sldId id="382" r:id="rId24"/>
    <p:sldId id="338" r:id="rId25"/>
    <p:sldId id="37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60" autoAdjust="0"/>
    <p:restoredTop sz="92112" autoAdjust="0"/>
  </p:normalViewPr>
  <p:slideViewPr>
    <p:cSldViewPr snapToGrid="0">
      <p:cViewPr varScale="1">
        <p:scale>
          <a:sx n="104" d="100"/>
          <a:sy n="104" d="100"/>
        </p:scale>
        <p:origin x="1704" y="108"/>
      </p:cViewPr>
      <p:guideLst>
        <p:guide orient="horz" pos="2160"/>
        <p:guide pos="3840"/>
      </p:guideLst>
    </p:cSldViewPr>
  </p:slideViewPr>
  <p:notesTextViewPr>
    <p:cViewPr>
      <p:scale>
        <a:sx n="125" d="100"/>
        <a:sy n="125"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DF9F75-E80D-40F5-8B60-20980EB69F87}" type="doc">
      <dgm:prSet loTypeId="urn:microsoft.com/office/officeart/2005/8/layout/radial3" loCatId="cycle" qsTypeId="urn:microsoft.com/office/officeart/2005/8/quickstyle/simple1" qsCatId="simple" csTypeId="urn:microsoft.com/office/officeart/2005/8/colors/colorful1" csCatId="colorful" phldr="1"/>
      <dgm:spPr/>
      <dgm:t>
        <a:bodyPr/>
        <a:lstStyle/>
        <a:p>
          <a:endParaRPr lang="en-US"/>
        </a:p>
      </dgm:t>
    </dgm:pt>
    <dgm:pt modelId="{153904C2-C239-4D10-805E-3F5A02F67B64}">
      <dgm:prSet phldrT="[Text]"/>
      <dgm:spPr/>
      <dgm:t>
        <a:bodyPr/>
        <a:lstStyle/>
        <a:p>
          <a:r>
            <a:rPr lang="en-US" altLang="zh-TW" b="1" dirty="0" smtClean="0"/>
            <a:t>HAI</a:t>
          </a:r>
          <a:r>
            <a:rPr lang="zh-TW" altLang="en-US" b="1" dirty="0" smtClean="0"/>
            <a:t> </a:t>
          </a:r>
          <a:r>
            <a:rPr lang="en-US" b="1" dirty="0" smtClean="0"/>
            <a:t>Surveillance</a:t>
          </a:r>
        </a:p>
      </dgm:t>
    </dgm:pt>
    <dgm:pt modelId="{2C641486-CEE5-40A9-9B02-A25F97EB0D09}" type="parTrans" cxnId="{8B8F776D-1C1B-42D0-A463-C0335BD3CFE7}">
      <dgm:prSet/>
      <dgm:spPr/>
      <dgm:t>
        <a:bodyPr/>
        <a:lstStyle/>
        <a:p>
          <a:endParaRPr lang="en-US"/>
        </a:p>
      </dgm:t>
    </dgm:pt>
    <dgm:pt modelId="{BB78E1C3-1E42-477D-B38B-14AECCF03A6B}" type="sibTrans" cxnId="{8B8F776D-1C1B-42D0-A463-C0335BD3CFE7}">
      <dgm:prSet/>
      <dgm:spPr/>
      <dgm:t>
        <a:bodyPr/>
        <a:lstStyle/>
        <a:p>
          <a:endParaRPr lang="en-US"/>
        </a:p>
      </dgm:t>
    </dgm:pt>
    <dgm:pt modelId="{F9CBB014-775B-4E6F-B1B1-737F25851BB8}">
      <dgm:prSet phldrT="[Text]" custT="1"/>
      <dgm:spPr/>
      <dgm:t>
        <a:bodyPr/>
        <a:lstStyle/>
        <a:p>
          <a:r>
            <a:rPr lang="en-US" sz="2000" b="1" dirty="0" smtClean="0"/>
            <a:t>Monitor HAI trends</a:t>
          </a:r>
          <a:endParaRPr lang="en-US" sz="2000" b="1" dirty="0"/>
        </a:p>
      </dgm:t>
    </dgm:pt>
    <dgm:pt modelId="{EBA7EB33-6DB3-4742-8BBD-4DB7E245B6BA}" type="parTrans" cxnId="{F907D539-6CF6-4617-BEA1-5615E056554B}">
      <dgm:prSet/>
      <dgm:spPr/>
      <dgm:t>
        <a:bodyPr/>
        <a:lstStyle/>
        <a:p>
          <a:endParaRPr lang="en-US"/>
        </a:p>
      </dgm:t>
    </dgm:pt>
    <dgm:pt modelId="{0B4254D2-D2B6-4C16-BB7C-8535B7FBF735}" type="sibTrans" cxnId="{F907D539-6CF6-4617-BEA1-5615E056554B}">
      <dgm:prSet/>
      <dgm:spPr/>
      <dgm:t>
        <a:bodyPr/>
        <a:lstStyle/>
        <a:p>
          <a:endParaRPr lang="en-US"/>
        </a:p>
      </dgm:t>
    </dgm:pt>
    <dgm:pt modelId="{016B4A46-D709-400F-8DB2-C39204D62C73}">
      <dgm:prSet phldrT="[Text]" custT="1"/>
      <dgm:spPr/>
      <dgm:t>
        <a:bodyPr/>
        <a:lstStyle/>
        <a:p>
          <a:r>
            <a:rPr lang="en-US" sz="2000" b="1" dirty="0" smtClean="0"/>
            <a:t>Enhance safety and quality of care</a:t>
          </a:r>
          <a:endParaRPr lang="en-US" sz="2000" b="1" dirty="0"/>
        </a:p>
      </dgm:t>
    </dgm:pt>
    <dgm:pt modelId="{F34035B7-0862-4567-A5E9-48CED437F665}" type="parTrans" cxnId="{2E5D7C95-1BAB-4964-BEAD-693907DF7EC7}">
      <dgm:prSet/>
      <dgm:spPr/>
      <dgm:t>
        <a:bodyPr/>
        <a:lstStyle/>
        <a:p>
          <a:endParaRPr lang="en-US"/>
        </a:p>
      </dgm:t>
    </dgm:pt>
    <dgm:pt modelId="{E7C65029-95C3-4C34-919E-DBBDFECB5950}" type="sibTrans" cxnId="{2E5D7C95-1BAB-4964-BEAD-693907DF7EC7}">
      <dgm:prSet/>
      <dgm:spPr/>
      <dgm:t>
        <a:bodyPr/>
        <a:lstStyle/>
        <a:p>
          <a:endParaRPr lang="en-US"/>
        </a:p>
      </dgm:t>
    </dgm:pt>
    <dgm:pt modelId="{42C496A5-8268-49A2-9D9E-EFC0404E4FC0}">
      <dgm:prSet phldrT="[Text]" custT="1"/>
      <dgm:spPr/>
      <dgm:t>
        <a:bodyPr/>
        <a:lstStyle/>
        <a:p>
          <a:r>
            <a:rPr lang="en-US" sz="2000" b="1" dirty="0" smtClean="0"/>
            <a:t>Prioritize Infection prevention &amp; Control Policies &amp; Programs</a:t>
          </a:r>
          <a:endParaRPr lang="en-US" sz="2000" b="1" dirty="0"/>
        </a:p>
      </dgm:t>
    </dgm:pt>
    <dgm:pt modelId="{AC01AD95-55FE-4E33-B13E-1B4D6DF5B628}" type="parTrans" cxnId="{140BA983-3BCF-4BEF-A285-C84F79941FCE}">
      <dgm:prSet/>
      <dgm:spPr/>
      <dgm:t>
        <a:bodyPr/>
        <a:lstStyle/>
        <a:p>
          <a:endParaRPr lang="en-US"/>
        </a:p>
      </dgm:t>
    </dgm:pt>
    <dgm:pt modelId="{2752CDFA-D618-42A6-92D9-C0B38E04BDD3}" type="sibTrans" cxnId="{140BA983-3BCF-4BEF-A285-C84F79941FCE}">
      <dgm:prSet/>
      <dgm:spPr/>
      <dgm:t>
        <a:bodyPr/>
        <a:lstStyle/>
        <a:p>
          <a:endParaRPr lang="en-US"/>
        </a:p>
      </dgm:t>
    </dgm:pt>
    <dgm:pt modelId="{EEC12A14-F846-4DB2-B35F-8A8E6433CB54}">
      <dgm:prSet phldrT="[Text]" custT="1"/>
      <dgm:spPr/>
      <dgm:t>
        <a:bodyPr/>
        <a:lstStyle/>
        <a:p>
          <a:r>
            <a:rPr lang="en-US" sz="2000" b="1" dirty="0" smtClean="0"/>
            <a:t>Identify problems</a:t>
          </a:r>
          <a:endParaRPr lang="en-US" sz="2000" b="1" dirty="0"/>
        </a:p>
      </dgm:t>
    </dgm:pt>
    <dgm:pt modelId="{5EFD7AE6-2690-43B0-9754-122643D50440}" type="parTrans" cxnId="{C4FC07D8-9EB1-4E8F-8C74-3C333097F2A4}">
      <dgm:prSet/>
      <dgm:spPr/>
      <dgm:t>
        <a:bodyPr/>
        <a:lstStyle/>
        <a:p>
          <a:endParaRPr lang="en-US"/>
        </a:p>
      </dgm:t>
    </dgm:pt>
    <dgm:pt modelId="{C87B85D3-4567-4992-905F-695A5B432755}" type="sibTrans" cxnId="{C4FC07D8-9EB1-4E8F-8C74-3C333097F2A4}">
      <dgm:prSet/>
      <dgm:spPr/>
      <dgm:t>
        <a:bodyPr/>
        <a:lstStyle/>
        <a:p>
          <a:endParaRPr lang="en-US"/>
        </a:p>
      </dgm:t>
    </dgm:pt>
    <dgm:pt modelId="{02C49620-1244-4EFC-A5CF-95B8B0486D97}" type="pres">
      <dgm:prSet presAssocID="{E2DF9F75-E80D-40F5-8B60-20980EB69F87}" presName="composite" presStyleCnt="0">
        <dgm:presLayoutVars>
          <dgm:chMax val="1"/>
          <dgm:dir/>
          <dgm:resizeHandles val="exact"/>
        </dgm:presLayoutVars>
      </dgm:prSet>
      <dgm:spPr/>
      <dgm:t>
        <a:bodyPr/>
        <a:lstStyle/>
        <a:p>
          <a:endParaRPr lang="en-US"/>
        </a:p>
      </dgm:t>
    </dgm:pt>
    <dgm:pt modelId="{A426A8E6-227F-4E24-95F8-F0389F686AC7}" type="pres">
      <dgm:prSet presAssocID="{E2DF9F75-E80D-40F5-8B60-20980EB69F87}" presName="radial" presStyleCnt="0">
        <dgm:presLayoutVars>
          <dgm:animLvl val="ctr"/>
        </dgm:presLayoutVars>
      </dgm:prSet>
      <dgm:spPr/>
    </dgm:pt>
    <dgm:pt modelId="{CCA9C8BA-E2D9-44D8-9375-E7240B9341E1}" type="pres">
      <dgm:prSet presAssocID="{153904C2-C239-4D10-805E-3F5A02F67B64}" presName="centerShape" presStyleLbl="vennNode1" presStyleIdx="0" presStyleCnt="5" custScaleY="78407"/>
      <dgm:spPr/>
      <dgm:t>
        <a:bodyPr/>
        <a:lstStyle/>
        <a:p>
          <a:endParaRPr lang="en-US"/>
        </a:p>
      </dgm:t>
    </dgm:pt>
    <dgm:pt modelId="{975586DB-220F-4F2C-B4DA-137944DCECB8}" type="pres">
      <dgm:prSet presAssocID="{F9CBB014-775B-4E6F-B1B1-737F25851BB8}" presName="node" presStyleLbl="vennNode1" presStyleIdx="1" presStyleCnt="5" custScaleX="124876">
        <dgm:presLayoutVars>
          <dgm:bulletEnabled val="1"/>
        </dgm:presLayoutVars>
      </dgm:prSet>
      <dgm:spPr/>
      <dgm:t>
        <a:bodyPr/>
        <a:lstStyle/>
        <a:p>
          <a:endParaRPr lang="en-US"/>
        </a:p>
      </dgm:t>
    </dgm:pt>
    <dgm:pt modelId="{BB78799C-0A30-4FA5-BD30-BE08CAD3C1F8}" type="pres">
      <dgm:prSet presAssocID="{016B4A46-D709-400F-8DB2-C39204D62C73}" presName="node" presStyleLbl="vennNode1" presStyleIdx="2" presStyleCnt="5" custScaleX="124876">
        <dgm:presLayoutVars>
          <dgm:bulletEnabled val="1"/>
        </dgm:presLayoutVars>
      </dgm:prSet>
      <dgm:spPr/>
      <dgm:t>
        <a:bodyPr/>
        <a:lstStyle/>
        <a:p>
          <a:endParaRPr lang="en-US"/>
        </a:p>
      </dgm:t>
    </dgm:pt>
    <dgm:pt modelId="{88A248D8-5564-4E57-B3E3-811B81AB0121}" type="pres">
      <dgm:prSet presAssocID="{42C496A5-8268-49A2-9D9E-EFC0404E4FC0}" presName="node" presStyleLbl="vennNode1" presStyleIdx="3" presStyleCnt="5" custScaleX="124876">
        <dgm:presLayoutVars>
          <dgm:bulletEnabled val="1"/>
        </dgm:presLayoutVars>
      </dgm:prSet>
      <dgm:spPr/>
      <dgm:t>
        <a:bodyPr/>
        <a:lstStyle/>
        <a:p>
          <a:endParaRPr lang="en-US"/>
        </a:p>
      </dgm:t>
    </dgm:pt>
    <dgm:pt modelId="{D4D08186-18C3-4118-829D-E37932106846}" type="pres">
      <dgm:prSet presAssocID="{EEC12A14-F846-4DB2-B35F-8A8E6433CB54}" presName="node" presStyleLbl="vennNode1" presStyleIdx="4" presStyleCnt="5" custScaleX="124876">
        <dgm:presLayoutVars>
          <dgm:bulletEnabled val="1"/>
        </dgm:presLayoutVars>
      </dgm:prSet>
      <dgm:spPr/>
      <dgm:t>
        <a:bodyPr/>
        <a:lstStyle/>
        <a:p>
          <a:endParaRPr lang="en-US"/>
        </a:p>
      </dgm:t>
    </dgm:pt>
  </dgm:ptLst>
  <dgm:cxnLst>
    <dgm:cxn modelId="{0C7308FE-75D4-42E0-B41D-D6415CEFF35E}" type="presOf" srcId="{42C496A5-8268-49A2-9D9E-EFC0404E4FC0}" destId="{88A248D8-5564-4E57-B3E3-811B81AB0121}" srcOrd="0" destOrd="0" presId="urn:microsoft.com/office/officeart/2005/8/layout/radial3"/>
    <dgm:cxn modelId="{BBA9FCD2-8A45-4A32-954D-DE676D9354C2}" type="presOf" srcId="{E2DF9F75-E80D-40F5-8B60-20980EB69F87}" destId="{02C49620-1244-4EFC-A5CF-95B8B0486D97}" srcOrd="0" destOrd="0" presId="urn:microsoft.com/office/officeart/2005/8/layout/radial3"/>
    <dgm:cxn modelId="{C5368300-D010-412A-9E44-16EE8ADF57CB}" type="presOf" srcId="{EEC12A14-F846-4DB2-B35F-8A8E6433CB54}" destId="{D4D08186-18C3-4118-829D-E37932106846}" srcOrd="0" destOrd="0" presId="urn:microsoft.com/office/officeart/2005/8/layout/radial3"/>
    <dgm:cxn modelId="{8B8F776D-1C1B-42D0-A463-C0335BD3CFE7}" srcId="{E2DF9F75-E80D-40F5-8B60-20980EB69F87}" destId="{153904C2-C239-4D10-805E-3F5A02F67B64}" srcOrd="0" destOrd="0" parTransId="{2C641486-CEE5-40A9-9B02-A25F97EB0D09}" sibTransId="{BB78E1C3-1E42-477D-B38B-14AECCF03A6B}"/>
    <dgm:cxn modelId="{140BA983-3BCF-4BEF-A285-C84F79941FCE}" srcId="{153904C2-C239-4D10-805E-3F5A02F67B64}" destId="{42C496A5-8268-49A2-9D9E-EFC0404E4FC0}" srcOrd="2" destOrd="0" parTransId="{AC01AD95-55FE-4E33-B13E-1B4D6DF5B628}" sibTransId="{2752CDFA-D618-42A6-92D9-C0B38E04BDD3}"/>
    <dgm:cxn modelId="{C4FC07D8-9EB1-4E8F-8C74-3C333097F2A4}" srcId="{153904C2-C239-4D10-805E-3F5A02F67B64}" destId="{EEC12A14-F846-4DB2-B35F-8A8E6433CB54}" srcOrd="3" destOrd="0" parTransId="{5EFD7AE6-2690-43B0-9754-122643D50440}" sibTransId="{C87B85D3-4567-4992-905F-695A5B432755}"/>
    <dgm:cxn modelId="{F907D539-6CF6-4617-BEA1-5615E056554B}" srcId="{153904C2-C239-4D10-805E-3F5A02F67B64}" destId="{F9CBB014-775B-4E6F-B1B1-737F25851BB8}" srcOrd="0" destOrd="0" parTransId="{EBA7EB33-6DB3-4742-8BBD-4DB7E245B6BA}" sibTransId="{0B4254D2-D2B6-4C16-BB7C-8535B7FBF735}"/>
    <dgm:cxn modelId="{EA8C9ABE-D45E-456C-9E83-13A06FCF17B7}" type="presOf" srcId="{153904C2-C239-4D10-805E-3F5A02F67B64}" destId="{CCA9C8BA-E2D9-44D8-9375-E7240B9341E1}" srcOrd="0" destOrd="0" presId="urn:microsoft.com/office/officeart/2005/8/layout/radial3"/>
    <dgm:cxn modelId="{2E5D7C95-1BAB-4964-BEAD-693907DF7EC7}" srcId="{153904C2-C239-4D10-805E-3F5A02F67B64}" destId="{016B4A46-D709-400F-8DB2-C39204D62C73}" srcOrd="1" destOrd="0" parTransId="{F34035B7-0862-4567-A5E9-48CED437F665}" sibTransId="{E7C65029-95C3-4C34-919E-DBBDFECB5950}"/>
    <dgm:cxn modelId="{13253E54-A37D-4746-A637-3AD74A3D5AD2}" type="presOf" srcId="{016B4A46-D709-400F-8DB2-C39204D62C73}" destId="{BB78799C-0A30-4FA5-BD30-BE08CAD3C1F8}" srcOrd="0" destOrd="0" presId="urn:microsoft.com/office/officeart/2005/8/layout/radial3"/>
    <dgm:cxn modelId="{9F2B93BD-E802-4935-984D-49B5CA07C49D}" type="presOf" srcId="{F9CBB014-775B-4E6F-B1B1-737F25851BB8}" destId="{975586DB-220F-4F2C-B4DA-137944DCECB8}" srcOrd="0" destOrd="0" presId="urn:microsoft.com/office/officeart/2005/8/layout/radial3"/>
    <dgm:cxn modelId="{83178DD5-A4AA-45E0-B26F-70FA90234BDF}" type="presParOf" srcId="{02C49620-1244-4EFC-A5CF-95B8B0486D97}" destId="{A426A8E6-227F-4E24-95F8-F0389F686AC7}" srcOrd="0" destOrd="0" presId="urn:microsoft.com/office/officeart/2005/8/layout/radial3"/>
    <dgm:cxn modelId="{D7D0DDC8-E7C5-4EBC-81D2-EBA39FFE63B1}" type="presParOf" srcId="{A426A8E6-227F-4E24-95F8-F0389F686AC7}" destId="{CCA9C8BA-E2D9-44D8-9375-E7240B9341E1}" srcOrd="0" destOrd="0" presId="urn:microsoft.com/office/officeart/2005/8/layout/radial3"/>
    <dgm:cxn modelId="{9C97DE98-B703-4A11-A7C2-0F2B35581F00}" type="presParOf" srcId="{A426A8E6-227F-4E24-95F8-F0389F686AC7}" destId="{975586DB-220F-4F2C-B4DA-137944DCECB8}" srcOrd="1" destOrd="0" presId="urn:microsoft.com/office/officeart/2005/8/layout/radial3"/>
    <dgm:cxn modelId="{FF53C3AA-0E8C-437B-A37D-5CC925120609}" type="presParOf" srcId="{A426A8E6-227F-4E24-95F8-F0389F686AC7}" destId="{BB78799C-0A30-4FA5-BD30-BE08CAD3C1F8}" srcOrd="2" destOrd="0" presId="urn:microsoft.com/office/officeart/2005/8/layout/radial3"/>
    <dgm:cxn modelId="{61E7091E-3698-40EB-BC3E-45D1F770431F}" type="presParOf" srcId="{A426A8E6-227F-4E24-95F8-F0389F686AC7}" destId="{88A248D8-5564-4E57-B3E3-811B81AB0121}" srcOrd="3" destOrd="0" presId="urn:microsoft.com/office/officeart/2005/8/layout/radial3"/>
    <dgm:cxn modelId="{8F3E64ED-9683-4478-9988-769363DBDDC6}" type="presParOf" srcId="{A426A8E6-227F-4E24-95F8-F0389F686AC7}" destId="{D4D08186-18C3-4118-829D-E37932106846}"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A9C8BA-E2D9-44D8-9375-E7240B9341E1}">
      <dsp:nvSpPr>
        <dsp:cNvPr id="0" name=""/>
        <dsp:cNvSpPr/>
      </dsp:nvSpPr>
      <dsp:spPr>
        <a:xfrm>
          <a:off x="3112882" y="1777101"/>
          <a:ext cx="3488798" cy="2735461"/>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altLang="zh-TW" sz="3600" b="1" kern="1200" dirty="0" smtClean="0"/>
            <a:t>HAI</a:t>
          </a:r>
          <a:r>
            <a:rPr lang="zh-TW" altLang="en-US" sz="3600" b="1" kern="1200" dirty="0" smtClean="0"/>
            <a:t> </a:t>
          </a:r>
          <a:r>
            <a:rPr lang="en-US" sz="3600" b="1" kern="1200" dirty="0" smtClean="0"/>
            <a:t>Surveillance</a:t>
          </a:r>
        </a:p>
      </dsp:txBody>
      <dsp:txXfrm>
        <a:off x="3623805" y="2177700"/>
        <a:ext cx="2466952" cy="1934263"/>
      </dsp:txXfrm>
    </dsp:sp>
    <dsp:sp modelId="{975586DB-220F-4F2C-B4DA-137944DCECB8}">
      <dsp:nvSpPr>
        <dsp:cNvPr id="0" name=""/>
        <dsp:cNvSpPr/>
      </dsp:nvSpPr>
      <dsp:spPr>
        <a:xfrm>
          <a:off x="3768114" y="622"/>
          <a:ext cx="2178335" cy="1744399"/>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Monitor HAI trends</a:t>
          </a:r>
          <a:endParaRPr lang="en-US" sz="2000" b="1" kern="1200" dirty="0"/>
        </a:p>
      </dsp:txBody>
      <dsp:txXfrm>
        <a:off x="4087124" y="256083"/>
        <a:ext cx="1540315" cy="1233477"/>
      </dsp:txXfrm>
    </dsp:sp>
    <dsp:sp modelId="{BB78799C-0A30-4FA5-BD30-BE08CAD3C1F8}">
      <dsp:nvSpPr>
        <dsp:cNvPr id="0" name=""/>
        <dsp:cNvSpPr/>
      </dsp:nvSpPr>
      <dsp:spPr>
        <a:xfrm>
          <a:off x="6040123" y="2272632"/>
          <a:ext cx="2178335" cy="1744399"/>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Enhance safety and quality of care</a:t>
          </a:r>
          <a:endParaRPr lang="en-US" sz="2000" b="1" kern="1200" dirty="0"/>
        </a:p>
      </dsp:txBody>
      <dsp:txXfrm>
        <a:off x="6359133" y="2528093"/>
        <a:ext cx="1540315" cy="1233477"/>
      </dsp:txXfrm>
    </dsp:sp>
    <dsp:sp modelId="{88A248D8-5564-4E57-B3E3-811B81AB0121}">
      <dsp:nvSpPr>
        <dsp:cNvPr id="0" name=""/>
        <dsp:cNvSpPr/>
      </dsp:nvSpPr>
      <dsp:spPr>
        <a:xfrm>
          <a:off x="3768114" y="4544642"/>
          <a:ext cx="2178335" cy="1744399"/>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Prioritize Infection prevention &amp; Control Policies &amp; Programs</a:t>
          </a:r>
          <a:endParaRPr lang="en-US" sz="2000" b="1" kern="1200" dirty="0"/>
        </a:p>
      </dsp:txBody>
      <dsp:txXfrm>
        <a:off x="4087124" y="4800103"/>
        <a:ext cx="1540315" cy="1233477"/>
      </dsp:txXfrm>
    </dsp:sp>
    <dsp:sp modelId="{D4D08186-18C3-4118-829D-E37932106846}">
      <dsp:nvSpPr>
        <dsp:cNvPr id="0" name=""/>
        <dsp:cNvSpPr/>
      </dsp:nvSpPr>
      <dsp:spPr>
        <a:xfrm>
          <a:off x="1496104" y="2272632"/>
          <a:ext cx="2178335" cy="1744399"/>
        </a:xfrm>
        <a:prstGeom prst="ellipse">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Identify problems</a:t>
          </a:r>
          <a:endParaRPr lang="en-US" sz="2000" b="1" kern="1200" dirty="0"/>
        </a:p>
      </dsp:txBody>
      <dsp:txXfrm>
        <a:off x="1815114" y="2528093"/>
        <a:ext cx="1540315" cy="1233477"/>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329D2B-B264-46B6-B13F-A639A5B15B21}" type="datetimeFigureOut">
              <a:rPr lang="en-US" smtClean="0"/>
              <a:t>9/20/2018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F33738-0CD1-4C5A-AB0C-63CC5283667C}" type="slidenum">
              <a:rPr lang="en-US" smtClean="0"/>
              <a:t>‹#›</a:t>
            </a:fld>
            <a:endParaRPr lang="en-US"/>
          </a:p>
        </p:txBody>
      </p:sp>
    </p:spTree>
    <p:extLst>
      <p:ext uri="{BB962C8B-B14F-4D97-AF65-F5344CB8AC3E}">
        <p14:creationId xmlns:p14="http://schemas.microsoft.com/office/powerpoint/2010/main" val="1816462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Talking about national surveillance, the National Healthcare Safety Network established by the US CDC</a:t>
            </a:r>
            <a:r>
              <a:rPr lang="en-US" sz="1200" kern="1200" baseline="0" dirty="0" smtClean="0">
                <a:solidFill>
                  <a:schemeClr val="tx1"/>
                </a:solidFill>
                <a:effectLst/>
                <a:latin typeface="+mn-lt"/>
                <a:ea typeface="+mn-ea"/>
                <a:cs typeface="+mn-cs"/>
              </a:rPr>
              <a:t> is the earliest of its kind, and laid</a:t>
            </a:r>
            <a:r>
              <a:rPr lang="zh-TW" alt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framework and foundations that are later used by other surveillance</a:t>
            </a:r>
            <a:r>
              <a:rPr lang="en-US" sz="1200" kern="1200" baseline="0" dirty="0" smtClean="0">
                <a:solidFill>
                  <a:schemeClr val="tx1"/>
                </a:solidFill>
                <a:effectLst/>
                <a:latin typeface="+mn-lt"/>
                <a:ea typeface="+mn-ea"/>
                <a:cs typeface="+mn-cs"/>
              </a:rPr>
              <a:t> systems.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Most of the efforts in national and regional surveillance hails from the western world, and there was little surveillance efforts in Asia, until Taiwan, South Korea, and Japan established their national surveillance systems. And these 3 surveillance systems will be the focus of today’s presentation.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The Joint Commission. Preventing Central Line–Associated Bloodstream Infections: Useful Tools, An International Perspective. Nov 20, 2013</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8F33738-0CD1-4C5A-AB0C-63CC5283667C}" type="slidenum">
              <a:rPr lang="en-US" smtClean="0"/>
              <a:t>2</a:t>
            </a:fld>
            <a:endParaRPr lang="en-US"/>
          </a:p>
        </p:txBody>
      </p:sp>
    </p:spTree>
    <p:extLst>
      <p:ext uri="{BB962C8B-B14F-4D97-AF65-F5344CB8AC3E}">
        <p14:creationId xmlns:p14="http://schemas.microsoft.com/office/powerpoint/2010/main" val="16693214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8F33738-0CD1-4C5A-AB0C-63CC5283667C}" type="slidenum">
              <a:rPr lang="en-US" smtClean="0"/>
              <a:t>15</a:t>
            </a:fld>
            <a:endParaRPr lang="en-US"/>
          </a:p>
        </p:txBody>
      </p:sp>
    </p:spTree>
    <p:extLst>
      <p:ext uri="{BB962C8B-B14F-4D97-AF65-F5344CB8AC3E}">
        <p14:creationId xmlns:p14="http://schemas.microsoft.com/office/powerpoint/2010/main" val="4100205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tx1"/>
                </a:solidFill>
                <a:effectLst/>
                <a:latin typeface="+mn-lt"/>
                <a:ea typeface="+mn-ea"/>
                <a:cs typeface="+mn-cs"/>
              </a:rPr>
              <a:t>For </a:t>
            </a:r>
            <a:r>
              <a:rPr lang="en-US" altLang="zh-TW" sz="1200" kern="1200" dirty="0" err="1" smtClean="0">
                <a:solidFill>
                  <a:schemeClr val="tx1"/>
                </a:solidFill>
                <a:effectLst/>
                <a:latin typeface="+mn-lt"/>
                <a:ea typeface="+mn-ea"/>
                <a:cs typeface="+mn-cs"/>
              </a:rPr>
              <a:t>carbapanem</a:t>
            </a:r>
            <a:r>
              <a:rPr lang="en-US" altLang="zh-TW" sz="1200" kern="1200" dirty="0" smtClean="0">
                <a:solidFill>
                  <a:schemeClr val="tx1"/>
                </a:solidFill>
                <a:effectLst/>
                <a:latin typeface="+mn-lt"/>
                <a:ea typeface="+mn-ea"/>
                <a:cs typeface="+mn-cs"/>
              </a:rPr>
              <a:t> </a:t>
            </a:r>
            <a:r>
              <a:rPr lang="en-US" altLang="zh-TW" sz="1200" kern="1200" dirty="0" err="1" smtClean="0">
                <a:solidFill>
                  <a:schemeClr val="tx1"/>
                </a:solidFill>
                <a:effectLst/>
                <a:latin typeface="+mn-lt"/>
                <a:ea typeface="+mn-ea"/>
                <a:cs typeface="+mn-cs"/>
              </a:rPr>
              <a:t>reistant</a:t>
            </a:r>
            <a:r>
              <a:rPr lang="en-US" altLang="zh-TW" sz="1200" kern="1200" dirty="0" smtClean="0">
                <a:solidFill>
                  <a:schemeClr val="tx1"/>
                </a:solidFill>
                <a:effectLst/>
                <a:latin typeface="+mn-lt"/>
                <a:ea typeface="+mn-ea"/>
                <a:cs typeface="+mn-cs"/>
              </a:rPr>
              <a:t> AB, percentage resistance has also remained high. For Taiwan, the number of CRAB isolates have decreased significantly from 2008 to 2015. However, for South Korea, the levels of CRAB isolates have remained to be high throughout the eight-year period, suggesting the emerging importance of this bacteria, esp. in South Korea.</a:t>
            </a:r>
          </a:p>
          <a:p>
            <a:endParaRPr lang="zh-TW" altLang="en-US" dirty="0"/>
          </a:p>
        </p:txBody>
      </p:sp>
      <p:sp>
        <p:nvSpPr>
          <p:cNvPr id="4" name="投影片編號版面配置區 3"/>
          <p:cNvSpPr>
            <a:spLocks noGrp="1"/>
          </p:cNvSpPr>
          <p:nvPr>
            <p:ph type="sldNum" sz="quarter" idx="10"/>
          </p:nvPr>
        </p:nvSpPr>
        <p:spPr/>
        <p:txBody>
          <a:bodyPr/>
          <a:lstStyle/>
          <a:p>
            <a:fld id="{58F33738-0CD1-4C5A-AB0C-63CC5283667C}" type="slidenum">
              <a:rPr lang="en-US" smtClean="0"/>
              <a:t>16</a:t>
            </a:fld>
            <a:endParaRPr lang="en-US"/>
          </a:p>
        </p:txBody>
      </p:sp>
    </p:spTree>
    <p:extLst>
      <p:ext uri="{BB962C8B-B14F-4D97-AF65-F5344CB8AC3E}">
        <p14:creationId xmlns:p14="http://schemas.microsoft.com/office/powerpoint/2010/main" val="2445575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tx1"/>
                </a:solidFill>
                <a:effectLst/>
                <a:latin typeface="+mn-lt"/>
                <a:ea typeface="+mn-ea"/>
                <a:cs typeface="+mn-cs"/>
              </a:rPr>
              <a:t>We also observed a general decrease in HAI trends for the 2008 to 2015 period. Taking Taiwan as an example, this decrease may be attributed to surveillance efforts, which was implemented in 2007, as well as infection control policies implemented nationally. For example hand hygiene and bundle care campaigns that effectively reduce contamination sources, as well as antimicrobial stewardships, which are built on the foundations and principles of hand hygiene and bundle care practices.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tx1"/>
                </a:solidFill>
                <a:effectLst/>
                <a:latin typeface="+mn-lt"/>
                <a:ea typeface="+mn-ea"/>
                <a:cs typeface="+mn-cs"/>
              </a:rPr>
              <a:t>Decreased about 50% (halved).</a:t>
            </a:r>
          </a:p>
          <a:p>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fld id="{58F33738-0CD1-4C5A-AB0C-63CC5283667C}" type="slidenum">
              <a:rPr lang="en-US" smtClean="0"/>
              <a:t>18</a:t>
            </a:fld>
            <a:endParaRPr lang="en-US"/>
          </a:p>
        </p:txBody>
      </p:sp>
    </p:spTree>
    <p:extLst>
      <p:ext uri="{BB962C8B-B14F-4D97-AF65-F5344CB8AC3E}">
        <p14:creationId xmlns:p14="http://schemas.microsoft.com/office/powerpoint/2010/main" val="11453455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8F33738-0CD1-4C5A-AB0C-63CC5283667C}" type="slidenum">
              <a:rPr lang="en-US" smtClean="0"/>
              <a:t>19</a:t>
            </a:fld>
            <a:endParaRPr lang="en-US"/>
          </a:p>
        </p:txBody>
      </p:sp>
    </p:spTree>
    <p:extLst>
      <p:ext uri="{BB962C8B-B14F-4D97-AF65-F5344CB8AC3E}">
        <p14:creationId xmlns:p14="http://schemas.microsoft.com/office/powerpoint/2010/main" val="8803431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8F33738-0CD1-4C5A-AB0C-63CC5283667C}" type="slidenum">
              <a:rPr lang="en-US" smtClean="0"/>
              <a:t>20</a:t>
            </a:fld>
            <a:endParaRPr lang="en-US"/>
          </a:p>
        </p:txBody>
      </p:sp>
    </p:spTree>
    <p:extLst>
      <p:ext uri="{BB962C8B-B14F-4D97-AF65-F5344CB8AC3E}">
        <p14:creationId xmlns:p14="http://schemas.microsoft.com/office/powerpoint/2010/main" val="20785179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also observed a general decrease in HAI trends for the 2008 to 2015 period. Taking Taiwan as an example, this decrease may be attributed to surveillance efforts, which was implemented in 2007, as well as infection control policies implemented nationally. For example hand hygiene and bundle care campaigns that effectively reduce contamination sources, as well as antimicrobial stewardships, which are built on the foundations and principles of hand hygiene and bundle care practices.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Decreased about 50% (halved).</a:t>
            </a:r>
          </a:p>
          <a:p>
            <a:endParaRPr lang="en-US" dirty="0"/>
          </a:p>
        </p:txBody>
      </p:sp>
      <p:sp>
        <p:nvSpPr>
          <p:cNvPr id="4" name="Slide Number Placeholder 3"/>
          <p:cNvSpPr>
            <a:spLocks noGrp="1"/>
          </p:cNvSpPr>
          <p:nvPr>
            <p:ph type="sldNum" sz="quarter" idx="10"/>
          </p:nvPr>
        </p:nvSpPr>
        <p:spPr/>
        <p:txBody>
          <a:bodyPr/>
          <a:lstStyle/>
          <a:p>
            <a:fld id="{58F33738-0CD1-4C5A-AB0C-63CC5283667C}" type="slidenum">
              <a:rPr lang="en-US" smtClean="0"/>
              <a:t>21</a:t>
            </a:fld>
            <a:endParaRPr lang="en-US"/>
          </a:p>
        </p:txBody>
      </p:sp>
    </p:spTree>
    <p:extLst>
      <p:ext uri="{BB962C8B-B14F-4D97-AF65-F5344CB8AC3E}">
        <p14:creationId xmlns:p14="http://schemas.microsoft.com/office/powerpoint/2010/main" val="2168796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投影片圖像版面配置區 1"/>
          <p:cNvSpPr>
            <a:spLocks noGrp="1" noRot="1" noChangeAspect="1" noTextEdit="1"/>
          </p:cNvSpPr>
          <p:nvPr>
            <p:ph type="sldImg"/>
          </p:nvPr>
        </p:nvSpPr>
        <p:spPr>
          <a:ln/>
        </p:spPr>
      </p:sp>
      <p:sp>
        <p:nvSpPr>
          <p:cNvPr id="55299" name="備忘稿版面配置區 2"/>
          <p:cNvSpPr>
            <a:spLocks noGrp="1"/>
          </p:cNvSpPr>
          <p:nvPr>
            <p:ph type="body" idx="1"/>
          </p:nvPr>
        </p:nvSpPr>
        <p:spPr>
          <a:noFill/>
          <a:ln/>
        </p:spPr>
        <p:txBody>
          <a:bodyPr>
            <a:normAutofit fontScale="92500" lnSpcReduction="20000"/>
          </a:bodyPr>
          <a:lstStyle/>
          <a:p>
            <a:pPr eaLnBrk="1" hangingPunct="1"/>
            <a:r>
              <a:rPr lang="en-US" altLang="zh-TW" b="1" dirty="0" smtClean="0">
                <a:latin typeface="Arial" pitchFamily="34" charset="0"/>
              </a:rPr>
              <a:t>Figure 2. </a:t>
            </a:r>
            <a:r>
              <a:rPr lang="en-US" altLang="zh-TW" dirty="0" smtClean="0">
                <a:latin typeface="Arial" pitchFamily="34" charset="0"/>
              </a:rPr>
              <a:t>Time trends of monthly cumulative incidences of overall healthcare-associated infection before (January 1999 to March 2004) and during the hand hygiene program (April 2004 through December 2007). (A) hospital-wide (change in levels, </a:t>
            </a:r>
            <a:r>
              <a:rPr lang="en-US" altLang="zh-TW" i="1" dirty="0" smtClean="0">
                <a:latin typeface="Arial" pitchFamily="34" charset="0"/>
              </a:rPr>
              <a:t>p</a:t>
            </a:r>
            <a:r>
              <a:rPr lang="en-US" altLang="zh-TW" dirty="0" smtClean="0">
                <a:latin typeface="Arial" pitchFamily="34" charset="0"/>
              </a:rPr>
              <a:t>=0.02; change in trends, </a:t>
            </a:r>
            <a:r>
              <a:rPr lang="en-US" altLang="zh-TW" i="1" dirty="0" smtClean="0">
                <a:latin typeface="Arial" pitchFamily="34" charset="0"/>
              </a:rPr>
              <a:t>p</a:t>
            </a:r>
            <a:r>
              <a:rPr lang="en-US" altLang="zh-TW" dirty="0" smtClean="0">
                <a:latin typeface="Arial" pitchFamily="34" charset="0"/>
              </a:rPr>
              <a:t>= 0.04); (B) intensive care units (change in levels, </a:t>
            </a:r>
            <a:r>
              <a:rPr lang="en-US" altLang="zh-TW" i="1" dirty="0" smtClean="0">
                <a:latin typeface="Arial" pitchFamily="34" charset="0"/>
              </a:rPr>
              <a:t>p</a:t>
            </a:r>
            <a:r>
              <a:rPr lang="en-US" altLang="zh-TW" dirty="0" smtClean="0">
                <a:latin typeface="Arial" pitchFamily="34" charset="0"/>
              </a:rPr>
              <a:t>=0.26; change in trends, </a:t>
            </a:r>
            <a:r>
              <a:rPr lang="en-US" altLang="zh-TW" i="1" dirty="0" smtClean="0">
                <a:latin typeface="Arial" pitchFamily="34" charset="0"/>
              </a:rPr>
              <a:t>p</a:t>
            </a:r>
            <a:r>
              <a:rPr lang="en-US" altLang="zh-TW" dirty="0" smtClean="0">
                <a:latin typeface="Arial" pitchFamily="34" charset="0"/>
              </a:rPr>
              <a:t>&lt;0.001); (C) hematology ward (</a:t>
            </a:r>
            <a:r>
              <a:rPr lang="en-US" altLang="zh-TW" i="1" dirty="0" smtClean="0">
                <a:latin typeface="Arial" pitchFamily="34" charset="0"/>
              </a:rPr>
              <a:t>p</a:t>
            </a:r>
            <a:r>
              <a:rPr lang="en-US" altLang="zh-TW" dirty="0" smtClean="0">
                <a:latin typeface="Arial" pitchFamily="34" charset="0"/>
              </a:rPr>
              <a:t>=0.21,</a:t>
            </a:r>
            <a:r>
              <a:rPr lang="en-US" altLang="zh-TW" i="1" dirty="0" smtClean="0">
                <a:latin typeface="Arial" pitchFamily="34" charset="0"/>
              </a:rPr>
              <a:t> p</a:t>
            </a:r>
            <a:r>
              <a:rPr lang="en-US" altLang="zh-TW" dirty="0" smtClean="0">
                <a:latin typeface="Arial" pitchFamily="34" charset="0"/>
              </a:rPr>
              <a:t>=0.38, respectively). Observed incidences, black solid line, </a:t>
            </a:r>
            <a:r>
              <a:rPr lang="zh-TW" altLang="zh-TW" dirty="0" smtClean="0">
                <a:latin typeface="Arial" pitchFamily="34" charset="0"/>
              </a:rPr>
              <a:t>－</a:t>
            </a:r>
            <a:r>
              <a:rPr lang="en-US" altLang="zh-TW" dirty="0" smtClean="0">
                <a:latin typeface="Arial" pitchFamily="34" charset="0"/>
              </a:rPr>
              <a:t>; mean, red dash line, </a:t>
            </a:r>
            <a:r>
              <a:rPr lang="zh-TW" altLang="zh-TW" dirty="0" smtClean="0">
                <a:latin typeface="Arial" pitchFamily="34" charset="0"/>
              </a:rPr>
              <a:t>－－－</a:t>
            </a:r>
            <a:r>
              <a:rPr lang="en-US" altLang="zh-TW" dirty="0" smtClean="0">
                <a:latin typeface="Arial" pitchFamily="34" charset="0"/>
              </a:rPr>
              <a:t>; green and blue shadow, 95% confidence interval of observed incidences; yellow shadow, 95% confidence interval (CI) of predicted incidences. The vertical dashed lines (- - -) separate the </a:t>
            </a:r>
            <a:r>
              <a:rPr lang="en-US" altLang="zh-TW" dirty="0" err="1" smtClean="0">
                <a:latin typeface="Arial" pitchFamily="34" charset="0"/>
              </a:rPr>
              <a:t>preintervention</a:t>
            </a:r>
            <a:r>
              <a:rPr lang="en-US" altLang="zh-TW" dirty="0" smtClean="0">
                <a:latin typeface="Arial" pitchFamily="34" charset="0"/>
              </a:rPr>
              <a:t> and intervention periods.</a:t>
            </a:r>
            <a:endParaRPr lang="zh-TW" altLang="zh-TW" dirty="0" smtClean="0">
              <a:latin typeface="Arial" pitchFamily="34" charset="0"/>
            </a:endParaRPr>
          </a:p>
          <a:p>
            <a:pPr eaLnBrk="1" hangingPunct="1"/>
            <a:r>
              <a:rPr lang="en-US" altLang="zh-TW" b="1" dirty="0" smtClean="0">
                <a:latin typeface="Arial" pitchFamily="34" charset="0"/>
              </a:rPr>
              <a:t>Figure 3.</a:t>
            </a:r>
            <a:r>
              <a:rPr lang="en-US" altLang="zh-TW" dirty="0" smtClean="0">
                <a:latin typeface="Arial" pitchFamily="34" charset="0"/>
              </a:rPr>
              <a:t> Time trends of monthly cumulative incidences by pathogen. (A) </a:t>
            </a:r>
            <a:r>
              <a:rPr lang="en-US" altLang="zh-TW" dirty="0" err="1" smtClean="0">
                <a:latin typeface="Arial" pitchFamily="34" charset="0"/>
              </a:rPr>
              <a:t>methicillin</a:t>
            </a:r>
            <a:r>
              <a:rPr lang="en-US" altLang="zh-TW" dirty="0" smtClean="0">
                <a:latin typeface="Arial" pitchFamily="34" charset="0"/>
              </a:rPr>
              <a:t>-resistant </a:t>
            </a:r>
            <a:r>
              <a:rPr lang="en-US" altLang="zh-TW" i="1" dirty="0" smtClean="0">
                <a:latin typeface="Arial" pitchFamily="34" charset="0"/>
              </a:rPr>
              <a:t>S. </a:t>
            </a:r>
            <a:r>
              <a:rPr lang="en-US" altLang="zh-TW" i="1" dirty="0" err="1" smtClean="0">
                <a:latin typeface="Arial" pitchFamily="34" charset="0"/>
              </a:rPr>
              <a:t>aureus</a:t>
            </a:r>
            <a:r>
              <a:rPr lang="en-US" altLang="zh-TW" dirty="0" smtClean="0">
                <a:latin typeface="Arial" pitchFamily="34" charset="0"/>
              </a:rPr>
              <a:t> (MRSA)</a:t>
            </a:r>
            <a:r>
              <a:rPr lang="en-US" altLang="zh-TW" i="1" dirty="0" smtClean="0">
                <a:latin typeface="Arial" pitchFamily="34" charset="0"/>
              </a:rPr>
              <a:t> </a:t>
            </a:r>
            <a:r>
              <a:rPr lang="en-US" altLang="zh-TW" dirty="0" smtClean="0">
                <a:latin typeface="Arial" pitchFamily="34" charset="0"/>
              </a:rPr>
              <a:t>(change in level, </a:t>
            </a:r>
            <a:r>
              <a:rPr lang="en-US" altLang="zh-TW" i="1" dirty="0" smtClean="0">
                <a:latin typeface="Arial" pitchFamily="34" charset="0"/>
              </a:rPr>
              <a:t>p</a:t>
            </a:r>
            <a:r>
              <a:rPr lang="en-US" altLang="zh-TW" dirty="0" smtClean="0">
                <a:latin typeface="Arial" pitchFamily="34" charset="0"/>
              </a:rPr>
              <a:t>=0.03;</a:t>
            </a:r>
            <a:r>
              <a:rPr lang="en-US" altLang="zh-TW" i="1" dirty="0" smtClean="0">
                <a:latin typeface="Arial" pitchFamily="34" charset="0"/>
              </a:rPr>
              <a:t> </a:t>
            </a:r>
            <a:r>
              <a:rPr lang="en-US" altLang="zh-TW" dirty="0" smtClean="0">
                <a:latin typeface="Arial" pitchFamily="34" charset="0"/>
              </a:rPr>
              <a:t>change in trend, </a:t>
            </a:r>
            <a:r>
              <a:rPr lang="en-US" altLang="zh-TW" i="1" dirty="0" smtClean="0">
                <a:latin typeface="Arial" pitchFamily="34" charset="0"/>
              </a:rPr>
              <a:t>p</a:t>
            </a:r>
            <a:r>
              <a:rPr lang="en-US" altLang="zh-TW" dirty="0" smtClean="0">
                <a:latin typeface="Arial" pitchFamily="34" charset="0"/>
              </a:rPr>
              <a:t>=0.04); (B) extensively drug-resistant </a:t>
            </a:r>
            <a:r>
              <a:rPr lang="en-US" altLang="zh-TW" i="1" dirty="0" err="1" smtClean="0">
                <a:latin typeface="Arial" pitchFamily="34" charset="0"/>
              </a:rPr>
              <a:t>Acinetobacter</a:t>
            </a:r>
            <a:r>
              <a:rPr lang="en-US" altLang="zh-TW" dirty="0" smtClean="0">
                <a:latin typeface="Arial" pitchFamily="34" charset="0"/>
              </a:rPr>
              <a:t> (XDRAB)</a:t>
            </a:r>
            <a:r>
              <a:rPr lang="en-US" altLang="zh-TW" i="1" dirty="0" smtClean="0">
                <a:latin typeface="Arial" pitchFamily="34" charset="0"/>
              </a:rPr>
              <a:t> </a:t>
            </a:r>
            <a:r>
              <a:rPr lang="en-US" altLang="zh-TW" dirty="0" smtClean="0">
                <a:latin typeface="Arial" pitchFamily="34" charset="0"/>
              </a:rPr>
              <a:t>(</a:t>
            </a:r>
            <a:r>
              <a:rPr lang="en-US" altLang="zh-TW" i="1" dirty="0" smtClean="0">
                <a:latin typeface="Arial" pitchFamily="34" charset="0"/>
              </a:rPr>
              <a:t>p</a:t>
            </a:r>
            <a:r>
              <a:rPr lang="en-US" altLang="zh-TW" dirty="0" smtClean="0">
                <a:latin typeface="Arial" pitchFamily="34" charset="0"/>
              </a:rPr>
              <a:t>=0.78;</a:t>
            </a:r>
            <a:r>
              <a:rPr lang="en-US" altLang="zh-TW" i="1" dirty="0" smtClean="0">
                <a:latin typeface="Arial" pitchFamily="34" charset="0"/>
              </a:rPr>
              <a:t> p</a:t>
            </a:r>
            <a:r>
              <a:rPr lang="en-US" altLang="zh-TW" dirty="0" smtClean="0">
                <a:latin typeface="Arial" pitchFamily="34" charset="0"/>
              </a:rPr>
              <a:t>&lt;0.001, respectively); (C) </a:t>
            </a:r>
            <a:r>
              <a:rPr lang="en-US" altLang="zh-TW" i="1" dirty="0" smtClean="0">
                <a:latin typeface="Arial" pitchFamily="34" charset="0"/>
              </a:rPr>
              <a:t>Escherichia coli</a:t>
            </a:r>
            <a:r>
              <a:rPr lang="en-US" altLang="zh-TW" dirty="0" smtClean="0">
                <a:latin typeface="Arial" pitchFamily="34" charset="0"/>
              </a:rPr>
              <a:t> (</a:t>
            </a:r>
            <a:r>
              <a:rPr lang="en-US" altLang="zh-TW" i="1" dirty="0" smtClean="0">
                <a:latin typeface="Arial" pitchFamily="34" charset="0"/>
              </a:rPr>
              <a:t>p</a:t>
            </a:r>
            <a:r>
              <a:rPr lang="en-US" altLang="zh-TW" dirty="0" smtClean="0">
                <a:latin typeface="Arial" pitchFamily="34" charset="0"/>
              </a:rPr>
              <a:t>=0.89; </a:t>
            </a:r>
            <a:r>
              <a:rPr lang="en-US" altLang="zh-TW" i="1" dirty="0" smtClean="0">
                <a:latin typeface="Arial" pitchFamily="34" charset="0"/>
              </a:rPr>
              <a:t>p</a:t>
            </a:r>
            <a:r>
              <a:rPr lang="en-US" altLang="zh-TW" dirty="0" smtClean="0">
                <a:latin typeface="Arial" pitchFamily="34" charset="0"/>
              </a:rPr>
              <a:t>=0.33, respectively). Infection control measures for XDRAB were intensified during June 2001 to June 2002. These efforts resulted in only a transient reduction in the rates of infection for XDRAB and MRSA. Observed incidences, black solid line, </a:t>
            </a:r>
            <a:r>
              <a:rPr lang="zh-TW" altLang="zh-TW" dirty="0" smtClean="0">
                <a:latin typeface="Arial" pitchFamily="34" charset="0"/>
              </a:rPr>
              <a:t>－</a:t>
            </a:r>
            <a:r>
              <a:rPr lang="en-US" altLang="zh-TW" dirty="0" smtClean="0">
                <a:latin typeface="Arial" pitchFamily="34" charset="0"/>
              </a:rPr>
              <a:t>; mean, red dash line, </a:t>
            </a:r>
            <a:r>
              <a:rPr lang="zh-TW" altLang="zh-TW" dirty="0" smtClean="0">
                <a:latin typeface="Arial" pitchFamily="34" charset="0"/>
              </a:rPr>
              <a:t>－－－</a:t>
            </a:r>
            <a:r>
              <a:rPr lang="en-US" altLang="zh-TW" dirty="0" smtClean="0">
                <a:latin typeface="Arial" pitchFamily="34" charset="0"/>
              </a:rPr>
              <a:t>; green and blue shadow, 95% confidence interval of observed incidences; yellow shadow, 95% confidence interval (CI) of predicted incidences. The </a:t>
            </a:r>
            <a:r>
              <a:rPr lang="en-US" altLang="zh-TW" dirty="0" err="1" smtClean="0">
                <a:latin typeface="Arial" pitchFamily="34" charset="0"/>
              </a:rPr>
              <a:t>vert</a:t>
            </a:r>
            <a:endParaRPr lang="en-US" altLang="zh-TW" dirty="0" smtClean="0">
              <a:latin typeface="Arial" pitchFamily="34" charset="0"/>
            </a:endParaRPr>
          </a:p>
          <a:p>
            <a:pPr eaLnBrk="1" hangingPunct="1"/>
            <a:endParaRPr lang="en-US" altLang="zh-TW" dirty="0" smtClean="0">
              <a:latin typeface="Arial" pitchFamily="34" charset="0"/>
            </a:endParaRPr>
          </a:p>
          <a:p>
            <a:r>
              <a:rPr lang="en-US" altLang="zh-TW" dirty="0" smtClean="0"/>
              <a:t>Implementing a hospital-wide hand hygiene program is feasible and was associated with a reduction in the HAIs of most hospital units and HAIs caused by MRSA and XDRAB. </a:t>
            </a:r>
          </a:p>
          <a:p>
            <a:r>
              <a:rPr lang="en-US" altLang="zh-TW" dirty="0" smtClean="0"/>
              <a:t>This effect was achieved and confirmed using a before and after study design combined with a prospective HAI surveillance program and hospital-wide annual promotion, which resulted in sustained effects and high-quality HH observation. </a:t>
            </a:r>
          </a:p>
          <a:p>
            <a:r>
              <a:rPr lang="en-US" altLang="zh-TW" dirty="0" smtClean="0"/>
              <a:t>The impact may be even greater with full adherence to the five moments for hand hygiene. </a:t>
            </a:r>
          </a:p>
          <a:p>
            <a:pPr eaLnBrk="1" hangingPunct="1"/>
            <a:endParaRPr lang="en-US" altLang="zh-TW" dirty="0" smtClean="0">
              <a:latin typeface="Arial" pitchFamily="34" charset="0"/>
            </a:endParaRPr>
          </a:p>
          <a:p>
            <a:pPr eaLnBrk="1" hangingPunct="1"/>
            <a:endParaRPr lang="zh-TW" altLang="en-US" dirty="0" smtClean="0">
              <a:latin typeface="Arial" pitchFamily="34" charset="0"/>
            </a:endParaRPr>
          </a:p>
        </p:txBody>
      </p:sp>
      <p:sp>
        <p:nvSpPr>
          <p:cNvPr id="55300" name="投影片編號版面配置區 3"/>
          <p:cNvSpPr>
            <a:spLocks noGrp="1"/>
          </p:cNvSpPr>
          <p:nvPr>
            <p:ph type="sldNum" sz="quarter" idx="5"/>
          </p:nvPr>
        </p:nvSpPr>
        <p:spPr>
          <a:noFill/>
        </p:spPr>
        <p:txBody>
          <a:bodyPr/>
          <a:lstStyle/>
          <a:p>
            <a:fld id="{D5BD000F-B199-438D-AE14-29560288FA95}" type="slidenum">
              <a:rPr lang="zh-TW" altLang="en-US" smtClean="0">
                <a:latin typeface="Arial" pitchFamily="34" charset="0"/>
              </a:rPr>
              <a:pPr/>
              <a:t>22</a:t>
            </a:fld>
            <a:endParaRPr lang="zh-TW" altLang="en-US" smtClean="0">
              <a:latin typeface="Arial" pitchFamily="34" charset="0"/>
            </a:endParaRPr>
          </a:p>
        </p:txBody>
      </p:sp>
    </p:spTree>
    <p:extLst>
      <p:ext uri="{BB962C8B-B14F-4D97-AF65-F5344CB8AC3E}">
        <p14:creationId xmlns:p14="http://schemas.microsoft.com/office/powerpoint/2010/main" val="12727022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Our purpose is</a:t>
            </a:r>
            <a:r>
              <a:rPr lang="en-US" baseline="0" dirty="0" smtClean="0"/>
              <a:t> not to compare HAI rates across countries, but rather to identify problems and </a:t>
            </a:r>
          </a:p>
          <a:p>
            <a:r>
              <a:rPr lang="en-US" baseline="0" dirty="0" smtClean="0"/>
              <a:t>highlight effective control measures</a:t>
            </a:r>
            <a:endParaRPr lang="en-US" dirty="0"/>
          </a:p>
        </p:txBody>
      </p:sp>
      <p:sp>
        <p:nvSpPr>
          <p:cNvPr id="4" name="Slide Number Placeholder 3"/>
          <p:cNvSpPr>
            <a:spLocks noGrp="1"/>
          </p:cNvSpPr>
          <p:nvPr>
            <p:ph type="sldNum" sz="quarter" idx="10"/>
          </p:nvPr>
        </p:nvSpPr>
        <p:spPr/>
        <p:txBody>
          <a:bodyPr/>
          <a:lstStyle/>
          <a:p>
            <a:fld id="{58F33738-0CD1-4C5A-AB0C-63CC5283667C}" type="slidenum">
              <a:rPr lang="en-US" smtClean="0"/>
              <a:t>24</a:t>
            </a:fld>
            <a:endParaRPr lang="en-US"/>
          </a:p>
        </p:txBody>
      </p:sp>
    </p:spTree>
    <p:extLst>
      <p:ext uri="{BB962C8B-B14F-4D97-AF65-F5344CB8AC3E}">
        <p14:creationId xmlns:p14="http://schemas.microsoft.com/office/powerpoint/2010/main" val="18525062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1143000"/>
            <a:ext cx="5486400" cy="3086100"/>
          </a:xfrm>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tx1"/>
                </a:solidFill>
                <a:effectLst/>
                <a:latin typeface="+mn-lt"/>
                <a:ea typeface="+mn-ea"/>
                <a:cs typeface="+mn-cs"/>
              </a:rPr>
              <a:t>Before I end today’s presentation, I’d like to thank several people, my mentors from NTUH, </a:t>
            </a:r>
            <a:r>
              <a:rPr lang="en-US" altLang="zh-TW" sz="1200" kern="1200" dirty="0" err="1" smtClean="0">
                <a:solidFill>
                  <a:schemeClr val="tx1"/>
                </a:solidFill>
                <a:effectLst/>
                <a:latin typeface="+mn-lt"/>
                <a:ea typeface="+mn-ea"/>
                <a:cs typeface="+mn-cs"/>
              </a:rPr>
              <a:t>Dr</a:t>
            </a:r>
            <a:r>
              <a:rPr lang="en-US" altLang="zh-TW" sz="1200" kern="1200" dirty="0" smtClean="0">
                <a:solidFill>
                  <a:schemeClr val="tx1"/>
                </a:solidFill>
                <a:effectLst/>
                <a:latin typeface="+mn-lt"/>
                <a:ea typeface="+mn-ea"/>
                <a:cs typeface="+mn-cs"/>
              </a:rPr>
              <a:t> Yee-Chun Chen and </a:t>
            </a:r>
            <a:r>
              <a:rPr lang="en-US" altLang="zh-TW" sz="1200" kern="1200" dirty="0" err="1" smtClean="0">
                <a:solidFill>
                  <a:schemeClr val="tx1"/>
                </a:solidFill>
                <a:effectLst/>
                <a:latin typeface="+mn-lt"/>
                <a:ea typeface="+mn-ea"/>
                <a:cs typeface="+mn-cs"/>
              </a:rPr>
              <a:t>Dr</a:t>
            </a:r>
            <a:r>
              <a:rPr lang="en-US" altLang="zh-TW" sz="1200" kern="1200" dirty="0" smtClean="0">
                <a:solidFill>
                  <a:schemeClr val="tx1"/>
                </a:solidFill>
                <a:effectLst/>
                <a:latin typeface="+mn-lt"/>
                <a:ea typeface="+mn-ea"/>
                <a:cs typeface="+mn-cs"/>
              </a:rPr>
              <a:t> Sung-Chin Pan, and my research partner </a:t>
            </a:r>
            <a:r>
              <a:rPr lang="en-US" altLang="zh-TW" sz="1200" kern="1200" dirty="0" err="1" smtClean="0">
                <a:solidFill>
                  <a:schemeClr val="tx1"/>
                </a:solidFill>
                <a:effectLst/>
                <a:latin typeface="+mn-lt"/>
                <a:ea typeface="+mn-ea"/>
                <a:cs typeface="+mn-cs"/>
              </a:rPr>
              <a:t>Ms</a:t>
            </a:r>
            <a:r>
              <a:rPr lang="en-US" altLang="zh-TW" sz="1200" kern="1200" dirty="0" smtClean="0">
                <a:solidFill>
                  <a:schemeClr val="tx1"/>
                </a:solidFill>
                <a:effectLst/>
                <a:latin typeface="+mn-lt"/>
                <a:ea typeface="+mn-ea"/>
                <a:cs typeface="+mn-cs"/>
              </a:rPr>
              <a:t> Yang. From Taiwan CDC, </a:t>
            </a:r>
            <a:r>
              <a:rPr lang="en-US" altLang="zh-TW" sz="1200" kern="1200" dirty="0" err="1" smtClean="0">
                <a:solidFill>
                  <a:schemeClr val="tx1"/>
                </a:solidFill>
                <a:effectLst/>
                <a:latin typeface="+mn-lt"/>
                <a:ea typeface="+mn-ea"/>
                <a:cs typeface="+mn-cs"/>
              </a:rPr>
              <a:t>Dr</a:t>
            </a:r>
            <a:r>
              <a:rPr lang="en-US" altLang="zh-TW" sz="1200" kern="1200" dirty="0" smtClean="0">
                <a:solidFill>
                  <a:schemeClr val="tx1"/>
                </a:solidFill>
                <a:effectLst/>
                <a:latin typeface="+mn-lt"/>
                <a:ea typeface="+mn-ea"/>
                <a:cs typeface="+mn-cs"/>
              </a:rPr>
              <a:t> </a:t>
            </a:r>
            <a:r>
              <a:rPr lang="en-US" altLang="zh-TW" sz="1200" kern="1200" dirty="0" err="1" smtClean="0">
                <a:solidFill>
                  <a:schemeClr val="tx1"/>
                </a:solidFill>
                <a:effectLst/>
                <a:latin typeface="+mn-lt"/>
                <a:ea typeface="+mn-ea"/>
                <a:cs typeface="+mn-cs"/>
              </a:rPr>
              <a:t>Chien</a:t>
            </a:r>
            <a:r>
              <a:rPr lang="en-US" altLang="zh-TW" sz="1200" kern="1200" dirty="0" smtClean="0">
                <a:solidFill>
                  <a:schemeClr val="tx1"/>
                </a:solidFill>
                <a:effectLst/>
                <a:latin typeface="+mn-lt"/>
                <a:ea typeface="+mn-ea"/>
                <a:cs typeface="+mn-cs"/>
              </a:rPr>
              <a:t> and </a:t>
            </a:r>
            <a:r>
              <a:rPr lang="en-US" altLang="zh-TW" sz="1200" kern="1200" dirty="0" err="1" smtClean="0">
                <a:solidFill>
                  <a:schemeClr val="tx1"/>
                </a:solidFill>
                <a:effectLst/>
                <a:latin typeface="+mn-lt"/>
                <a:ea typeface="+mn-ea"/>
                <a:cs typeface="+mn-cs"/>
              </a:rPr>
              <a:t>Dr</a:t>
            </a:r>
            <a:r>
              <a:rPr lang="en-US" altLang="zh-TW" sz="1200" kern="1200" dirty="0" smtClean="0">
                <a:solidFill>
                  <a:schemeClr val="tx1"/>
                </a:solidFill>
                <a:effectLst/>
                <a:latin typeface="+mn-lt"/>
                <a:ea typeface="+mn-ea"/>
                <a:cs typeface="+mn-cs"/>
              </a:rPr>
              <a:t> Tseng who provided feedback and advice, as well as important data for our work. And also </a:t>
            </a:r>
            <a:r>
              <a:rPr lang="en-US" altLang="zh-TW" sz="1200" kern="1200" dirty="0" err="1" smtClean="0">
                <a:solidFill>
                  <a:schemeClr val="tx1"/>
                </a:solidFill>
                <a:effectLst/>
                <a:latin typeface="+mn-lt"/>
                <a:ea typeface="+mn-ea"/>
                <a:cs typeface="+mn-cs"/>
              </a:rPr>
              <a:t>Mr</a:t>
            </a:r>
            <a:r>
              <a:rPr lang="en-US" altLang="zh-TW" sz="1200" kern="1200" dirty="0" smtClean="0">
                <a:solidFill>
                  <a:schemeClr val="tx1"/>
                </a:solidFill>
                <a:effectLst/>
                <a:latin typeface="+mn-lt"/>
                <a:ea typeface="+mn-ea"/>
                <a:cs typeface="+mn-cs"/>
              </a:rPr>
              <a:t> Matsuda from Osaka University.</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tx1"/>
                </a:solidFill>
                <a:effectLst/>
                <a:latin typeface="+mn-lt"/>
                <a:ea typeface="+mn-ea"/>
                <a:cs typeface="+mn-cs"/>
              </a:rPr>
              <a:t>I would be happy to receive any questions that you might have. </a:t>
            </a:r>
          </a:p>
          <a:p>
            <a:endParaRPr lang="zh-TW" altLang="en-US" dirty="0"/>
          </a:p>
        </p:txBody>
      </p:sp>
      <p:sp>
        <p:nvSpPr>
          <p:cNvPr id="4" name="投影片編號版面配置區 3"/>
          <p:cNvSpPr>
            <a:spLocks noGrp="1"/>
          </p:cNvSpPr>
          <p:nvPr>
            <p:ph type="sldNum" sz="quarter" idx="10"/>
          </p:nvPr>
        </p:nvSpPr>
        <p:spPr/>
        <p:txBody>
          <a:bodyPr/>
          <a:lstStyle/>
          <a:p>
            <a:fld id="{58F33738-0CD1-4C5A-AB0C-63CC5283667C}" type="slidenum">
              <a:rPr lang="en-US" smtClean="0"/>
              <a:t>25</a:t>
            </a:fld>
            <a:endParaRPr lang="en-US"/>
          </a:p>
        </p:txBody>
      </p:sp>
    </p:spTree>
    <p:extLst>
      <p:ext uri="{BB962C8B-B14F-4D97-AF65-F5344CB8AC3E}">
        <p14:creationId xmlns:p14="http://schemas.microsoft.com/office/powerpoint/2010/main" val="2988309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zh-TW" sz="1200" kern="1200" dirty="0" smtClean="0">
                <a:solidFill>
                  <a:schemeClr val="tx1"/>
                </a:solidFill>
                <a:effectLst/>
                <a:latin typeface="+mn-lt"/>
                <a:ea typeface="+mn-ea"/>
                <a:cs typeface="+mn-cs"/>
              </a:rPr>
              <a:t>There was a 53.0% reduction in overall HAI over the 8-year period. This consisted of a decrease from 9.34 to 5.03 infections per 1,000 patient-days in Taiwan,</a:t>
            </a:r>
            <a:r>
              <a:rPr lang="en-GB" altLang="zh-TW" sz="1200" strike="sngStrike" kern="1200" dirty="0" smtClean="0">
                <a:solidFill>
                  <a:schemeClr val="tx1"/>
                </a:solidFill>
                <a:effectLst/>
                <a:latin typeface="+mn-lt"/>
                <a:ea typeface="+mn-ea"/>
                <a:cs typeface="+mn-cs"/>
              </a:rPr>
              <a:t> </a:t>
            </a:r>
            <a:r>
              <a:rPr lang="en-GB" altLang="zh-TW" sz="1200" kern="1200" dirty="0" smtClean="0">
                <a:solidFill>
                  <a:schemeClr val="tx1"/>
                </a:solidFill>
                <a:effectLst/>
                <a:latin typeface="+mn-lt"/>
                <a:ea typeface="+mn-ea"/>
                <a:cs typeface="+mn-cs"/>
              </a:rPr>
              <a:t>from 7.56 to 2.76 in Korea, and from 4.41 to 2.74 in Japan (Poisson regression, all </a:t>
            </a:r>
            <a:r>
              <a:rPr lang="en-GB" altLang="zh-TW" sz="1200" i="1" kern="1200" dirty="0" smtClean="0">
                <a:solidFill>
                  <a:schemeClr val="tx1"/>
                </a:solidFill>
                <a:effectLst/>
                <a:latin typeface="+mn-lt"/>
                <a:ea typeface="+mn-ea"/>
                <a:cs typeface="+mn-cs"/>
              </a:rPr>
              <a:t>p</a:t>
            </a:r>
            <a:r>
              <a:rPr lang="en-GB" altLang="zh-TW" sz="1200" kern="1200" dirty="0" smtClean="0">
                <a:solidFill>
                  <a:schemeClr val="tx1"/>
                </a:solidFill>
                <a:effectLst/>
                <a:latin typeface="+mn-lt"/>
                <a:ea typeface="+mn-ea"/>
                <a:cs typeface="+mn-cs"/>
              </a:rPr>
              <a:t>&lt;0.05). </a:t>
            </a:r>
            <a:endParaRPr lang="en-US" dirty="0"/>
          </a:p>
        </p:txBody>
      </p:sp>
      <p:sp>
        <p:nvSpPr>
          <p:cNvPr id="4" name="Slide Number Placeholder 3"/>
          <p:cNvSpPr>
            <a:spLocks noGrp="1"/>
          </p:cNvSpPr>
          <p:nvPr>
            <p:ph type="sldNum" sz="quarter" idx="10"/>
          </p:nvPr>
        </p:nvSpPr>
        <p:spPr/>
        <p:txBody>
          <a:bodyPr/>
          <a:lstStyle/>
          <a:p>
            <a:fld id="{58F33738-0CD1-4C5A-AB0C-63CC5283667C}" type="slidenum">
              <a:rPr lang="en-US" smtClean="0"/>
              <a:t>7</a:t>
            </a:fld>
            <a:endParaRPr lang="en-US"/>
          </a:p>
        </p:txBody>
      </p:sp>
    </p:spTree>
    <p:extLst>
      <p:ext uri="{BB962C8B-B14F-4D97-AF65-F5344CB8AC3E}">
        <p14:creationId xmlns:p14="http://schemas.microsoft.com/office/powerpoint/2010/main" val="4002292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For urinary tract infections, we see that both Taiwan and South Korea experienced a significant decrease in UTI incidence, while for Japan, the incidence remained at a constant low from 2008 to 2015.</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Why south </a:t>
            </a:r>
            <a:r>
              <a:rPr lang="en-US" sz="1200" kern="1200" dirty="0" err="1" smtClean="0">
                <a:solidFill>
                  <a:schemeClr val="tx1"/>
                </a:solidFill>
                <a:effectLst/>
                <a:latin typeface="+mn-lt"/>
                <a:ea typeface="+mn-ea"/>
                <a:cs typeface="+mn-cs"/>
              </a:rPr>
              <a:t>korea</a:t>
            </a:r>
            <a:r>
              <a:rPr lang="en-US" sz="1200" kern="1200" dirty="0" smtClean="0">
                <a:solidFill>
                  <a:schemeClr val="tx1"/>
                </a:solidFill>
                <a:effectLst/>
                <a:latin typeface="+mn-lt"/>
                <a:ea typeface="+mn-ea"/>
                <a:cs typeface="+mn-cs"/>
              </a:rPr>
              <a:t> decreased </a:t>
            </a:r>
            <a:r>
              <a:rPr lang="en-US" sz="1200" kern="1200" baseline="0" dirty="0" smtClean="0">
                <a:solidFill>
                  <a:schemeClr val="tx1"/>
                </a:solidFill>
                <a:effectLst/>
                <a:latin typeface="+mn-lt"/>
                <a:ea typeface="+mn-ea"/>
                <a:cs typeface="+mn-cs"/>
              </a:rPr>
              <a:t> more? Change in definition? USA definition??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8F33738-0CD1-4C5A-AB0C-63CC5283667C}" type="slidenum">
              <a:rPr lang="en-US" smtClean="0"/>
              <a:t>8</a:t>
            </a:fld>
            <a:endParaRPr lang="en-US"/>
          </a:p>
        </p:txBody>
      </p:sp>
    </p:spTree>
    <p:extLst>
      <p:ext uri="{BB962C8B-B14F-4D97-AF65-F5344CB8AC3E}">
        <p14:creationId xmlns:p14="http://schemas.microsoft.com/office/powerpoint/2010/main" val="881028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For CLABSI, the trend is likewise similar. Taiwan and South Korea both experienced a decrease in incidence. Japan’s trend-line is dashed because calculation for CLABSI is by episodes per 1000 patient-day, and so there might be an underestimation.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Some bundle care reduces utilization rate,</a:t>
            </a:r>
            <a:r>
              <a:rPr lang="en-US" sz="1200" kern="1200" baseline="0" dirty="0" smtClean="0">
                <a:solidFill>
                  <a:schemeClr val="tx1"/>
                </a:solidFill>
                <a:effectLst/>
                <a:latin typeface="+mn-lt"/>
                <a:ea typeface="+mn-ea"/>
                <a:cs typeface="+mn-cs"/>
              </a:rPr>
              <a:t> but has little on incidence density. Use of patient-day may see improvement.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8F33738-0CD1-4C5A-AB0C-63CC5283667C}" type="slidenum">
              <a:rPr lang="en-US" smtClean="0"/>
              <a:t>9</a:t>
            </a:fld>
            <a:endParaRPr lang="en-US"/>
          </a:p>
        </p:txBody>
      </p:sp>
    </p:spTree>
    <p:extLst>
      <p:ext uri="{BB962C8B-B14F-4D97-AF65-F5344CB8AC3E}">
        <p14:creationId xmlns:p14="http://schemas.microsoft.com/office/powerpoint/2010/main" val="1824873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For VAP, the incidence decreased significantly across all three countries from 2008 to 2015. And again, Japan calculated its VAP incidence by episodes per patient-day, and may therefore underestimate its VAP incidence.</a:t>
            </a:r>
          </a:p>
          <a:p>
            <a:endParaRPr lang="en-US" dirty="0"/>
          </a:p>
        </p:txBody>
      </p:sp>
      <p:sp>
        <p:nvSpPr>
          <p:cNvPr id="4" name="Slide Number Placeholder 3"/>
          <p:cNvSpPr>
            <a:spLocks noGrp="1"/>
          </p:cNvSpPr>
          <p:nvPr>
            <p:ph type="sldNum" sz="quarter" idx="10"/>
          </p:nvPr>
        </p:nvSpPr>
        <p:spPr/>
        <p:txBody>
          <a:bodyPr/>
          <a:lstStyle/>
          <a:p>
            <a:fld id="{58F33738-0CD1-4C5A-AB0C-63CC5283667C}" type="slidenum">
              <a:rPr lang="en-US" smtClean="0"/>
              <a:t>10</a:t>
            </a:fld>
            <a:endParaRPr lang="en-US"/>
          </a:p>
        </p:txBody>
      </p:sp>
    </p:spTree>
    <p:extLst>
      <p:ext uri="{BB962C8B-B14F-4D97-AF65-F5344CB8AC3E}">
        <p14:creationId xmlns:p14="http://schemas.microsoft.com/office/powerpoint/2010/main" val="1804021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Next, common causative pathogens, first being urinary tract infections. E.coli and Candida are found to be the most common pathogens in causing UTIs across all three countries, consistent with studies from other regions. </a:t>
            </a:r>
          </a:p>
          <a:p>
            <a:endParaRPr lang="en-US" dirty="0"/>
          </a:p>
        </p:txBody>
      </p:sp>
      <p:sp>
        <p:nvSpPr>
          <p:cNvPr id="4" name="Slide Number Placeholder 3"/>
          <p:cNvSpPr>
            <a:spLocks noGrp="1"/>
          </p:cNvSpPr>
          <p:nvPr>
            <p:ph type="sldNum" sz="quarter" idx="10"/>
          </p:nvPr>
        </p:nvSpPr>
        <p:spPr/>
        <p:txBody>
          <a:bodyPr/>
          <a:lstStyle/>
          <a:p>
            <a:fld id="{58F33738-0CD1-4C5A-AB0C-63CC5283667C}" type="slidenum">
              <a:rPr lang="en-US" smtClean="0"/>
              <a:t>11</a:t>
            </a:fld>
            <a:endParaRPr lang="en-US"/>
          </a:p>
        </p:txBody>
      </p:sp>
    </p:spTree>
    <p:extLst>
      <p:ext uri="{BB962C8B-B14F-4D97-AF65-F5344CB8AC3E}">
        <p14:creationId xmlns:p14="http://schemas.microsoft.com/office/powerpoint/2010/main" val="2169717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terms of bloodstream infections, a common pathogen across all three countries is staphylococcus aureus. Interestingly, </a:t>
            </a:r>
            <a:r>
              <a:rPr lang="en-US" sz="1200" kern="1200" dirty="0" err="1" smtClean="0">
                <a:solidFill>
                  <a:schemeClr val="tx1"/>
                </a:solidFill>
                <a:effectLst/>
                <a:latin typeface="+mn-lt"/>
                <a:ea typeface="+mn-ea"/>
                <a:cs typeface="+mn-cs"/>
              </a:rPr>
              <a:t>Acinetobacter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baumannii</a:t>
            </a:r>
            <a:r>
              <a:rPr lang="en-US" sz="1200" kern="1200" dirty="0" smtClean="0">
                <a:solidFill>
                  <a:schemeClr val="tx1"/>
                </a:solidFill>
                <a:effectLst/>
                <a:latin typeface="+mn-lt"/>
                <a:ea typeface="+mn-ea"/>
                <a:cs typeface="+mn-cs"/>
              </a:rPr>
              <a:t> is only found in Taiwan and South Korea, while Japan reported little episodes of bloodstream infections caused by </a:t>
            </a:r>
            <a:r>
              <a:rPr lang="en-US" sz="1200" kern="1200" dirty="0" err="1" smtClean="0">
                <a:solidFill>
                  <a:schemeClr val="tx1"/>
                </a:solidFill>
                <a:effectLst/>
                <a:latin typeface="+mn-lt"/>
                <a:ea typeface="+mn-ea"/>
                <a:cs typeface="+mn-cs"/>
              </a:rPr>
              <a:t>acinetobacter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baumannii</a:t>
            </a:r>
            <a:r>
              <a:rPr lang="en-US" sz="1200" kern="1200" dirty="0" smtClean="0">
                <a:solidFill>
                  <a:schemeClr val="tx1"/>
                </a:solidFill>
                <a:effectLst/>
                <a:latin typeface="+mn-lt"/>
                <a:ea typeface="+mn-ea"/>
                <a:cs typeface="+mn-cs"/>
              </a:rPr>
              <a:t>. Do note here however, that Japan’s data only include central-line BSI, and so this discrepancy might have been artificial.</a:t>
            </a:r>
          </a:p>
          <a:p>
            <a:endParaRPr lang="en-US" dirty="0"/>
          </a:p>
        </p:txBody>
      </p:sp>
      <p:sp>
        <p:nvSpPr>
          <p:cNvPr id="4" name="Slide Number Placeholder 3"/>
          <p:cNvSpPr>
            <a:spLocks noGrp="1"/>
          </p:cNvSpPr>
          <p:nvPr>
            <p:ph type="sldNum" sz="quarter" idx="10"/>
          </p:nvPr>
        </p:nvSpPr>
        <p:spPr/>
        <p:txBody>
          <a:bodyPr/>
          <a:lstStyle/>
          <a:p>
            <a:fld id="{58F33738-0CD1-4C5A-AB0C-63CC5283667C}" type="slidenum">
              <a:rPr lang="en-US" smtClean="0"/>
              <a:t>12</a:t>
            </a:fld>
            <a:endParaRPr lang="en-US"/>
          </a:p>
        </p:txBody>
      </p:sp>
    </p:spTree>
    <p:extLst>
      <p:ext uri="{BB962C8B-B14F-4D97-AF65-F5344CB8AC3E}">
        <p14:creationId xmlns:p14="http://schemas.microsoft.com/office/powerpoint/2010/main" val="890586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For pneumonia, </a:t>
            </a:r>
            <a:r>
              <a:rPr lang="en-US" sz="1200" kern="1200" dirty="0" err="1" smtClean="0">
                <a:solidFill>
                  <a:schemeClr val="tx1"/>
                </a:solidFill>
                <a:effectLst/>
                <a:latin typeface="+mn-lt"/>
                <a:ea typeface="+mn-ea"/>
                <a:cs typeface="+mn-cs"/>
              </a:rPr>
              <a:t>acinetobacter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baumannii</a:t>
            </a:r>
            <a:r>
              <a:rPr lang="en-US" sz="1200" kern="1200" dirty="0" smtClean="0">
                <a:solidFill>
                  <a:schemeClr val="tx1"/>
                </a:solidFill>
                <a:effectLst/>
                <a:latin typeface="+mn-lt"/>
                <a:ea typeface="+mn-ea"/>
                <a:cs typeface="+mn-cs"/>
              </a:rPr>
              <a:t> is again a common pathogen for Taiwan and South Korea, and relatively unimportant for Japan. Consistent with previous studies in Asia, pseudomonas aeruginosa and </a:t>
            </a:r>
            <a:r>
              <a:rPr lang="en-US" sz="1200" kern="1200" dirty="0" err="1" smtClean="0">
                <a:solidFill>
                  <a:schemeClr val="tx1"/>
                </a:solidFill>
                <a:effectLst/>
                <a:latin typeface="+mn-lt"/>
                <a:ea typeface="+mn-ea"/>
                <a:cs typeface="+mn-cs"/>
              </a:rPr>
              <a:t>klebsiella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pneumoniae</a:t>
            </a:r>
            <a:r>
              <a:rPr lang="en-US" sz="1200" kern="1200" dirty="0" smtClean="0">
                <a:solidFill>
                  <a:schemeClr val="tx1"/>
                </a:solidFill>
                <a:effectLst/>
                <a:latin typeface="+mn-lt"/>
                <a:ea typeface="+mn-ea"/>
                <a:cs typeface="+mn-cs"/>
              </a:rPr>
              <a:t> are common pathogens across the three countries. </a:t>
            </a:r>
          </a:p>
          <a:p>
            <a:endParaRPr lang="en-US" dirty="0"/>
          </a:p>
        </p:txBody>
      </p:sp>
      <p:sp>
        <p:nvSpPr>
          <p:cNvPr id="4" name="Slide Number Placeholder 3"/>
          <p:cNvSpPr>
            <a:spLocks noGrp="1"/>
          </p:cNvSpPr>
          <p:nvPr>
            <p:ph type="sldNum" sz="quarter" idx="10"/>
          </p:nvPr>
        </p:nvSpPr>
        <p:spPr/>
        <p:txBody>
          <a:bodyPr/>
          <a:lstStyle/>
          <a:p>
            <a:fld id="{58F33738-0CD1-4C5A-AB0C-63CC5283667C}" type="slidenum">
              <a:rPr lang="en-US" smtClean="0"/>
              <a:t>13</a:t>
            </a:fld>
            <a:endParaRPr lang="en-US"/>
          </a:p>
        </p:txBody>
      </p:sp>
    </p:spTree>
    <p:extLst>
      <p:ext uri="{BB962C8B-B14F-4D97-AF65-F5344CB8AC3E}">
        <p14:creationId xmlns:p14="http://schemas.microsoft.com/office/powerpoint/2010/main" val="931667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tx1"/>
                </a:solidFill>
                <a:effectLst/>
                <a:latin typeface="+mn-lt"/>
                <a:ea typeface="+mn-ea"/>
                <a:cs typeface="+mn-cs"/>
              </a:rPr>
              <a:t>For antimicrobial resistance of important bacteria species. Percentage resistant MRSA remained high for all three countries from 2008 to 2015. However, the number of isolates have decreased throughout in the eight-year period.</a:t>
            </a:r>
          </a:p>
          <a:p>
            <a:endParaRPr lang="zh-TW" altLang="en-US" dirty="0"/>
          </a:p>
        </p:txBody>
      </p:sp>
      <p:sp>
        <p:nvSpPr>
          <p:cNvPr id="4" name="投影片編號版面配置區 3"/>
          <p:cNvSpPr>
            <a:spLocks noGrp="1"/>
          </p:cNvSpPr>
          <p:nvPr>
            <p:ph type="sldNum" sz="quarter" idx="10"/>
          </p:nvPr>
        </p:nvSpPr>
        <p:spPr/>
        <p:txBody>
          <a:bodyPr/>
          <a:lstStyle/>
          <a:p>
            <a:fld id="{58F33738-0CD1-4C5A-AB0C-63CC5283667C}" type="slidenum">
              <a:rPr lang="en-US" smtClean="0"/>
              <a:t>14</a:t>
            </a:fld>
            <a:endParaRPr lang="en-US"/>
          </a:p>
        </p:txBody>
      </p:sp>
    </p:spTree>
    <p:extLst>
      <p:ext uri="{BB962C8B-B14F-4D97-AF65-F5344CB8AC3E}">
        <p14:creationId xmlns:p14="http://schemas.microsoft.com/office/powerpoint/2010/main" val="42210229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47304E-8BCC-4DA6-93F6-270DB6EC6426}" type="datetime1">
              <a:rPr lang="en-US" altLang="zh-TW" smtClean="0"/>
              <a:t>9/20/2018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1568B4-638A-4806-ACDF-A9B87A55DD6E}" type="slidenum">
              <a:rPr lang="en-US" smtClean="0"/>
              <a:t>‹#›</a:t>
            </a:fld>
            <a:endParaRPr lang="en-US"/>
          </a:p>
        </p:txBody>
      </p:sp>
    </p:spTree>
    <p:extLst>
      <p:ext uri="{BB962C8B-B14F-4D97-AF65-F5344CB8AC3E}">
        <p14:creationId xmlns:p14="http://schemas.microsoft.com/office/powerpoint/2010/main" val="2323968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18F682-F05A-47A7-AC53-25CA4B367D76}" type="datetime1">
              <a:rPr lang="en-US" altLang="zh-TW" smtClean="0"/>
              <a:t>9/20/2018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1568B4-638A-4806-ACDF-A9B87A55DD6E}" type="slidenum">
              <a:rPr lang="en-US" smtClean="0"/>
              <a:t>‹#›</a:t>
            </a:fld>
            <a:endParaRPr lang="en-US"/>
          </a:p>
        </p:txBody>
      </p:sp>
    </p:spTree>
    <p:extLst>
      <p:ext uri="{BB962C8B-B14F-4D97-AF65-F5344CB8AC3E}">
        <p14:creationId xmlns:p14="http://schemas.microsoft.com/office/powerpoint/2010/main" val="1010316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32953A-9804-496D-B26E-27FFE7B2834D}" type="datetime1">
              <a:rPr lang="en-US" altLang="zh-TW" smtClean="0"/>
              <a:t>9/20/2018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1568B4-638A-4806-ACDF-A9B87A55DD6E}" type="slidenum">
              <a:rPr lang="en-US" smtClean="0"/>
              <a:t>‹#›</a:t>
            </a:fld>
            <a:endParaRPr lang="en-US"/>
          </a:p>
        </p:txBody>
      </p:sp>
    </p:spTree>
    <p:extLst>
      <p:ext uri="{BB962C8B-B14F-4D97-AF65-F5344CB8AC3E}">
        <p14:creationId xmlns:p14="http://schemas.microsoft.com/office/powerpoint/2010/main" val="2453968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58168A-9DA9-482F-B689-AA8EAF8A81AB}" type="datetime1">
              <a:rPr lang="en-US" altLang="zh-TW" smtClean="0"/>
              <a:t>9/20/2018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1568B4-638A-4806-ACDF-A9B87A55DD6E}" type="slidenum">
              <a:rPr lang="en-US" smtClean="0"/>
              <a:t>‹#›</a:t>
            </a:fld>
            <a:endParaRPr lang="en-US"/>
          </a:p>
        </p:txBody>
      </p:sp>
    </p:spTree>
    <p:extLst>
      <p:ext uri="{BB962C8B-B14F-4D97-AF65-F5344CB8AC3E}">
        <p14:creationId xmlns:p14="http://schemas.microsoft.com/office/powerpoint/2010/main" val="3605760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208D3F7-F9C7-4146-9DA8-4009FEF3B695}" type="datetime1">
              <a:rPr lang="en-US" altLang="zh-TW" smtClean="0"/>
              <a:t>9/20/2018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1568B4-638A-4806-ACDF-A9B87A55DD6E}" type="slidenum">
              <a:rPr lang="en-US" smtClean="0"/>
              <a:t>‹#›</a:t>
            </a:fld>
            <a:endParaRPr lang="en-US"/>
          </a:p>
        </p:txBody>
      </p:sp>
    </p:spTree>
    <p:extLst>
      <p:ext uri="{BB962C8B-B14F-4D97-AF65-F5344CB8AC3E}">
        <p14:creationId xmlns:p14="http://schemas.microsoft.com/office/powerpoint/2010/main" val="2002706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5B7093D-BE0F-420A-88E2-1AC6DDF0AD47}" type="datetime1">
              <a:rPr lang="en-US" altLang="zh-TW" smtClean="0"/>
              <a:t>9/20/2018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1568B4-638A-4806-ACDF-A9B87A55DD6E}" type="slidenum">
              <a:rPr lang="en-US" smtClean="0"/>
              <a:t>‹#›</a:t>
            </a:fld>
            <a:endParaRPr lang="en-US"/>
          </a:p>
        </p:txBody>
      </p:sp>
    </p:spTree>
    <p:extLst>
      <p:ext uri="{BB962C8B-B14F-4D97-AF65-F5344CB8AC3E}">
        <p14:creationId xmlns:p14="http://schemas.microsoft.com/office/powerpoint/2010/main" val="774915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DDBD1F5-6AAE-4C0D-BD9D-C15BFDC35C89}" type="datetime1">
              <a:rPr lang="en-US" altLang="zh-TW" smtClean="0"/>
              <a:t>9/20/2018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1568B4-638A-4806-ACDF-A9B87A55DD6E}" type="slidenum">
              <a:rPr lang="en-US" smtClean="0"/>
              <a:t>‹#›</a:t>
            </a:fld>
            <a:endParaRPr lang="en-US"/>
          </a:p>
        </p:txBody>
      </p:sp>
    </p:spTree>
    <p:extLst>
      <p:ext uri="{BB962C8B-B14F-4D97-AF65-F5344CB8AC3E}">
        <p14:creationId xmlns:p14="http://schemas.microsoft.com/office/powerpoint/2010/main" val="555324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13D701-1060-400E-B2CC-6623FC9E1087}" type="datetime1">
              <a:rPr lang="en-US" altLang="zh-TW" smtClean="0"/>
              <a:t>9/20/2018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1568B4-638A-4806-ACDF-A9B87A55DD6E}" type="slidenum">
              <a:rPr lang="en-US" smtClean="0"/>
              <a:t>‹#›</a:t>
            </a:fld>
            <a:endParaRPr lang="en-US"/>
          </a:p>
        </p:txBody>
      </p:sp>
    </p:spTree>
    <p:extLst>
      <p:ext uri="{BB962C8B-B14F-4D97-AF65-F5344CB8AC3E}">
        <p14:creationId xmlns:p14="http://schemas.microsoft.com/office/powerpoint/2010/main" val="2208117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F17C5A-7C52-4DF8-B086-72B0F8EEEF0F}" type="datetime1">
              <a:rPr lang="en-US" altLang="zh-TW" smtClean="0"/>
              <a:t>9/20/2018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1568B4-638A-4806-ACDF-A9B87A55DD6E}" type="slidenum">
              <a:rPr lang="en-US" smtClean="0"/>
              <a:t>‹#›</a:t>
            </a:fld>
            <a:endParaRPr lang="en-US"/>
          </a:p>
        </p:txBody>
      </p:sp>
    </p:spTree>
    <p:extLst>
      <p:ext uri="{BB962C8B-B14F-4D97-AF65-F5344CB8AC3E}">
        <p14:creationId xmlns:p14="http://schemas.microsoft.com/office/powerpoint/2010/main" val="564598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87D1703-78D5-4B8F-A701-DA78E7B50F7C}" type="datetime1">
              <a:rPr lang="en-US" altLang="zh-TW" smtClean="0"/>
              <a:t>9/20/2018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1568B4-638A-4806-ACDF-A9B87A55DD6E}" type="slidenum">
              <a:rPr lang="en-US" smtClean="0"/>
              <a:t>‹#›</a:t>
            </a:fld>
            <a:endParaRPr lang="en-US"/>
          </a:p>
        </p:txBody>
      </p:sp>
    </p:spTree>
    <p:extLst>
      <p:ext uri="{BB962C8B-B14F-4D97-AF65-F5344CB8AC3E}">
        <p14:creationId xmlns:p14="http://schemas.microsoft.com/office/powerpoint/2010/main" val="293204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86D06E7-1F6F-4B49-8022-EE2F81E02C5B}" type="datetime1">
              <a:rPr lang="en-US" altLang="zh-TW" smtClean="0"/>
              <a:t>9/20/2018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1568B4-638A-4806-ACDF-A9B87A55DD6E}" type="slidenum">
              <a:rPr lang="en-US" smtClean="0"/>
              <a:t>‹#›</a:t>
            </a:fld>
            <a:endParaRPr lang="en-US"/>
          </a:p>
        </p:txBody>
      </p:sp>
    </p:spTree>
    <p:extLst>
      <p:ext uri="{BB962C8B-B14F-4D97-AF65-F5344CB8AC3E}">
        <p14:creationId xmlns:p14="http://schemas.microsoft.com/office/powerpoint/2010/main" val="1361789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8B35D7-EB2C-40DA-991C-CCACC83F0631}" type="datetime1">
              <a:rPr lang="en-US" altLang="zh-TW" smtClean="0"/>
              <a:t>9/20/2018</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1568B4-638A-4806-ACDF-A9B87A55DD6E}" type="slidenum">
              <a:rPr lang="en-US" smtClean="0"/>
              <a:t>‹#›</a:t>
            </a:fld>
            <a:endParaRPr lang="en-US"/>
          </a:p>
        </p:txBody>
      </p:sp>
    </p:spTree>
    <p:extLst>
      <p:ext uri="{BB962C8B-B14F-4D97-AF65-F5344CB8AC3E}">
        <p14:creationId xmlns:p14="http://schemas.microsoft.com/office/powerpoint/2010/main" val="4131651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5" Type="http://schemas.microsoft.com/office/2007/relationships/hdphoto" Target="../media/hdphoto1.wdp"/><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a:xfrm>
            <a:off x="1523999" y="623456"/>
            <a:ext cx="9209809" cy="2691245"/>
          </a:xfrm>
        </p:spPr>
        <p:txBody>
          <a:bodyPr>
            <a:noAutofit/>
          </a:bodyPr>
          <a:lstStyle/>
          <a:p>
            <a:r>
              <a:rPr lang="en-US" altLang="zh-TW" sz="3600" b="1" dirty="0"/>
              <a:t>Healthcare-associated Infections in Intensive Care Units in Asia: Recent Trends Based on Healthcare-associated Infections Surveillance Network over an 8-year period</a:t>
            </a:r>
            <a:endParaRPr lang="zh-TW" altLang="zh-TW" sz="3600" dirty="0"/>
          </a:p>
        </p:txBody>
      </p:sp>
      <p:sp>
        <p:nvSpPr>
          <p:cNvPr id="5" name="副標題 4"/>
          <p:cNvSpPr>
            <a:spLocks noGrp="1"/>
          </p:cNvSpPr>
          <p:nvPr>
            <p:ph type="subTitle" idx="1"/>
          </p:nvPr>
        </p:nvSpPr>
        <p:spPr>
          <a:xfrm>
            <a:off x="3366655" y="4029579"/>
            <a:ext cx="7935191" cy="2138541"/>
          </a:xfrm>
        </p:spPr>
        <p:txBody>
          <a:bodyPr>
            <a:normAutofit fontScale="92500" lnSpcReduction="10000"/>
          </a:bodyPr>
          <a:lstStyle/>
          <a:p>
            <a:pPr algn="l">
              <a:lnSpc>
                <a:spcPct val="120000"/>
              </a:lnSpc>
              <a:spcBef>
                <a:spcPts val="0"/>
              </a:spcBef>
              <a:defRPr/>
            </a:pPr>
            <a:r>
              <a:rPr lang="en-US" altLang="zh-TW" sz="3200" b="1" dirty="0">
                <a:solidFill>
                  <a:schemeClr val="tx2">
                    <a:lumMod val="50000"/>
                  </a:schemeClr>
                </a:solidFill>
              </a:rPr>
              <a:t>Yee-Chun Chen, M.D., PhD.</a:t>
            </a:r>
            <a:endParaRPr lang="zh-TW" altLang="zh-TW" sz="3200" b="1" dirty="0">
              <a:solidFill>
                <a:schemeClr val="tx2">
                  <a:lumMod val="50000"/>
                </a:schemeClr>
              </a:solidFill>
            </a:endParaRPr>
          </a:p>
          <a:p>
            <a:pPr algn="l">
              <a:lnSpc>
                <a:spcPct val="120000"/>
              </a:lnSpc>
              <a:spcBef>
                <a:spcPts val="0"/>
              </a:spcBef>
              <a:defRPr/>
            </a:pPr>
            <a:r>
              <a:rPr lang="en-US" altLang="zh-TW" dirty="0" smtClean="0">
                <a:solidFill>
                  <a:schemeClr val="tx2">
                    <a:lumMod val="50000"/>
                  </a:schemeClr>
                </a:solidFill>
              </a:rPr>
              <a:t>Center for Infection Control, </a:t>
            </a:r>
            <a:r>
              <a:rPr lang="en-US" altLang="zh-TW" dirty="0">
                <a:solidFill>
                  <a:schemeClr val="tx2">
                    <a:lumMod val="50000"/>
                  </a:schemeClr>
                </a:solidFill>
              </a:rPr>
              <a:t>National Taiwan University </a:t>
            </a:r>
            <a:r>
              <a:rPr lang="en-US" altLang="zh-TW" dirty="0" smtClean="0">
                <a:solidFill>
                  <a:schemeClr val="tx2">
                    <a:lumMod val="50000"/>
                  </a:schemeClr>
                </a:solidFill>
              </a:rPr>
              <a:t>Hospital; Department </a:t>
            </a:r>
            <a:r>
              <a:rPr lang="en-US" altLang="zh-TW" dirty="0">
                <a:solidFill>
                  <a:schemeClr val="tx2">
                    <a:lumMod val="50000"/>
                  </a:schemeClr>
                </a:solidFill>
              </a:rPr>
              <a:t>of Medicine, National Taiwan </a:t>
            </a:r>
            <a:r>
              <a:rPr lang="en-US" altLang="zh-TW" dirty="0" smtClean="0">
                <a:solidFill>
                  <a:schemeClr val="tx2">
                    <a:lumMod val="50000"/>
                  </a:schemeClr>
                </a:solidFill>
              </a:rPr>
              <a:t>University College </a:t>
            </a:r>
            <a:r>
              <a:rPr lang="en-US" altLang="zh-TW" dirty="0">
                <a:solidFill>
                  <a:schemeClr val="tx2">
                    <a:lumMod val="50000"/>
                  </a:schemeClr>
                </a:solidFill>
              </a:rPr>
              <a:t>of Medicine; National Institute of Infectious Diseases and Vaccinology, National Health Research Institutes, </a:t>
            </a:r>
            <a:r>
              <a:rPr lang="en-US" altLang="zh-TW" dirty="0" smtClean="0">
                <a:solidFill>
                  <a:schemeClr val="tx2">
                    <a:lumMod val="50000"/>
                  </a:schemeClr>
                </a:solidFill>
              </a:rPr>
              <a:t>Taiwan</a:t>
            </a:r>
            <a:endParaRPr lang="zh-TW" altLang="en-US" dirty="0"/>
          </a:p>
        </p:txBody>
      </p:sp>
      <p:pic>
        <p:nvPicPr>
          <p:cNvPr id="6" name="Picture 2114" descr="logo-1"/>
          <p:cNvPicPr>
            <a:picLocks noChangeAspect="1" noChangeArrowheads="1"/>
          </p:cNvPicPr>
          <p:nvPr/>
        </p:nvPicPr>
        <p:blipFill>
          <a:blip r:embed="rId2"/>
          <a:srcRect/>
          <a:stretch>
            <a:fillRect/>
          </a:stretch>
        </p:blipFill>
        <p:spPr bwMode="auto">
          <a:xfrm>
            <a:off x="1928754" y="5385219"/>
            <a:ext cx="1177231" cy="1082724"/>
          </a:xfrm>
          <a:prstGeom prst="rect">
            <a:avLst/>
          </a:prstGeom>
          <a:ln>
            <a:noFill/>
          </a:ln>
          <a:effectLst>
            <a:outerShdw blurRad="190500" algn="tl" rotWithShape="0">
              <a:srgbClr val="000000">
                <a:alpha val="70000"/>
              </a:srgbClr>
            </a:outerShdw>
          </a:effectLst>
        </p:spPr>
      </p:pic>
      <p:pic>
        <p:nvPicPr>
          <p:cNvPr id="7" name="圖片 6"/>
          <p:cNvPicPr/>
          <p:nvPr/>
        </p:nvPicPr>
        <p:blipFill>
          <a:blip r:embed="rId3"/>
          <a:stretch>
            <a:fillRect/>
          </a:stretch>
        </p:blipFill>
        <p:spPr>
          <a:xfrm>
            <a:off x="1928754" y="4029579"/>
            <a:ext cx="1188205" cy="113326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4101869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6017" y="433138"/>
            <a:ext cx="11156883" cy="646331"/>
          </a:xfrm>
          <a:prstGeom prst="rect">
            <a:avLst/>
          </a:prstGeom>
          <a:noFill/>
        </p:spPr>
        <p:txBody>
          <a:bodyPr wrap="square" rtlCol="0">
            <a:spAutoFit/>
          </a:bodyPr>
          <a:lstStyle/>
          <a:p>
            <a:pPr algn="ctr"/>
            <a:r>
              <a:rPr lang="en-US" altLang="zh-TW" sz="3600" b="1" dirty="0" smtClean="0"/>
              <a:t>Ventilator-associated pneumonia</a:t>
            </a:r>
            <a:endParaRPr lang="en-US" sz="3600" b="1" dirty="0"/>
          </a:p>
        </p:txBody>
      </p:sp>
      <p:sp>
        <p:nvSpPr>
          <p:cNvPr id="4" name="TextBox 3"/>
          <p:cNvSpPr txBox="1"/>
          <p:nvPr/>
        </p:nvSpPr>
        <p:spPr>
          <a:xfrm>
            <a:off x="9711087" y="3734126"/>
            <a:ext cx="1079636" cy="707886"/>
          </a:xfrm>
          <a:prstGeom prst="rect">
            <a:avLst/>
          </a:prstGeom>
          <a:noFill/>
        </p:spPr>
        <p:txBody>
          <a:bodyPr wrap="square" rtlCol="0">
            <a:spAutoFit/>
          </a:bodyPr>
          <a:lstStyle/>
          <a:p>
            <a:r>
              <a:rPr lang="en-US" sz="2000" dirty="0"/>
              <a:t>P&lt;0.05</a:t>
            </a:r>
          </a:p>
          <a:p>
            <a:r>
              <a:rPr lang="en-US" sz="2000" dirty="0"/>
              <a:t>For all</a:t>
            </a:r>
          </a:p>
        </p:txBody>
      </p:sp>
      <p:pic>
        <p:nvPicPr>
          <p:cNvPr id="5" name="圖片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74173" y="1278980"/>
            <a:ext cx="10384184" cy="5108984"/>
          </a:xfrm>
          <a:prstGeom prst="rect">
            <a:avLst/>
          </a:prstGeom>
        </p:spPr>
      </p:pic>
      <p:pic>
        <p:nvPicPr>
          <p:cNvPr id="6"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9711087" y="1498600"/>
            <a:ext cx="1728356" cy="168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6786957"/>
      </p:ext>
    </p:extLst>
  </p:cSld>
  <p:clrMapOvr>
    <a:masterClrMapping/>
  </p:clrMapOvr>
  <mc:AlternateContent xmlns:mc="http://schemas.openxmlformats.org/markup-compatibility/2006" xmlns:p14="http://schemas.microsoft.com/office/powerpoint/2010/main">
    <mc:Choice Requires="p14">
      <p:transition p14:dur="400" advTm="13621">
        <p:fade/>
      </p:transition>
    </mc:Choice>
    <mc:Fallback xmlns="">
      <p:transition advTm="13621">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24025" y="510141"/>
            <a:ext cx="10446708" cy="646331"/>
          </a:xfrm>
          <a:prstGeom prst="rect">
            <a:avLst/>
          </a:prstGeom>
          <a:noFill/>
        </p:spPr>
        <p:txBody>
          <a:bodyPr wrap="square" rtlCol="0">
            <a:spAutoFit/>
          </a:bodyPr>
          <a:lstStyle/>
          <a:p>
            <a:pPr algn="ctr"/>
            <a:r>
              <a:rPr lang="en-US" altLang="zh-TW" sz="3600" b="1" dirty="0"/>
              <a:t>UTI causative pathogens</a:t>
            </a:r>
            <a:endParaRPr lang="en-US" sz="3600" b="1" dirty="0"/>
          </a:p>
        </p:txBody>
      </p:sp>
      <p:sp>
        <p:nvSpPr>
          <p:cNvPr id="11" name="TextBox 10"/>
          <p:cNvSpPr txBox="1"/>
          <p:nvPr/>
        </p:nvSpPr>
        <p:spPr>
          <a:xfrm>
            <a:off x="924023" y="5610191"/>
            <a:ext cx="11536381" cy="523220"/>
          </a:xfrm>
          <a:prstGeom prst="rect">
            <a:avLst/>
          </a:prstGeom>
          <a:noFill/>
        </p:spPr>
        <p:txBody>
          <a:bodyPr wrap="square" rtlCol="0">
            <a:spAutoFit/>
          </a:bodyPr>
          <a:lstStyle/>
          <a:p>
            <a:r>
              <a:rPr lang="en-US" altLang="zh-TW" sz="2800" b="1" dirty="0"/>
              <a:t>E. </a:t>
            </a:r>
            <a:r>
              <a:rPr lang="en-US" altLang="zh-TW" sz="2800" b="1" i="1" dirty="0"/>
              <a:t>coli</a:t>
            </a:r>
            <a:r>
              <a:rPr lang="en-US" altLang="zh-TW" sz="2800" b="1" dirty="0"/>
              <a:t> and C. </a:t>
            </a:r>
            <a:r>
              <a:rPr lang="en-US" altLang="zh-TW" sz="2800" b="1" i="1" dirty="0" err="1"/>
              <a:t>albicans</a:t>
            </a:r>
            <a:r>
              <a:rPr lang="en-US" altLang="zh-TW" sz="2800" b="1" dirty="0"/>
              <a:t> are common across all three countries</a:t>
            </a:r>
          </a:p>
        </p:txBody>
      </p:sp>
      <p:sp>
        <p:nvSpPr>
          <p:cNvPr id="4" name="文字方塊 3"/>
          <p:cNvSpPr txBox="1"/>
          <p:nvPr/>
        </p:nvSpPr>
        <p:spPr>
          <a:xfrm>
            <a:off x="1409700" y="1509067"/>
            <a:ext cx="9563965" cy="523220"/>
          </a:xfrm>
          <a:prstGeom prst="rect">
            <a:avLst/>
          </a:prstGeom>
          <a:noFill/>
        </p:spPr>
        <p:txBody>
          <a:bodyPr wrap="none" rtlCol="0">
            <a:spAutoFit/>
          </a:bodyPr>
          <a:lstStyle/>
          <a:p>
            <a:r>
              <a:rPr lang="en-US" altLang="zh-TW" sz="2800" b="1" dirty="0" smtClean="0">
                <a:solidFill>
                  <a:schemeClr val="tx2"/>
                </a:solidFill>
              </a:rPr>
              <a:t>TNIS</a:t>
            </a:r>
            <a:r>
              <a:rPr lang="en-US" altLang="zh-TW" sz="2800" b="1" dirty="0" smtClean="0"/>
              <a:t>                                   </a:t>
            </a:r>
            <a:r>
              <a:rPr lang="en-US" altLang="zh-TW" sz="2800" b="1" dirty="0" smtClean="0">
                <a:solidFill>
                  <a:schemeClr val="accent3">
                    <a:lumMod val="50000"/>
                  </a:schemeClr>
                </a:solidFill>
              </a:rPr>
              <a:t>KONIS</a:t>
            </a:r>
            <a:r>
              <a:rPr lang="en-US" altLang="zh-TW" sz="2800" b="1" dirty="0" smtClean="0"/>
              <a:t>                                   </a:t>
            </a:r>
            <a:r>
              <a:rPr lang="en-US" altLang="zh-TW" sz="2800" b="1" dirty="0" smtClean="0">
                <a:solidFill>
                  <a:schemeClr val="accent6">
                    <a:lumMod val="50000"/>
                  </a:schemeClr>
                </a:solidFill>
              </a:rPr>
              <a:t>JANIS</a:t>
            </a:r>
            <a:endParaRPr lang="zh-TW" altLang="en-US" sz="2800" b="1" dirty="0">
              <a:solidFill>
                <a:schemeClr val="accent6">
                  <a:lumMod val="50000"/>
                </a:schemeClr>
              </a:solidFill>
            </a:endParaRPr>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51055" y="2266882"/>
            <a:ext cx="11792647" cy="328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矩形 6"/>
          <p:cNvSpPr/>
          <p:nvPr/>
        </p:nvSpPr>
        <p:spPr>
          <a:xfrm>
            <a:off x="8261807" y="2032287"/>
            <a:ext cx="287517" cy="34432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3399147" y="2266882"/>
            <a:ext cx="287517" cy="34432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145602661"/>
      </p:ext>
    </p:extLst>
  </p:cSld>
  <p:clrMapOvr>
    <a:masterClrMapping/>
  </p:clrMapOvr>
  <mc:AlternateContent xmlns:mc="http://schemas.openxmlformats.org/markup-compatibility/2006" xmlns:p14="http://schemas.microsoft.com/office/powerpoint/2010/main">
    <mc:Choice Requires="p14">
      <p:transition p14:dur="400" advTm="18580">
        <p:fade/>
      </p:transition>
    </mc:Choice>
    <mc:Fallback xmlns="">
      <p:transition advTm="1858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24025" y="510141"/>
            <a:ext cx="10549225" cy="646331"/>
          </a:xfrm>
          <a:prstGeom prst="rect">
            <a:avLst/>
          </a:prstGeom>
          <a:noFill/>
        </p:spPr>
        <p:txBody>
          <a:bodyPr wrap="square" rtlCol="0">
            <a:spAutoFit/>
          </a:bodyPr>
          <a:lstStyle/>
          <a:p>
            <a:pPr algn="ctr"/>
            <a:r>
              <a:rPr lang="en-US" altLang="zh-TW" sz="3600" b="1" dirty="0"/>
              <a:t>BSI causative pathogens</a:t>
            </a:r>
            <a:endParaRPr lang="en-US" sz="3600" b="1" dirty="0"/>
          </a:p>
        </p:txBody>
      </p:sp>
      <p:sp>
        <p:nvSpPr>
          <p:cNvPr id="15" name="TextBox 14"/>
          <p:cNvSpPr txBox="1"/>
          <p:nvPr/>
        </p:nvSpPr>
        <p:spPr>
          <a:xfrm>
            <a:off x="924025" y="5348580"/>
            <a:ext cx="10778617" cy="1384995"/>
          </a:xfrm>
          <a:prstGeom prst="rect">
            <a:avLst/>
          </a:prstGeom>
          <a:noFill/>
        </p:spPr>
        <p:txBody>
          <a:bodyPr wrap="square" rtlCol="0">
            <a:spAutoFit/>
          </a:bodyPr>
          <a:lstStyle/>
          <a:p>
            <a:r>
              <a:rPr lang="en-US" altLang="zh-TW" sz="2800" b="1" dirty="0"/>
              <a:t>S. </a:t>
            </a:r>
            <a:r>
              <a:rPr lang="en-US" altLang="zh-TW" sz="2800" b="1" i="1" dirty="0"/>
              <a:t>aureus</a:t>
            </a:r>
            <a:r>
              <a:rPr lang="en-US" altLang="zh-TW" sz="2800" b="1" dirty="0"/>
              <a:t> is common across all three countries</a:t>
            </a:r>
          </a:p>
          <a:p>
            <a:r>
              <a:rPr lang="en-GB" altLang="zh-TW" sz="2800" b="1" i="1" dirty="0" err="1"/>
              <a:t>Acinetobacter</a:t>
            </a:r>
            <a:r>
              <a:rPr lang="en-GB" altLang="zh-TW" sz="2800" b="1" i="1" dirty="0"/>
              <a:t> </a:t>
            </a:r>
            <a:r>
              <a:rPr lang="en-GB" altLang="zh-TW" sz="2800" b="1" i="1" dirty="0" err="1"/>
              <a:t>baumannii</a:t>
            </a:r>
            <a:r>
              <a:rPr lang="en-GB" altLang="zh-TW" sz="2800" b="1" dirty="0"/>
              <a:t> and </a:t>
            </a:r>
            <a:r>
              <a:rPr lang="en-GB" altLang="zh-TW" sz="2800" b="1" i="1" dirty="0"/>
              <a:t>Enterococcus</a:t>
            </a:r>
            <a:r>
              <a:rPr lang="en-GB" altLang="zh-TW" sz="2800" b="1" dirty="0"/>
              <a:t> </a:t>
            </a:r>
            <a:r>
              <a:rPr lang="en-GB" altLang="zh-TW" sz="2800" b="1" i="1" dirty="0" err="1"/>
              <a:t>faecium</a:t>
            </a:r>
            <a:r>
              <a:rPr lang="en-GB" altLang="zh-TW" sz="2800" b="1" dirty="0"/>
              <a:t> </a:t>
            </a:r>
            <a:r>
              <a:rPr lang="en-US" altLang="zh-TW" sz="2800" b="1" dirty="0" smtClean="0"/>
              <a:t>are </a:t>
            </a:r>
            <a:r>
              <a:rPr lang="en-US" altLang="zh-TW" sz="2800" b="1" dirty="0"/>
              <a:t>important in </a:t>
            </a:r>
            <a:r>
              <a:rPr lang="en-US" altLang="zh-TW" sz="2800" b="1" dirty="0" smtClean="0"/>
              <a:t>TNIS </a:t>
            </a:r>
            <a:r>
              <a:rPr lang="en-US" altLang="zh-TW" sz="2800" b="1" dirty="0"/>
              <a:t>and Korea</a:t>
            </a:r>
          </a:p>
        </p:txBody>
      </p:sp>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88900" y="2120900"/>
            <a:ext cx="11941270" cy="3354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文字方塊 5"/>
          <p:cNvSpPr txBox="1"/>
          <p:nvPr/>
        </p:nvSpPr>
        <p:spPr>
          <a:xfrm>
            <a:off x="1409700" y="1509067"/>
            <a:ext cx="9563965" cy="523220"/>
          </a:xfrm>
          <a:prstGeom prst="rect">
            <a:avLst/>
          </a:prstGeom>
          <a:noFill/>
        </p:spPr>
        <p:txBody>
          <a:bodyPr wrap="none" rtlCol="0">
            <a:spAutoFit/>
          </a:bodyPr>
          <a:lstStyle/>
          <a:p>
            <a:r>
              <a:rPr lang="en-US" altLang="zh-TW" sz="2800" b="1" dirty="0" smtClean="0">
                <a:solidFill>
                  <a:schemeClr val="tx2"/>
                </a:solidFill>
              </a:rPr>
              <a:t>TNIS</a:t>
            </a:r>
            <a:r>
              <a:rPr lang="en-US" altLang="zh-TW" sz="2800" b="1" dirty="0" smtClean="0"/>
              <a:t>                                   </a:t>
            </a:r>
            <a:r>
              <a:rPr lang="en-US" altLang="zh-TW" sz="2800" b="1" dirty="0" smtClean="0">
                <a:solidFill>
                  <a:schemeClr val="accent3">
                    <a:lumMod val="50000"/>
                  </a:schemeClr>
                </a:solidFill>
              </a:rPr>
              <a:t>KONIS</a:t>
            </a:r>
            <a:r>
              <a:rPr lang="en-US" altLang="zh-TW" sz="2800" b="1" dirty="0" smtClean="0"/>
              <a:t>                                   </a:t>
            </a:r>
            <a:r>
              <a:rPr lang="en-US" altLang="zh-TW" sz="2800" b="1" dirty="0" smtClean="0">
                <a:solidFill>
                  <a:schemeClr val="accent6">
                    <a:lumMod val="50000"/>
                  </a:schemeClr>
                </a:solidFill>
              </a:rPr>
              <a:t>JANIS</a:t>
            </a:r>
            <a:endParaRPr lang="zh-TW" altLang="en-US" sz="2800" b="1" dirty="0">
              <a:solidFill>
                <a:schemeClr val="accent6">
                  <a:lumMod val="50000"/>
                </a:schemeClr>
              </a:solidFill>
            </a:endParaRPr>
          </a:p>
        </p:txBody>
      </p:sp>
      <p:sp>
        <p:nvSpPr>
          <p:cNvPr id="2" name="矩形 1"/>
          <p:cNvSpPr/>
          <p:nvPr/>
        </p:nvSpPr>
        <p:spPr>
          <a:xfrm>
            <a:off x="3544478" y="2032287"/>
            <a:ext cx="287517" cy="34432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8733147" y="1921809"/>
            <a:ext cx="287517" cy="34432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257210851"/>
      </p:ext>
    </p:extLst>
  </p:cSld>
  <p:clrMapOvr>
    <a:masterClrMapping/>
  </p:clrMapOvr>
  <mc:AlternateContent xmlns:mc="http://schemas.openxmlformats.org/markup-compatibility/2006" xmlns:p14="http://schemas.microsoft.com/office/powerpoint/2010/main">
    <mc:Choice Requires="p14">
      <p:transition p14:dur="400" advTm="41013">
        <p:fade/>
      </p:transition>
    </mc:Choice>
    <mc:Fallback xmlns="">
      <p:transition advTm="41013">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924025" y="510141"/>
            <a:ext cx="10826697" cy="646331"/>
          </a:xfrm>
          <a:prstGeom prst="rect">
            <a:avLst/>
          </a:prstGeom>
          <a:noFill/>
        </p:spPr>
        <p:txBody>
          <a:bodyPr wrap="square" rtlCol="0">
            <a:spAutoFit/>
          </a:bodyPr>
          <a:lstStyle/>
          <a:p>
            <a:pPr algn="ctr"/>
            <a:r>
              <a:rPr lang="en-US" altLang="zh-TW" sz="3600" b="1" dirty="0"/>
              <a:t>Pneumonia causative pathogens</a:t>
            </a:r>
            <a:endParaRPr lang="en-US" sz="3600" b="1" dirty="0"/>
          </a:p>
        </p:txBody>
      </p:sp>
      <p:sp>
        <p:nvSpPr>
          <p:cNvPr id="17" name="TextBox 16"/>
          <p:cNvSpPr txBox="1"/>
          <p:nvPr/>
        </p:nvSpPr>
        <p:spPr>
          <a:xfrm>
            <a:off x="924026" y="5348581"/>
            <a:ext cx="11648975" cy="830997"/>
          </a:xfrm>
          <a:prstGeom prst="rect">
            <a:avLst/>
          </a:prstGeom>
          <a:noFill/>
        </p:spPr>
        <p:txBody>
          <a:bodyPr wrap="square" rtlCol="0">
            <a:spAutoFit/>
          </a:bodyPr>
          <a:lstStyle/>
          <a:p>
            <a:r>
              <a:rPr lang="en-US" altLang="zh-TW" sz="2400" b="1" dirty="0"/>
              <a:t>A.</a:t>
            </a:r>
            <a:r>
              <a:rPr lang="zh-TW" altLang="en-US" sz="2400" b="1" dirty="0"/>
              <a:t> </a:t>
            </a:r>
            <a:r>
              <a:rPr lang="en-US" altLang="zh-TW" sz="2400" b="1" i="1" dirty="0" err="1"/>
              <a:t>baumanii</a:t>
            </a:r>
            <a:r>
              <a:rPr lang="en-US" altLang="zh-TW" sz="2400" b="1" i="1" dirty="0"/>
              <a:t> </a:t>
            </a:r>
            <a:r>
              <a:rPr lang="en-US" altLang="zh-TW" sz="2400" b="1" dirty="0"/>
              <a:t>is important in </a:t>
            </a:r>
            <a:r>
              <a:rPr lang="en-US" altLang="zh-TW" sz="2400" b="1" dirty="0" smtClean="0"/>
              <a:t>TNIS </a:t>
            </a:r>
            <a:r>
              <a:rPr lang="en-US" altLang="zh-TW" sz="2400" b="1" dirty="0"/>
              <a:t>and Korea</a:t>
            </a:r>
          </a:p>
          <a:p>
            <a:r>
              <a:rPr lang="en-US" altLang="zh-TW" sz="2400" b="1" dirty="0"/>
              <a:t>P. </a:t>
            </a:r>
            <a:r>
              <a:rPr lang="en-US" altLang="zh-TW" sz="2400" b="1" i="1" dirty="0"/>
              <a:t>aeruginosa</a:t>
            </a:r>
            <a:r>
              <a:rPr lang="en-US" altLang="zh-TW" sz="2400" b="1" dirty="0"/>
              <a:t>, K. </a:t>
            </a:r>
            <a:r>
              <a:rPr lang="en-US" altLang="zh-TW" sz="2400" b="1" i="1" dirty="0"/>
              <a:t>pneumonia, </a:t>
            </a:r>
            <a:r>
              <a:rPr lang="en-US" altLang="zh-TW" sz="2400" b="1" dirty="0"/>
              <a:t>S.</a:t>
            </a:r>
            <a:r>
              <a:rPr lang="en-US" altLang="zh-TW" sz="2400" b="1" i="1" dirty="0"/>
              <a:t> aureus</a:t>
            </a:r>
            <a:r>
              <a:rPr lang="en-US" altLang="zh-TW" sz="2400" b="1" dirty="0"/>
              <a:t> are important across the three countries</a:t>
            </a:r>
          </a:p>
        </p:txBody>
      </p:sp>
      <p:pic>
        <p:nvPicPr>
          <p:cNvPr id="409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59418" y="2211681"/>
            <a:ext cx="11518304" cy="313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文字方塊 5"/>
          <p:cNvSpPr txBox="1"/>
          <p:nvPr/>
        </p:nvSpPr>
        <p:spPr>
          <a:xfrm>
            <a:off x="1409700" y="1509067"/>
            <a:ext cx="9735486" cy="523220"/>
          </a:xfrm>
          <a:prstGeom prst="rect">
            <a:avLst/>
          </a:prstGeom>
          <a:noFill/>
        </p:spPr>
        <p:txBody>
          <a:bodyPr wrap="none" rtlCol="0">
            <a:spAutoFit/>
          </a:bodyPr>
          <a:lstStyle/>
          <a:p>
            <a:r>
              <a:rPr lang="en-US" altLang="zh-TW" sz="2800" b="1" dirty="0" smtClean="0">
                <a:solidFill>
                  <a:schemeClr val="tx2"/>
                </a:solidFill>
              </a:rPr>
              <a:t>TNIS</a:t>
            </a:r>
            <a:r>
              <a:rPr lang="en-US" altLang="zh-TW" sz="2800" b="1" dirty="0" smtClean="0"/>
              <a:t>                                   </a:t>
            </a:r>
            <a:r>
              <a:rPr lang="en-US" altLang="zh-TW" sz="2800" b="1" dirty="0" smtClean="0">
                <a:solidFill>
                  <a:schemeClr val="accent3">
                    <a:lumMod val="50000"/>
                  </a:schemeClr>
                </a:solidFill>
              </a:rPr>
              <a:t>KONIS</a:t>
            </a:r>
            <a:r>
              <a:rPr lang="en-US" altLang="zh-TW" sz="2800" b="1" dirty="0" smtClean="0"/>
              <a:t>                                   </a:t>
            </a:r>
            <a:r>
              <a:rPr lang="en-US" altLang="zh-TW" sz="2800" b="1" dirty="0" smtClean="0">
                <a:solidFill>
                  <a:schemeClr val="accent6">
                    <a:lumMod val="50000"/>
                  </a:schemeClr>
                </a:solidFill>
              </a:rPr>
              <a:t>JANIS</a:t>
            </a:r>
            <a:endParaRPr lang="zh-TW" altLang="en-US" sz="2800" b="1" dirty="0">
              <a:solidFill>
                <a:schemeClr val="accent6">
                  <a:lumMod val="50000"/>
                </a:schemeClr>
              </a:solidFill>
            </a:endParaRPr>
          </a:p>
        </p:txBody>
      </p:sp>
      <p:sp>
        <p:nvSpPr>
          <p:cNvPr id="7" name="矩形 6"/>
          <p:cNvSpPr/>
          <p:nvPr/>
        </p:nvSpPr>
        <p:spPr>
          <a:xfrm>
            <a:off x="8489618" y="2047238"/>
            <a:ext cx="287517" cy="34432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3636385" y="2059857"/>
            <a:ext cx="287517" cy="34432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505205612"/>
      </p:ext>
    </p:extLst>
  </p:cSld>
  <p:clrMapOvr>
    <a:masterClrMapping/>
  </p:clrMapOvr>
  <mc:AlternateContent xmlns:mc="http://schemas.openxmlformats.org/markup-compatibility/2006" xmlns:p14="http://schemas.microsoft.com/office/powerpoint/2010/main">
    <mc:Choice Requires="p14">
      <p:transition p14:dur="400" advTm="31220">
        <p:fade/>
      </p:transition>
    </mc:Choice>
    <mc:Fallback xmlns="">
      <p:transition advTm="3122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en-US" altLang="zh-TW" sz="3600" b="1" dirty="0" smtClean="0"/>
              <a:t>Methicillin-resistant </a:t>
            </a:r>
            <a:r>
              <a:rPr lang="en-US" altLang="zh-TW" sz="3600" b="1" i="1" dirty="0" smtClean="0"/>
              <a:t>Staphylococcus aureus</a:t>
            </a:r>
            <a:endParaRPr lang="zh-TW" altLang="en-US" sz="3600" b="1" i="1" dirty="0"/>
          </a:p>
        </p:txBody>
      </p:sp>
      <p:sp>
        <p:nvSpPr>
          <p:cNvPr id="4" name="投影片編號版面配置區 3"/>
          <p:cNvSpPr>
            <a:spLocks noGrp="1"/>
          </p:cNvSpPr>
          <p:nvPr>
            <p:ph type="sldNum" sz="quarter" idx="12"/>
          </p:nvPr>
        </p:nvSpPr>
        <p:spPr/>
        <p:txBody>
          <a:bodyPr/>
          <a:lstStyle/>
          <a:p>
            <a:fld id="{F51568B4-638A-4806-ACDF-A9B87A55DD6E}" type="slidenum">
              <a:rPr lang="en-US" smtClean="0"/>
              <a:t>14</a:t>
            </a:fld>
            <a:endParaRPr lang="en-US"/>
          </a:p>
        </p:txBody>
      </p:sp>
      <p:pic>
        <p:nvPicPr>
          <p:cNvPr id="5" name="圖片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40154" y="2485221"/>
            <a:ext cx="4852432" cy="3238051"/>
          </a:xfrm>
          <a:prstGeom prst="rect">
            <a:avLst/>
          </a:prstGeom>
        </p:spPr>
      </p:pic>
      <p:pic>
        <p:nvPicPr>
          <p:cNvPr id="6" name="圖片 5"/>
          <p:cNvPicPr>
            <a:picLocks noChangeAspect="1"/>
          </p:cNvPicPr>
          <p:nvPr/>
        </p:nvPicPr>
        <p:blipFill rotWithShape="1">
          <a:blip r:embed="rId4" cstate="email">
            <a:extLst>
              <a:ext uri="{28A0092B-C50C-407E-A947-70E740481C1C}">
                <a14:useLocalDpi xmlns:a14="http://schemas.microsoft.com/office/drawing/2010/main"/>
              </a:ext>
            </a:extLst>
          </a:blip>
          <a:srcRect r="26833"/>
          <a:stretch/>
        </p:blipFill>
        <p:spPr>
          <a:xfrm>
            <a:off x="5900141" y="2485222"/>
            <a:ext cx="4959537" cy="3238051"/>
          </a:xfrm>
          <a:prstGeom prst="rect">
            <a:avLst/>
          </a:prstGeom>
        </p:spPr>
      </p:pic>
      <p:pic>
        <p:nvPicPr>
          <p:cNvPr id="7"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37031"/>
          <a:stretch/>
        </p:blipFill>
        <p:spPr bwMode="auto">
          <a:xfrm>
            <a:off x="10361536" y="1566472"/>
            <a:ext cx="1728356" cy="1063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文字方塊 2"/>
          <p:cNvSpPr txBox="1"/>
          <p:nvPr/>
        </p:nvSpPr>
        <p:spPr>
          <a:xfrm>
            <a:off x="1062321" y="5894687"/>
            <a:ext cx="5480411" cy="461665"/>
          </a:xfrm>
          <a:prstGeom prst="rect">
            <a:avLst/>
          </a:prstGeom>
          <a:noFill/>
        </p:spPr>
        <p:txBody>
          <a:bodyPr wrap="none" rtlCol="0">
            <a:spAutoFit/>
          </a:bodyPr>
          <a:lstStyle/>
          <a:p>
            <a:r>
              <a:rPr lang="en-GB" altLang="zh-TW" sz="2400" b="1" dirty="0" smtClean="0">
                <a:solidFill>
                  <a:srgbClr val="002060"/>
                </a:solidFill>
              </a:rPr>
              <a:t>65% in </a:t>
            </a:r>
            <a:r>
              <a:rPr lang="en-GB" altLang="zh-TW" sz="2400" b="1" dirty="0">
                <a:solidFill>
                  <a:srgbClr val="002060"/>
                </a:solidFill>
              </a:rPr>
              <a:t>the number of isolates of </a:t>
            </a:r>
            <a:r>
              <a:rPr lang="en-GB" altLang="zh-TW" sz="2400" b="1" dirty="0" smtClean="0">
                <a:solidFill>
                  <a:srgbClr val="002060"/>
                </a:solidFill>
              </a:rPr>
              <a:t>MRSA</a:t>
            </a:r>
            <a:endParaRPr lang="zh-TW" altLang="en-US" sz="2400" b="1" dirty="0">
              <a:solidFill>
                <a:srgbClr val="002060"/>
              </a:solidFill>
            </a:endParaRPr>
          </a:p>
        </p:txBody>
      </p:sp>
      <p:sp>
        <p:nvSpPr>
          <p:cNvPr id="8" name="向下箭號 7"/>
          <p:cNvSpPr/>
          <p:nvPr/>
        </p:nvSpPr>
        <p:spPr>
          <a:xfrm>
            <a:off x="676427" y="5736890"/>
            <a:ext cx="385894" cy="662730"/>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Tree>
    <p:extLst>
      <p:ext uri="{BB962C8B-B14F-4D97-AF65-F5344CB8AC3E}">
        <p14:creationId xmlns:p14="http://schemas.microsoft.com/office/powerpoint/2010/main" val="36968261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en-US" altLang="zh-TW" sz="3600" b="1" dirty="0" err="1" smtClean="0"/>
              <a:t>Carbapenem</a:t>
            </a:r>
            <a:r>
              <a:rPr lang="en-US" altLang="zh-TW" sz="3600" b="1" dirty="0" smtClean="0"/>
              <a:t>-resistant </a:t>
            </a:r>
            <a:r>
              <a:rPr lang="en-US" altLang="zh-TW" sz="3600" b="1" i="1" dirty="0" smtClean="0"/>
              <a:t>Pseudomonas aeruginosa</a:t>
            </a:r>
            <a:endParaRPr lang="zh-TW" altLang="en-US" sz="3600" b="1" i="1" dirty="0"/>
          </a:p>
        </p:txBody>
      </p:sp>
      <p:sp>
        <p:nvSpPr>
          <p:cNvPr id="4" name="投影片編號版面配置區 3"/>
          <p:cNvSpPr>
            <a:spLocks noGrp="1"/>
          </p:cNvSpPr>
          <p:nvPr>
            <p:ph type="sldNum" sz="quarter" idx="12"/>
          </p:nvPr>
        </p:nvSpPr>
        <p:spPr/>
        <p:txBody>
          <a:bodyPr/>
          <a:lstStyle/>
          <a:p>
            <a:fld id="{F51568B4-638A-4806-ACDF-A9B87A55DD6E}" type="slidenum">
              <a:rPr lang="en-US" smtClean="0"/>
              <a:t>15</a:t>
            </a:fld>
            <a:endParaRPr lang="en-US"/>
          </a:p>
        </p:txBody>
      </p:sp>
      <p:pic>
        <p:nvPicPr>
          <p:cNvPr id="5" name="圖片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69374" y="2235775"/>
            <a:ext cx="4819426" cy="3248811"/>
          </a:xfrm>
          <a:prstGeom prst="rect">
            <a:avLst/>
          </a:prstGeom>
        </p:spPr>
      </p:pic>
      <p:pic>
        <p:nvPicPr>
          <p:cNvPr id="6" name="圖片 5"/>
          <p:cNvPicPr>
            <a:picLocks noChangeAspect="1"/>
          </p:cNvPicPr>
          <p:nvPr/>
        </p:nvPicPr>
        <p:blipFill rotWithShape="1">
          <a:blip r:embed="rId4" cstate="email">
            <a:extLst>
              <a:ext uri="{28A0092B-C50C-407E-A947-70E740481C1C}">
                <a14:useLocalDpi xmlns:a14="http://schemas.microsoft.com/office/drawing/2010/main"/>
              </a:ext>
            </a:extLst>
          </a:blip>
          <a:srcRect r="26897"/>
          <a:stretch/>
        </p:blipFill>
        <p:spPr>
          <a:xfrm>
            <a:off x="5999884" y="2235775"/>
            <a:ext cx="4869221" cy="3248811"/>
          </a:xfrm>
          <a:prstGeom prst="rect">
            <a:avLst/>
          </a:prstGeom>
        </p:spPr>
      </p:pic>
      <p:pic>
        <p:nvPicPr>
          <p:cNvPr id="8"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37031"/>
          <a:stretch/>
        </p:blipFill>
        <p:spPr bwMode="auto">
          <a:xfrm>
            <a:off x="10309673" y="1964019"/>
            <a:ext cx="1728356" cy="1063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文字方塊 6"/>
          <p:cNvSpPr txBox="1"/>
          <p:nvPr/>
        </p:nvSpPr>
        <p:spPr>
          <a:xfrm>
            <a:off x="1101470" y="5798838"/>
            <a:ext cx="10754099" cy="461665"/>
          </a:xfrm>
          <a:prstGeom prst="rect">
            <a:avLst/>
          </a:prstGeom>
          <a:noFill/>
        </p:spPr>
        <p:txBody>
          <a:bodyPr wrap="square" rtlCol="0">
            <a:spAutoFit/>
          </a:bodyPr>
          <a:lstStyle/>
          <a:p>
            <a:r>
              <a:rPr lang="en-GB" altLang="zh-TW" sz="2400" b="1" dirty="0" smtClean="0">
                <a:solidFill>
                  <a:srgbClr val="002060"/>
                </a:solidFill>
              </a:rPr>
              <a:t>38% in </a:t>
            </a:r>
            <a:r>
              <a:rPr lang="en-GB" altLang="zh-TW" sz="2400" b="1" dirty="0">
                <a:solidFill>
                  <a:srgbClr val="002060"/>
                </a:solidFill>
              </a:rPr>
              <a:t>the number of isolates of </a:t>
            </a:r>
            <a:r>
              <a:rPr lang="en-GB" altLang="zh-TW" sz="2400" b="1" dirty="0" smtClean="0">
                <a:solidFill>
                  <a:srgbClr val="002060"/>
                </a:solidFill>
              </a:rPr>
              <a:t>CRPA</a:t>
            </a:r>
            <a:endParaRPr lang="zh-TW" altLang="en-US" sz="2400" b="1" dirty="0">
              <a:solidFill>
                <a:srgbClr val="002060"/>
              </a:solidFill>
            </a:endParaRPr>
          </a:p>
        </p:txBody>
      </p:sp>
      <p:sp>
        <p:nvSpPr>
          <p:cNvPr id="3" name="向下箭號 2"/>
          <p:cNvSpPr/>
          <p:nvPr/>
        </p:nvSpPr>
        <p:spPr>
          <a:xfrm>
            <a:off x="676427" y="5736890"/>
            <a:ext cx="385894" cy="662730"/>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Tree>
    <p:extLst>
      <p:ext uri="{BB962C8B-B14F-4D97-AF65-F5344CB8AC3E}">
        <p14:creationId xmlns:p14="http://schemas.microsoft.com/office/powerpoint/2010/main" val="42667322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en-US" altLang="zh-TW" sz="3600" b="1" dirty="0" err="1" smtClean="0"/>
              <a:t>Carbapenem</a:t>
            </a:r>
            <a:r>
              <a:rPr lang="en-US" altLang="zh-TW" sz="3600" b="1" dirty="0" smtClean="0"/>
              <a:t>-resistant </a:t>
            </a:r>
            <a:r>
              <a:rPr lang="en-US" altLang="zh-TW" sz="3600" b="1" i="1" dirty="0" err="1" smtClean="0"/>
              <a:t>Acinetobacter</a:t>
            </a:r>
            <a:r>
              <a:rPr lang="en-US" altLang="zh-TW" sz="3600" b="1" i="1" dirty="0" smtClean="0"/>
              <a:t> </a:t>
            </a:r>
            <a:r>
              <a:rPr lang="en-US" altLang="zh-TW" sz="3600" b="1" i="1" dirty="0" err="1" smtClean="0"/>
              <a:t>baumannii</a:t>
            </a:r>
            <a:r>
              <a:rPr lang="en-US" altLang="zh-TW" sz="3600" b="1" i="1" dirty="0" smtClean="0"/>
              <a:t> complex</a:t>
            </a:r>
            <a:endParaRPr lang="zh-TW" altLang="en-US" sz="3600" b="1" i="1" dirty="0"/>
          </a:p>
        </p:txBody>
      </p:sp>
      <p:sp>
        <p:nvSpPr>
          <p:cNvPr id="4" name="投影片編號版面配置區 3"/>
          <p:cNvSpPr>
            <a:spLocks noGrp="1"/>
          </p:cNvSpPr>
          <p:nvPr>
            <p:ph type="sldNum" sz="quarter" idx="12"/>
          </p:nvPr>
        </p:nvSpPr>
        <p:spPr/>
        <p:txBody>
          <a:bodyPr/>
          <a:lstStyle/>
          <a:p>
            <a:fld id="{F51568B4-638A-4806-ACDF-A9B87A55DD6E}" type="slidenum">
              <a:rPr lang="en-US" smtClean="0"/>
              <a:t>16</a:t>
            </a:fld>
            <a:endParaRPr lang="en-US"/>
          </a:p>
        </p:txBody>
      </p:sp>
      <p:pic>
        <p:nvPicPr>
          <p:cNvPr id="5" name="圖片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9340" y="2674038"/>
            <a:ext cx="4862457" cy="3130476"/>
          </a:xfrm>
          <a:prstGeom prst="rect">
            <a:avLst/>
          </a:prstGeom>
        </p:spPr>
      </p:pic>
      <p:pic>
        <p:nvPicPr>
          <p:cNvPr id="6" name="圖片 5"/>
          <p:cNvPicPr>
            <a:picLocks noChangeAspect="1"/>
          </p:cNvPicPr>
          <p:nvPr/>
        </p:nvPicPr>
        <p:blipFill rotWithShape="1">
          <a:blip r:embed="rId4" cstate="email">
            <a:extLst>
              <a:ext uri="{28A0092B-C50C-407E-A947-70E740481C1C}">
                <a14:useLocalDpi xmlns:a14="http://schemas.microsoft.com/office/drawing/2010/main"/>
              </a:ext>
            </a:extLst>
          </a:blip>
          <a:srcRect r="28221"/>
          <a:stretch/>
        </p:blipFill>
        <p:spPr>
          <a:xfrm>
            <a:off x="5872029" y="2674038"/>
            <a:ext cx="4827393" cy="3130476"/>
          </a:xfrm>
          <a:prstGeom prst="rect">
            <a:avLst/>
          </a:prstGeom>
        </p:spPr>
      </p:pic>
      <p:pic>
        <p:nvPicPr>
          <p:cNvPr id="7"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37031"/>
          <a:stretch/>
        </p:blipFill>
        <p:spPr bwMode="auto">
          <a:xfrm>
            <a:off x="10309673" y="1964019"/>
            <a:ext cx="1728356" cy="1063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文字方塊 7"/>
          <p:cNvSpPr txBox="1"/>
          <p:nvPr/>
        </p:nvSpPr>
        <p:spPr>
          <a:xfrm>
            <a:off x="1062321" y="5937955"/>
            <a:ext cx="5270417" cy="461665"/>
          </a:xfrm>
          <a:prstGeom prst="rect">
            <a:avLst/>
          </a:prstGeom>
          <a:noFill/>
        </p:spPr>
        <p:txBody>
          <a:bodyPr wrap="none" rtlCol="0">
            <a:spAutoFit/>
          </a:bodyPr>
          <a:lstStyle/>
          <a:p>
            <a:r>
              <a:rPr lang="en-GB" altLang="zh-TW" sz="2400" b="1" dirty="0" smtClean="0">
                <a:solidFill>
                  <a:srgbClr val="002060"/>
                </a:solidFill>
              </a:rPr>
              <a:t>49% in </a:t>
            </a:r>
            <a:r>
              <a:rPr lang="en-GB" altLang="zh-TW" sz="2400" b="1" dirty="0">
                <a:solidFill>
                  <a:srgbClr val="002060"/>
                </a:solidFill>
              </a:rPr>
              <a:t>the number of isolates of </a:t>
            </a:r>
            <a:r>
              <a:rPr lang="en-GB" altLang="zh-TW" sz="2400" b="1" dirty="0" smtClean="0">
                <a:solidFill>
                  <a:srgbClr val="002060"/>
                </a:solidFill>
              </a:rPr>
              <a:t>CRAB</a:t>
            </a:r>
            <a:endParaRPr lang="zh-TW" altLang="en-US" sz="2400" b="1" dirty="0">
              <a:solidFill>
                <a:srgbClr val="002060"/>
              </a:solidFill>
            </a:endParaRPr>
          </a:p>
        </p:txBody>
      </p:sp>
      <p:sp>
        <p:nvSpPr>
          <p:cNvPr id="9" name="向下箭號 8"/>
          <p:cNvSpPr/>
          <p:nvPr/>
        </p:nvSpPr>
        <p:spPr>
          <a:xfrm>
            <a:off x="676427" y="5736890"/>
            <a:ext cx="385894" cy="662730"/>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Tree>
    <p:extLst>
      <p:ext uri="{BB962C8B-B14F-4D97-AF65-F5344CB8AC3E}">
        <p14:creationId xmlns:p14="http://schemas.microsoft.com/office/powerpoint/2010/main" val="6148829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57" y="0"/>
            <a:ext cx="12193057" cy="7303641"/>
          </a:xfrm>
          <a:prstGeom prst="rect">
            <a:avLst/>
          </a:prstGeom>
        </p:spPr>
      </p:pic>
      <p:sp>
        <p:nvSpPr>
          <p:cNvPr id="10" name="Oval 9"/>
          <p:cNvSpPr/>
          <p:nvPr/>
        </p:nvSpPr>
        <p:spPr>
          <a:xfrm>
            <a:off x="3652967" y="4048721"/>
            <a:ext cx="1828800" cy="1828800"/>
          </a:xfrm>
          <a:prstGeom prst="ellipse">
            <a:avLst/>
          </a:pr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078585" y="1674332"/>
            <a:ext cx="1472184" cy="1472184"/>
          </a:xfrm>
          <a:prstGeom prst="ellipse">
            <a:avLst/>
          </a:pr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324071" y="1980656"/>
            <a:ext cx="859536" cy="859536"/>
          </a:xfrm>
          <a:prstGeom prst="ellipse">
            <a:avLst/>
          </a:pr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139103" y="4686121"/>
            <a:ext cx="1273215" cy="553998"/>
          </a:xfrm>
          <a:prstGeom prst="rect">
            <a:avLst/>
          </a:prstGeom>
          <a:noFill/>
        </p:spPr>
        <p:txBody>
          <a:bodyPr wrap="square" rtlCol="0">
            <a:spAutoFit/>
          </a:bodyPr>
          <a:lstStyle/>
          <a:p>
            <a:r>
              <a:rPr lang="en-US" sz="3000" b="1" dirty="0"/>
              <a:t>9.34</a:t>
            </a:r>
          </a:p>
        </p:txBody>
      </p:sp>
      <p:sp>
        <p:nvSpPr>
          <p:cNvPr id="8" name="TextBox 7"/>
          <p:cNvSpPr txBox="1"/>
          <p:nvPr/>
        </p:nvSpPr>
        <p:spPr>
          <a:xfrm>
            <a:off x="7318246" y="2133425"/>
            <a:ext cx="1273215" cy="553998"/>
          </a:xfrm>
          <a:prstGeom prst="rect">
            <a:avLst/>
          </a:prstGeom>
          <a:noFill/>
        </p:spPr>
        <p:txBody>
          <a:bodyPr wrap="square" rtlCol="0">
            <a:spAutoFit/>
          </a:bodyPr>
          <a:lstStyle/>
          <a:p>
            <a:r>
              <a:rPr lang="en-US" sz="3000" b="1" dirty="0"/>
              <a:t>4.41</a:t>
            </a:r>
          </a:p>
        </p:txBody>
      </p:sp>
      <p:sp>
        <p:nvSpPr>
          <p:cNvPr id="9" name="TextBox 8"/>
          <p:cNvSpPr txBox="1"/>
          <p:nvPr/>
        </p:nvSpPr>
        <p:spPr>
          <a:xfrm>
            <a:off x="5412318" y="2168149"/>
            <a:ext cx="1273215" cy="553998"/>
          </a:xfrm>
          <a:prstGeom prst="rect">
            <a:avLst/>
          </a:prstGeom>
          <a:noFill/>
        </p:spPr>
        <p:txBody>
          <a:bodyPr wrap="square" rtlCol="0">
            <a:spAutoFit/>
          </a:bodyPr>
          <a:lstStyle/>
          <a:p>
            <a:r>
              <a:rPr lang="en-US" sz="3000" b="1" dirty="0"/>
              <a:t>7.56</a:t>
            </a:r>
          </a:p>
        </p:txBody>
      </p:sp>
      <p:sp>
        <p:nvSpPr>
          <p:cNvPr id="13" name="TextBox 12"/>
          <p:cNvSpPr txBox="1"/>
          <p:nvPr/>
        </p:nvSpPr>
        <p:spPr>
          <a:xfrm>
            <a:off x="4185403" y="4686123"/>
            <a:ext cx="1273215" cy="492443"/>
          </a:xfrm>
          <a:prstGeom prst="rect">
            <a:avLst/>
          </a:prstGeom>
          <a:noFill/>
        </p:spPr>
        <p:txBody>
          <a:bodyPr wrap="square" rtlCol="0">
            <a:spAutoFit/>
          </a:bodyPr>
          <a:lstStyle/>
          <a:p>
            <a:r>
              <a:rPr lang="en-US" sz="2600" b="1" dirty="0"/>
              <a:t>5.03</a:t>
            </a:r>
          </a:p>
        </p:txBody>
      </p:sp>
      <p:sp>
        <p:nvSpPr>
          <p:cNvPr id="14" name="TextBox 13"/>
          <p:cNvSpPr txBox="1"/>
          <p:nvPr/>
        </p:nvSpPr>
        <p:spPr>
          <a:xfrm>
            <a:off x="5516494" y="2198928"/>
            <a:ext cx="1273215" cy="400110"/>
          </a:xfrm>
          <a:prstGeom prst="rect">
            <a:avLst/>
          </a:prstGeom>
          <a:noFill/>
        </p:spPr>
        <p:txBody>
          <a:bodyPr wrap="square" rtlCol="0">
            <a:spAutoFit/>
          </a:bodyPr>
          <a:lstStyle/>
          <a:p>
            <a:r>
              <a:rPr lang="en-US" sz="2000" b="1" dirty="0"/>
              <a:t>2.76</a:t>
            </a:r>
          </a:p>
        </p:txBody>
      </p:sp>
      <p:sp>
        <p:nvSpPr>
          <p:cNvPr id="15" name="TextBox 14"/>
          <p:cNvSpPr txBox="1"/>
          <p:nvPr/>
        </p:nvSpPr>
        <p:spPr>
          <a:xfrm>
            <a:off x="7446721" y="2194321"/>
            <a:ext cx="1273215" cy="400110"/>
          </a:xfrm>
          <a:prstGeom prst="rect">
            <a:avLst/>
          </a:prstGeom>
          <a:noFill/>
        </p:spPr>
        <p:txBody>
          <a:bodyPr wrap="square" rtlCol="0">
            <a:spAutoFit/>
          </a:bodyPr>
          <a:lstStyle/>
          <a:p>
            <a:r>
              <a:rPr lang="en-US" sz="2000" b="1" dirty="0"/>
              <a:t>2.74</a:t>
            </a:r>
          </a:p>
        </p:txBody>
      </p:sp>
      <p:sp>
        <p:nvSpPr>
          <p:cNvPr id="17" name="Rectangle 16"/>
          <p:cNvSpPr/>
          <p:nvPr/>
        </p:nvSpPr>
        <p:spPr>
          <a:xfrm>
            <a:off x="3314651" y="273532"/>
            <a:ext cx="5676900" cy="743889"/>
          </a:xfrm>
          <a:prstGeom prst="rect">
            <a:avLst/>
          </a:prstGeom>
          <a:solidFill>
            <a:schemeClr val="bg1">
              <a:lumMod val="9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b="1" dirty="0">
                <a:solidFill>
                  <a:schemeClr val="tx1"/>
                </a:solidFill>
              </a:rPr>
              <a:t>Overall HAI </a:t>
            </a:r>
            <a:r>
              <a:rPr lang="en-US" altLang="zh-TW" sz="2800" b="1" dirty="0" smtClean="0">
                <a:solidFill>
                  <a:schemeClr val="tx1"/>
                </a:solidFill>
              </a:rPr>
              <a:t>Incidence, 2008</a:t>
            </a:r>
            <a:endParaRPr lang="en-US" sz="2800" dirty="0">
              <a:solidFill>
                <a:schemeClr val="tx1"/>
              </a:solidFill>
            </a:endParaRPr>
          </a:p>
        </p:txBody>
      </p:sp>
      <p:sp>
        <p:nvSpPr>
          <p:cNvPr id="18" name="TextBox 17"/>
          <p:cNvSpPr txBox="1"/>
          <p:nvPr/>
        </p:nvSpPr>
        <p:spPr>
          <a:xfrm>
            <a:off x="-92886" y="1516030"/>
            <a:ext cx="5862673" cy="646331"/>
          </a:xfrm>
          <a:prstGeom prst="rect">
            <a:avLst/>
          </a:prstGeom>
          <a:noFill/>
        </p:spPr>
        <p:txBody>
          <a:bodyPr wrap="square" rtlCol="0">
            <a:spAutoFit/>
          </a:bodyPr>
          <a:lstStyle/>
          <a:p>
            <a:endParaRPr lang="en-US" sz="3600" b="1" dirty="0"/>
          </a:p>
        </p:txBody>
      </p:sp>
      <p:sp>
        <p:nvSpPr>
          <p:cNvPr id="16" name="Rectangle 16"/>
          <p:cNvSpPr/>
          <p:nvPr/>
        </p:nvSpPr>
        <p:spPr>
          <a:xfrm>
            <a:off x="3314651" y="273531"/>
            <a:ext cx="5676900" cy="743889"/>
          </a:xfrm>
          <a:prstGeom prst="rect">
            <a:avLst/>
          </a:prstGeom>
          <a:solidFill>
            <a:schemeClr val="bg1">
              <a:lumMod val="9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b="1" dirty="0">
                <a:solidFill>
                  <a:schemeClr val="tx1"/>
                </a:solidFill>
              </a:rPr>
              <a:t>Overall HAI </a:t>
            </a:r>
            <a:r>
              <a:rPr lang="en-US" altLang="zh-TW" sz="2800" b="1" dirty="0" smtClean="0">
                <a:solidFill>
                  <a:schemeClr val="tx1"/>
                </a:solidFill>
              </a:rPr>
              <a:t>Incidence, 2015</a:t>
            </a:r>
            <a:endParaRPr lang="en-US" sz="2800" dirty="0">
              <a:solidFill>
                <a:schemeClr val="tx1"/>
              </a:solidFill>
            </a:endParaRPr>
          </a:p>
        </p:txBody>
      </p:sp>
    </p:spTree>
    <p:extLst>
      <p:ext uri="{BB962C8B-B14F-4D97-AF65-F5344CB8AC3E}">
        <p14:creationId xmlns:p14="http://schemas.microsoft.com/office/powerpoint/2010/main" val="3535885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1000" fill="hold"/>
                                        <p:tgtEl>
                                          <p:spTgt spid="10"/>
                                        </p:tgtEl>
                                      </p:cBhvr>
                                      <p:by x="50000" y="50000"/>
                                    </p:animScale>
                                  </p:childTnLst>
                                </p:cTn>
                              </p:par>
                              <p:par>
                                <p:cTn id="7" presetID="6" presetClass="emph" presetSubtype="0" fill="hold" grpId="0" nodeType="withEffect">
                                  <p:stCondLst>
                                    <p:cond delay="0"/>
                                  </p:stCondLst>
                                  <p:childTnLst>
                                    <p:animScale>
                                      <p:cBhvr>
                                        <p:cTn id="8" dur="1000" fill="hold"/>
                                        <p:tgtEl>
                                          <p:spTgt spid="11"/>
                                        </p:tgtEl>
                                      </p:cBhvr>
                                      <p:by x="36000" y="36000"/>
                                    </p:animScale>
                                  </p:childTnLst>
                                </p:cTn>
                              </p:par>
                              <p:par>
                                <p:cTn id="9" presetID="6" presetClass="emph" presetSubtype="0" fill="hold" grpId="0" nodeType="withEffect">
                                  <p:stCondLst>
                                    <p:cond delay="0"/>
                                  </p:stCondLst>
                                  <p:childTnLst>
                                    <p:animScale>
                                      <p:cBhvr>
                                        <p:cTn id="10" dur="1000" fill="hold"/>
                                        <p:tgtEl>
                                          <p:spTgt spid="12"/>
                                        </p:tgtEl>
                                      </p:cBhvr>
                                      <p:by x="63000" y="63000"/>
                                    </p:animScale>
                                  </p:childTnLst>
                                </p:cTn>
                              </p:par>
                              <p:par>
                                <p:cTn id="11" presetID="10" presetClass="exit" presetSubtype="0" fill="hold" grpId="0" nodeType="withEffect">
                                  <p:stCondLst>
                                    <p:cond delay="0"/>
                                  </p:stCondLst>
                                  <p:childTnLst>
                                    <p:animEffect transition="out" filter="fade">
                                      <p:cBhvr>
                                        <p:cTn id="12" dur="500"/>
                                        <p:tgtEl>
                                          <p:spTgt spid="3"/>
                                        </p:tgtEl>
                                      </p:cBhvr>
                                    </p:animEffect>
                                    <p:set>
                                      <p:cBhvr>
                                        <p:cTn id="13" dur="1" fill="hold">
                                          <p:stCondLst>
                                            <p:cond delay="499"/>
                                          </p:stCondLst>
                                        </p:cTn>
                                        <p:tgtEl>
                                          <p:spTgt spid="3"/>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9"/>
                                        </p:tgtEl>
                                      </p:cBhvr>
                                    </p:animEffect>
                                    <p:set>
                                      <p:cBhvr>
                                        <p:cTn id="16" dur="1" fill="hold">
                                          <p:stCondLst>
                                            <p:cond delay="499"/>
                                          </p:stCondLst>
                                        </p:cTn>
                                        <p:tgtEl>
                                          <p:spTgt spid="9"/>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8"/>
                                        </p:tgtEl>
                                      </p:cBhvr>
                                    </p:animEffect>
                                    <p:set>
                                      <p:cBhvr>
                                        <p:cTn id="19" dur="1" fill="hold">
                                          <p:stCondLst>
                                            <p:cond delay="499"/>
                                          </p:stCondLst>
                                        </p:cTn>
                                        <p:tgtEl>
                                          <p:spTgt spid="8"/>
                                        </p:tgtEl>
                                        <p:attrNameLst>
                                          <p:attrName>style.visibility</p:attrName>
                                        </p:attrNameLst>
                                      </p:cBhvr>
                                      <p:to>
                                        <p:strVal val="hidden"/>
                                      </p:to>
                                    </p:set>
                                  </p:childTnLst>
                                </p:cTn>
                              </p:par>
                            </p:childTnLst>
                          </p:cTn>
                        </p:par>
                        <p:par>
                          <p:cTn id="20" fill="hold">
                            <p:stCondLst>
                              <p:cond delay="1000"/>
                            </p:stCondLst>
                            <p:childTnLst>
                              <p:par>
                                <p:cTn id="21" presetID="10" presetClass="exit" presetSubtype="0" fill="hold" grpId="0" nodeType="afterEffect" nodePh="1">
                                  <p:stCondLst>
                                    <p:cond delay="250"/>
                                  </p:stCondLst>
                                  <p:endCondLst>
                                    <p:cond evt="begin" delay="0">
                                      <p:tn val="21"/>
                                    </p:cond>
                                  </p:endCondLst>
                                  <p:childTnLst>
                                    <p:animEffect transition="out" filter="fade">
                                      <p:cBhvr>
                                        <p:cTn id="22" dur="250"/>
                                        <p:tgtEl>
                                          <p:spTgt spid="18"/>
                                        </p:tgtEl>
                                      </p:cBhvr>
                                    </p:animEffect>
                                    <p:set>
                                      <p:cBhvr>
                                        <p:cTn id="23" dur="1" fill="hold">
                                          <p:stCondLst>
                                            <p:cond delay="249"/>
                                          </p:stCondLst>
                                        </p:cTn>
                                        <p:tgtEl>
                                          <p:spTgt spid="18"/>
                                        </p:tgtEl>
                                        <p:attrNameLst>
                                          <p:attrName>style.visibility</p:attrName>
                                        </p:attrNameLst>
                                      </p:cBhvr>
                                      <p:to>
                                        <p:strVal val="hidden"/>
                                      </p:to>
                                    </p:set>
                                  </p:childTnLst>
                                </p:cTn>
                              </p:par>
                            </p:childTnLst>
                          </p:cTn>
                        </p:par>
                        <p:par>
                          <p:cTn id="24" fill="hold">
                            <p:stCondLst>
                              <p:cond delay="1500"/>
                            </p:stCondLst>
                            <p:childTnLst>
                              <p:par>
                                <p:cTn id="25" presetID="10" presetClass="entr" presetSubtype="0" fill="hold" grpId="0" nodeType="afterEffect">
                                  <p:stCondLst>
                                    <p:cond delay="50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grpId="0" nodeType="withEffect">
                                  <p:stCondLst>
                                    <p:cond delay="50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par>
                                <p:cTn id="31" presetID="10" presetClass="entr" presetSubtype="0" fill="hold" grpId="0" nodeType="withEffect">
                                  <p:stCondLst>
                                    <p:cond delay="50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par>
                                <p:cTn id="34" presetID="1" presetClass="entr" presetSubtype="0" fill="hold" grpId="0" nodeType="withEffect">
                                  <p:stCondLst>
                                    <p:cond delay="500"/>
                                  </p:stCondLst>
                                  <p:childTnLst>
                                    <p:set>
                                      <p:cBhvr>
                                        <p:cTn id="35"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3" grpId="0"/>
      <p:bldP spid="8" grpId="0"/>
      <p:bldP spid="9" grpId="0"/>
      <p:bldP spid="13" grpId="0"/>
      <p:bldP spid="14" grpId="0"/>
      <p:bldP spid="15" grpId="0"/>
      <p:bldP spid="18" grpId="0"/>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b="1" dirty="0" smtClean="0"/>
              <a:t>TNIS</a:t>
            </a:r>
            <a:endParaRPr lang="zh-TW" altLang="en-US" b="1" dirty="0"/>
          </a:p>
        </p:txBody>
      </p:sp>
      <p:sp>
        <p:nvSpPr>
          <p:cNvPr id="3" name="內容版面配置區 2"/>
          <p:cNvSpPr>
            <a:spLocks noGrp="1"/>
          </p:cNvSpPr>
          <p:nvPr>
            <p:ph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F51568B4-638A-4806-ACDF-A9B87A55DD6E}" type="slidenum">
              <a:rPr lang="en-US" smtClean="0"/>
              <a:t>18</a:t>
            </a:fld>
            <a:endParaRPr lang="en-US"/>
          </a:p>
        </p:txBody>
      </p:sp>
      <p:pic>
        <p:nvPicPr>
          <p:cNvPr id="5" name="圖片 4"/>
          <p:cNvPicPr>
            <a:picLocks noChangeAspect="1"/>
          </p:cNvPicPr>
          <p:nvPr/>
        </p:nvPicPr>
        <p:blipFill rotWithShape="1">
          <a:blip r:embed="rId3"/>
          <a:srcRect l="7314" t="20955" r="18863" b="28222"/>
          <a:stretch/>
        </p:blipFill>
        <p:spPr>
          <a:xfrm>
            <a:off x="110836" y="1368006"/>
            <a:ext cx="11970327" cy="4635521"/>
          </a:xfrm>
          <a:prstGeom prst="rect">
            <a:avLst/>
          </a:prstGeom>
        </p:spPr>
      </p:pic>
      <p:pic>
        <p:nvPicPr>
          <p:cNvPr id="6" name="圖片 5"/>
          <p:cNvPicPr>
            <a:picLocks noChangeAspect="1"/>
          </p:cNvPicPr>
          <p:nvPr/>
        </p:nvPicPr>
        <p:blipFill rotWithShape="1">
          <a:blip r:embed="rId4" cstate="email">
            <a:extLst>
              <a:ext uri="{28A0092B-C50C-407E-A947-70E740481C1C}">
                <a14:useLocalDpi xmlns:a14="http://schemas.microsoft.com/office/drawing/2010/main"/>
              </a:ext>
            </a:extLst>
          </a:blip>
          <a:srcRect l="14232" t="83589" r="8831"/>
          <a:stretch/>
        </p:blipFill>
        <p:spPr>
          <a:xfrm>
            <a:off x="2157845" y="5817988"/>
            <a:ext cx="8634846" cy="717950"/>
          </a:xfrm>
          <a:prstGeom prst="rect">
            <a:avLst/>
          </a:prstGeom>
        </p:spPr>
      </p:pic>
    </p:spTree>
    <p:extLst>
      <p:ext uri="{BB962C8B-B14F-4D97-AF65-F5344CB8AC3E}">
        <p14:creationId xmlns:p14="http://schemas.microsoft.com/office/powerpoint/2010/main" val="33596664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346168"/>
            <a:ext cx="10515600" cy="1325563"/>
          </a:xfrm>
        </p:spPr>
        <p:txBody>
          <a:bodyPr/>
          <a:lstStyle/>
          <a:p>
            <a:pPr algn="ctr"/>
            <a:r>
              <a:rPr lang="en-US" altLang="zh-TW" b="1" dirty="0" smtClean="0"/>
              <a:t>KONIS</a:t>
            </a:r>
            <a:endParaRPr lang="zh-TW" altLang="en-US" b="1" dirty="0"/>
          </a:p>
        </p:txBody>
      </p:sp>
      <p:sp>
        <p:nvSpPr>
          <p:cNvPr id="3" name="內容版面配置區 2"/>
          <p:cNvSpPr>
            <a:spLocks noGrp="1"/>
          </p:cNvSpPr>
          <p:nvPr>
            <p:ph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F51568B4-638A-4806-ACDF-A9B87A55DD6E}" type="slidenum">
              <a:rPr lang="en-US" smtClean="0"/>
              <a:t>19</a:t>
            </a:fld>
            <a:endParaRPr lang="en-US"/>
          </a:p>
        </p:txBody>
      </p:sp>
      <p:pic>
        <p:nvPicPr>
          <p:cNvPr id="5" name="圖片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30381" y="1627277"/>
            <a:ext cx="11278558" cy="4175949"/>
          </a:xfrm>
          <a:prstGeom prst="rect">
            <a:avLst/>
          </a:prstGeom>
        </p:spPr>
      </p:pic>
      <p:sp>
        <p:nvSpPr>
          <p:cNvPr id="6" name="矩形 5"/>
          <p:cNvSpPr/>
          <p:nvPr/>
        </p:nvSpPr>
        <p:spPr>
          <a:xfrm>
            <a:off x="467591" y="5548745"/>
            <a:ext cx="1288473" cy="4675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7" name="圖片 6"/>
          <p:cNvPicPr>
            <a:picLocks noChangeAspect="1"/>
          </p:cNvPicPr>
          <p:nvPr/>
        </p:nvPicPr>
        <p:blipFill rotWithShape="1">
          <a:blip r:embed="rId4" cstate="email">
            <a:extLst>
              <a:ext uri="{28A0092B-C50C-407E-A947-70E740481C1C}">
                <a14:useLocalDpi xmlns:a14="http://schemas.microsoft.com/office/drawing/2010/main"/>
              </a:ext>
            </a:extLst>
          </a:blip>
          <a:srcRect l="14232" t="83589" r="8831"/>
          <a:stretch/>
        </p:blipFill>
        <p:spPr>
          <a:xfrm>
            <a:off x="630381" y="5657361"/>
            <a:ext cx="8634846" cy="717950"/>
          </a:xfrm>
          <a:prstGeom prst="rect">
            <a:avLst/>
          </a:prstGeom>
        </p:spPr>
      </p:pic>
    </p:spTree>
    <p:extLst>
      <p:ext uri="{BB962C8B-B14F-4D97-AF65-F5344CB8AC3E}">
        <p14:creationId xmlns:p14="http://schemas.microsoft.com/office/powerpoint/2010/main" val="5272902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a:extLst>
              <a:ext uri="{BEBA8EAE-BF5A-486C-A8C5-ECC9F3942E4B}">
                <a14:imgProps xmlns:a14="http://schemas.microsoft.com/office/drawing/2010/main">
                  <a14:imgLayer r:embed="rId5">
                    <a14:imgEffect>
                      <a14:saturation sat="95000"/>
                    </a14:imgEffect>
                    <a14:imgEffect>
                      <a14:brightnessContrast bright="-2000"/>
                    </a14:imgEffect>
                  </a14:imgLayer>
                </a14:imgProps>
              </a:ext>
            </a:extLst>
          </a:blip>
          <a:srcRect l="14751" t="21222" r="12471" b="12933"/>
          <a:stretch/>
        </p:blipFill>
        <p:spPr>
          <a:xfrm>
            <a:off x="-560889" y="0"/>
            <a:ext cx="12820103" cy="6858000"/>
          </a:xfrm>
          <a:prstGeom prst="rect">
            <a:avLst/>
          </a:prstGeom>
        </p:spPr>
      </p:pic>
      <p:sp>
        <p:nvSpPr>
          <p:cNvPr id="14" name="TextBox 13"/>
          <p:cNvSpPr txBox="1"/>
          <p:nvPr/>
        </p:nvSpPr>
        <p:spPr>
          <a:xfrm>
            <a:off x="398688" y="1513520"/>
            <a:ext cx="1201512" cy="769441"/>
          </a:xfrm>
          <a:prstGeom prst="rect">
            <a:avLst/>
          </a:prstGeom>
          <a:noFill/>
        </p:spPr>
        <p:txBody>
          <a:bodyPr wrap="square" rtlCol="0">
            <a:spAutoFit/>
          </a:bodyPr>
          <a:lstStyle/>
          <a:p>
            <a:r>
              <a:rPr lang="en-US" altLang="zh-TW" sz="2200" b="1" dirty="0"/>
              <a:t>CNISP</a:t>
            </a:r>
          </a:p>
          <a:p>
            <a:r>
              <a:rPr lang="en-US" altLang="zh-TW" sz="2200" b="1" dirty="0"/>
              <a:t>Canada</a:t>
            </a:r>
          </a:p>
        </p:txBody>
      </p:sp>
      <p:sp>
        <p:nvSpPr>
          <p:cNvPr id="31" name="TextBox 30"/>
          <p:cNvSpPr txBox="1"/>
          <p:nvPr/>
        </p:nvSpPr>
        <p:spPr>
          <a:xfrm>
            <a:off x="9898917" y="5371156"/>
            <a:ext cx="1179067" cy="707886"/>
          </a:xfrm>
          <a:prstGeom prst="rect">
            <a:avLst/>
          </a:prstGeom>
          <a:noFill/>
        </p:spPr>
        <p:txBody>
          <a:bodyPr wrap="square" rtlCol="0">
            <a:spAutoFit/>
          </a:bodyPr>
          <a:lstStyle/>
          <a:p>
            <a:r>
              <a:rPr lang="en-US" altLang="zh-TW" sz="2000" b="1" dirty="0"/>
              <a:t>VICNISS</a:t>
            </a:r>
          </a:p>
          <a:p>
            <a:r>
              <a:rPr lang="en-US" altLang="zh-TW" sz="2000" b="1" dirty="0"/>
              <a:t>Australia</a:t>
            </a:r>
          </a:p>
        </p:txBody>
      </p:sp>
      <p:sp>
        <p:nvSpPr>
          <p:cNvPr id="19" name="TextBox 18"/>
          <p:cNvSpPr txBox="1"/>
          <p:nvPr/>
        </p:nvSpPr>
        <p:spPr>
          <a:xfrm>
            <a:off x="4917523" y="2097901"/>
            <a:ext cx="2133304" cy="461665"/>
          </a:xfrm>
          <a:prstGeom prst="rect">
            <a:avLst/>
          </a:prstGeom>
          <a:noFill/>
        </p:spPr>
        <p:txBody>
          <a:bodyPr wrap="square" rtlCol="0">
            <a:spAutoFit/>
          </a:bodyPr>
          <a:lstStyle/>
          <a:p>
            <a:r>
              <a:rPr lang="en-US" altLang="zh-TW" sz="2400" b="1" dirty="0">
                <a:solidFill>
                  <a:srgbClr val="C00000"/>
                </a:solidFill>
              </a:rPr>
              <a:t>HAI-net Europe</a:t>
            </a:r>
          </a:p>
        </p:txBody>
      </p:sp>
      <p:sp>
        <p:nvSpPr>
          <p:cNvPr id="22" name="TextBox 21"/>
          <p:cNvSpPr txBox="1"/>
          <p:nvPr/>
        </p:nvSpPr>
        <p:spPr>
          <a:xfrm>
            <a:off x="721044" y="2479375"/>
            <a:ext cx="1078699" cy="830997"/>
          </a:xfrm>
          <a:prstGeom prst="rect">
            <a:avLst/>
          </a:prstGeom>
          <a:noFill/>
        </p:spPr>
        <p:txBody>
          <a:bodyPr wrap="square" rtlCol="0">
            <a:spAutoFit/>
          </a:bodyPr>
          <a:lstStyle/>
          <a:p>
            <a:r>
              <a:rPr lang="en-US" altLang="zh-TW" sz="2400" b="1" dirty="0">
                <a:solidFill>
                  <a:srgbClr val="C00000"/>
                </a:solidFill>
              </a:rPr>
              <a:t>NHSN</a:t>
            </a:r>
          </a:p>
          <a:p>
            <a:r>
              <a:rPr lang="en-US" altLang="zh-TW" sz="2400" b="1" dirty="0">
                <a:solidFill>
                  <a:srgbClr val="C00000"/>
                </a:solidFill>
              </a:rPr>
              <a:t>USA</a:t>
            </a:r>
          </a:p>
        </p:txBody>
      </p:sp>
      <p:sp>
        <p:nvSpPr>
          <p:cNvPr id="34" name="Rectangle 33"/>
          <p:cNvSpPr/>
          <p:nvPr/>
        </p:nvSpPr>
        <p:spPr>
          <a:xfrm>
            <a:off x="2592154" y="325080"/>
            <a:ext cx="7429499" cy="759558"/>
          </a:xfrm>
          <a:prstGeom prst="rect">
            <a:avLst/>
          </a:prstGeom>
          <a:solidFill>
            <a:schemeClr val="bg1">
              <a:lumMod val="9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b="1" dirty="0">
                <a:solidFill>
                  <a:schemeClr val="tx1"/>
                </a:solidFill>
              </a:rPr>
              <a:t>National and Regional HAI </a:t>
            </a:r>
            <a:r>
              <a:rPr lang="en-US" altLang="zh-TW" sz="2800" b="1" dirty="0" smtClean="0">
                <a:solidFill>
                  <a:schemeClr val="tx1"/>
                </a:solidFill>
              </a:rPr>
              <a:t>surveillance</a:t>
            </a:r>
            <a:endParaRPr lang="en-US" sz="2800" dirty="0">
              <a:solidFill>
                <a:schemeClr val="tx1"/>
              </a:solidFill>
            </a:endParaRPr>
          </a:p>
        </p:txBody>
      </p:sp>
    </p:spTree>
    <p:custDataLst>
      <p:tags r:id="rId1"/>
    </p:custDataLst>
    <p:extLst>
      <p:ext uri="{BB962C8B-B14F-4D97-AF65-F5344CB8AC3E}">
        <p14:creationId xmlns:p14="http://schemas.microsoft.com/office/powerpoint/2010/main" val="2958036710"/>
      </p:ext>
    </p:extLst>
  </p:cSld>
  <p:clrMapOvr>
    <a:masterClrMapping/>
  </p:clrMapOvr>
  <mc:AlternateContent xmlns:mc="http://schemas.openxmlformats.org/markup-compatibility/2006" xmlns:p14="http://schemas.microsoft.com/office/powerpoint/2010/main">
    <mc:Choice Requires="p14">
      <p:transition p14:dur="400" advTm="81434">
        <p:fade/>
      </p:transition>
    </mc:Choice>
    <mc:Fallback xmlns="">
      <p:transition advTm="81434">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b="1" dirty="0" smtClean="0"/>
              <a:t>JANIS</a:t>
            </a:r>
            <a:endParaRPr lang="zh-TW" altLang="en-US" b="1" dirty="0"/>
          </a:p>
        </p:txBody>
      </p:sp>
      <p:sp>
        <p:nvSpPr>
          <p:cNvPr id="3" name="內容版面配置區 2"/>
          <p:cNvSpPr>
            <a:spLocks noGrp="1"/>
          </p:cNvSpPr>
          <p:nvPr>
            <p:ph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F51568B4-638A-4806-ACDF-A9B87A55DD6E}" type="slidenum">
              <a:rPr lang="en-US" smtClean="0"/>
              <a:t>20</a:t>
            </a:fld>
            <a:endParaRPr lang="en-US"/>
          </a:p>
        </p:txBody>
      </p:sp>
      <p:pic>
        <p:nvPicPr>
          <p:cNvPr id="5" name="圖片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84358" y="1646236"/>
            <a:ext cx="11223283" cy="4374541"/>
          </a:xfrm>
          <a:prstGeom prst="rect">
            <a:avLst/>
          </a:prstGeom>
        </p:spPr>
      </p:pic>
    </p:spTree>
    <p:extLst>
      <p:ext uri="{BB962C8B-B14F-4D97-AF65-F5344CB8AC3E}">
        <p14:creationId xmlns:p14="http://schemas.microsoft.com/office/powerpoint/2010/main" val="31178876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l="1039" t="2233" r="1410" b="13179"/>
          <a:stretch/>
        </p:blipFill>
        <p:spPr>
          <a:xfrm>
            <a:off x="2170391" y="2136808"/>
            <a:ext cx="7647378" cy="3669975"/>
          </a:xfrm>
          <a:prstGeom prst="rect">
            <a:avLst/>
          </a:prstGeom>
        </p:spPr>
      </p:pic>
      <p:sp>
        <p:nvSpPr>
          <p:cNvPr id="2" name="TextBox 1"/>
          <p:cNvSpPr txBox="1"/>
          <p:nvPr/>
        </p:nvSpPr>
        <p:spPr>
          <a:xfrm>
            <a:off x="798960" y="278788"/>
            <a:ext cx="10798084" cy="892552"/>
          </a:xfrm>
          <a:prstGeom prst="rect">
            <a:avLst/>
          </a:prstGeom>
          <a:noFill/>
        </p:spPr>
        <p:txBody>
          <a:bodyPr wrap="square" rtlCol="0">
            <a:spAutoFit/>
          </a:bodyPr>
          <a:lstStyle/>
          <a:p>
            <a:pPr algn="ctr"/>
            <a:r>
              <a:rPr lang="en-US" altLang="zh-TW" sz="3200" b="1" dirty="0" smtClean="0"/>
              <a:t>Integrated surveillance and intervention, TNIS</a:t>
            </a:r>
          </a:p>
          <a:p>
            <a:pPr algn="ctr"/>
            <a:r>
              <a:rPr lang="en-US" altLang="zh-TW" sz="2000" b="1" dirty="0" err="1" smtClean="0">
                <a:solidFill>
                  <a:srgbClr val="C00000"/>
                </a:solidFill>
              </a:rPr>
              <a:t>Carbapenem</a:t>
            </a:r>
            <a:r>
              <a:rPr lang="en-US" altLang="zh-TW" sz="2000" b="1" dirty="0" smtClean="0">
                <a:solidFill>
                  <a:srgbClr val="C00000"/>
                </a:solidFill>
              </a:rPr>
              <a:t>-resistant </a:t>
            </a:r>
            <a:r>
              <a:rPr lang="en-US" altLang="zh-TW" sz="2000" b="1" i="1" dirty="0" err="1">
                <a:solidFill>
                  <a:srgbClr val="C00000"/>
                </a:solidFill>
              </a:rPr>
              <a:t>Acinetobacter</a:t>
            </a:r>
            <a:r>
              <a:rPr lang="en-US" altLang="zh-TW" sz="2000" b="1" i="1" dirty="0">
                <a:solidFill>
                  <a:srgbClr val="C00000"/>
                </a:solidFill>
              </a:rPr>
              <a:t> </a:t>
            </a:r>
            <a:r>
              <a:rPr lang="en-US" altLang="zh-TW" sz="2000" b="1" i="1" dirty="0" err="1">
                <a:solidFill>
                  <a:srgbClr val="C00000"/>
                </a:solidFill>
              </a:rPr>
              <a:t>baumannii</a:t>
            </a:r>
            <a:r>
              <a:rPr lang="en-US" altLang="zh-TW" sz="2000" b="1" i="1" dirty="0">
                <a:solidFill>
                  <a:srgbClr val="C00000"/>
                </a:solidFill>
              </a:rPr>
              <a:t> complex</a:t>
            </a:r>
            <a:endParaRPr lang="en-US" sz="2000" b="1" dirty="0">
              <a:solidFill>
                <a:srgbClr val="C00000"/>
              </a:solidFill>
            </a:endParaRPr>
          </a:p>
        </p:txBody>
      </p:sp>
      <p:cxnSp>
        <p:nvCxnSpPr>
          <p:cNvPr id="5" name="Shape 392"/>
          <p:cNvCxnSpPr/>
          <p:nvPr/>
        </p:nvCxnSpPr>
        <p:spPr>
          <a:xfrm flipH="1">
            <a:off x="7582279" y="3014023"/>
            <a:ext cx="1025" cy="457200"/>
          </a:xfrm>
          <a:prstGeom prst="straightConnector1">
            <a:avLst/>
          </a:prstGeom>
          <a:ln w="28575">
            <a:headEnd type="none" w="med" len="med"/>
            <a:tailEnd type="stealth" w="lg" len="lg"/>
          </a:ln>
        </p:spPr>
        <p:style>
          <a:lnRef idx="1">
            <a:schemeClr val="accent2"/>
          </a:lnRef>
          <a:fillRef idx="0">
            <a:schemeClr val="accent2"/>
          </a:fillRef>
          <a:effectRef idx="0">
            <a:schemeClr val="accent2"/>
          </a:effectRef>
          <a:fontRef idx="minor">
            <a:schemeClr val="tx1"/>
          </a:fontRef>
        </p:style>
      </p:cxnSp>
      <p:cxnSp>
        <p:nvCxnSpPr>
          <p:cNvPr id="7" name="Shape 385"/>
          <p:cNvCxnSpPr/>
          <p:nvPr/>
        </p:nvCxnSpPr>
        <p:spPr>
          <a:xfrm>
            <a:off x="5075359" y="2021305"/>
            <a:ext cx="0" cy="544607"/>
          </a:xfrm>
          <a:prstGeom prst="straightConnector1">
            <a:avLst/>
          </a:prstGeom>
          <a:ln w="28575">
            <a:headEnd type="none" w="med" len="med"/>
            <a:tailEnd type="stealth" w="lg" len="lg"/>
          </a:ln>
        </p:spPr>
        <p:style>
          <a:lnRef idx="1">
            <a:schemeClr val="accent2"/>
          </a:lnRef>
          <a:fillRef idx="0">
            <a:schemeClr val="accent2"/>
          </a:fillRef>
          <a:effectRef idx="0">
            <a:schemeClr val="accent2"/>
          </a:effectRef>
          <a:fontRef idx="minor">
            <a:schemeClr val="tx1"/>
          </a:fontRef>
        </p:style>
      </p:cxnSp>
      <p:cxnSp>
        <p:nvCxnSpPr>
          <p:cNvPr id="15" name="Shape 385"/>
          <p:cNvCxnSpPr/>
          <p:nvPr/>
        </p:nvCxnSpPr>
        <p:spPr>
          <a:xfrm>
            <a:off x="5915135" y="2428752"/>
            <a:ext cx="0" cy="274320"/>
          </a:xfrm>
          <a:prstGeom prst="straightConnector1">
            <a:avLst/>
          </a:prstGeom>
          <a:ln w="28575">
            <a:headEnd type="none" w="med" len="med"/>
            <a:tailEnd type="stealth" w="lg" len="lg"/>
          </a:ln>
        </p:spPr>
        <p:style>
          <a:lnRef idx="1">
            <a:schemeClr val="accent2"/>
          </a:lnRef>
          <a:fillRef idx="0">
            <a:schemeClr val="accent2"/>
          </a:fillRef>
          <a:effectRef idx="0">
            <a:schemeClr val="accent2"/>
          </a:effectRef>
          <a:fontRef idx="minor">
            <a:schemeClr val="tx1"/>
          </a:fontRef>
        </p:style>
      </p:cxnSp>
      <p:graphicFrame>
        <p:nvGraphicFramePr>
          <p:cNvPr id="20" name="表格 19"/>
          <p:cNvGraphicFramePr>
            <a:graphicFrameLocks noGrp="1"/>
          </p:cNvGraphicFramePr>
          <p:nvPr>
            <p:extLst>
              <p:ext uri="{D42A27DB-BD31-4B8C-83A1-F6EECF244321}">
                <p14:modId xmlns:p14="http://schemas.microsoft.com/office/powerpoint/2010/main" val="2487510158"/>
              </p:ext>
            </p:extLst>
          </p:nvPr>
        </p:nvGraphicFramePr>
        <p:xfrm>
          <a:off x="4978462" y="1592895"/>
          <a:ext cx="5638203" cy="381000"/>
        </p:xfrm>
        <a:graphic>
          <a:graphicData uri="http://schemas.openxmlformats.org/drawingml/2006/table">
            <a:tbl>
              <a:tblPr firstRow="1" bandRow="1">
                <a:tableStyleId>{5C22544A-7EE6-4342-B048-85BDC9FD1C3A}</a:tableStyleId>
              </a:tblPr>
              <a:tblGrid>
                <a:gridCol w="5638203">
                  <a:extLst>
                    <a:ext uri="{9D8B030D-6E8A-4147-A177-3AD203B41FA5}">
                      <a16:colId xmlns:a16="http://schemas.microsoft.com/office/drawing/2014/main" val="20000"/>
                    </a:ext>
                  </a:extLst>
                </a:gridCol>
              </a:tblGrid>
              <a:tr h="375920">
                <a:tc>
                  <a:txBody>
                    <a:bodyPr/>
                    <a:lstStyle/>
                    <a:p>
                      <a:pPr marL="0" marR="0" lvl="0" indent="0" algn="l" rtl="0">
                        <a:lnSpc>
                          <a:spcPct val="100000"/>
                        </a:lnSpc>
                        <a:spcBef>
                          <a:spcPts val="0"/>
                        </a:spcBef>
                        <a:spcAft>
                          <a:spcPts val="0"/>
                        </a:spcAft>
                        <a:buClr>
                          <a:schemeClr val="dk1"/>
                        </a:buClr>
                        <a:buSzPct val="25000"/>
                        <a:buFont typeface="Arial"/>
                        <a:buNone/>
                      </a:pPr>
                      <a:r>
                        <a:rPr lang="en-US" altLang="zh-TW" sz="1900" b="1" i="0" u="none" strike="noStrike" cap="none" dirty="0" smtClean="0">
                          <a:solidFill>
                            <a:schemeClr val="dk1"/>
                          </a:solidFill>
                          <a:latin typeface="Arial"/>
                          <a:ea typeface="Arial"/>
                          <a:cs typeface="Arial"/>
                          <a:sym typeface="Arial"/>
                        </a:rPr>
                        <a:t>Hand Hygiene Program</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5F8B1"/>
                    </a:solidFill>
                  </a:tcPr>
                </a:tc>
                <a:extLst>
                  <a:ext uri="{0D108BD9-81ED-4DB2-BD59-A6C34878D82A}">
                    <a16:rowId xmlns:a16="http://schemas.microsoft.com/office/drawing/2014/main" val="10000"/>
                  </a:ext>
                </a:extLst>
              </a:tr>
            </a:tbl>
          </a:graphicData>
        </a:graphic>
      </p:graphicFrame>
      <p:graphicFrame>
        <p:nvGraphicFramePr>
          <p:cNvPr id="21" name="表格 20"/>
          <p:cNvGraphicFramePr>
            <a:graphicFrameLocks noGrp="1"/>
          </p:cNvGraphicFramePr>
          <p:nvPr>
            <p:extLst>
              <p:ext uri="{D42A27DB-BD31-4B8C-83A1-F6EECF244321}">
                <p14:modId xmlns:p14="http://schemas.microsoft.com/office/powerpoint/2010/main" val="26817843"/>
              </p:ext>
            </p:extLst>
          </p:nvPr>
        </p:nvGraphicFramePr>
        <p:xfrm>
          <a:off x="5794410" y="2021305"/>
          <a:ext cx="4841506" cy="381000"/>
        </p:xfrm>
        <a:graphic>
          <a:graphicData uri="http://schemas.openxmlformats.org/drawingml/2006/table">
            <a:tbl>
              <a:tblPr firstRow="1" bandRow="1">
                <a:tableStyleId>{5C22544A-7EE6-4342-B048-85BDC9FD1C3A}</a:tableStyleId>
              </a:tblPr>
              <a:tblGrid>
                <a:gridCol w="4841506">
                  <a:extLst>
                    <a:ext uri="{9D8B030D-6E8A-4147-A177-3AD203B41FA5}">
                      <a16:colId xmlns:a16="http://schemas.microsoft.com/office/drawing/2014/main" val="20000"/>
                    </a:ext>
                  </a:extLst>
                </a:gridCol>
              </a:tblGrid>
              <a:tr h="375920">
                <a:tc>
                  <a:txBody>
                    <a:bodyPr/>
                    <a:lstStyle/>
                    <a:p>
                      <a:r>
                        <a:rPr lang="en-US" altLang="zh-TW" sz="1900" b="1" dirty="0" smtClean="0">
                          <a:solidFill>
                            <a:schemeClr val="dk1"/>
                          </a:solidFill>
                          <a:latin typeface="Arial"/>
                          <a:ea typeface="Arial"/>
                          <a:cs typeface="Arial"/>
                          <a:sym typeface="Arial"/>
                        </a:rPr>
                        <a:t>Bundle Care Campaign </a:t>
                      </a:r>
                      <a:endParaRPr lang="zh-TW" altLang="en-US" sz="1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EE82"/>
                    </a:solidFill>
                  </a:tcPr>
                </a:tc>
                <a:extLst>
                  <a:ext uri="{0D108BD9-81ED-4DB2-BD59-A6C34878D82A}">
                    <a16:rowId xmlns:a16="http://schemas.microsoft.com/office/drawing/2014/main" val="10000"/>
                  </a:ext>
                </a:extLst>
              </a:tr>
            </a:tbl>
          </a:graphicData>
        </a:graphic>
      </p:graphicFrame>
      <p:graphicFrame>
        <p:nvGraphicFramePr>
          <p:cNvPr id="22" name="表格 21"/>
          <p:cNvGraphicFramePr>
            <a:graphicFrameLocks noGrp="1"/>
          </p:cNvGraphicFramePr>
          <p:nvPr>
            <p:extLst>
              <p:ext uri="{D42A27DB-BD31-4B8C-83A1-F6EECF244321}">
                <p14:modId xmlns:p14="http://schemas.microsoft.com/office/powerpoint/2010/main" val="1036220948"/>
              </p:ext>
            </p:extLst>
          </p:nvPr>
        </p:nvGraphicFramePr>
        <p:xfrm>
          <a:off x="7354958" y="2677652"/>
          <a:ext cx="3300208" cy="381000"/>
        </p:xfrm>
        <a:graphic>
          <a:graphicData uri="http://schemas.openxmlformats.org/drawingml/2006/table">
            <a:tbl>
              <a:tblPr firstRow="1" bandRow="1">
                <a:tableStyleId>{5C22544A-7EE6-4342-B048-85BDC9FD1C3A}</a:tableStyleId>
              </a:tblPr>
              <a:tblGrid>
                <a:gridCol w="3300208">
                  <a:extLst>
                    <a:ext uri="{9D8B030D-6E8A-4147-A177-3AD203B41FA5}">
                      <a16:colId xmlns:a16="http://schemas.microsoft.com/office/drawing/2014/main" val="20000"/>
                    </a:ext>
                  </a:extLst>
                </a:gridCol>
              </a:tblGrid>
              <a:tr h="375920">
                <a:tc>
                  <a:txBody>
                    <a:bodyPr/>
                    <a:lstStyle/>
                    <a:p>
                      <a:pPr marL="0" marR="0" lvl="0" indent="0" algn="l" rtl="0">
                        <a:lnSpc>
                          <a:spcPct val="100000"/>
                        </a:lnSpc>
                        <a:spcBef>
                          <a:spcPts val="0"/>
                        </a:spcBef>
                        <a:spcAft>
                          <a:spcPts val="0"/>
                        </a:spcAft>
                        <a:buClr>
                          <a:schemeClr val="dk1"/>
                        </a:buClr>
                        <a:buSzPct val="25000"/>
                        <a:buFont typeface="Arial"/>
                        <a:buNone/>
                      </a:pPr>
                      <a:r>
                        <a:rPr lang="en-US" altLang="zh-TW" sz="1900" b="1" i="0" u="none" strike="noStrike" cap="none" dirty="0" smtClean="0">
                          <a:solidFill>
                            <a:schemeClr val="dk1"/>
                          </a:solidFill>
                          <a:latin typeface="Arial"/>
                          <a:ea typeface="Arial"/>
                          <a:cs typeface="Arial"/>
                          <a:sym typeface="Arial"/>
                        </a:rPr>
                        <a:t>Antimicrobial stewardship</a:t>
                      </a:r>
                      <a:endParaRPr lang="en-US" altLang="zh-TW" sz="1900" b="1" i="0" u="none" strike="noStrike" cap="none" dirty="0">
                        <a:solidFill>
                          <a:schemeClr val="dk1"/>
                        </a:solidFill>
                        <a:latin typeface="Arial"/>
                        <a:ea typeface="Arial"/>
                        <a:cs typeface="Arial"/>
                        <a:sym typeface="Aria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B68D"/>
                    </a:solidFill>
                  </a:tcPr>
                </a:tc>
                <a:extLst>
                  <a:ext uri="{0D108BD9-81ED-4DB2-BD59-A6C34878D82A}">
                    <a16:rowId xmlns:a16="http://schemas.microsoft.com/office/drawing/2014/main" val="10000"/>
                  </a:ext>
                </a:extLst>
              </a:tr>
            </a:tbl>
          </a:graphicData>
        </a:graphic>
      </p:graphicFrame>
      <p:grpSp>
        <p:nvGrpSpPr>
          <p:cNvPr id="4" name="Group 3"/>
          <p:cNvGrpSpPr/>
          <p:nvPr/>
        </p:nvGrpSpPr>
        <p:grpSpPr>
          <a:xfrm>
            <a:off x="-1730326" y="3372424"/>
            <a:ext cx="12627652" cy="3046268"/>
            <a:chOff x="-1730327" y="3372425"/>
            <a:chExt cx="12627652" cy="3046268"/>
          </a:xfrm>
        </p:grpSpPr>
        <p:sp>
          <p:nvSpPr>
            <p:cNvPr id="23" name="Rectangle 22"/>
            <p:cNvSpPr/>
            <p:nvPr/>
          </p:nvSpPr>
          <p:spPr>
            <a:xfrm>
              <a:off x="1322814" y="5806784"/>
              <a:ext cx="9574511" cy="611909"/>
            </a:xfrm>
            <a:prstGeom prst="rect">
              <a:avLst/>
            </a:prstGeom>
            <a:solidFill>
              <a:schemeClr val="bg1">
                <a:lumMod val="9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b="1" dirty="0">
                  <a:solidFill>
                    <a:schemeClr val="tx1"/>
                  </a:solidFill>
                </a:rPr>
                <a:t>Studies in South Korea found the reason for increased CRAB due to clonal outbreak,</a:t>
              </a:r>
              <a:r>
                <a:rPr lang="zh-TW" altLang="en-US" b="1" dirty="0">
                  <a:solidFill>
                    <a:schemeClr val="tx1"/>
                  </a:solidFill>
                </a:rPr>
                <a:t> </a:t>
              </a:r>
              <a:r>
                <a:rPr lang="en-US" altLang="zh-TW" b="1" dirty="0">
                  <a:solidFill>
                    <a:schemeClr val="tx1"/>
                  </a:solidFill>
                </a:rPr>
                <a:t>suggesting that infection control methods are important in reducing its </a:t>
              </a:r>
              <a:r>
                <a:rPr lang="en-US" altLang="zh-TW" b="1" dirty="0" smtClean="0">
                  <a:solidFill>
                    <a:schemeClr val="tx1"/>
                  </a:solidFill>
                </a:rPr>
                <a:t>incidence.   </a:t>
              </a:r>
              <a:r>
                <a:rPr lang="en-US" altLang="zh-TW" sz="1400" b="1" dirty="0" smtClean="0">
                  <a:solidFill>
                    <a:schemeClr val="tx1"/>
                  </a:solidFill>
                </a:rPr>
                <a:t>J.Y</a:t>
              </a:r>
              <a:r>
                <a:rPr lang="en-US" altLang="zh-TW" sz="1400" b="1" dirty="0">
                  <a:solidFill>
                    <a:schemeClr val="tx1"/>
                  </a:solidFill>
                </a:rPr>
                <a:t>. Choi et al., J </a:t>
              </a:r>
              <a:r>
                <a:rPr lang="en-US" altLang="zh-TW" sz="1400" b="1" dirty="0" err="1">
                  <a:solidFill>
                    <a:schemeClr val="tx1"/>
                  </a:solidFill>
                </a:rPr>
                <a:t>Hosp</a:t>
              </a:r>
              <a:r>
                <a:rPr lang="en-US" altLang="zh-TW" sz="1400" b="1" dirty="0">
                  <a:solidFill>
                    <a:schemeClr val="tx1"/>
                  </a:solidFill>
                </a:rPr>
                <a:t> Infect, </a:t>
              </a:r>
              <a:r>
                <a:rPr lang="en-US" altLang="zh-TW" sz="1400" b="1" dirty="0" smtClean="0">
                  <a:solidFill>
                    <a:schemeClr val="tx1"/>
                  </a:solidFill>
                </a:rPr>
                <a:t>2015</a:t>
              </a:r>
              <a:endParaRPr lang="en-US" dirty="0"/>
            </a:p>
          </p:txBody>
        </p:sp>
        <p:sp>
          <p:nvSpPr>
            <p:cNvPr id="16" name="TextBox 15"/>
            <p:cNvSpPr txBox="1"/>
            <p:nvPr/>
          </p:nvSpPr>
          <p:spPr>
            <a:xfrm>
              <a:off x="-1730327" y="3372425"/>
              <a:ext cx="9549111" cy="492443"/>
            </a:xfrm>
            <a:prstGeom prst="rect">
              <a:avLst/>
            </a:prstGeom>
            <a:noFill/>
          </p:spPr>
          <p:txBody>
            <a:bodyPr wrap="square" rtlCol="0">
              <a:spAutoFit/>
            </a:bodyPr>
            <a:lstStyle/>
            <a:p>
              <a:endParaRPr lang="en-US" sz="2600" b="1" dirty="0"/>
            </a:p>
          </p:txBody>
        </p:sp>
      </p:grpSp>
      <p:sp>
        <p:nvSpPr>
          <p:cNvPr id="8" name="文字方塊 7"/>
          <p:cNvSpPr txBox="1"/>
          <p:nvPr/>
        </p:nvSpPr>
        <p:spPr>
          <a:xfrm rot="16200000">
            <a:off x="1090869" y="3535569"/>
            <a:ext cx="2136193" cy="369332"/>
          </a:xfrm>
          <a:prstGeom prst="rect">
            <a:avLst/>
          </a:prstGeom>
          <a:noFill/>
        </p:spPr>
        <p:txBody>
          <a:bodyPr wrap="square" rtlCol="0">
            <a:spAutoFit/>
          </a:bodyPr>
          <a:lstStyle/>
          <a:p>
            <a:r>
              <a:rPr lang="en-US" altLang="zh-TW" b="1" dirty="0" smtClean="0">
                <a:solidFill>
                  <a:srgbClr val="7030A0"/>
                </a:solidFill>
              </a:rPr>
              <a:t>No. of isolates</a:t>
            </a:r>
            <a:endParaRPr lang="zh-TW" altLang="en-US" b="1" dirty="0">
              <a:solidFill>
                <a:srgbClr val="7030A0"/>
              </a:solidFill>
            </a:endParaRPr>
          </a:p>
        </p:txBody>
      </p:sp>
    </p:spTree>
    <p:extLst>
      <p:ext uri="{BB962C8B-B14F-4D97-AF65-F5344CB8AC3E}">
        <p14:creationId xmlns:p14="http://schemas.microsoft.com/office/powerpoint/2010/main" val="3353092483"/>
      </p:ext>
    </p:extLst>
  </p:cSld>
  <p:clrMapOvr>
    <a:masterClrMapping/>
  </p:clrMapOvr>
  <mc:AlternateContent xmlns:mc="http://schemas.openxmlformats.org/markup-compatibility/2006" xmlns:p14="http://schemas.microsoft.com/office/powerpoint/2010/main">
    <mc:Choice Requires="p14">
      <p:transition p14:dur="400" advTm="46854">
        <p:fade/>
      </p:transition>
    </mc:Choice>
    <mc:Fallback xmlns="">
      <p:transition advTm="4685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p:cNvPicPr>
            <a:picLocks noChangeAspect="1" noChangeArrowheads="1"/>
          </p:cNvPicPr>
          <p:nvPr/>
        </p:nvPicPr>
        <p:blipFill>
          <a:blip r:embed="rId3" cstate="print"/>
          <a:srcRect l="17403" t="18100" r="18240" b="7631"/>
          <a:stretch>
            <a:fillRect/>
          </a:stretch>
        </p:blipFill>
        <p:spPr bwMode="auto">
          <a:xfrm>
            <a:off x="1703388" y="1808163"/>
            <a:ext cx="3600450" cy="2341562"/>
          </a:xfrm>
          <a:prstGeom prst="rect">
            <a:avLst/>
          </a:prstGeom>
          <a:noFill/>
          <a:ln w="9525">
            <a:noFill/>
            <a:miter lim="800000"/>
            <a:headEnd/>
            <a:tailEnd/>
          </a:ln>
        </p:spPr>
      </p:pic>
      <p:sp>
        <p:nvSpPr>
          <p:cNvPr id="22531" name="標題 1"/>
          <p:cNvSpPr>
            <a:spLocks noGrp="1"/>
          </p:cNvSpPr>
          <p:nvPr>
            <p:ph type="title"/>
          </p:nvPr>
        </p:nvSpPr>
        <p:spPr>
          <a:xfrm>
            <a:off x="1300294" y="185737"/>
            <a:ext cx="10276513" cy="1444624"/>
          </a:xfrm>
        </p:spPr>
        <p:txBody>
          <a:bodyPr>
            <a:normAutofit/>
          </a:bodyPr>
          <a:lstStyle/>
          <a:p>
            <a:pPr algn="ctr" eaLnBrk="1" hangingPunct="1">
              <a:lnSpc>
                <a:spcPct val="100000"/>
              </a:lnSpc>
              <a:spcBef>
                <a:spcPts val="600"/>
              </a:spcBef>
            </a:pPr>
            <a:r>
              <a:rPr lang="en-US" altLang="zh-TW" sz="3100" b="1" dirty="0" smtClean="0"/>
              <a:t>Impact of a hospital wide hand hygiene program</a:t>
            </a:r>
            <a:r>
              <a:rPr lang="en-US" altLang="zh-TW" sz="2400" b="1" dirty="0" smtClean="0"/>
              <a:t/>
            </a:r>
            <a:br>
              <a:rPr lang="en-US" altLang="zh-TW" sz="2400" b="1" dirty="0" smtClean="0"/>
            </a:br>
            <a:r>
              <a:rPr lang="en-US" altLang="zh-TW" sz="2000" b="1" dirty="0" smtClean="0">
                <a:solidFill>
                  <a:srgbClr val="C00000"/>
                </a:solidFill>
              </a:rPr>
              <a:t>The </a:t>
            </a:r>
            <a:r>
              <a:rPr lang="en-US" altLang="zh-TW" sz="2000" b="1" dirty="0">
                <a:solidFill>
                  <a:srgbClr val="C00000"/>
                </a:solidFill>
              </a:rPr>
              <a:t>disease severity score (</a:t>
            </a:r>
            <a:r>
              <a:rPr lang="en-US" altLang="zh-TW" sz="2000" b="1" dirty="0" err="1">
                <a:solidFill>
                  <a:srgbClr val="C00000"/>
                </a:solidFill>
              </a:rPr>
              <a:t>Charlson</a:t>
            </a:r>
            <a:r>
              <a:rPr lang="en-US" altLang="zh-TW" sz="2000" b="1" dirty="0">
                <a:solidFill>
                  <a:srgbClr val="C00000"/>
                </a:solidFill>
              </a:rPr>
              <a:t> comorbidity index) increased (</a:t>
            </a:r>
            <a:r>
              <a:rPr lang="en-US" altLang="zh-TW" sz="2000" b="1" i="1" dirty="0">
                <a:solidFill>
                  <a:srgbClr val="C00000"/>
                </a:solidFill>
              </a:rPr>
              <a:t>p</a:t>
            </a:r>
            <a:r>
              <a:rPr lang="en-US" altLang="zh-TW" sz="2000" b="1" dirty="0">
                <a:solidFill>
                  <a:srgbClr val="C00000"/>
                </a:solidFill>
              </a:rPr>
              <a:t>=0.002) in the intervention period. Nevertheless there was an 8.9% decrease in HAIs.</a:t>
            </a:r>
            <a:endParaRPr lang="zh-TW" altLang="en-US" sz="2000" b="1" dirty="0">
              <a:solidFill>
                <a:srgbClr val="C00000"/>
              </a:solidFill>
            </a:endParaRPr>
          </a:p>
        </p:txBody>
      </p:sp>
      <p:pic>
        <p:nvPicPr>
          <p:cNvPr id="22532" name="Picture 7"/>
          <p:cNvPicPr>
            <a:picLocks noChangeAspect="1" noChangeArrowheads="1"/>
          </p:cNvPicPr>
          <p:nvPr/>
        </p:nvPicPr>
        <p:blipFill>
          <a:blip r:embed="rId4" cstate="print"/>
          <a:srcRect l="8664" t="23856" r="10109" b="9880"/>
          <a:stretch>
            <a:fillRect/>
          </a:stretch>
        </p:blipFill>
        <p:spPr bwMode="auto">
          <a:xfrm>
            <a:off x="1703388" y="4395788"/>
            <a:ext cx="3600450" cy="2201862"/>
          </a:xfrm>
          <a:prstGeom prst="rect">
            <a:avLst/>
          </a:prstGeom>
          <a:noFill/>
          <a:ln w="9525">
            <a:noFill/>
            <a:miter lim="800000"/>
            <a:headEnd/>
            <a:tailEnd/>
          </a:ln>
        </p:spPr>
      </p:pic>
      <p:sp>
        <p:nvSpPr>
          <p:cNvPr id="8" name="文字方塊 5"/>
          <p:cNvSpPr txBox="1">
            <a:spLocks noChangeArrowheads="1"/>
          </p:cNvSpPr>
          <p:nvPr/>
        </p:nvSpPr>
        <p:spPr bwMode="auto">
          <a:xfrm>
            <a:off x="4008439" y="2060575"/>
            <a:ext cx="1254125" cy="369888"/>
          </a:xfrm>
          <a:prstGeom prst="rect">
            <a:avLst/>
          </a:prstGeom>
          <a:noFill/>
          <a:ln w="9525">
            <a:noFill/>
            <a:miter lim="800000"/>
            <a:headEnd/>
            <a:tailEnd/>
          </a:ln>
        </p:spPr>
        <p:txBody>
          <a:bodyPr>
            <a:spAutoFit/>
          </a:bodyPr>
          <a:lstStyle/>
          <a:p>
            <a:pPr algn="r">
              <a:defRPr/>
            </a:pPr>
            <a:r>
              <a:rPr lang="en-US" altLang="zh-TW" dirty="0">
                <a:solidFill>
                  <a:schemeClr val="accent1">
                    <a:lumMod val="50000"/>
                  </a:schemeClr>
                </a:solidFill>
                <a:latin typeface="Perpetua" pitchFamily="18" charset="0"/>
                <a:ea typeface="微軟正黑體" pitchFamily="34" charset="-120"/>
              </a:rPr>
              <a:t>Predicted</a:t>
            </a:r>
          </a:p>
        </p:txBody>
      </p:sp>
      <p:sp>
        <p:nvSpPr>
          <p:cNvPr id="22534" name="文字方塊 7"/>
          <p:cNvSpPr txBox="1">
            <a:spLocks noChangeArrowheads="1"/>
          </p:cNvSpPr>
          <p:nvPr/>
        </p:nvSpPr>
        <p:spPr bwMode="auto">
          <a:xfrm>
            <a:off x="3648076" y="5661026"/>
            <a:ext cx="1655763" cy="523875"/>
          </a:xfrm>
          <a:prstGeom prst="rect">
            <a:avLst/>
          </a:prstGeom>
          <a:noFill/>
          <a:ln w="9525">
            <a:noFill/>
            <a:miter lim="800000"/>
            <a:headEnd/>
            <a:tailEnd/>
          </a:ln>
        </p:spPr>
        <p:txBody>
          <a:bodyPr>
            <a:spAutoFit/>
          </a:bodyPr>
          <a:lstStyle/>
          <a:p>
            <a:pPr algn="r"/>
            <a:r>
              <a:rPr lang="en-US" altLang="zh-TW" sz="1400">
                <a:ea typeface="微軟正黑體" pitchFamily="34" charset="-120"/>
                <a:cs typeface="Arial" pitchFamily="34" charset="0"/>
              </a:rPr>
              <a:t>levels, </a:t>
            </a:r>
            <a:r>
              <a:rPr lang="en-US" altLang="zh-TW" sz="1400" i="1">
                <a:ea typeface="微軟正黑體" pitchFamily="34" charset="-120"/>
                <a:cs typeface="Arial" pitchFamily="34" charset="0"/>
              </a:rPr>
              <a:t>p</a:t>
            </a:r>
            <a:r>
              <a:rPr lang="en-US" altLang="zh-TW" sz="1400">
                <a:ea typeface="微軟正黑體" pitchFamily="34" charset="-120"/>
                <a:cs typeface="Arial" pitchFamily="34" charset="0"/>
              </a:rPr>
              <a:t>=0.26</a:t>
            </a:r>
          </a:p>
          <a:p>
            <a:pPr algn="r"/>
            <a:r>
              <a:rPr lang="en-US" altLang="zh-TW" sz="1400">
                <a:ea typeface="微軟正黑體" pitchFamily="34" charset="-120"/>
                <a:cs typeface="Arial" pitchFamily="34" charset="0"/>
              </a:rPr>
              <a:t>trends, </a:t>
            </a:r>
            <a:r>
              <a:rPr lang="en-US" altLang="zh-TW" sz="1400" i="1">
                <a:ea typeface="微軟正黑體" pitchFamily="34" charset="-120"/>
                <a:cs typeface="Arial" pitchFamily="34" charset="0"/>
              </a:rPr>
              <a:t>p</a:t>
            </a:r>
            <a:r>
              <a:rPr lang="en-US" altLang="zh-TW" sz="1400">
                <a:ea typeface="微軟正黑體" pitchFamily="34" charset="-120"/>
                <a:cs typeface="Arial" pitchFamily="34" charset="0"/>
              </a:rPr>
              <a:t>=&lt;.0001</a:t>
            </a:r>
            <a:endParaRPr lang="zh-TW" altLang="en-US" sz="1400">
              <a:ea typeface="微軟正黑體" pitchFamily="34" charset="-120"/>
              <a:cs typeface="Arial" pitchFamily="34" charset="0"/>
            </a:endParaRPr>
          </a:p>
        </p:txBody>
      </p:sp>
      <p:pic>
        <p:nvPicPr>
          <p:cNvPr id="22535" name="Picture 4"/>
          <p:cNvPicPr>
            <a:picLocks noChangeAspect="1" noChangeArrowheads="1"/>
          </p:cNvPicPr>
          <p:nvPr/>
        </p:nvPicPr>
        <p:blipFill>
          <a:blip r:embed="rId5" cstate="print"/>
          <a:srcRect l="17403" t="17743" r="18240" b="7631"/>
          <a:stretch>
            <a:fillRect/>
          </a:stretch>
        </p:blipFill>
        <p:spPr bwMode="auto">
          <a:xfrm>
            <a:off x="6240464" y="1651000"/>
            <a:ext cx="3671887" cy="2389188"/>
          </a:xfrm>
          <a:prstGeom prst="rect">
            <a:avLst/>
          </a:prstGeom>
          <a:noFill/>
          <a:ln w="9525">
            <a:noFill/>
            <a:miter lim="800000"/>
            <a:headEnd/>
            <a:tailEnd/>
          </a:ln>
        </p:spPr>
      </p:pic>
      <p:sp>
        <p:nvSpPr>
          <p:cNvPr id="12" name="文字方塊 11"/>
          <p:cNvSpPr txBox="1"/>
          <p:nvPr/>
        </p:nvSpPr>
        <p:spPr>
          <a:xfrm>
            <a:off x="4151314" y="2852739"/>
            <a:ext cx="1000125" cy="369887"/>
          </a:xfrm>
          <a:prstGeom prst="rect">
            <a:avLst/>
          </a:prstGeom>
          <a:noFill/>
        </p:spPr>
        <p:txBody>
          <a:bodyPr wrap="none">
            <a:spAutoFit/>
          </a:bodyPr>
          <a:lstStyle/>
          <a:p>
            <a:pPr>
              <a:defRPr/>
            </a:pPr>
            <a:r>
              <a:rPr lang="en-US" altLang="zh-TW" dirty="0">
                <a:solidFill>
                  <a:schemeClr val="accent1">
                    <a:lumMod val="50000"/>
                  </a:schemeClr>
                </a:solidFill>
                <a:latin typeface="Perpetua" pitchFamily="18" charset="0"/>
                <a:ea typeface="微軟正黑體" pitchFamily="34" charset="-120"/>
              </a:rPr>
              <a:t>Observed</a:t>
            </a:r>
            <a:endParaRPr lang="zh-TW" altLang="en-US" dirty="0">
              <a:ea typeface="新細明體" charset="-120"/>
            </a:endParaRPr>
          </a:p>
        </p:txBody>
      </p:sp>
      <p:pic>
        <p:nvPicPr>
          <p:cNvPr id="22537" name="Picture 5"/>
          <p:cNvPicPr>
            <a:picLocks noChangeAspect="1" noChangeArrowheads="1"/>
          </p:cNvPicPr>
          <p:nvPr/>
        </p:nvPicPr>
        <p:blipFill>
          <a:blip r:embed="rId6" cstate="print"/>
          <a:srcRect l="17223" t="17043" r="18240" b="7396"/>
          <a:stretch>
            <a:fillRect/>
          </a:stretch>
        </p:blipFill>
        <p:spPr bwMode="auto">
          <a:xfrm>
            <a:off x="6240463" y="4392613"/>
            <a:ext cx="3384550" cy="2241550"/>
          </a:xfrm>
          <a:prstGeom prst="rect">
            <a:avLst/>
          </a:prstGeom>
          <a:noFill/>
          <a:ln w="9525">
            <a:noFill/>
            <a:miter lim="800000"/>
            <a:headEnd/>
            <a:tailEnd/>
          </a:ln>
        </p:spPr>
      </p:pic>
      <p:pic>
        <p:nvPicPr>
          <p:cNvPr id="22538" name="Picture 16"/>
          <p:cNvPicPr>
            <a:picLocks noChangeAspect="1" noChangeArrowheads="1"/>
          </p:cNvPicPr>
          <p:nvPr/>
        </p:nvPicPr>
        <p:blipFill>
          <a:blip r:embed="rId7" cstate="print">
            <a:clrChange>
              <a:clrFrom>
                <a:srgbClr val="ECF1ED"/>
              </a:clrFrom>
              <a:clrTo>
                <a:srgbClr val="ECF1ED">
                  <a:alpha val="0"/>
                </a:srgbClr>
              </a:clrTo>
            </a:clrChange>
          </a:blip>
          <a:srcRect/>
          <a:stretch>
            <a:fillRect/>
          </a:stretch>
        </p:blipFill>
        <p:spPr bwMode="auto">
          <a:xfrm>
            <a:off x="3792538" y="1268413"/>
            <a:ext cx="1085850" cy="862012"/>
          </a:xfrm>
          <a:prstGeom prst="rect">
            <a:avLst/>
          </a:prstGeom>
          <a:noFill/>
          <a:ln w="9525">
            <a:noFill/>
            <a:miter lim="800000"/>
            <a:headEnd/>
            <a:tailEnd/>
          </a:ln>
        </p:spPr>
      </p:pic>
      <p:sp>
        <p:nvSpPr>
          <p:cNvPr id="22539" name="文字方塊 14"/>
          <p:cNvSpPr txBox="1">
            <a:spLocks noChangeArrowheads="1"/>
          </p:cNvSpPr>
          <p:nvPr/>
        </p:nvSpPr>
        <p:spPr bwMode="auto">
          <a:xfrm>
            <a:off x="3575051" y="3213101"/>
            <a:ext cx="1584325" cy="523875"/>
          </a:xfrm>
          <a:prstGeom prst="rect">
            <a:avLst/>
          </a:prstGeom>
          <a:noFill/>
          <a:ln w="9525">
            <a:noFill/>
            <a:miter lim="800000"/>
            <a:headEnd/>
            <a:tailEnd/>
          </a:ln>
        </p:spPr>
        <p:txBody>
          <a:bodyPr>
            <a:spAutoFit/>
          </a:bodyPr>
          <a:lstStyle/>
          <a:p>
            <a:pPr algn="r"/>
            <a:r>
              <a:rPr lang="en-US" altLang="zh-TW" sz="1400"/>
              <a:t>levels, </a:t>
            </a:r>
            <a:r>
              <a:rPr lang="en-US" altLang="zh-TW" sz="1400" i="1"/>
              <a:t>p</a:t>
            </a:r>
            <a:r>
              <a:rPr lang="en-US" altLang="zh-TW" sz="1400"/>
              <a:t>=0.02 </a:t>
            </a:r>
          </a:p>
          <a:p>
            <a:pPr algn="r"/>
            <a:r>
              <a:rPr lang="en-US" altLang="zh-TW" sz="1400"/>
              <a:t>trends, </a:t>
            </a:r>
            <a:r>
              <a:rPr lang="en-US" altLang="zh-TW" sz="1400" i="1"/>
              <a:t>p</a:t>
            </a:r>
            <a:r>
              <a:rPr lang="en-US" altLang="zh-TW" sz="1400"/>
              <a:t>= 0.04 </a:t>
            </a:r>
            <a:endParaRPr lang="zh-TW" altLang="en-US" sz="1400"/>
          </a:p>
        </p:txBody>
      </p:sp>
      <p:sp>
        <p:nvSpPr>
          <p:cNvPr id="22540" name="文字方塊 16"/>
          <p:cNvSpPr txBox="1">
            <a:spLocks noChangeArrowheads="1"/>
          </p:cNvSpPr>
          <p:nvPr/>
        </p:nvSpPr>
        <p:spPr bwMode="auto">
          <a:xfrm>
            <a:off x="1919288" y="4170364"/>
            <a:ext cx="3600450" cy="338137"/>
          </a:xfrm>
          <a:prstGeom prst="rect">
            <a:avLst/>
          </a:prstGeom>
          <a:noFill/>
          <a:ln w="9525">
            <a:noFill/>
            <a:miter lim="800000"/>
            <a:headEnd/>
            <a:tailEnd/>
          </a:ln>
        </p:spPr>
        <p:txBody>
          <a:bodyPr>
            <a:spAutoFit/>
          </a:bodyPr>
          <a:lstStyle/>
          <a:p>
            <a:r>
              <a:rPr lang="en-US" altLang="zh-TW" sz="1600" b="1">
                <a:solidFill>
                  <a:srgbClr val="C00000"/>
                </a:solidFill>
              </a:rPr>
              <a:t>Intensive care units </a:t>
            </a:r>
            <a:endParaRPr lang="zh-TW" altLang="en-US" sz="1600" b="1">
              <a:solidFill>
                <a:srgbClr val="C00000"/>
              </a:solidFill>
            </a:endParaRPr>
          </a:p>
        </p:txBody>
      </p:sp>
      <p:sp>
        <p:nvSpPr>
          <p:cNvPr id="22541" name="文字方塊 17"/>
          <p:cNvSpPr txBox="1">
            <a:spLocks noChangeArrowheads="1"/>
          </p:cNvSpPr>
          <p:nvPr/>
        </p:nvSpPr>
        <p:spPr bwMode="auto">
          <a:xfrm>
            <a:off x="1919288" y="1557339"/>
            <a:ext cx="3600450" cy="338137"/>
          </a:xfrm>
          <a:prstGeom prst="rect">
            <a:avLst/>
          </a:prstGeom>
          <a:noFill/>
          <a:ln w="9525">
            <a:noFill/>
            <a:miter lim="800000"/>
            <a:headEnd/>
            <a:tailEnd/>
          </a:ln>
        </p:spPr>
        <p:txBody>
          <a:bodyPr>
            <a:spAutoFit/>
          </a:bodyPr>
          <a:lstStyle/>
          <a:p>
            <a:r>
              <a:rPr lang="en-US" altLang="zh-TW" sz="1600" b="1">
                <a:solidFill>
                  <a:srgbClr val="C00000"/>
                </a:solidFill>
              </a:rPr>
              <a:t>Hospital-wide</a:t>
            </a:r>
            <a:endParaRPr lang="zh-TW" altLang="en-US" sz="1600" b="1">
              <a:solidFill>
                <a:srgbClr val="C00000"/>
              </a:solidFill>
            </a:endParaRPr>
          </a:p>
        </p:txBody>
      </p:sp>
      <p:sp>
        <p:nvSpPr>
          <p:cNvPr id="22542" name="文字方塊 18"/>
          <p:cNvSpPr txBox="1">
            <a:spLocks noChangeArrowheads="1"/>
          </p:cNvSpPr>
          <p:nvPr/>
        </p:nvSpPr>
        <p:spPr bwMode="auto">
          <a:xfrm>
            <a:off x="6456363" y="1557339"/>
            <a:ext cx="3600450" cy="338137"/>
          </a:xfrm>
          <a:prstGeom prst="rect">
            <a:avLst/>
          </a:prstGeom>
          <a:noFill/>
          <a:ln w="9525">
            <a:noFill/>
            <a:miter lim="800000"/>
            <a:headEnd/>
            <a:tailEnd/>
          </a:ln>
        </p:spPr>
        <p:txBody>
          <a:bodyPr>
            <a:spAutoFit/>
          </a:bodyPr>
          <a:lstStyle/>
          <a:p>
            <a:r>
              <a:rPr lang="en-US" altLang="zh-TW" sz="1600" b="1">
                <a:solidFill>
                  <a:srgbClr val="C00000"/>
                </a:solidFill>
              </a:rPr>
              <a:t>MRSA</a:t>
            </a:r>
            <a:endParaRPr lang="zh-TW" altLang="en-US" sz="1600" b="1">
              <a:solidFill>
                <a:srgbClr val="C00000"/>
              </a:solidFill>
            </a:endParaRPr>
          </a:p>
        </p:txBody>
      </p:sp>
      <p:sp>
        <p:nvSpPr>
          <p:cNvPr id="22543" name="文字方塊 19"/>
          <p:cNvSpPr txBox="1">
            <a:spLocks noChangeArrowheads="1"/>
          </p:cNvSpPr>
          <p:nvPr/>
        </p:nvSpPr>
        <p:spPr bwMode="auto">
          <a:xfrm>
            <a:off x="6456363" y="4170364"/>
            <a:ext cx="3600450" cy="338137"/>
          </a:xfrm>
          <a:prstGeom prst="rect">
            <a:avLst/>
          </a:prstGeom>
          <a:noFill/>
          <a:ln w="9525">
            <a:noFill/>
            <a:miter lim="800000"/>
            <a:headEnd/>
            <a:tailEnd/>
          </a:ln>
        </p:spPr>
        <p:txBody>
          <a:bodyPr>
            <a:spAutoFit/>
          </a:bodyPr>
          <a:lstStyle/>
          <a:p>
            <a:r>
              <a:rPr lang="en-US" altLang="zh-TW" sz="1600" b="1">
                <a:solidFill>
                  <a:srgbClr val="C00000"/>
                </a:solidFill>
              </a:rPr>
              <a:t>XDRAB</a:t>
            </a:r>
            <a:endParaRPr lang="zh-TW" altLang="en-US" sz="1600" b="1">
              <a:solidFill>
                <a:srgbClr val="C00000"/>
              </a:solidFill>
            </a:endParaRPr>
          </a:p>
        </p:txBody>
      </p:sp>
      <p:sp>
        <p:nvSpPr>
          <p:cNvPr id="22544" name="文字方塊 7"/>
          <p:cNvSpPr txBox="1">
            <a:spLocks noChangeArrowheads="1"/>
          </p:cNvSpPr>
          <p:nvPr/>
        </p:nvSpPr>
        <p:spPr bwMode="auto">
          <a:xfrm>
            <a:off x="6600826" y="5516564"/>
            <a:ext cx="1655763" cy="523875"/>
          </a:xfrm>
          <a:prstGeom prst="rect">
            <a:avLst/>
          </a:prstGeom>
          <a:noFill/>
          <a:ln w="9525">
            <a:noFill/>
            <a:miter lim="800000"/>
            <a:headEnd/>
            <a:tailEnd/>
          </a:ln>
        </p:spPr>
        <p:txBody>
          <a:bodyPr>
            <a:spAutoFit/>
          </a:bodyPr>
          <a:lstStyle/>
          <a:p>
            <a:r>
              <a:rPr lang="en-US" altLang="zh-TW" sz="1400">
                <a:ea typeface="微軟正黑體" pitchFamily="34" charset="-120"/>
                <a:cs typeface="Arial" pitchFamily="34" charset="0"/>
              </a:rPr>
              <a:t>levels, </a:t>
            </a:r>
            <a:r>
              <a:rPr lang="en-US" altLang="zh-TW" sz="1400" i="1">
                <a:ea typeface="微軟正黑體" pitchFamily="34" charset="-120"/>
                <a:cs typeface="Arial" pitchFamily="34" charset="0"/>
              </a:rPr>
              <a:t>p</a:t>
            </a:r>
            <a:r>
              <a:rPr lang="en-US" altLang="zh-TW" sz="1400">
                <a:ea typeface="微軟正黑體" pitchFamily="34" charset="-120"/>
                <a:cs typeface="Arial" pitchFamily="34" charset="0"/>
              </a:rPr>
              <a:t>=0.78</a:t>
            </a:r>
          </a:p>
          <a:p>
            <a:r>
              <a:rPr lang="en-US" altLang="zh-TW" sz="1400">
                <a:ea typeface="微軟正黑體" pitchFamily="34" charset="-120"/>
                <a:cs typeface="Arial" pitchFamily="34" charset="0"/>
              </a:rPr>
              <a:t>trends, </a:t>
            </a:r>
            <a:r>
              <a:rPr lang="en-US" altLang="zh-TW" sz="1400" i="1">
                <a:ea typeface="微軟正黑體" pitchFamily="34" charset="-120"/>
                <a:cs typeface="Arial" pitchFamily="34" charset="0"/>
              </a:rPr>
              <a:t>p</a:t>
            </a:r>
            <a:r>
              <a:rPr lang="en-US" altLang="zh-TW" sz="1400">
                <a:ea typeface="微軟正黑體" pitchFamily="34" charset="-120"/>
                <a:cs typeface="Arial" pitchFamily="34" charset="0"/>
              </a:rPr>
              <a:t>=&lt;.001</a:t>
            </a:r>
            <a:endParaRPr lang="zh-TW" altLang="en-US" sz="1400">
              <a:ea typeface="微軟正黑體" pitchFamily="34" charset="-120"/>
              <a:cs typeface="Arial" pitchFamily="34" charset="0"/>
            </a:endParaRPr>
          </a:p>
        </p:txBody>
      </p:sp>
      <p:sp>
        <p:nvSpPr>
          <p:cNvPr id="22545" name="文字方塊 21"/>
          <p:cNvSpPr txBox="1">
            <a:spLocks noChangeArrowheads="1"/>
          </p:cNvSpPr>
          <p:nvPr/>
        </p:nvSpPr>
        <p:spPr bwMode="auto">
          <a:xfrm>
            <a:off x="8328026" y="3213101"/>
            <a:ext cx="1584325" cy="523875"/>
          </a:xfrm>
          <a:prstGeom prst="rect">
            <a:avLst/>
          </a:prstGeom>
          <a:noFill/>
          <a:ln w="9525">
            <a:noFill/>
            <a:miter lim="800000"/>
            <a:headEnd/>
            <a:tailEnd/>
          </a:ln>
        </p:spPr>
        <p:txBody>
          <a:bodyPr>
            <a:spAutoFit/>
          </a:bodyPr>
          <a:lstStyle/>
          <a:p>
            <a:pPr algn="r"/>
            <a:r>
              <a:rPr lang="en-US" altLang="zh-TW" sz="1400"/>
              <a:t>levels, </a:t>
            </a:r>
            <a:r>
              <a:rPr lang="en-US" altLang="zh-TW" sz="1400" i="1"/>
              <a:t>p</a:t>
            </a:r>
            <a:r>
              <a:rPr lang="en-US" altLang="zh-TW" sz="1400"/>
              <a:t>=0.03 </a:t>
            </a:r>
          </a:p>
          <a:p>
            <a:pPr algn="r"/>
            <a:r>
              <a:rPr lang="en-US" altLang="zh-TW" sz="1400"/>
              <a:t>trends, </a:t>
            </a:r>
            <a:r>
              <a:rPr lang="en-US" altLang="zh-TW" sz="1400" i="1"/>
              <a:t>p</a:t>
            </a:r>
            <a:r>
              <a:rPr lang="en-US" altLang="zh-TW" sz="1400"/>
              <a:t>= 0.04 </a:t>
            </a:r>
            <a:endParaRPr lang="zh-TW" altLang="en-US" sz="1400"/>
          </a:p>
        </p:txBody>
      </p:sp>
      <p:sp>
        <p:nvSpPr>
          <p:cNvPr id="22546" name="文字方塊 17"/>
          <p:cNvSpPr txBox="1">
            <a:spLocks noChangeArrowheads="1"/>
          </p:cNvSpPr>
          <p:nvPr/>
        </p:nvSpPr>
        <p:spPr bwMode="auto">
          <a:xfrm>
            <a:off x="4656138" y="6550025"/>
            <a:ext cx="2484976" cy="261610"/>
          </a:xfrm>
          <a:prstGeom prst="rect">
            <a:avLst/>
          </a:prstGeom>
          <a:noFill/>
          <a:ln w="9525">
            <a:noFill/>
            <a:miter lim="800000"/>
            <a:headEnd/>
            <a:tailEnd/>
          </a:ln>
        </p:spPr>
        <p:txBody>
          <a:bodyPr wrap="none">
            <a:spAutoFit/>
          </a:bodyPr>
          <a:lstStyle/>
          <a:p>
            <a:r>
              <a:rPr lang="en-US" altLang="zh-TW" sz="1100"/>
              <a:t>YC Chen, et al PLoS ONE 6(11): e27163</a:t>
            </a:r>
            <a:endParaRPr lang="zh-TW" altLang="en-US" sz="1100"/>
          </a:p>
        </p:txBody>
      </p:sp>
      <p:sp>
        <p:nvSpPr>
          <p:cNvPr id="21" name="投影片編號版面配置區 20"/>
          <p:cNvSpPr>
            <a:spLocks noGrp="1"/>
          </p:cNvSpPr>
          <p:nvPr>
            <p:ph type="sldNum" sz="quarter" idx="12"/>
          </p:nvPr>
        </p:nvSpPr>
        <p:spPr/>
        <p:txBody>
          <a:bodyPr/>
          <a:lstStyle/>
          <a:p>
            <a:pPr>
              <a:defRPr/>
            </a:pPr>
            <a:fld id="{F648E64A-1BAA-484F-9F92-6448A800DC28}" type="slidenum">
              <a:rPr lang="zh-TW" altLang="en-US" smtClean="0"/>
              <a:pPr>
                <a:defRPr/>
              </a:pPr>
              <a:t>22</a:t>
            </a:fld>
            <a:endParaRPr lang="zh-TW" altLang="en-US"/>
          </a:p>
        </p:txBody>
      </p:sp>
    </p:spTree>
    <p:extLst>
      <p:ext uri="{BB962C8B-B14F-4D97-AF65-F5344CB8AC3E}">
        <p14:creationId xmlns:p14="http://schemas.microsoft.com/office/powerpoint/2010/main" val="34727876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標題 1"/>
          <p:cNvSpPr>
            <a:spLocks noGrp="1"/>
          </p:cNvSpPr>
          <p:nvPr>
            <p:ph type="title"/>
          </p:nvPr>
        </p:nvSpPr>
        <p:spPr>
          <a:xfrm>
            <a:off x="1124124" y="486607"/>
            <a:ext cx="10016455" cy="647700"/>
          </a:xfrm>
        </p:spPr>
        <p:txBody>
          <a:bodyPr>
            <a:normAutofit fontScale="90000"/>
          </a:bodyPr>
          <a:lstStyle/>
          <a:p>
            <a:pPr lvl="0" algn="ctr"/>
            <a:r>
              <a:rPr lang="en-US" altLang="zh-TW" sz="3600" b="1" dirty="0"/>
              <a:t>Implementation of a HHP reduces preventable HAIs and is cost </a:t>
            </a:r>
            <a:r>
              <a:rPr lang="en-US" altLang="zh-TW" sz="3600" b="1" dirty="0" smtClean="0"/>
              <a:t>effective with a b</a:t>
            </a:r>
            <a:r>
              <a:rPr lang="en-US" altLang="zh-TW" sz="3600" b="1" dirty="0" smtClean="0">
                <a:ea typeface="標楷體" pitchFamily="65" charset="-120"/>
              </a:rPr>
              <a:t>enefit </a:t>
            </a:r>
            <a:r>
              <a:rPr lang="en-US" altLang="zh-TW" sz="3600" b="1" dirty="0">
                <a:ea typeface="標楷體" pitchFamily="65" charset="-120"/>
              </a:rPr>
              <a:t>cost ratio </a:t>
            </a:r>
            <a:r>
              <a:rPr lang="en-US" altLang="zh-TW" sz="3600" b="1" dirty="0" smtClean="0">
                <a:ea typeface="標楷體" pitchFamily="65" charset="-120"/>
              </a:rPr>
              <a:t>of </a:t>
            </a:r>
            <a:r>
              <a:rPr lang="en-US" altLang="zh-TW" sz="3600" b="1" dirty="0">
                <a:ea typeface="標楷體" pitchFamily="65" charset="-120"/>
              </a:rPr>
              <a:t>23.7</a:t>
            </a:r>
            <a:r>
              <a:rPr lang="zh-TW" altLang="zh-TW" sz="2800" b="1" dirty="0">
                <a:solidFill>
                  <a:srgbClr val="C00000"/>
                </a:solidFill>
                <a:latin typeface="Times New Roman" pitchFamily="18" charset="0"/>
                <a:ea typeface="新細明體" pitchFamily="18" charset="-120"/>
                <a:cs typeface="Times New Roman" pitchFamily="18" charset="0"/>
              </a:rPr>
              <a:t/>
            </a:r>
            <a:br>
              <a:rPr lang="zh-TW" altLang="zh-TW" sz="2800" b="1" dirty="0">
                <a:solidFill>
                  <a:srgbClr val="C00000"/>
                </a:solidFill>
                <a:latin typeface="Times New Roman" pitchFamily="18" charset="0"/>
                <a:ea typeface="新細明體" pitchFamily="18" charset="-120"/>
                <a:cs typeface="Times New Roman" pitchFamily="18" charset="0"/>
              </a:rPr>
            </a:br>
            <a:endParaRPr lang="zh-TW" altLang="en-US" sz="2800"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2252039127"/>
              </p:ext>
            </p:extLst>
          </p:nvPr>
        </p:nvGraphicFramePr>
        <p:xfrm>
          <a:off x="1199624" y="1134307"/>
          <a:ext cx="9622173" cy="5158125"/>
        </p:xfrm>
        <a:graphic>
          <a:graphicData uri="http://schemas.openxmlformats.org/drawingml/2006/table">
            <a:tbl>
              <a:tblPr firstRow="1" bandRow="1">
                <a:tableStyleId>{3B4B98B0-60AC-42C2-AFA5-B58CD77FA1E5}</a:tableStyleId>
              </a:tblPr>
              <a:tblGrid>
                <a:gridCol w="6360714">
                  <a:extLst>
                    <a:ext uri="{9D8B030D-6E8A-4147-A177-3AD203B41FA5}">
                      <a16:colId xmlns:a16="http://schemas.microsoft.com/office/drawing/2014/main" val="20000"/>
                    </a:ext>
                  </a:extLst>
                </a:gridCol>
                <a:gridCol w="3261459">
                  <a:extLst>
                    <a:ext uri="{9D8B030D-6E8A-4147-A177-3AD203B41FA5}">
                      <a16:colId xmlns:a16="http://schemas.microsoft.com/office/drawing/2014/main" val="20001"/>
                    </a:ext>
                  </a:extLst>
                </a:gridCol>
              </a:tblGrid>
              <a:tr h="345639">
                <a:tc>
                  <a:txBody>
                    <a:bodyPr/>
                    <a:lstStyle/>
                    <a:p>
                      <a:pPr algn="just">
                        <a:lnSpc>
                          <a:spcPct val="150000"/>
                        </a:lnSpc>
                        <a:spcBef>
                          <a:spcPts val="600"/>
                        </a:spcBef>
                        <a:spcAft>
                          <a:spcPts val="0"/>
                        </a:spcAft>
                      </a:pPr>
                      <a:r>
                        <a:rPr lang="en-US" sz="1600" kern="100" dirty="0"/>
                        <a:t>Parameter</a:t>
                      </a:r>
                      <a:endParaRPr lang="zh-TW" sz="1600" kern="100" dirty="0">
                        <a:latin typeface="Times New Roman"/>
                        <a:ea typeface="新細明體"/>
                        <a:cs typeface="Times New Roman"/>
                      </a:endParaRPr>
                    </a:p>
                  </a:txBody>
                  <a:tcPr marL="68580" marR="68580" marT="0" marB="0" anchor="b"/>
                </a:tc>
                <a:tc>
                  <a:txBody>
                    <a:bodyPr/>
                    <a:lstStyle/>
                    <a:p>
                      <a:pPr algn="ctr">
                        <a:lnSpc>
                          <a:spcPct val="150000"/>
                        </a:lnSpc>
                        <a:spcBef>
                          <a:spcPts val="600"/>
                        </a:spcBef>
                        <a:spcAft>
                          <a:spcPts val="0"/>
                        </a:spcAft>
                      </a:pPr>
                      <a:r>
                        <a:rPr lang="en-US" sz="1600" kern="100"/>
                        <a:t>Number</a:t>
                      </a:r>
                      <a:endParaRPr lang="zh-TW" sz="1600" kern="100">
                        <a:latin typeface="Times New Roman"/>
                        <a:ea typeface="新細明體"/>
                        <a:cs typeface="Times New Roman"/>
                      </a:endParaRPr>
                    </a:p>
                  </a:txBody>
                  <a:tcPr marL="68580" marR="68580" marT="0" marB="0" anchor="b"/>
                </a:tc>
                <a:extLst>
                  <a:ext uri="{0D108BD9-81ED-4DB2-BD59-A6C34878D82A}">
                    <a16:rowId xmlns:a16="http://schemas.microsoft.com/office/drawing/2014/main" val="10000"/>
                  </a:ext>
                </a:extLst>
              </a:tr>
              <a:tr h="345639">
                <a:tc gridSpan="2">
                  <a:txBody>
                    <a:bodyPr/>
                    <a:lstStyle/>
                    <a:p>
                      <a:pPr>
                        <a:lnSpc>
                          <a:spcPct val="150000"/>
                        </a:lnSpc>
                        <a:spcBef>
                          <a:spcPts val="600"/>
                        </a:spcBef>
                        <a:spcAft>
                          <a:spcPts val="0"/>
                        </a:spcAft>
                      </a:pPr>
                      <a:r>
                        <a:rPr lang="en-US" sz="1600" kern="100"/>
                        <a:t>Episodes of healthcare-associated infections</a:t>
                      </a:r>
                      <a:endParaRPr lang="zh-TW" sz="1600" kern="100">
                        <a:latin typeface="Times New Roman"/>
                        <a:ea typeface="新細明體"/>
                        <a:cs typeface="Times New Roman"/>
                      </a:endParaRPr>
                    </a:p>
                  </a:txBody>
                  <a:tcPr marL="68580" marR="68580" marT="0" marB="0" anchor="ctr"/>
                </a:tc>
                <a:tc hMerge="1">
                  <a:txBody>
                    <a:bodyPr/>
                    <a:lstStyle/>
                    <a:p>
                      <a:endParaRPr lang="zh-TW" altLang="en-US"/>
                    </a:p>
                  </a:txBody>
                  <a:tcPr/>
                </a:tc>
                <a:extLst>
                  <a:ext uri="{0D108BD9-81ED-4DB2-BD59-A6C34878D82A}">
                    <a16:rowId xmlns:a16="http://schemas.microsoft.com/office/drawing/2014/main" val="10001"/>
                  </a:ext>
                </a:extLst>
              </a:tr>
              <a:tr h="345639">
                <a:tc>
                  <a:txBody>
                    <a:bodyPr/>
                    <a:lstStyle/>
                    <a:p>
                      <a:pPr marL="152400">
                        <a:lnSpc>
                          <a:spcPct val="150000"/>
                        </a:lnSpc>
                        <a:spcBef>
                          <a:spcPts val="600"/>
                        </a:spcBef>
                        <a:spcAft>
                          <a:spcPts val="0"/>
                        </a:spcAft>
                      </a:pPr>
                      <a:r>
                        <a:rPr lang="en-US" sz="1600" kern="100"/>
                        <a:t>Observed </a:t>
                      </a:r>
                      <a:endParaRPr lang="zh-TW" sz="1600" kern="100">
                        <a:latin typeface="Times New Roman"/>
                        <a:ea typeface="新細明體"/>
                        <a:cs typeface="Times New Roman"/>
                      </a:endParaRPr>
                    </a:p>
                  </a:txBody>
                  <a:tcPr marL="68580" marR="68580" marT="0" marB="0" anchor="ctr"/>
                </a:tc>
                <a:tc>
                  <a:txBody>
                    <a:bodyPr/>
                    <a:lstStyle/>
                    <a:p>
                      <a:pPr algn="ctr">
                        <a:lnSpc>
                          <a:spcPct val="150000"/>
                        </a:lnSpc>
                        <a:spcBef>
                          <a:spcPts val="600"/>
                        </a:spcBef>
                        <a:spcAft>
                          <a:spcPts val="0"/>
                        </a:spcAft>
                      </a:pPr>
                      <a:r>
                        <a:rPr lang="en-US" sz="1600" kern="100"/>
                        <a:t>15,301</a:t>
                      </a:r>
                      <a:endParaRPr lang="zh-TW" sz="1600" kern="100">
                        <a:latin typeface="Times New Roman"/>
                        <a:ea typeface="新細明體"/>
                        <a:cs typeface="Times New Roman"/>
                      </a:endParaRPr>
                    </a:p>
                  </a:txBody>
                  <a:tcPr marL="68580" marR="68580" marT="0" marB="0" anchor="ctr"/>
                </a:tc>
                <a:extLst>
                  <a:ext uri="{0D108BD9-81ED-4DB2-BD59-A6C34878D82A}">
                    <a16:rowId xmlns:a16="http://schemas.microsoft.com/office/drawing/2014/main" val="10002"/>
                  </a:ext>
                </a:extLst>
              </a:tr>
              <a:tr h="345639">
                <a:tc>
                  <a:txBody>
                    <a:bodyPr/>
                    <a:lstStyle/>
                    <a:p>
                      <a:pPr marL="152400">
                        <a:lnSpc>
                          <a:spcPct val="150000"/>
                        </a:lnSpc>
                        <a:spcBef>
                          <a:spcPts val="600"/>
                        </a:spcBef>
                        <a:spcAft>
                          <a:spcPts val="0"/>
                        </a:spcAft>
                      </a:pPr>
                      <a:r>
                        <a:rPr lang="en-US" sz="1600" kern="100"/>
                        <a:t>Predicted </a:t>
                      </a:r>
                      <a:r>
                        <a:rPr lang="en-US" sz="1600" kern="100" baseline="30000"/>
                        <a:t>a</a:t>
                      </a:r>
                      <a:r>
                        <a:rPr lang="en-US" sz="1600" kern="100"/>
                        <a:t> </a:t>
                      </a:r>
                      <a:endParaRPr lang="zh-TW" sz="1600" kern="100">
                        <a:latin typeface="Times New Roman"/>
                        <a:ea typeface="新細明體"/>
                        <a:cs typeface="Times New Roman"/>
                      </a:endParaRPr>
                    </a:p>
                  </a:txBody>
                  <a:tcPr marL="68580" marR="68580" marT="0" marB="0" anchor="ctr"/>
                </a:tc>
                <a:tc>
                  <a:txBody>
                    <a:bodyPr/>
                    <a:lstStyle/>
                    <a:p>
                      <a:pPr algn="ctr">
                        <a:lnSpc>
                          <a:spcPct val="150000"/>
                        </a:lnSpc>
                        <a:spcBef>
                          <a:spcPts val="600"/>
                        </a:spcBef>
                        <a:spcAft>
                          <a:spcPts val="0"/>
                        </a:spcAft>
                      </a:pPr>
                      <a:r>
                        <a:rPr lang="en-US" sz="1600" kern="100"/>
                        <a:t>16,805</a:t>
                      </a:r>
                      <a:endParaRPr lang="zh-TW" sz="1600" kern="100">
                        <a:latin typeface="Times New Roman"/>
                        <a:ea typeface="新細明體"/>
                        <a:cs typeface="Times New Roman"/>
                      </a:endParaRPr>
                    </a:p>
                  </a:txBody>
                  <a:tcPr marL="68580" marR="68580" marT="0" marB="0" anchor="ctr"/>
                </a:tc>
                <a:extLst>
                  <a:ext uri="{0D108BD9-81ED-4DB2-BD59-A6C34878D82A}">
                    <a16:rowId xmlns:a16="http://schemas.microsoft.com/office/drawing/2014/main" val="10003"/>
                  </a:ext>
                </a:extLst>
              </a:tr>
              <a:tr h="345639">
                <a:tc>
                  <a:txBody>
                    <a:bodyPr/>
                    <a:lstStyle/>
                    <a:p>
                      <a:pPr marL="152400">
                        <a:lnSpc>
                          <a:spcPct val="150000"/>
                        </a:lnSpc>
                        <a:spcBef>
                          <a:spcPts val="600"/>
                        </a:spcBef>
                        <a:spcAft>
                          <a:spcPts val="0"/>
                        </a:spcAft>
                      </a:pPr>
                      <a:r>
                        <a:rPr lang="en-US" sz="1600" kern="100"/>
                        <a:t>Total reduction (%)</a:t>
                      </a:r>
                      <a:endParaRPr lang="zh-TW" sz="1600" kern="100">
                        <a:latin typeface="Times New Roman"/>
                        <a:ea typeface="新細明體"/>
                        <a:cs typeface="Times New Roman"/>
                      </a:endParaRPr>
                    </a:p>
                  </a:txBody>
                  <a:tcPr marL="68580" marR="68580" marT="0" marB="0" anchor="ctr"/>
                </a:tc>
                <a:tc>
                  <a:txBody>
                    <a:bodyPr/>
                    <a:lstStyle/>
                    <a:p>
                      <a:pPr algn="ctr">
                        <a:lnSpc>
                          <a:spcPct val="150000"/>
                        </a:lnSpc>
                        <a:spcBef>
                          <a:spcPts val="600"/>
                        </a:spcBef>
                        <a:spcAft>
                          <a:spcPts val="0"/>
                        </a:spcAft>
                      </a:pPr>
                      <a:r>
                        <a:rPr lang="en-US" sz="1600" kern="100"/>
                        <a:t>1,504 (8.9%)</a:t>
                      </a:r>
                      <a:endParaRPr lang="zh-TW" sz="1600" kern="100">
                        <a:latin typeface="Times New Roman"/>
                        <a:ea typeface="新細明體"/>
                        <a:cs typeface="Times New Roman"/>
                      </a:endParaRPr>
                    </a:p>
                  </a:txBody>
                  <a:tcPr marL="68580" marR="68580" marT="0" marB="0" anchor="ctr"/>
                </a:tc>
                <a:extLst>
                  <a:ext uri="{0D108BD9-81ED-4DB2-BD59-A6C34878D82A}">
                    <a16:rowId xmlns:a16="http://schemas.microsoft.com/office/drawing/2014/main" val="10004"/>
                  </a:ext>
                </a:extLst>
              </a:tr>
              <a:tr h="345639">
                <a:tc>
                  <a:txBody>
                    <a:bodyPr/>
                    <a:lstStyle/>
                    <a:p>
                      <a:pPr>
                        <a:lnSpc>
                          <a:spcPct val="150000"/>
                        </a:lnSpc>
                        <a:spcBef>
                          <a:spcPts val="600"/>
                        </a:spcBef>
                        <a:spcAft>
                          <a:spcPts val="0"/>
                        </a:spcAft>
                      </a:pPr>
                      <a:r>
                        <a:rPr lang="en-US" sz="1600" kern="100"/>
                        <a:t>Costs of the hand hygiene program in US dollars </a:t>
                      </a:r>
                      <a:endParaRPr lang="zh-TW" sz="1600" kern="100">
                        <a:latin typeface="Times New Roman"/>
                        <a:ea typeface="新細明體"/>
                        <a:cs typeface="Times New Roman"/>
                      </a:endParaRPr>
                    </a:p>
                  </a:txBody>
                  <a:tcPr marL="68580" marR="68580" marT="0" marB="0" anchor="ctr"/>
                </a:tc>
                <a:tc>
                  <a:txBody>
                    <a:bodyPr/>
                    <a:lstStyle/>
                    <a:p>
                      <a:pPr algn="ctr">
                        <a:lnSpc>
                          <a:spcPct val="150000"/>
                        </a:lnSpc>
                        <a:spcBef>
                          <a:spcPts val="600"/>
                        </a:spcBef>
                        <a:spcAft>
                          <a:spcPts val="0"/>
                        </a:spcAft>
                      </a:pPr>
                      <a:endParaRPr lang="en-US" sz="1600" kern="100">
                        <a:solidFill>
                          <a:srgbClr val="000000"/>
                        </a:solidFill>
                        <a:latin typeface="Times New Roman"/>
                        <a:ea typeface="新細明體"/>
                        <a:cs typeface="Times New Roman"/>
                      </a:endParaRPr>
                    </a:p>
                  </a:txBody>
                  <a:tcPr marL="68580" marR="68580" marT="0" marB="0" anchor="ctr"/>
                </a:tc>
                <a:extLst>
                  <a:ext uri="{0D108BD9-81ED-4DB2-BD59-A6C34878D82A}">
                    <a16:rowId xmlns:a16="http://schemas.microsoft.com/office/drawing/2014/main" val="10005"/>
                  </a:ext>
                </a:extLst>
              </a:tr>
              <a:tr h="345639">
                <a:tc>
                  <a:txBody>
                    <a:bodyPr/>
                    <a:lstStyle/>
                    <a:p>
                      <a:pPr marL="152400">
                        <a:lnSpc>
                          <a:spcPct val="150000"/>
                        </a:lnSpc>
                        <a:spcBef>
                          <a:spcPts val="600"/>
                        </a:spcBef>
                        <a:spcAft>
                          <a:spcPts val="0"/>
                        </a:spcAft>
                      </a:pPr>
                      <a:r>
                        <a:rPr lang="en-US" sz="1600" kern="100"/>
                        <a:t>Total alcohol handrub expense </a:t>
                      </a:r>
                      <a:endParaRPr lang="zh-TW" sz="1600" kern="100">
                        <a:latin typeface="Times New Roman"/>
                        <a:ea typeface="新細明體"/>
                        <a:cs typeface="Times New Roman"/>
                      </a:endParaRPr>
                    </a:p>
                  </a:txBody>
                  <a:tcPr marL="68580" marR="68580" marT="0" marB="0" anchor="ctr"/>
                </a:tc>
                <a:tc>
                  <a:txBody>
                    <a:bodyPr/>
                    <a:lstStyle/>
                    <a:p>
                      <a:pPr algn="ctr">
                        <a:lnSpc>
                          <a:spcPct val="150000"/>
                        </a:lnSpc>
                        <a:spcBef>
                          <a:spcPts val="600"/>
                        </a:spcBef>
                        <a:spcAft>
                          <a:spcPts val="0"/>
                        </a:spcAft>
                      </a:pPr>
                      <a:r>
                        <a:rPr lang="en-US" sz="1600" kern="100" dirty="0" smtClean="0"/>
                        <a:t>221,517</a:t>
                      </a:r>
                      <a:endParaRPr lang="zh-TW" sz="1600" kern="100" dirty="0">
                        <a:latin typeface="Times New Roman"/>
                        <a:ea typeface="新細明體"/>
                        <a:cs typeface="Times New Roman"/>
                      </a:endParaRPr>
                    </a:p>
                  </a:txBody>
                  <a:tcPr marL="68580" marR="68580" marT="0" marB="0" anchor="ctr"/>
                </a:tc>
                <a:extLst>
                  <a:ext uri="{0D108BD9-81ED-4DB2-BD59-A6C34878D82A}">
                    <a16:rowId xmlns:a16="http://schemas.microsoft.com/office/drawing/2014/main" val="10006"/>
                  </a:ext>
                </a:extLst>
              </a:tr>
              <a:tr h="345639">
                <a:tc>
                  <a:txBody>
                    <a:bodyPr/>
                    <a:lstStyle/>
                    <a:p>
                      <a:pPr marL="152400">
                        <a:lnSpc>
                          <a:spcPct val="150000"/>
                        </a:lnSpc>
                        <a:spcBef>
                          <a:spcPts val="600"/>
                        </a:spcBef>
                        <a:spcAft>
                          <a:spcPts val="0"/>
                        </a:spcAft>
                      </a:pPr>
                      <a:r>
                        <a:rPr lang="en-US" sz="1600" kern="100" dirty="0"/>
                        <a:t>Campaign costs (posters, salaries</a:t>
                      </a:r>
                      <a:r>
                        <a:rPr lang="en-US" sz="1600" kern="100" dirty="0" smtClean="0"/>
                        <a:t>, </a:t>
                      </a:r>
                      <a:r>
                        <a:rPr lang="en-US" sz="1600" kern="100" dirty="0"/>
                        <a:t>etc.)</a:t>
                      </a:r>
                      <a:endParaRPr lang="zh-TW" sz="1600" kern="100" dirty="0">
                        <a:latin typeface="Times New Roman"/>
                        <a:ea typeface="新細明體"/>
                        <a:cs typeface="Times New Roman"/>
                      </a:endParaRPr>
                    </a:p>
                  </a:txBody>
                  <a:tcPr marL="68580" marR="68580" marT="0" marB="0" anchor="ctr"/>
                </a:tc>
                <a:tc>
                  <a:txBody>
                    <a:bodyPr/>
                    <a:lstStyle/>
                    <a:p>
                      <a:pPr algn="ctr">
                        <a:lnSpc>
                          <a:spcPct val="150000"/>
                        </a:lnSpc>
                        <a:spcBef>
                          <a:spcPts val="600"/>
                        </a:spcBef>
                        <a:spcAft>
                          <a:spcPts val="0"/>
                        </a:spcAft>
                      </a:pPr>
                      <a:r>
                        <a:rPr lang="en-US" sz="1600" kern="100"/>
                        <a:t>22,953 </a:t>
                      </a:r>
                      <a:endParaRPr lang="zh-TW" sz="1600" kern="100">
                        <a:latin typeface="Times New Roman"/>
                        <a:ea typeface="新細明體"/>
                        <a:cs typeface="Times New Roman"/>
                      </a:endParaRPr>
                    </a:p>
                  </a:txBody>
                  <a:tcPr marL="68580" marR="68580" marT="0" marB="0" anchor="ctr"/>
                </a:tc>
                <a:extLst>
                  <a:ext uri="{0D108BD9-81ED-4DB2-BD59-A6C34878D82A}">
                    <a16:rowId xmlns:a16="http://schemas.microsoft.com/office/drawing/2014/main" val="10007"/>
                  </a:ext>
                </a:extLst>
              </a:tr>
              <a:tr h="345639">
                <a:tc>
                  <a:txBody>
                    <a:bodyPr/>
                    <a:lstStyle/>
                    <a:p>
                      <a:pPr marL="152400">
                        <a:lnSpc>
                          <a:spcPct val="150000"/>
                        </a:lnSpc>
                        <a:spcBef>
                          <a:spcPts val="600"/>
                        </a:spcBef>
                        <a:spcAft>
                          <a:spcPts val="0"/>
                        </a:spcAft>
                      </a:pPr>
                      <a:r>
                        <a:rPr lang="en-US" sz="1600" kern="100"/>
                        <a:t>Total cost</a:t>
                      </a:r>
                      <a:r>
                        <a:rPr lang="en-US" sz="1600" kern="100" baseline="30000"/>
                        <a:t>d</a:t>
                      </a:r>
                      <a:endParaRPr lang="zh-TW" sz="1600" kern="100">
                        <a:latin typeface="Times New Roman"/>
                        <a:ea typeface="新細明體"/>
                        <a:cs typeface="Times New Roman"/>
                      </a:endParaRPr>
                    </a:p>
                  </a:txBody>
                  <a:tcPr marL="68580" marR="68580" marT="0" marB="0" anchor="ctr"/>
                </a:tc>
                <a:tc>
                  <a:txBody>
                    <a:bodyPr/>
                    <a:lstStyle/>
                    <a:p>
                      <a:pPr>
                        <a:lnSpc>
                          <a:spcPct val="150000"/>
                        </a:lnSpc>
                        <a:spcBef>
                          <a:spcPts val="600"/>
                        </a:spcBef>
                        <a:spcAft>
                          <a:spcPts val="0"/>
                        </a:spcAft>
                      </a:pPr>
                      <a:r>
                        <a:rPr lang="en-US" sz="1600" kern="100" dirty="0"/>
                        <a:t>               </a:t>
                      </a:r>
                      <a:r>
                        <a:rPr lang="en-US" sz="1600" kern="100" dirty="0" smtClean="0"/>
                        <a:t>    244,470 </a:t>
                      </a:r>
                      <a:endParaRPr lang="zh-TW" sz="1600" kern="100" dirty="0">
                        <a:latin typeface="Times New Roman"/>
                        <a:ea typeface="新細明體"/>
                        <a:cs typeface="Times New Roman"/>
                      </a:endParaRPr>
                    </a:p>
                  </a:txBody>
                  <a:tcPr marL="68580" marR="68580" marT="0" marB="0" anchor="ctr"/>
                </a:tc>
                <a:extLst>
                  <a:ext uri="{0D108BD9-81ED-4DB2-BD59-A6C34878D82A}">
                    <a16:rowId xmlns:a16="http://schemas.microsoft.com/office/drawing/2014/main" val="10008"/>
                  </a:ext>
                </a:extLst>
              </a:tr>
              <a:tr h="345639">
                <a:tc>
                  <a:txBody>
                    <a:bodyPr/>
                    <a:lstStyle/>
                    <a:p>
                      <a:pPr marL="152400">
                        <a:lnSpc>
                          <a:spcPct val="150000"/>
                        </a:lnSpc>
                        <a:spcBef>
                          <a:spcPts val="600"/>
                        </a:spcBef>
                        <a:spcAft>
                          <a:spcPts val="0"/>
                        </a:spcAft>
                      </a:pPr>
                      <a:r>
                        <a:rPr lang="en-US" sz="1600" kern="100"/>
                        <a:t>Average cost per 1000 patient-day</a:t>
                      </a:r>
                      <a:endParaRPr lang="zh-TW" sz="1600" kern="100">
                        <a:latin typeface="Times New Roman"/>
                        <a:ea typeface="新細明體"/>
                        <a:cs typeface="Times New Roman"/>
                      </a:endParaRPr>
                    </a:p>
                  </a:txBody>
                  <a:tcPr marL="68580" marR="68580" marT="0" marB="0" anchor="ctr"/>
                </a:tc>
                <a:tc>
                  <a:txBody>
                    <a:bodyPr/>
                    <a:lstStyle/>
                    <a:p>
                      <a:pPr algn="ctr">
                        <a:lnSpc>
                          <a:spcPct val="150000"/>
                        </a:lnSpc>
                        <a:spcBef>
                          <a:spcPts val="600"/>
                        </a:spcBef>
                        <a:spcAft>
                          <a:spcPts val="0"/>
                        </a:spcAft>
                      </a:pPr>
                      <a:r>
                        <a:rPr lang="en-US" sz="1600" kern="100"/>
                        <a:t>  90.60 </a:t>
                      </a:r>
                      <a:endParaRPr lang="zh-TW" sz="1600" kern="100">
                        <a:latin typeface="Times New Roman"/>
                        <a:ea typeface="新細明體"/>
                        <a:cs typeface="Times New Roman"/>
                      </a:endParaRPr>
                    </a:p>
                  </a:txBody>
                  <a:tcPr marL="68580" marR="68580" marT="0" marB="0" anchor="ctr"/>
                </a:tc>
                <a:extLst>
                  <a:ext uri="{0D108BD9-81ED-4DB2-BD59-A6C34878D82A}">
                    <a16:rowId xmlns:a16="http://schemas.microsoft.com/office/drawing/2014/main" val="10009"/>
                  </a:ext>
                </a:extLst>
              </a:tr>
              <a:tr h="345639">
                <a:tc>
                  <a:txBody>
                    <a:bodyPr/>
                    <a:lstStyle/>
                    <a:p>
                      <a:pPr marL="152400">
                        <a:lnSpc>
                          <a:spcPct val="150000"/>
                        </a:lnSpc>
                        <a:spcBef>
                          <a:spcPts val="600"/>
                        </a:spcBef>
                        <a:spcAft>
                          <a:spcPts val="0"/>
                        </a:spcAft>
                      </a:pPr>
                      <a:r>
                        <a:rPr lang="en-US" sz="1600" kern="100"/>
                        <a:t>Average cost to prevent one episode of HAI </a:t>
                      </a:r>
                      <a:endParaRPr lang="zh-TW" sz="1600" kern="100">
                        <a:latin typeface="Times New Roman"/>
                        <a:ea typeface="新細明體"/>
                        <a:cs typeface="Times New Roman"/>
                      </a:endParaRPr>
                    </a:p>
                  </a:txBody>
                  <a:tcPr marL="68580" marR="68580" marT="0" marB="0" anchor="ctr"/>
                </a:tc>
                <a:tc>
                  <a:txBody>
                    <a:bodyPr/>
                    <a:lstStyle/>
                    <a:p>
                      <a:pPr algn="ctr">
                        <a:lnSpc>
                          <a:spcPct val="150000"/>
                        </a:lnSpc>
                        <a:spcBef>
                          <a:spcPts val="600"/>
                        </a:spcBef>
                        <a:spcAft>
                          <a:spcPts val="0"/>
                        </a:spcAft>
                      </a:pPr>
                      <a:r>
                        <a:rPr lang="en-US" sz="1600" kern="100"/>
                        <a:t>162.50 </a:t>
                      </a:r>
                      <a:endParaRPr lang="zh-TW" sz="1600" kern="100">
                        <a:latin typeface="Times New Roman"/>
                        <a:ea typeface="新細明體"/>
                        <a:cs typeface="Times New Roman"/>
                      </a:endParaRPr>
                    </a:p>
                  </a:txBody>
                  <a:tcPr marL="68580" marR="68580" marT="0" marB="0" anchor="ctr"/>
                </a:tc>
                <a:extLst>
                  <a:ext uri="{0D108BD9-81ED-4DB2-BD59-A6C34878D82A}">
                    <a16:rowId xmlns:a16="http://schemas.microsoft.com/office/drawing/2014/main" val="10010"/>
                  </a:ext>
                </a:extLst>
              </a:tr>
              <a:tr h="403245">
                <a:tc>
                  <a:txBody>
                    <a:bodyPr/>
                    <a:lstStyle/>
                    <a:p>
                      <a:pPr>
                        <a:lnSpc>
                          <a:spcPct val="150000"/>
                        </a:lnSpc>
                        <a:spcBef>
                          <a:spcPts val="600"/>
                        </a:spcBef>
                        <a:spcAft>
                          <a:spcPts val="0"/>
                        </a:spcAft>
                      </a:pPr>
                      <a:r>
                        <a:rPr lang="en-US" sz="1600" kern="100" dirty="0"/>
                        <a:t>Extra costs per episode of </a:t>
                      </a:r>
                      <a:r>
                        <a:rPr lang="en-US" sz="1600" kern="100" dirty="0" smtClean="0"/>
                        <a:t>HAI</a:t>
                      </a:r>
                      <a:endParaRPr lang="zh-TW" sz="1600" kern="100" dirty="0">
                        <a:latin typeface="Times New Roman"/>
                        <a:ea typeface="新細明體"/>
                        <a:cs typeface="Times New Roman"/>
                      </a:endParaRPr>
                    </a:p>
                  </a:txBody>
                  <a:tcPr marL="68580" marR="68580" marT="0" marB="0" anchor="ctr"/>
                </a:tc>
                <a:tc>
                  <a:txBody>
                    <a:bodyPr/>
                    <a:lstStyle/>
                    <a:p>
                      <a:pPr algn="ctr">
                        <a:lnSpc>
                          <a:spcPct val="150000"/>
                        </a:lnSpc>
                        <a:spcBef>
                          <a:spcPts val="600"/>
                        </a:spcBef>
                        <a:spcAft>
                          <a:spcPts val="0"/>
                        </a:spcAft>
                      </a:pPr>
                      <a:r>
                        <a:rPr lang="en-US" sz="1600" kern="100"/>
                        <a:t>5,335±13,872  </a:t>
                      </a:r>
                      <a:endParaRPr lang="zh-TW" sz="1600" kern="100">
                        <a:latin typeface="Times New Roman"/>
                        <a:ea typeface="新細明體"/>
                        <a:cs typeface="Times New Roman"/>
                      </a:endParaRPr>
                    </a:p>
                  </a:txBody>
                  <a:tcPr marL="68580" marR="68580" marT="0" marB="0" anchor="ctr"/>
                </a:tc>
                <a:extLst>
                  <a:ext uri="{0D108BD9-81ED-4DB2-BD59-A6C34878D82A}">
                    <a16:rowId xmlns:a16="http://schemas.microsoft.com/office/drawing/2014/main" val="10011"/>
                  </a:ext>
                </a:extLst>
              </a:tr>
              <a:tr h="345639">
                <a:tc>
                  <a:txBody>
                    <a:bodyPr/>
                    <a:lstStyle/>
                    <a:p>
                      <a:pPr>
                        <a:lnSpc>
                          <a:spcPct val="150000"/>
                        </a:lnSpc>
                        <a:spcBef>
                          <a:spcPts val="600"/>
                        </a:spcBef>
                        <a:spcAft>
                          <a:spcPts val="0"/>
                        </a:spcAft>
                      </a:pPr>
                      <a:r>
                        <a:rPr lang="en-US" sz="1600" kern="100"/>
                        <a:t>Mean cost reduction for HAIs</a:t>
                      </a:r>
                      <a:endParaRPr lang="zh-TW" sz="1600" kern="100">
                        <a:latin typeface="Times New Roman"/>
                        <a:ea typeface="新細明體"/>
                        <a:cs typeface="Times New Roman"/>
                      </a:endParaRPr>
                    </a:p>
                  </a:txBody>
                  <a:tcPr marL="68580" marR="68580" marT="0" marB="0" anchor="ctr"/>
                </a:tc>
                <a:tc>
                  <a:txBody>
                    <a:bodyPr/>
                    <a:lstStyle/>
                    <a:p>
                      <a:pPr algn="ctr">
                        <a:lnSpc>
                          <a:spcPct val="150000"/>
                        </a:lnSpc>
                        <a:spcBef>
                          <a:spcPts val="600"/>
                        </a:spcBef>
                        <a:spcAft>
                          <a:spcPts val="0"/>
                        </a:spcAft>
                      </a:pPr>
                      <a:r>
                        <a:rPr lang="en-US" sz="1600" kern="100"/>
                        <a:t>8,023,840 </a:t>
                      </a:r>
                      <a:endParaRPr lang="zh-TW" sz="1600" kern="100">
                        <a:latin typeface="Times New Roman"/>
                        <a:ea typeface="新細明體"/>
                        <a:cs typeface="Times New Roman"/>
                      </a:endParaRPr>
                    </a:p>
                  </a:txBody>
                  <a:tcPr marL="68580" marR="68580" marT="0" marB="0" anchor="ctr"/>
                </a:tc>
                <a:extLst>
                  <a:ext uri="{0D108BD9-81ED-4DB2-BD59-A6C34878D82A}">
                    <a16:rowId xmlns:a16="http://schemas.microsoft.com/office/drawing/2014/main" val="10012"/>
                  </a:ext>
                </a:extLst>
              </a:tr>
              <a:tr h="345639">
                <a:tc>
                  <a:txBody>
                    <a:bodyPr/>
                    <a:lstStyle/>
                    <a:p>
                      <a:pPr>
                        <a:lnSpc>
                          <a:spcPct val="150000"/>
                        </a:lnSpc>
                        <a:spcBef>
                          <a:spcPts val="600"/>
                        </a:spcBef>
                        <a:spcAft>
                          <a:spcPts val="0"/>
                        </a:spcAft>
                      </a:pPr>
                      <a:r>
                        <a:rPr lang="en-US" sz="1600" kern="100"/>
                        <a:t>Mean net cost savings from the hand hygiene program</a:t>
                      </a:r>
                      <a:endParaRPr lang="zh-TW" sz="1600" kern="100">
                        <a:latin typeface="Times New Roman"/>
                        <a:ea typeface="新細明體"/>
                        <a:cs typeface="Times New Roman"/>
                      </a:endParaRPr>
                    </a:p>
                  </a:txBody>
                  <a:tcPr marL="68580" marR="68580" marT="0" marB="0" anchor="ctr"/>
                </a:tc>
                <a:tc>
                  <a:txBody>
                    <a:bodyPr/>
                    <a:lstStyle/>
                    <a:p>
                      <a:pPr algn="ctr">
                        <a:lnSpc>
                          <a:spcPct val="150000"/>
                        </a:lnSpc>
                        <a:spcBef>
                          <a:spcPts val="600"/>
                        </a:spcBef>
                        <a:spcAft>
                          <a:spcPts val="0"/>
                        </a:spcAft>
                      </a:pPr>
                      <a:r>
                        <a:rPr lang="en-US" sz="1600" kern="100" dirty="0"/>
                        <a:t>7,779,370 </a:t>
                      </a:r>
                      <a:r>
                        <a:rPr lang="en-US" sz="1600" kern="100" dirty="0" smtClean="0"/>
                        <a:t>USD</a:t>
                      </a:r>
                      <a:endParaRPr lang="zh-TW" sz="1600" kern="100" dirty="0">
                        <a:latin typeface="Times New Roman"/>
                        <a:ea typeface="新細明體"/>
                        <a:cs typeface="Times New Roman"/>
                      </a:endParaRPr>
                    </a:p>
                  </a:txBody>
                  <a:tcPr marL="68580" marR="68580" marT="0" marB="0" anchor="ctr"/>
                </a:tc>
                <a:extLst>
                  <a:ext uri="{0D108BD9-81ED-4DB2-BD59-A6C34878D82A}">
                    <a16:rowId xmlns:a16="http://schemas.microsoft.com/office/drawing/2014/main" val="10013"/>
                  </a:ext>
                </a:extLst>
              </a:tr>
            </a:tbl>
          </a:graphicData>
        </a:graphic>
      </p:graphicFrame>
      <p:sp>
        <p:nvSpPr>
          <p:cNvPr id="4" name="投影片編號版面配置區 3"/>
          <p:cNvSpPr>
            <a:spLocks noGrp="1"/>
          </p:cNvSpPr>
          <p:nvPr>
            <p:ph type="sldNum" sz="quarter" idx="12"/>
          </p:nvPr>
        </p:nvSpPr>
        <p:spPr/>
        <p:txBody>
          <a:bodyPr/>
          <a:lstStyle/>
          <a:p>
            <a:pPr>
              <a:defRPr/>
            </a:pPr>
            <a:fld id="{51DB60B1-5319-457A-ABF2-C947686D2DCE}" type="slidenum">
              <a:rPr lang="zh-TW" altLang="en-US" smtClean="0"/>
              <a:pPr>
                <a:defRPr/>
              </a:pPr>
              <a:t>23</a:t>
            </a:fld>
            <a:endParaRPr lang="zh-TW" altLang="en-US"/>
          </a:p>
        </p:txBody>
      </p:sp>
      <p:sp>
        <p:nvSpPr>
          <p:cNvPr id="7" name="文字方塊 17"/>
          <p:cNvSpPr txBox="1">
            <a:spLocks noChangeArrowheads="1"/>
          </p:cNvSpPr>
          <p:nvPr/>
        </p:nvSpPr>
        <p:spPr bwMode="auto">
          <a:xfrm>
            <a:off x="7231262" y="6309385"/>
            <a:ext cx="3590535" cy="307777"/>
          </a:xfrm>
          <a:prstGeom prst="rect">
            <a:avLst/>
          </a:prstGeom>
          <a:noFill/>
          <a:ln w="9525">
            <a:noFill/>
            <a:miter lim="800000"/>
            <a:headEnd/>
            <a:tailEnd/>
          </a:ln>
        </p:spPr>
        <p:txBody>
          <a:bodyPr wrap="none">
            <a:spAutoFit/>
          </a:bodyPr>
          <a:lstStyle/>
          <a:p>
            <a:pPr>
              <a:defRPr/>
            </a:pPr>
            <a:r>
              <a:rPr lang="en-US" altLang="zh-TW" sz="1400" dirty="0"/>
              <a:t>YC Chen, et al </a:t>
            </a:r>
            <a:r>
              <a:rPr lang="en-US" altLang="zh-TW" sz="1400" dirty="0" err="1"/>
              <a:t>PLoS</a:t>
            </a:r>
            <a:r>
              <a:rPr lang="en-US" altLang="zh-TW" sz="1400" dirty="0"/>
              <a:t> ONE. 2011;6(11):e27163 </a:t>
            </a:r>
            <a:endParaRPr lang="zh-TW" altLang="en-US" sz="1400" dirty="0"/>
          </a:p>
        </p:txBody>
      </p:sp>
      <p:sp>
        <p:nvSpPr>
          <p:cNvPr id="2" name="文字方塊 1"/>
          <p:cNvSpPr txBox="1"/>
          <p:nvPr/>
        </p:nvSpPr>
        <p:spPr>
          <a:xfrm>
            <a:off x="1124124" y="6300667"/>
            <a:ext cx="2986074" cy="369332"/>
          </a:xfrm>
          <a:prstGeom prst="rect">
            <a:avLst/>
          </a:prstGeom>
          <a:noFill/>
        </p:spPr>
        <p:txBody>
          <a:bodyPr wrap="none" rtlCol="0">
            <a:spAutoFit/>
          </a:bodyPr>
          <a:lstStyle/>
          <a:p>
            <a:r>
              <a:rPr lang="en-US" altLang="zh-TW" dirty="0" smtClean="0">
                <a:solidFill>
                  <a:srgbClr val="7030A0"/>
                </a:solidFill>
              </a:rPr>
              <a:t>Benefit </a:t>
            </a:r>
            <a:r>
              <a:rPr lang="en-US" altLang="zh-TW" dirty="0">
                <a:solidFill>
                  <a:srgbClr val="7030A0"/>
                </a:solidFill>
              </a:rPr>
              <a:t>cost </a:t>
            </a:r>
            <a:r>
              <a:rPr lang="en-US" altLang="zh-TW" dirty="0" smtClean="0">
                <a:solidFill>
                  <a:srgbClr val="7030A0"/>
                </a:solidFill>
              </a:rPr>
              <a:t>ratio=benefit/cost</a:t>
            </a:r>
            <a:endParaRPr lang="zh-TW" altLang="en-US" dirty="0">
              <a:solidFill>
                <a:srgbClr val="7030A0"/>
              </a:solidFill>
            </a:endParaRPr>
          </a:p>
        </p:txBody>
      </p:sp>
    </p:spTree>
    <p:extLst>
      <p:ext uri="{BB962C8B-B14F-4D97-AF65-F5344CB8AC3E}">
        <p14:creationId xmlns:p14="http://schemas.microsoft.com/office/powerpoint/2010/main" val="23929220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611902231"/>
              </p:ext>
            </p:extLst>
          </p:nvPr>
        </p:nvGraphicFramePr>
        <p:xfrm>
          <a:off x="3189082" y="271825"/>
          <a:ext cx="9714564" cy="6289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Left Arrow 2"/>
          <p:cNvSpPr/>
          <p:nvPr/>
        </p:nvSpPr>
        <p:spPr>
          <a:xfrm rot="18660444">
            <a:off x="5759835" y="1771174"/>
            <a:ext cx="1452448" cy="454251"/>
          </a:xfrm>
          <a:prstGeom prst="leftArrow">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 name="Left Arrow 4"/>
          <p:cNvSpPr/>
          <p:nvPr/>
        </p:nvSpPr>
        <p:spPr>
          <a:xfrm rot="13340446">
            <a:off x="5801691" y="4612627"/>
            <a:ext cx="1452448" cy="454251"/>
          </a:xfrm>
          <a:prstGeom prst="leftArrow">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 name="Left Arrow 6"/>
          <p:cNvSpPr/>
          <p:nvPr/>
        </p:nvSpPr>
        <p:spPr>
          <a:xfrm rot="8591741">
            <a:off x="8808027" y="4495684"/>
            <a:ext cx="1452448" cy="454251"/>
          </a:xfrm>
          <a:prstGeom prst="leftArrow">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8" name="Left Arrow 7"/>
          <p:cNvSpPr/>
          <p:nvPr/>
        </p:nvSpPr>
        <p:spPr>
          <a:xfrm rot="2421923">
            <a:off x="8878295" y="1717516"/>
            <a:ext cx="1452448" cy="454251"/>
          </a:xfrm>
          <a:prstGeom prst="leftArrow">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 name="TextBox 1"/>
          <p:cNvSpPr txBox="1"/>
          <p:nvPr/>
        </p:nvSpPr>
        <p:spPr>
          <a:xfrm>
            <a:off x="757558" y="462987"/>
            <a:ext cx="3294124" cy="769441"/>
          </a:xfrm>
          <a:prstGeom prst="rect">
            <a:avLst/>
          </a:prstGeom>
          <a:noFill/>
        </p:spPr>
        <p:txBody>
          <a:bodyPr wrap="square" rtlCol="0">
            <a:spAutoFit/>
          </a:bodyPr>
          <a:lstStyle/>
          <a:p>
            <a:r>
              <a:rPr lang="en-US" sz="4400" b="1" dirty="0"/>
              <a:t>Conclusion</a:t>
            </a:r>
          </a:p>
        </p:txBody>
      </p:sp>
      <p:sp>
        <p:nvSpPr>
          <p:cNvPr id="4" name="投影片編號版面配置區 3"/>
          <p:cNvSpPr>
            <a:spLocks noGrp="1"/>
          </p:cNvSpPr>
          <p:nvPr>
            <p:ph type="sldNum" sz="quarter" idx="12"/>
          </p:nvPr>
        </p:nvSpPr>
        <p:spPr/>
        <p:txBody>
          <a:bodyPr/>
          <a:lstStyle/>
          <a:p>
            <a:fld id="{F51568B4-638A-4806-ACDF-A9B87A55DD6E}" type="slidenum">
              <a:rPr lang="en-US" smtClean="0"/>
              <a:t>24</a:t>
            </a:fld>
            <a:endParaRPr lang="en-US"/>
          </a:p>
        </p:txBody>
      </p:sp>
      <p:sp>
        <p:nvSpPr>
          <p:cNvPr id="9" name="內容版面配置區 2"/>
          <p:cNvSpPr>
            <a:spLocks noGrp="1"/>
          </p:cNvSpPr>
          <p:nvPr>
            <p:ph idx="1"/>
          </p:nvPr>
        </p:nvSpPr>
        <p:spPr>
          <a:xfrm>
            <a:off x="768192" y="1542401"/>
            <a:ext cx="3299839" cy="5019088"/>
          </a:xfrm>
        </p:spPr>
        <p:txBody>
          <a:bodyPr>
            <a:normAutofit/>
          </a:bodyPr>
          <a:lstStyle/>
          <a:p>
            <a:pPr>
              <a:lnSpc>
                <a:spcPct val="100000"/>
              </a:lnSpc>
              <a:spcBef>
                <a:spcPts val="600"/>
              </a:spcBef>
            </a:pPr>
            <a:r>
              <a:rPr lang="en-GB" altLang="zh-TW" sz="2400" dirty="0"/>
              <a:t>We found a significant decrease of HAI across the three countries in association with sequential multifaceted interventions. </a:t>
            </a:r>
            <a:endParaRPr lang="en-GB" altLang="zh-TW" sz="2400" dirty="0" smtClean="0"/>
          </a:p>
          <a:p>
            <a:pPr>
              <a:lnSpc>
                <a:spcPct val="100000"/>
              </a:lnSpc>
              <a:spcBef>
                <a:spcPts val="600"/>
              </a:spcBef>
            </a:pPr>
            <a:r>
              <a:rPr lang="en-GB" altLang="zh-TW" sz="2400" dirty="0" smtClean="0"/>
              <a:t>Further </a:t>
            </a:r>
            <a:r>
              <a:rPr lang="en-GB" altLang="zh-TW" sz="2400" dirty="0"/>
              <a:t>regional collaboration could be forged to develop joint strategies to prevent </a:t>
            </a:r>
            <a:r>
              <a:rPr lang="en-GB" altLang="zh-TW" sz="2400" dirty="0" smtClean="0"/>
              <a:t>HAI which are sustainable and cost-effective.</a:t>
            </a:r>
            <a:endParaRPr lang="zh-TW" altLang="en-US" sz="2400" dirty="0"/>
          </a:p>
        </p:txBody>
      </p:sp>
    </p:spTree>
    <p:extLst>
      <p:ext uri="{BB962C8B-B14F-4D97-AF65-F5344CB8AC3E}">
        <p14:creationId xmlns:p14="http://schemas.microsoft.com/office/powerpoint/2010/main" val="154307913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365128"/>
            <a:ext cx="10515600" cy="687296"/>
          </a:xfrm>
        </p:spPr>
        <p:txBody>
          <a:bodyPr>
            <a:normAutofit fontScale="90000"/>
          </a:bodyPr>
          <a:lstStyle/>
          <a:p>
            <a:r>
              <a:rPr lang="en-GB" altLang="zh-TW" b="1" dirty="0" smtClean="0"/>
              <a:t>Acknowledgements</a:t>
            </a:r>
            <a:endParaRPr lang="zh-TW" altLang="en-US" dirty="0"/>
          </a:p>
        </p:txBody>
      </p:sp>
      <p:sp>
        <p:nvSpPr>
          <p:cNvPr id="3" name="內容版面配置區 2"/>
          <p:cNvSpPr>
            <a:spLocks noGrp="1"/>
          </p:cNvSpPr>
          <p:nvPr>
            <p:ph idx="1"/>
          </p:nvPr>
        </p:nvSpPr>
        <p:spPr>
          <a:xfrm>
            <a:off x="706583" y="1052425"/>
            <a:ext cx="10515600" cy="4702442"/>
          </a:xfrm>
        </p:spPr>
        <p:style>
          <a:lnRef idx="2">
            <a:schemeClr val="accent6"/>
          </a:lnRef>
          <a:fillRef idx="1">
            <a:schemeClr val="lt1"/>
          </a:fillRef>
          <a:effectRef idx="0">
            <a:schemeClr val="accent6"/>
          </a:effectRef>
          <a:fontRef idx="minor">
            <a:schemeClr val="dk1"/>
          </a:fontRef>
        </p:style>
        <p:txBody>
          <a:bodyPr>
            <a:normAutofit fontScale="85000" lnSpcReduction="20000"/>
          </a:bodyPr>
          <a:lstStyle/>
          <a:p>
            <a:pPr marL="0" indent="0">
              <a:lnSpc>
                <a:spcPct val="120000"/>
              </a:lnSpc>
              <a:spcBef>
                <a:spcPts val="0"/>
              </a:spcBef>
              <a:buNone/>
            </a:pPr>
            <a:r>
              <a:rPr lang="en-GB" altLang="zh-TW" sz="2400" b="1" dirty="0">
                <a:solidFill>
                  <a:srgbClr val="7030A0"/>
                </a:solidFill>
                <a:latin typeface="+mj-lt"/>
              </a:rPr>
              <a:t>Cho-Han Chiang</a:t>
            </a:r>
            <a:r>
              <a:rPr lang="en-GB" altLang="zh-TW" sz="2400" b="1" baseline="30000" dirty="0">
                <a:solidFill>
                  <a:srgbClr val="7030A0"/>
                </a:solidFill>
                <a:latin typeface="+mj-lt"/>
              </a:rPr>
              <a:t>1*</a:t>
            </a:r>
            <a:r>
              <a:rPr lang="en-GB" altLang="zh-TW" sz="2400" b="1" dirty="0">
                <a:solidFill>
                  <a:srgbClr val="7030A0"/>
                </a:solidFill>
                <a:latin typeface="+mj-lt"/>
              </a:rPr>
              <a:t>, Sung-</a:t>
            </a:r>
            <a:r>
              <a:rPr lang="en-GB" altLang="zh-TW" sz="2400" b="1" dirty="0" err="1">
                <a:solidFill>
                  <a:srgbClr val="7030A0"/>
                </a:solidFill>
                <a:latin typeface="+mj-lt"/>
              </a:rPr>
              <a:t>Ching</a:t>
            </a:r>
            <a:r>
              <a:rPr lang="en-GB" altLang="zh-TW" sz="2400" b="1" dirty="0">
                <a:solidFill>
                  <a:srgbClr val="7030A0"/>
                </a:solidFill>
                <a:latin typeface="+mj-lt"/>
              </a:rPr>
              <a:t> Pan</a:t>
            </a:r>
            <a:r>
              <a:rPr lang="en-GB" altLang="zh-TW" sz="2400" b="1" baseline="30000" dirty="0">
                <a:solidFill>
                  <a:srgbClr val="7030A0"/>
                </a:solidFill>
                <a:latin typeface="+mj-lt"/>
              </a:rPr>
              <a:t> 2*</a:t>
            </a:r>
            <a:r>
              <a:rPr lang="en-GB" altLang="zh-TW" sz="2400" b="1" dirty="0">
                <a:solidFill>
                  <a:srgbClr val="7030A0"/>
                </a:solidFill>
                <a:latin typeface="+mj-lt"/>
              </a:rPr>
              <a:t>, </a:t>
            </a:r>
            <a:r>
              <a:rPr lang="en-GB" altLang="zh-TW" sz="2400" b="1" dirty="0" err="1">
                <a:solidFill>
                  <a:srgbClr val="7030A0"/>
                </a:solidFill>
                <a:latin typeface="+mj-lt"/>
              </a:rPr>
              <a:t>Tyan</a:t>
            </a:r>
            <a:r>
              <a:rPr lang="en-GB" altLang="zh-TW" sz="2400" b="1" dirty="0">
                <a:solidFill>
                  <a:srgbClr val="7030A0"/>
                </a:solidFill>
                <a:latin typeface="+mj-lt"/>
              </a:rPr>
              <a:t>-Shin Yang</a:t>
            </a:r>
            <a:r>
              <a:rPr lang="en-GB" altLang="zh-TW" sz="2400" b="1" baseline="30000" dirty="0">
                <a:solidFill>
                  <a:srgbClr val="7030A0"/>
                </a:solidFill>
                <a:latin typeface="+mj-lt"/>
              </a:rPr>
              <a:t>1</a:t>
            </a:r>
            <a:r>
              <a:rPr lang="en-GB" altLang="zh-TW" sz="2400" b="1" dirty="0">
                <a:solidFill>
                  <a:srgbClr val="7030A0"/>
                </a:solidFill>
                <a:latin typeface="+mj-lt"/>
              </a:rPr>
              <a:t>, Keisuke Matsuda</a:t>
            </a:r>
            <a:r>
              <a:rPr lang="en-GB" altLang="zh-TW" sz="2400" b="1" baseline="30000" dirty="0">
                <a:solidFill>
                  <a:srgbClr val="7030A0"/>
                </a:solidFill>
                <a:latin typeface="+mj-lt"/>
              </a:rPr>
              <a:t>3</a:t>
            </a:r>
            <a:r>
              <a:rPr lang="en-GB" altLang="zh-TW" sz="2400" b="1" dirty="0">
                <a:solidFill>
                  <a:srgbClr val="7030A0"/>
                </a:solidFill>
                <a:latin typeface="+mj-lt"/>
              </a:rPr>
              <a:t>, Hong Bin Kim</a:t>
            </a:r>
            <a:r>
              <a:rPr lang="en-GB" altLang="zh-TW" sz="2400" b="1" baseline="30000" dirty="0">
                <a:solidFill>
                  <a:srgbClr val="7030A0"/>
                </a:solidFill>
                <a:latin typeface="+mj-lt"/>
              </a:rPr>
              <a:t>4,5</a:t>
            </a:r>
            <a:r>
              <a:rPr lang="en-GB" altLang="zh-TW" sz="2400" b="1" dirty="0">
                <a:solidFill>
                  <a:srgbClr val="7030A0"/>
                </a:solidFill>
                <a:latin typeface="+mj-lt"/>
              </a:rPr>
              <a:t>, Young </a:t>
            </a:r>
            <a:r>
              <a:rPr lang="en-GB" altLang="zh-TW" sz="2400" b="1" dirty="0" err="1">
                <a:solidFill>
                  <a:srgbClr val="7030A0"/>
                </a:solidFill>
                <a:latin typeface="+mj-lt"/>
              </a:rPr>
              <a:t>Hwa</a:t>
            </a:r>
            <a:r>
              <a:rPr lang="en-GB" altLang="zh-TW" sz="2400" b="1" dirty="0">
                <a:solidFill>
                  <a:srgbClr val="7030A0"/>
                </a:solidFill>
                <a:latin typeface="+mj-lt"/>
              </a:rPr>
              <a:t> Choi</a:t>
            </a:r>
            <a:r>
              <a:rPr lang="en-GB" altLang="zh-TW" sz="2400" b="1" baseline="30000" dirty="0">
                <a:solidFill>
                  <a:srgbClr val="7030A0"/>
                </a:solidFill>
                <a:latin typeface="+mj-lt"/>
              </a:rPr>
              <a:t>6</a:t>
            </a:r>
            <a:r>
              <a:rPr lang="en-GB" altLang="zh-TW" sz="2400" b="1" dirty="0">
                <a:solidFill>
                  <a:srgbClr val="7030A0"/>
                </a:solidFill>
                <a:latin typeface="+mj-lt"/>
              </a:rPr>
              <a:t>, Satoshi Hori</a:t>
            </a:r>
            <a:r>
              <a:rPr lang="en-GB" altLang="zh-TW" sz="2400" b="1" baseline="30000" dirty="0">
                <a:solidFill>
                  <a:srgbClr val="7030A0"/>
                </a:solidFill>
                <a:latin typeface="+mj-lt"/>
              </a:rPr>
              <a:t>7</a:t>
            </a:r>
            <a:r>
              <a:rPr lang="en-GB" altLang="zh-TW" sz="2400" b="1" dirty="0">
                <a:solidFill>
                  <a:srgbClr val="7030A0"/>
                </a:solidFill>
                <a:latin typeface="+mj-lt"/>
              </a:rPr>
              <a:t>, </a:t>
            </a:r>
            <a:r>
              <a:rPr lang="en-US" altLang="zh-TW" sz="2400" b="1" dirty="0" err="1">
                <a:solidFill>
                  <a:srgbClr val="7030A0"/>
                </a:solidFill>
                <a:latin typeface="+mj-lt"/>
              </a:rPr>
              <a:t>Jann-Tay</a:t>
            </a:r>
            <a:r>
              <a:rPr lang="en-US" altLang="zh-TW" sz="2400" b="1" dirty="0">
                <a:solidFill>
                  <a:srgbClr val="7030A0"/>
                </a:solidFill>
                <a:latin typeface="+mj-lt"/>
              </a:rPr>
              <a:t> Wang</a:t>
            </a:r>
            <a:r>
              <a:rPr lang="en-GB" altLang="zh-TW" sz="2400" b="1" baseline="30000" dirty="0">
                <a:solidFill>
                  <a:srgbClr val="7030A0"/>
                </a:solidFill>
                <a:latin typeface="+mj-lt"/>
              </a:rPr>
              <a:t>1,2,8</a:t>
            </a:r>
            <a:r>
              <a:rPr lang="en-US" altLang="zh-TW" sz="2400" b="1" dirty="0">
                <a:solidFill>
                  <a:srgbClr val="7030A0"/>
                </a:solidFill>
                <a:latin typeface="+mj-lt"/>
              </a:rPr>
              <a:t>, </a:t>
            </a:r>
            <a:r>
              <a:rPr lang="en-GB" altLang="zh-TW" sz="2400" b="1" dirty="0">
                <a:solidFill>
                  <a:srgbClr val="7030A0"/>
                </a:solidFill>
                <a:latin typeface="+mj-lt"/>
              </a:rPr>
              <a:t>Wang-</a:t>
            </a:r>
            <a:r>
              <a:rPr lang="en-GB" altLang="zh-TW" sz="2400" b="1" dirty="0" err="1">
                <a:solidFill>
                  <a:srgbClr val="7030A0"/>
                </a:solidFill>
                <a:latin typeface="+mj-lt"/>
              </a:rPr>
              <a:t>Huei</a:t>
            </a:r>
            <a:r>
              <a:rPr lang="en-GB" altLang="zh-TW" sz="2400" b="1" dirty="0">
                <a:solidFill>
                  <a:srgbClr val="7030A0"/>
                </a:solidFill>
                <a:latin typeface="+mj-lt"/>
              </a:rPr>
              <a:t> Sheng</a:t>
            </a:r>
            <a:r>
              <a:rPr lang="en-GB" altLang="zh-TW" sz="2400" b="1" baseline="30000" dirty="0">
                <a:solidFill>
                  <a:srgbClr val="7030A0"/>
                </a:solidFill>
                <a:latin typeface="+mj-lt"/>
              </a:rPr>
              <a:t>1,2,8</a:t>
            </a:r>
            <a:r>
              <a:rPr lang="en-US" altLang="zh-TW" sz="2400" b="1" dirty="0">
                <a:solidFill>
                  <a:srgbClr val="7030A0"/>
                </a:solidFill>
                <a:latin typeface="+mj-lt"/>
              </a:rPr>
              <a:t>, </a:t>
            </a:r>
            <a:r>
              <a:rPr lang="en-GB" altLang="zh-TW" sz="2400" b="1" dirty="0">
                <a:solidFill>
                  <a:srgbClr val="7030A0"/>
                </a:solidFill>
                <a:latin typeface="+mj-lt"/>
              </a:rPr>
              <a:t>Yee-Chun Chen</a:t>
            </a:r>
            <a:r>
              <a:rPr lang="en-GB" altLang="zh-TW" sz="2400" b="1" baseline="30000" dirty="0">
                <a:solidFill>
                  <a:srgbClr val="7030A0"/>
                </a:solidFill>
                <a:latin typeface="+mj-lt"/>
              </a:rPr>
              <a:t>1,2,8,9</a:t>
            </a:r>
            <a:r>
              <a:rPr lang="en-US" altLang="zh-TW" sz="2400" b="1" baseline="30000" dirty="0">
                <a:solidFill>
                  <a:srgbClr val="7030A0"/>
                </a:solidFill>
                <a:latin typeface="+mj-lt"/>
              </a:rPr>
              <a:t>§</a:t>
            </a:r>
            <a:r>
              <a:rPr lang="en-GB" altLang="zh-TW" sz="2400" b="1" dirty="0">
                <a:solidFill>
                  <a:srgbClr val="7030A0"/>
                </a:solidFill>
                <a:latin typeface="+mj-lt"/>
              </a:rPr>
              <a:t>, Feng-Yee Chang</a:t>
            </a:r>
            <a:r>
              <a:rPr lang="en-GB" altLang="zh-TW" sz="2400" b="1" baseline="30000" dirty="0">
                <a:solidFill>
                  <a:srgbClr val="7030A0"/>
                </a:solidFill>
                <a:latin typeface="+mj-lt"/>
              </a:rPr>
              <a:t>10</a:t>
            </a:r>
            <a:r>
              <a:rPr lang="en-GB" altLang="zh-TW" sz="2400" b="1" dirty="0">
                <a:solidFill>
                  <a:srgbClr val="7030A0"/>
                </a:solidFill>
                <a:latin typeface="+mj-lt"/>
              </a:rPr>
              <a:t>, Shan-</a:t>
            </a:r>
            <a:r>
              <a:rPr lang="en-GB" altLang="zh-TW" sz="2400" b="1" dirty="0" err="1">
                <a:solidFill>
                  <a:srgbClr val="7030A0"/>
                </a:solidFill>
                <a:latin typeface="+mj-lt"/>
              </a:rPr>
              <a:t>Chwen</a:t>
            </a:r>
            <a:r>
              <a:rPr lang="en-GB" altLang="zh-TW" sz="2400" b="1" dirty="0">
                <a:solidFill>
                  <a:srgbClr val="7030A0"/>
                </a:solidFill>
                <a:latin typeface="+mj-lt"/>
              </a:rPr>
              <a:t> Chang</a:t>
            </a:r>
            <a:r>
              <a:rPr lang="en-GB" altLang="zh-TW" sz="2400" b="1" baseline="30000" dirty="0">
                <a:solidFill>
                  <a:srgbClr val="7030A0"/>
                </a:solidFill>
                <a:latin typeface="+mj-lt"/>
              </a:rPr>
              <a:t>1,2</a:t>
            </a:r>
            <a:endParaRPr lang="zh-TW" altLang="zh-TW" sz="2400" b="1" dirty="0">
              <a:solidFill>
                <a:srgbClr val="7030A0"/>
              </a:solidFill>
              <a:latin typeface="+mj-lt"/>
            </a:endParaRPr>
          </a:p>
          <a:p>
            <a:pPr marL="0" indent="0">
              <a:lnSpc>
                <a:spcPct val="120000"/>
              </a:lnSpc>
              <a:spcBef>
                <a:spcPts val="0"/>
              </a:spcBef>
              <a:buNone/>
            </a:pPr>
            <a:r>
              <a:rPr lang="en-GB" altLang="zh-TW" sz="2100" baseline="30000" dirty="0" smtClean="0">
                <a:latin typeface="+mj-lt"/>
              </a:rPr>
              <a:t>1</a:t>
            </a:r>
            <a:r>
              <a:rPr lang="en-GB" altLang="zh-TW" sz="2100" dirty="0" smtClean="0">
                <a:latin typeface="+mj-lt"/>
              </a:rPr>
              <a:t>College </a:t>
            </a:r>
            <a:r>
              <a:rPr lang="en-GB" altLang="zh-TW" sz="2100" dirty="0">
                <a:latin typeface="+mj-lt"/>
              </a:rPr>
              <a:t>of Medicine, National Taiwan University, Taipei, Taiwan</a:t>
            </a:r>
            <a:endParaRPr lang="zh-TW" altLang="zh-TW" sz="2100" dirty="0">
              <a:latin typeface="+mj-lt"/>
            </a:endParaRPr>
          </a:p>
          <a:p>
            <a:pPr marL="0" indent="0">
              <a:lnSpc>
                <a:spcPct val="120000"/>
              </a:lnSpc>
              <a:spcBef>
                <a:spcPts val="0"/>
              </a:spcBef>
              <a:buNone/>
            </a:pPr>
            <a:r>
              <a:rPr lang="en-GB" altLang="zh-TW" sz="2100" baseline="30000" dirty="0">
                <a:latin typeface="+mj-lt"/>
              </a:rPr>
              <a:t>2</a:t>
            </a:r>
            <a:r>
              <a:rPr lang="en-GB" altLang="zh-TW" sz="2100" dirty="0">
                <a:latin typeface="+mj-lt"/>
              </a:rPr>
              <a:t>Department of Internal Medicine, National Taiwan University Hospital, Taipei, Taiwan</a:t>
            </a:r>
            <a:endParaRPr lang="zh-TW" altLang="zh-TW" sz="2100" dirty="0">
              <a:latin typeface="+mj-lt"/>
            </a:endParaRPr>
          </a:p>
          <a:p>
            <a:pPr marL="0" indent="0">
              <a:lnSpc>
                <a:spcPct val="120000"/>
              </a:lnSpc>
              <a:spcBef>
                <a:spcPts val="0"/>
              </a:spcBef>
              <a:buNone/>
            </a:pPr>
            <a:r>
              <a:rPr lang="en-GB" altLang="zh-TW" sz="2100" baseline="30000" dirty="0">
                <a:latin typeface="+mj-lt"/>
              </a:rPr>
              <a:t>3</a:t>
            </a:r>
            <a:r>
              <a:rPr lang="en-GB" altLang="zh-TW" sz="2100" dirty="0">
                <a:latin typeface="+mj-lt"/>
              </a:rPr>
              <a:t>Faculty of Medicine, Osaka University, Osaka, Japan</a:t>
            </a:r>
            <a:endParaRPr lang="zh-TW" altLang="zh-TW" sz="2100" dirty="0">
              <a:latin typeface="+mj-lt"/>
            </a:endParaRPr>
          </a:p>
          <a:p>
            <a:pPr marL="0" indent="0">
              <a:lnSpc>
                <a:spcPct val="120000"/>
              </a:lnSpc>
              <a:spcBef>
                <a:spcPts val="0"/>
              </a:spcBef>
              <a:buNone/>
            </a:pPr>
            <a:r>
              <a:rPr lang="en-GB" altLang="zh-TW" sz="2100" baseline="30000" dirty="0">
                <a:latin typeface="+mj-lt"/>
              </a:rPr>
              <a:t>4</a:t>
            </a:r>
            <a:r>
              <a:rPr lang="en-GB" altLang="zh-TW" sz="2100" dirty="0">
                <a:latin typeface="+mj-lt"/>
              </a:rPr>
              <a:t>Department of Internal Medicine, Seoul National University College of Medicine, Seoul, Republic of Korea</a:t>
            </a:r>
            <a:endParaRPr lang="zh-TW" altLang="zh-TW" sz="2100" dirty="0">
              <a:latin typeface="+mj-lt"/>
            </a:endParaRPr>
          </a:p>
          <a:p>
            <a:pPr marL="0" indent="0">
              <a:lnSpc>
                <a:spcPct val="120000"/>
              </a:lnSpc>
              <a:spcBef>
                <a:spcPts val="0"/>
              </a:spcBef>
              <a:buNone/>
            </a:pPr>
            <a:r>
              <a:rPr lang="en-GB" altLang="zh-TW" sz="2100" baseline="30000" dirty="0">
                <a:latin typeface="+mj-lt"/>
              </a:rPr>
              <a:t>5</a:t>
            </a:r>
            <a:r>
              <a:rPr lang="en-GB" altLang="zh-TW" sz="2100" dirty="0">
                <a:latin typeface="+mj-lt"/>
              </a:rPr>
              <a:t>Division of Infectious Diseases, Seoul National University </a:t>
            </a:r>
            <a:r>
              <a:rPr lang="en-GB" altLang="zh-TW" sz="2100" dirty="0" err="1">
                <a:latin typeface="+mj-lt"/>
              </a:rPr>
              <a:t>Bundang</a:t>
            </a:r>
            <a:r>
              <a:rPr lang="en-GB" altLang="zh-TW" sz="2100" dirty="0">
                <a:latin typeface="+mj-lt"/>
              </a:rPr>
              <a:t> Hospital, </a:t>
            </a:r>
            <a:r>
              <a:rPr lang="en-GB" altLang="zh-TW" sz="2100" dirty="0" err="1">
                <a:latin typeface="+mj-lt"/>
              </a:rPr>
              <a:t>Seongnam</a:t>
            </a:r>
            <a:r>
              <a:rPr lang="en-GB" altLang="zh-TW" sz="2100" dirty="0">
                <a:latin typeface="+mj-lt"/>
              </a:rPr>
              <a:t>, Republic of Korea</a:t>
            </a:r>
            <a:endParaRPr lang="zh-TW" altLang="zh-TW" sz="2100" dirty="0">
              <a:latin typeface="+mj-lt"/>
            </a:endParaRPr>
          </a:p>
          <a:p>
            <a:pPr marL="0" indent="0">
              <a:lnSpc>
                <a:spcPct val="120000"/>
              </a:lnSpc>
              <a:spcBef>
                <a:spcPts val="0"/>
              </a:spcBef>
              <a:buNone/>
            </a:pPr>
            <a:r>
              <a:rPr lang="en-GB" altLang="zh-TW" sz="2100" baseline="30000" dirty="0">
                <a:latin typeface="+mj-lt"/>
              </a:rPr>
              <a:t>6</a:t>
            </a:r>
            <a:r>
              <a:rPr lang="en-GB" altLang="zh-TW" sz="2100" dirty="0">
                <a:latin typeface="+mj-lt"/>
              </a:rPr>
              <a:t>Department of Infectious Diseases, </a:t>
            </a:r>
            <a:r>
              <a:rPr lang="en-GB" altLang="zh-TW" sz="2100" dirty="0" err="1">
                <a:latin typeface="+mj-lt"/>
              </a:rPr>
              <a:t>Ajou</a:t>
            </a:r>
            <a:r>
              <a:rPr lang="en-GB" altLang="zh-TW" sz="2100" dirty="0">
                <a:latin typeface="+mj-lt"/>
              </a:rPr>
              <a:t> University School of Medicine, Suwon, Republic of Korea</a:t>
            </a:r>
            <a:endParaRPr lang="zh-TW" altLang="zh-TW" sz="2100" dirty="0">
              <a:latin typeface="+mj-lt"/>
            </a:endParaRPr>
          </a:p>
          <a:p>
            <a:pPr marL="0" indent="0">
              <a:lnSpc>
                <a:spcPct val="120000"/>
              </a:lnSpc>
              <a:spcBef>
                <a:spcPts val="0"/>
              </a:spcBef>
              <a:buNone/>
            </a:pPr>
            <a:r>
              <a:rPr lang="en-GB" altLang="zh-TW" sz="2100" baseline="30000" dirty="0">
                <a:latin typeface="+mj-lt"/>
              </a:rPr>
              <a:t>7</a:t>
            </a:r>
            <a:r>
              <a:rPr lang="en-GB" altLang="zh-TW" sz="2100" dirty="0">
                <a:latin typeface="+mj-lt"/>
              </a:rPr>
              <a:t>Department of Infection Control Science, Juntendo University Faculty of Medicine, Tokyo, Japan</a:t>
            </a:r>
            <a:endParaRPr lang="zh-TW" altLang="zh-TW" sz="2100" dirty="0">
              <a:latin typeface="+mj-lt"/>
            </a:endParaRPr>
          </a:p>
          <a:p>
            <a:pPr marL="0" indent="0" fontAlgn="base">
              <a:lnSpc>
                <a:spcPct val="120000"/>
              </a:lnSpc>
              <a:spcBef>
                <a:spcPts val="0"/>
              </a:spcBef>
              <a:buNone/>
            </a:pPr>
            <a:r>
              <a:rPr lang="en-GB" altLang="zh-TW" sz="2100" baseline="30000" dirty="0">
                <a:latin typeface="+mj-lt"/>
              </a:rPr>
              <a:t>8</a:t>
            </a:r>
            <a:r>
              <a:rPr lang="en-GB" altLang="zh-TW" sz="2100" dirty="0">
                <a:latin typeface="+mj-lt"/>
              </a:rPr>
              <a:t>Center for Infection Control, National Taiwan University Hospital, Taipei, Taiwan</a:t>
            </a:r>
            <a:endParaRPr lang="zh-TW" altLang="zh-TW" sz="2100" dirty="0">
              <a:latin typeface="+mj-lt"/>
            </a:endParaRPr>
          </a:p>
          <a:p>
            <a:pPr marL="0" indent="0" fontAlgn="base">
              <a:lnSpc>
                <a:spcPct val="120000"/>
              </a:lnSpc>
              <a:spcBef>
                <a:spcPts val="0"/>
              </a:spcBef>
              <a:buNone/>
            </a:pPr>
            <a:r>
              <a:rPr lang="en-GB" altLang="zh-TW" sz="2100" baseline="30000" dirty="0">
                <a:latin typeface="+mj-lt"/>
              </a:rPr>
              <a:t>9 </a:t>
            </a:r>
            <a:r>
              <a:rPr lang="en-GB" altLang="zh-TW" sz="2100" dirty="0">
                <a:latin typeface="+mj-lt"/>
              </a:rPr>
              <a:t>National Institute of Infectious Diseases and Vaccinology, National Health Research Institutes, Miaoli County, Taiwan.</a:t>
            </a:r>
            <a:endParaRPr lang="zh-TW" altLang="zh-TW" sz="2100" dirty="0">
              <a:latin typeface="+mj-lt"/>
            </a:endParaRPr>
          </a:p>
          <a:p>
            <a:pPr marL="0" indent="0" fontAlgn="base">
              <a:lnSpc>
                <a:spcPct val="120000"/>
              </a:lnSpc>
              <a:spcBef>
                <a:spcPts val="0"/>
              </a:spcBef>
              <a:buNone/>
            </a:pPr>
            <a:r>
              <a:rPr lang="en-GB" altLang="zh-TW" sz="2100" baseline="30000" dirty="0">
                <a:latin typeface="+mj-lt"/>
              </a:rPr>
              <a:t>10 </a:t>
            </a:r>
            <a:r>
              <a:rPr lang="en-GB" altLang="zh-TW" sz="2100" dirty="0">
                <a:latin typeface="+mj-lt"/>
              </a:rPr>
              <a:t>Division of Infectious Diseases and Tropical Medicine, Department of Internal Medicine, Tri-Service General Hospital, National </a:t>
            </a:r>
            <a:r>
              <a:rPr lang="en-GB" altLang="zh-TW" sz="2100" dirty="0" err="1">
                <a:latin typeface="+mj-lt"/>
              </a:rPr>
              <a:t>Defense</a:t>
            </a:r>
            <a:r>
              <a:rPr lang="en-GB" altLang="zh-TW" sz="2100" dirty="0">
                <a:latin typeface="+mj-lt"/>
              </a:rPr>
              <a:t> Medical </a:t>
            </a:r>
            <a:r>
              <a:rPr lang="en-GB" altLang="zh-TW" sz="2100" dirty="0" err="1">
                <a:latin typeface="+mj-lt"/>
              </a:rPr>
              <a:t>Center</a:t>
            </a:r>
            <a:r>
              <a:rPr lang="en-GB" altLang="zh-TW" sz="2100" dirty="0">
                <a:latin typeface="+mj-lt"/>
              </a:rPr>
              <a:t>, Taipei, </a:t>
            </a:r>
            <a:r>
              <a:rPr lang="en-GB" altLang="zh-TW" sz="2100" dirty="0" smtClean="0">
                <a:latin typeface="+mj-lt"/>
              </a:rPr>
              <a:t>Taiwan </a:t>
            </a:r>
            <a:endParaRPr lang="zh-TW" altLang="zh-TW" sz="2100" dirty="0" smtClean="0">
              <a:latin typeface="+mj-lt"/>
            </a:endParaRPr>
          </a:p>
          <a:p>
            <a:pPr marL="0" indent="0">
              <a:lnSpc>
                <a:spcPct val="120000"/>
              </a:lnSpc>
              <a:spcBef>
                <a:spcPts val="0"/>
              </a:spcBef>
              <a:buNone/>
            </a:pPr>
            <a:endParaRPr lang="zh-TW" altLang="en-US" sz="1800" dirty="0">
              <a:latin typeface="+mj-lt"/>
            </a:endParaRPr>
          </a:p>
        </p:txBody>
      </p:sp>
      <p:pic>
        <p:nvPicPr>
          <p:cNvPr id="4" name="Picture 2"/>
          <p:cNvPicPr>
            <a:picLocks noChangeAspect="1"/>
          </p:cNvPicPr>
          <p:nvPr/>
        </p:nvPicPr>
        <p:blipFill>
          <a:blip r:embed="rId3"/>
          <a:stretch>
            <a:fillRect/>
          </a:stretch>
        </p:blipFill>
        <p:spPr>
          <a:xfrm>
            <a:off x="-3266566" y="926828"/>
            <a:ext cx="2914535" cy="1974727"/>
          </a:xfrm>
          <a:prstGeom prst="rect">
            <a:avLst/>
          </a:prstGeom>
        </p:spPr>
      </p:pic>
      <p:sp>
        <p:nvSpPr>
          <p:cNvPr id="5" name="TextBox 3"/>
          <p:cNvSpPr txBox="1"/>
          <p:nvPr/>
        </p:nvSpPr>
        <p:spPr>
          <a:xfrm>
            <a:off x="-3282215" y="3348364"/>
            <a:ext cx="3282215" cy="461665"/>
          </a:xfrm>
          <a:prstGeom prst="rect">
            <a:avLst/>
          </a:prstGeom>
          <a:noFill/>
        </p:spPr>
        <p:txBody>
          <a:bodyPr wrap="square" rtlCol="0">
            <a:spAutoFit/>
          </a:bodyPr>
          <a:lstStyle/>
          <a:p>
            <a:pPr algn="ctr"/>
            <a:r>
              <a:rPr lang="en-US" altLang="zh-TW" sz="2400" b="1" dirty="0"/>
              <a:t>NTUH, Taiwan</a:t>
            </a:r>
            <a:endParaRPr lang="en-US" sz="2400" dirty="0"/>
          </a:p>
        </p:txBody>
      </p:sp>
      <p:sp>
        <p:nvSpPr>
          <p:cNvPr id="6" name="TextBox 6"/>
          <p:cNvSpPr txBox="1"/>
          <p:nvPr/>
        </p:nvSpPr>
        <p:spPr>
          <a:xfrm>
            <a:off x="706583" y="5421282"/>
            <a:ext cx="10515600" cy="92333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b="1" dirty="0"/>
              <a:t>CDC, Taiwan: </a:t>
            </a:r>
            <a:r>
              <a:rPr lang="en-US" dirty="0"/>
              <a:t>Ms. Lee-Jung </a:t>
            </a:r>
            <a:r>
              <a:rPr lang="en-US" dirty="0" err="1"/>
              <a:t>Chien</a:t>
            </a:r>
            <a:r>
              <a:rPr lang="en-US" dirty="0"/>
              <a:t>, Dr. Shu-Hui Tseng</a:t>
            </a:r>
          </a:p>
          <a:p>
            <a:r>
              <a:rPr lang="en-US" b="1" dirty="0" smtClean="0"/>
              <a:t>Infection </a:t>
            </a:r>
            <a:r>
              <a:rPr lang="en-US" b="1" dirty="0"/>
              <a:t>control personnel </a:t>
            </a:r>
            <a:r>
              <a:rPr lang="en-US" dirty="0"/>
              <a:t>in Taiwan, South Korea, and Japan who contributed to infection control and the surveillance efforts </a:t>
            </a:r>
          </a:p>
        </p:txBody>
      </p:sp>
      <p:sp>
        <p:nvSpPr>
          <p:cNvPr id="7" name="投影片編號版面配置區 6"/>
          <p:cNvSpPr>
            <a:spLocks noGrp="1"/>
          </p:cNvSpPr>
          <p:nvPr>
            <p:ph type="sldNum" sz="quarter" idx="12"/>
          </p:nvPr>
        </p:nvSpPr>
        <p:spPr/>
        <p:txBody>
          <a:bodyPr/>
          <a:lstStyle/>
          <a:p>
            <a:fld id="{F51568B4-638A-4806-ACDF-A9B87A55DD6E}" type="slidenum">
              <a:rPr lang="en-US" smtClean="0"/>
              <a:t>25</a:t>
            </a:fld>
            <a:endParaRPr lang="en-US"/>
          </a:p>
        </p:txBody>
      </p:sp>
      <p:sp>
        <p:nvSpPr>
          <p:cNvPr id="8" name="文字方塊 7"/>
          <p:cNvSpPr txBox="1"/>
          <p:nvPr/>
        </p:nvSpPr>
        <p:spPr>
          <a:xfrm>
            <a:off x="706583" y="5421282"/>
            <a:ext cx="10515599" cy="107721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spcBef>
                <a:spcPts val="600"/>
              </a:spcBef>
              <a:spcAft>
                <a:spcPts val="600"/>
              </a:spcAft>
            </a:pPr>
            <a:r>
              <a:rPr lang="en-GB" altLang="zh-TW" b="1" dirty="0">
                <a:solidFill>
                  <a:schemeClr val="tx1"/>
                </a:solidFill>
              </a:rPr>
              <a:t>Healthcare-associated Infections in Intensive Care Units in Taiwan, South Korea, and Japan: Recent Trends Based on National Surveillance </a:t>
            </a:r>
            <a:r>
              <a:rPr lang="en-GB" altLang="zh-TW" b="1" dirty="0" smtClean="0">
                <a:solidFill>
                  <a:schemeClr val="tx1"/>
                </a:solidFill>
              </a:rPr>
              <a:t>Reports. </a:t>
            </a:r>
          </a:p>
          <a:p>
            <a:pPr>
              <a:spcBef>
                <a:spcPts val="600"/>
              </a:spcBef>
              <a:spcAft>
                <a:spcPts val="600"/>
              </a:spcAft>
            </a:pPr>
            <a:r>
              <a:rPr lang="en-US" altLang="zh-TW" dirty="0" smtClean="0">
                <a:solidFill>
                  <a:schemeClr val="tx1"/>
                </a:solidFill>
              </a:rPr>
              <a:t>Antimicrobial </a:t>
            </a:r>
            <a:r>
              <a:rPr lang="en-US" altLang="zh-TW" dirty="0">
                <a:solidFill>
                  <a:schemeClr val="tx1"/>
                </a:solidFill>
              </a:rPr>
              <a:t>Resistance &amp; Infection </a:t>
            </a:r>
            <a:r>
              <a:rPr lang="en-US" altLang="zh-TW" dirty="0" smtClean="0">
                <a:solidFill>
                  <a:schemeClr val="tx1"/>
                </a:solidFill>
              </a:rPr>
              <a:t>Control (revision)</a:t>
            </a:r>
            <a:endParaRPr lang="zh-TW" altLang="en-US" dirty="0">
              <a:solidFill>
                <a:schemeClr val="tx1"/>
              </a:solidFill>
            </a:endParaRPr>
          </a:p>
        </p:txBody>
      </p:sp>
    </p:spTree>
    <p:extLst>
      <p:ext uri="{BB962C8B-B14F-4D97-AF65-F5344CB8AC3E}">
        <p14:creationId xmlns:p14="http://schemas.microsoft.com/office/powerpoint/2010/main" val="1237448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flipH="1">
            <a:off x="3211255" y="1961949"/>
            <a:ext cx="256032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0" y="-442483"/>
            <a:ext cx="12192000" cy="7300483"/>
            <a:chOff x="0" y="-99582"/>
            <a:chExt cx="12192000" cy="7211582"/>
          </a:xfrm>
        </p:grpSpPr>
        <p:pic>
          <p:nvPicPr>
            <p:cNvPr id="5" name="Picture 4"/>
            <p:cNvPicPr>
              <a:picLocks noChangeAspect="1"/>
            </p:cNvPicPr>
            <p:nvPr/>
          </p:nvPicPr>
          <p:blipFill rotWithShape="1">
            <a:blip r:embed="rId2"/>
            <a:srcRect l="44240" t="20124" r="14722" b="13951"/>
            <a:stretch/>
          </p:blipFill>
          <p:spPr>
            <a:xfrm>
              <a:off x="3735422" y="-99582"/>
              <a:ext cx="8456578" cy="7211582"/>
            </a:xfrm>
            <a:prstGeom prst="rect">
              <a:avLst/>
            </a:prstGeom>
          </p:spPr>
        </p:pic>
        <p:pic>
          <p:nvPicPr>
            <p:cNvPr id="14" name="Picture 13"/>
            <p:cNvPicPr>
              <a:picLocks noChangeAspect="1"/>
            </p:cNvPicPr>
            <p:nvPr/>
          </p:nvPicPr>
          <p:blipFill rotWithShape="1">
            <a:blip r:embed="rId2"/>
            <a:srcRect l="26112" t="20124" r="55707" b="13951"/>
            <a:stretch/>
          </p:blipFill>
          <p:spPr>
            <a:xfrm>
              <a:off x="0" y="-99582"/>
              <a:ext cx="3746500" cy="7211582"/>
            </a:xfrm>
            <a:prstGeom prst="rect">
              <a:avLst/>
            </a:prstGeom>
          </p:spPr>
        </p:pic>
      </p:grpSp>
      <p:sp>
        <p:nvSpPr>
          <p:cNvPr id="35" name="Rectangle 34"/>
          <p:cNvSpPr/>
          <p:nvPr/>
        </p:nvSpPr>
        <p:spPr>
          <a:xfrm>
            <a:off x="2235042" y="-57057"/>
            <a:ext cx="8219209" cy="731608"/>
          </a:xfrm>
          <a:prstGeom prst="rect">
            <a:avLst/>
          </a:prstGeom>
          <a:solidFill>
            <a:schemeClr val="bg1">
              <a:lumMod val="9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b="1" dirty="0">
                <a:solidFill>
                  <a:schemeClr val="tx1"/>
                </a:solidFill>
              </a:rPr>
              <a:t>Healthcare-associated Infections in Asia</a:t>
            </a:r>
            <a:endParaRPr lang="en-US" altLang="zh-TW" sz="2800" dirty="0">
              <a:solidFill>
                <a:schemeClr val="tx1"/>
              </a:solidFill>
            </a:endParaRPr>
          </a:p>
        </p:txBody>
      </p:sp>
      <p:sp>
        <p:nvSpPr>
          <p:cNvPr id="21" name="TextBox 20"/>
          <p:cNvSpPr txBox="1"/>
          <p:nvPr/>
        </p:nvSpPr>
        <p:spPr>
          <a:xfrm>
            <a:off x="5547942" y="3617879"/>
            <a:ext cx="2012564" cy="523220"/>
          </a:xfrm>
          <a:prstGeom prst="rect">
            <a:avLst/>
          </a:prstGeom>
          <a:noFill/>
        </p:spPr>
        <p:txBody>
          <a:bodyPr wrap="square" rtlCol="0">
            <a:spAutoFit/>
          </a:bodyPr>
          <a:lstStyle/>
          <a:p>
            <a:r>
              <a:rPr lang="en-US" sz="2800" b="1" i="1" dirty="0" smtClean="0">
                <a:solidFill>
                  <a:srgbClr val="7030A0"/>
                </a:solidFill>
              </a:rPr>
              <a:t>Rationale: </a:t>
            </a:r>
            <a:endParaRPr lang="en-US" sz="2400" b="1" i="1" dirty="0">
              <a:solidFill>
                <a:srgbClr val="7030A0"/>
              </a:solidFill>
            </a:endParaRPr>
          </a:p>
        </p:txBody>
      </p:sp>
      <p:sp>
        <p:nvSpPr>
          <p:cNvPr id="23" name="TextBox 22"/>
          <p:cNvSpPr txBox="1"/>
          <p:nvPr/>
        </p:nvSpPr>
        <p:spPr>
          <a:xfrm>
            <a:off x="5547942" y="4173062"/>
            <a:ext cx="6121519" cy="2554545"/>
          </a:xfrm>
          <a:prstGeom prst="rect">
            <a:avLst/>
          </a:prstGeom>
          <a:noFill/>
        </p:spPr>
        <p:txBody>
          <a:bodyPr wrap="square" rtlCol="0">
            <a:spAutoFit/>
          </a:bodyPr>
          <a:lstStyle/>
          <a:p>
            <a:pPr marL="342891" indent="-342891">
              <a:buFont typeface="Arial" panose="020B0604020202020204" pitchFamily="34" charset="0"/>
              <a:buChar char="•"/>
            </a:pPr>
            <a:r>
              <a:rPr lang="en-US" altLang="zh-TW" sz="2000" b="1" dirty="0"/>
              <a:t>Sustainable systematic interventions are important for </a:t>
            </a:r>
            <a:r>
              <a:rPr lang="en-GB" altLang="zh-TW" sz="2000" b="1" dirty="0"/>
              <a:t>infection prevention and </a:t>
            </a:r>
            <a:r>
              <a:rPr lang="en-GB" altLang="zh-TW" sz="2000" b="1" dirty="0" smtClean="0"/>
              <a:t>control (IPC)</a:t>
            </a:r>
            <a:r>
              <a:rPr lang="en-US" altLang="zh-TW" sz="2000" b="1" dirty="0" smtClean="0"/>
              <a:t>. </a:t>
            </a:r>
          </a:p>
          <a:p>
            <a:pPr marL="342891" indent="-342891">
              <a:buFont typeface="Arial" panose="020B0604020202020204" pitchFamily="34" charset="0"/>
              <a:buChar char="•"/>
            </a:pPr>
            <a:r>
              <a:rPr lang="en-GB" altLang="zh-TW" sz="2000" b="1" dirty="0" smtClean="0"/>
              <a:t>Data </a:t>
            </a:r>
            <a:r>
              <a:rPr lang="en-GB" altLang="zh-TW" sz="2000" b="1" dirty="0"/>
              <a:t>from surveillance of healthcare-associated infections (HAI) provides feedback for implementation of IPC programs. </a:t>
            </a:r>
            <a:endParaRPr lang="en-GB" altLang="zh-TW" sz="2000" b="1" dirty="0" smtClean="0"/>
          </a:p>
          <a:p>
            <a:pPr marL="342891" indent="-342891">
              <a:buFont typeface="Arial" panose="020B0604020202020204" pitchFamily="34" charset="0"/>
              <a:buChar char="•"/>
            </a:pPr>
            <a:r>
              <a:rPr lang="en-GB" altLang="zh-TW" sz="2000" b="1" dirty="0" smtClean="0"/>
              <a:t>To </a:t>
            </a:r>
            <a:r>
              <a:rPr lang="en-GB" altLang="zh-TW" sz="2000" b="1" dirty="0"/>
              <a:t>address the paucity of such data in Asia, we searched for national HAI surveillance and IPC programs in this region. </a:t>
            </a:r>
            <a:endParaRPr lang="en-US" sz="2000" b="1" dirty="0" smtClean="0"/>
          </a:p>
        </p:txBody>
      </p:sp>
    </p:spTree>
    <p:extLst>
      <p:ext uri="{BB962C8B-B14F-4D97-AF65-F5344CB8AC3E}">
        <p14:creationId xmlns:p14="http://schemas.microsoft.com/office/powerpoint/2010/main" val="437239750"/>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300"/>
                                        <p:tgtEl>
                                          <p:spTgt spid="21"/>
                                        </p:tgtEl>
                                      </p:cBhvr>
                                    </p:animEffect>
                                  </p:childTnLst>
                                </p:cTn>
                              </p:par>
                            </p:childTnLst>
                          </p:cTn>
                        </p:par>
                        <p:par>
                          <p:cTn id="8" fill="hold">
                            <p:stCondLst>
                              <p:cond delay="300"/>
                            </p:stCondLst>
                            <p:childTnLst>
                              <p:par>
                                <p:cTn id="9" presetID="10" presetClass="entr" presetSubtype="0" fill="hold" grpId="0" nodeType="afterEffect">
                                  <p:stCondLst>
                                    <p:cond delay="15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3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flipH="1">
            <a:off x="3211255" y="1961949"/>
            <a:ext cx="256032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0" y="-442483"/>
            <a:ext cx="12192000" cy="7300483"/>
            <a:chOff x="0" y="-99582"/>
            <a:chExt cx="12192000" cy="7211582"/>
          </a:xfrm>
        </p:grpSpPr>
        <p:pic>
          <p:nvPicPr>
            <p:cNvPr id="5" name="Picture 4"/>
            <p:cNvPicPr>
              <a:picLocks noChangeAspect="1"/>
            </p:cNvPicPr>
            <p:nvPr/>
          </p:nvPicPr>
          <p:blipFill rotWithShape="1">
            <a:blip r:embed="rId2"/>
            <a:srcRect l="44240" t="20124" r="14722" b="13951"/>
            <a:stretch/>
          </p:blipFill>
          <p:spPr>
            <a:xfrm>
              <a:off x="3735422" y="-99582"/>
              <a:ext cx="8456578" cy="7211582"/>
            </a:xfrm>
            <a:prstGeom prst="rect">
              <a:avLst/>
            </a:prstGeom>
          </p:spPr>
        </p:pic>
        <p:pic>
          <p:nvPicPr>
            <p:cNvPr id="14" name="Picture 13"/>
            <p:cNvPicPr>
              <a:picLocks noChangeAspect="1"/>
            </p:cNvPicPr>
            <p:nvPr/>
          </p:nvPicPr>
          <p:blipFill rotWithShape="1">
            <a:blip r:embed="rId2"/>
            <a:srcRect l="26112" t="20124" r="55707" b="13951"/>
            <a:stretch/>
          </p:blipFill>
          <p:spPr>
            <a:xfrm>
              <a:off x="0" y="-99582"/>
              <a:ext cx="3746500" cy="7211582"/>
            </a:xfrm>
            <a:prstGeom prst="rect">
              <a:avLst/>
            </a:prstGeom>
          </p:spPr>
        </p:pic>
      </p:grpSp>
      <p:sp>
        <p:nvSpPr>
          <p:cNvPr id="35" name="Rectangle 34"/>
          <p:cNvSpPr/>
          <p:nvPr/>
        </p:nvSpPr>
        <p:spPr>
          <a:xfrm>
            <a:off x="2235042" y="-57057"/>
            <a:ext cx="8219209" cy="731608"/>
          </a:xfrm>
          <a:prstGeom prst="rect">
            <a:avLst/>
          </a:prstGeom>
          <a:solidFill>
            <a:schemeClr val="bg1">
              <a:lumMod val="9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b="1" dirty="0">
                <a:solidFill>
                  <a:schemeClr val="tx1"/>
                </a:solidFill>
              </a:rPr>
              <a:t>Healthcare-associated Infections in Asia</a:t>
            </a:r>
            <a:endParaRPr lang="en-US" altLang="zh-TW" sz="2800" dirty="0">
              <a:solidFill>
                <a:schemeClr val="tx1"/>
              </a:solidFill>
            </a:endParaRPr>
          </a:p>
        </p:txBody>
      </p:sp>
      <p:sp>
        <p:nvSpPr>
          <p:cNvPr id="19" name="TextBox 36"/>
          <p:cNvSpPr txBox="1"/>
          <p:nvPr/>
        </p:nvSpPr>
        <p:spPr>
          <a:xfrm>
            <a:off x="5052969" y="2644487"/>
            <a:ext cx="6654411" cy="3970318"/>
          </a:xfrm>
          <a:prstGeom prst="rect">
            <a:avLst/>
          </a:prstGeom>
          <a:noFill/>
        </p:spPr>
        <p:txBody>
          <a:bodyPr wrap="square" rtlCol="0">
            <a:spAutoFit/>
          </a:bodyPr>
          <a:lstStyle/>
          <a:p>
            <a:pPr marL="342891" indent="-342891">
              <a:buFont typeface="Arial" panose="020B0604020202020204" pitchFamily="34" charset="0"/>
              <a:buChar char="•"/>
            </a:pPr>
            <a:r>
              <a:rPr lang="en-GB" altLang="zh-TW" sz="2200" dirty="0" smtClean="0"/>
              <a:t>Google &amp; </a:t>
            </a:r>
            <a:r>
              <a:rPr lang="en-GB" altLang="zh-TW" sz="2200" dirty="0"/>
              <a:t>PubMed</a:t>
            </a:r>
            <a:r>
              <a:rPr lang="en-GB" altLang="zh-TW" sz="2200" dirty="0" smtClean="0"/>
              <a:t> search: “</a:t>
            </a:r>
            <a:r>
              <a:rPr lang="en-GB" altLang="zh-TW" sz="2200" dirty="0"/>
              <a:t>national nosocomial infection surveillance” or “national healthcare-associated infection surveillance” in combination with specific country names.</a:t>
            </a:r>
            <a:endParaRPr lang="en-GB" altLang="zh-TW" sz="2200" dirty="0" smtClean="0"/>
          </a:p>
          <a:p>
            <a:pPr marL="342891" indent="-342891">
              <a:spcBef>
                <a:spcPts val="600"/>
              </a:spcBef>
              <a:buFont typeface="Arial" panose="020B0604020202020204" pitchFamily="34" charset="0"/>
              <a:buChar char="•"/>
            </a:pPr>
            <a:r>
              <a:rPr lang="en-GB" altLang="zh-TW" sz="2200" dirty="0" smtClean="0"/>
              <a:t>Inclusion criteria: </a:t>
            </a:r>
          </a:p>
          <a:p>
            <a:pPr lvl="1"/>
            <a:r>
              <a:rPr lang="en-GB" altLang="zh-TW" sz="2200" dirty="0" smtClean="0"/>
              <a:t>-  English </a:t>
            </a:r>
            <a:r>
              <a:rPr lang="en-GB" altLang="zh-TW" sz="2200" dirty="0"/>
              <a:t>language, </a:t>
            </a:r>
            <a:endParaRPr lang="en-GB" altLang="zh-TW" sz="2200" dirty="0" smtClean="0"/>
          </a:p>
          <a:p>
            <a:pPr marL="800100" lvl="1" indent="-342900">
              <a:buFontTx/>
              <a:buChar char="-"/>
            </a:pPr>
            <a:r>
              <a:rPr lang="en-GB" altLang="zh-TW" sz="2200" dirty="0" smtClean="0"/>
              <a:t>open </a:t>
            </a:r>
            <a:r>
              <a:rPr lang="en-GB" altLang="zh-TW" sz="2200" dirty="0"/>
              <a:t>access data or PubMed publications, </a:t>
            </a:r>
            <a:endParaRPr lang="en-GB" altLang="zh-TW" sz="2200" dirty="0" smtClean="0"/>
          </a:p>
          <a:p>
            <a:pPr marL="800100" lvl="1" indent="-342900">
              <a:buFontTx/>
              <a:buChar char="-"/>
            </a:pPr>
            <a:r>
              <a:rPr lang="en-GB" altLang="zh-TW" sz="2200" dirty="0" smtClean="0"/>
              <a:t>annual </a:t>
            </a:r>
            <a:r>
              <a:rPr lang="en-GB" altLang="zh-TW" sz="2200" dirty="0"/>
              <a:t>data containing either point prevalence or yearly surveillance for 5 or more years. </a:t>
            </a:r>
            <a:endParaRPr lang="en-GB" altLang="zh-TW" sz="2200" dirty="0" smtClean="0"/>
          </a:p>
          <a:p>
            <a:pPr marL="342900" indent="-342900">
              <a:spcBef>
                <a:spcPts val="600"/>
              </a:spcBef>
              <a:buFont typeface="Arial" panose="020B0604020202020204" pitchFamily="34" charset="0"/>
              <a:buChar char="•"/>
            </a:pPr>
            <a:r>
              <a:rPr lang="en-GB" altLang="zh-TW" sz="2200" dirty="0" smtClean="0"/>
              <a:t>Infection </a:t>
            </a:r>
            <a:r>
              <a:rPr lang="en-GB" altLang="zh-TW" sz="2200" dirty="0"/>
              <a:t>prevention and </a:t>
            </a:r>
            <a:r>
              <a:rPr lang="en-GB" altLang="zh-TW" sz="2200" dirty="0" smtClean="0"/>
              <a:t>control programs </a:t>
            </a:r>
            <a:r>
              <a:rPr lang="en-GB" altLang="zh-TW" sz="2200" dirty="0"/>
              <a:t>implemented were identified</a:t>
            </a:r>
            <a:r>
              <a:rPr lang="en-GB" altLang="zh-TW" sz="2200" dirty="0" smtClean="0"/>
              <a:t>.</a:t>
            </a:r>
          </a:p>
        </p:txBody>
      </p:sp>
      <p:sp>
        <p:nvSpPr>
          <p:cNvPr id="27" name="TextBox 18"/>
          <p:cNvSpPr txBox="1"/>
          <p:nvPr/>
        </p:nvSpPr>
        <p:spPr>
          <a:xfrm>
            <a:off x="5056868" y="2205145"/>
            <a:ext cx="2016476" cy="523220"/>
          </a:xfrm>
          <a:prstGeom prst="rect">
            <a:avLst/>
          </a:prstGeom>
          <a:noFill/>
        </p:spPr>
        <p:txBody>
          <a:bodyPr wrap="square" rtlCol="0">
            <a:spAutoFit/>
          </a:bodyPr>
          <a:lstStyle/>
          <a:p>
            <a:r>
              <a:rPr lang="en-US" sz="2800" b="1" i="1" dirty="0">
                <a:solidFill>
                  <a:srgbClr val="7030A0"/>
                </a:solidFill>
              </a:rPr>
              <a:t>Methods:</a:t>
            </a:r>
            <a:endParaRPr lang="en-US" sz="2400" b="1" i="1" dirty="0">
              <a:solidFill>
                <a:srgbClr val="7030A0"/>
              </a:solidFill>
            </a:endParaRPr>
          </a:p>
        </p:txBody>
      </p:sp>
    </p:spTree>
    <p:extLst>
      <p:ext uri="{BB962C8B-B14F-4D97-AF65-F5344CB8AC3E}">
        <p14:creationId xmlns:p14="http://schemas.microsoft.com/office/powerpoint/2010/main" val="28068718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flipH="1">
            <a:off x="3211255" y="1961949"/>
            <a:ext cx="256032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0" y="-442483"/>
            <a:ext cx="12192000" cy="7300483"/>
            <a:chOff x="0" y="-99582"/>
            <a:chExt cx="12192000" cy="7211582"/>
          </a:xfrm>
        </p:grpSpPr>
        <p:pic>
          <p:nvPicPr>
            <p:cNvPr id="5" name="Picture 4"/>
            <p:cNvPicPr>
              <a:picLocks noChangeAspect="1"/>
            </p:cNvPicPr>
            <p:nvPr/>
          </p:nvPicPr>
          <p:blipFill rotWithShape="1">
            <a:blip r:embed="rId2"/>
            <a:srcRect l="44240" t="20124" r="14722" b="13951"/>
            <a:stretch/>
          </p:blipFill>
          <p:spPr>
            <a:xfrm>
              <a:off x="3735422" y="-99582"/>
              <a:ext cx="8456578" cy="7211582"/>
            </a:xfrm>
            <a:prstGeom prst="rect">
              <a:avLst/>
            </a:prstGeom>
          </p:spPr>
        </p:pic>
        <p:pic>
          <p:nvPicPr>
            <p:cNvPr id="14" name="Picture 13"/>
            <p:cNvPicPr>
              <a:picLocks noChangeAspect="1"/>
            </p:cNvPicPr>
            <p:nvPr/>
          </p:nvPicPr>
          <p:blipFill rotWithShape="1">
            <a:blip r:embed="rId2"/>
            <a:srcRect l="26112" t="20124" r="55707" b="13951"/>
            <a:stretch/>
          </p:blipFill>
          <p:spPr>
            <a:xfrm>
              <a:off x="0" y="-99582"/>
              <a:ext cx="3746500" cy="7211582"/>
            </a:xfrm>
            <a:prstGeom prst="rect">
              <a:avLst/>
            </a:prstGeom>
          </p:spPr>
        </p:pic>
      </p:grpSp>
      <p:cxnSp>
        <p:nvCxnSpPr>
          <p:cNvPr id="20" name="Straight Connector 19"/>
          <p:cNvCxnSpPr/>
          <p:nvPr/>
        </p:nvCxnSpPr>
        <p:spPr>
          <a:xfrm flipH="1">
            <a:off x="2793077" y="4552749"/>
            <a:ext cx="18288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565610" y="4094026"/>
            <a:ext cx="2649635" cy="2395674"/>
          </a:xfrm>
          <a:prstGeom prst="rect">
            <a:avLst/>
          </a:prstGeom>
          <a:solidFill>
            <a:schemeClr val="bg1">
              <a:lumMod val="9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400" b="1" dirty="0">
                <a:solidFill>
                  <a:srgbClr val="C00000"/>
                </a:solidFill>
              </a:rPr>
              <a:t>T</a:t>
            </a:r>
            <a:r>
              <a:rPr lang="en-US" altLang="zh-TW" sz="2400" b="1" dirty="0">
                <a:solidFill>
                  <a:schemeClr val="tx1"/>
                </a:solidFill>
              </a:rPr>
              <a:t>aiwan </a:t>
            </a:r>
            <a:endParaRPr lang="en-US" altLang="zh-TW" sz="2400" b="1" dirty="0" smtClean="0">
              <a:solidFill>
                <a:schemeClr val="tx1"/>
              </a:solidFill>
            </a:endParaRPr>
          </a:p>
          <a:p>
            <a:r>
              <a:rPr lang="en-US" altLang="zh-TW" sz="2400" b="1" dirty="0" smtClean="0">
                <a:solidFill>
                  <a:srgbClr val="C00000"/>
                </a:solidFill>
              </a:rPr>
              <a:t>N</a:t>
            </a:r>
            <a:r>
              <a:rPr lang="en-US" altLang="zh-TW" sz="2400" b="1" dirty="0" smtClean="0">
                <a:solidFill>
                  <a:schemeClr val="tx1"/>
                </a:solidFill>
              </a:rPr>
              <a:t>osocomial </a:t>
            </a:r>
          </a:p>
          <a:p>
            <a:r>
              <a:rPr lang="en-US" altLang="zh-TW" sz="2400" b="1" dirty="0" smtClean="0">
                <a:solidFill>
                  <a:srgbClr val="C00000"/>
                </a:solidFill>
              </a:rPr>
              <a:t>I</a:t>
            </a:r>
            <a:r>
              <a:rPr lang="en-US" altLang="zh-TW" sz="2400" b="1" dirty="0" smtClean="0">
                <a:solidFill>
                  <a:schemeClr val="tx1"/>
                </a:solidFill>
              </a:rPr>
              <a:t>nfection </a:t>
            </a:r>
          </a:p>
          <a:p>
            <a:r>
              <a:rPr lang="en-US" altLang="zh-TW" sz="2400" b="1" dirty="0" smtClean="0">
                <a:solidFill>
                  <a:srgbClr val="C00000"/>
                </a:solidFill>
              </a:rPr>
              <a:t>S</a:t>
            </a:r>
            <a:r>
              <a:rPr lang="en-US" altLang="zh-TW" sz="2400" b="1" dirty="0" smtClean="0">
                <a:solidFill>
                  <a:schemeClr val="tx1"/>
                </a:solidFill>
              </a:rPr>
              <a:t>urveillance </a:t>
            </a:r>
          </a:p>
          <a:p>
            <a:r>
              <a:rPr lang="en-US" altLang="zh-TW" sz="2400" b="1" dirty="0" smtClean="0">
                <a:solidFill>
                  <a:schemeClr val="tx1"/>
                </a:solidFill>
              </a:rPr>
              <a:t>(</a:t>
            </a:r>
            <a:r>
              <a:rPr lang="en-US" altLang="zh-TW" sz="2400" b="1" i="1" dirty="0">
                <a:solidFill>
                  <a:srgbClr val="C00000"/>
                </a:solidFill>
              </a:rPr>
              <a:t>TNIS</a:t>
            </a:r>
            <a:r>
              <a:rPr lang="en-US" altLang="zh-TW" sz="2400" b="1" dirty="0">
                <a:solidFill>
                  <a:schemeClr val="tx1"/>
                </a:solidFill>
              </a:rPr>
              <a:t>)</a:t>
            </a:r>
          </a:p>
          <a:p>
            <a:r>
              <a:rPr lang="en-US" altLang="zh-TW" sz="2400" b="1" dirty="0">
                <a:solidFill>
                  <a:schemeClr val="tx1"/>
                </a:solidFill>
              </a:rPr>
              <a:t>Since </a:t>
            </a:r>
            <a:r>
              <a:rPr lang="en-US" altLang="zh-TW" sz="2400" b="1" dirty="0" smtClean="0">
                <a:solidFill>
                  <a:schemeClr val="tx1"/>
                </a:solidFill>
              </a:rPr>
              <a:t>2001</a:t>
            </a:r>
            <a:endParaRPr lang="en-US" sz="2400" b="1" dirty="0">
              <a:solidFill>
                <a:schemeClr val="tx1"/>
              </a:solidFill>
            </a:endParaRPr>
          </a:p>
        </p:txBody>
      </p:sp>
      <p:cxnSp>
        <p:nvCxnSpPr>
          <p:cNvPr id="28" name="Straight Connector 27"/>
          <p:cNvCxnSpPr/>
          <p:nvPr/>
        </p:nvCxnSpPr>
        <p:spPr>
          <a:xfrm flipH="1">
            <a:off x="3215244" y="2012749"/>
            <a:ext cx="256032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7990444" y="2012749"/>
            <a:ext cx="256032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8877300" y="1016000"/>
            <a:ext cx="2839522" cy="2413198"/>
          </a:xfrm>
          <a:prstGeom prst="rect">
            <a:avLst/>
          </a:prstGeom>
          <a:solidFill>
            <a:schemeClr val="bg1">
              <a:lumMod val="9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400" b="1" dirty="0" smtClean="0">
                <a:solidFill>
                  <a:srgbClr val="C00000"/>
                </a:solidFill>
              </a:rPr>
              <a:t>Ja</a:t>
            </a:r>
            <a:r>
              <a:rPr lang="en-US" altLang="zh-TW" sz="2400" b="1" dirty="0" smtClean="0">
                <a:solidFill>
                  <a:schemeClr val="tx1"/>
                </a:solidFill>
              </a:rPr>
              <a:t>pan </a:t>
            </a:r>
          </a:p>
          <a:p>
            <a:r>
              <a:rPr lang="en-US" altLang="zh-TW" sz="2400" b="1" dirty="0" smtClean="0">
                <a:solidFill>
                  <a:srgbClr val="C00000"/>
                </a:solidFill>
              </a:rPr>
              <a:t>N</a:t>
            </a:r>
            <a:r>
              <a:rPr lang="en-US" altLang="zh-TW" sz="2400" b="1" dirty="0" smtClean="0">
                <a:solidFill>
                  <a:schemeClr val="tx1"/>
                </a:solidFill>
              </a:rPr>
              <a:t>osocomial </a:t>
            </a:r>
            <a:r>
              <a:rPr lang="en-US" altLang="zh-TW" sz="2400" b="1" dirty="0" smtClean="0">
                <a:solidFill>
                  <a:srgbClr val="C00000"/>
                </a:solidFill>
              </a:rPr>
              <a:t>I</a:t>
            </a:r>
            <a:r>
              <a:rPr lang="en-US" altLang="zh-TW" sz="2400" b="1" dirty="0" smtClean="0">
                <a:solidFill>
                  <a:schemeClr val="tx1"/>
                </a:solidFill>
              </a:rPr>
              <a:t>nfection </a:t>
            </a:r>
            <a:r>
              <a:rPr lang="en-US" altLang="zh-TW" sz="2400" b="1" dirty="0" smtClean="0">
                <a:solidFill>
                  <a:srgbClr val="C00000"/>
                </a:solidFill>
              </a:rPr>
              <a:t>S</a:t>
            </a:r>
            <a:r>
              <a:rPr lang="en-US" altLang="zh-TW" sz="2400" b="1" dirty="0" smtClean="0">
                <a:solidFill>
                  <a:schemeClr val="tx1"/>
                </a:solidFill>
              </a:rPr>
              <a:t>urveillance </a:t>
            </a:r>
          </a:p>
          <a:p>
            <a:r>
              <a:rPr lang="en-US" altLang="zh-TW" sz="2400" b="1" dirty="0" smtClean="0">
                <a:solidFill>
                  <a:schemeClr val="tx1"/>
                </a:solidFill>
              </a:rPr>
              <a:t>(</a:t>
            </a:r>
            <a:r>
              <a:rPr lang="en-US" altLang="zh-TW" sz="2400" b="1" i="1" dirty="0">
                <a:solidFill>
                  <a:srgbClr val="C00000"/>
                </a:solidFill>
              </a:rPr>
              <a:t>JANIS</a:t>
            </a:r>
            <a:r>
              <a:rPr lang="en-US" altLang="zh-TW" sz="2400" b="1" dirty="0">
                <a:solidFill>
                  <a:schemeClr val="tx1"/>
                </a:solidFill>
              </a:rPr>
              <a:t>)</a:t>
            </a:r>
          </a:p>
          <a:p>
            <a:r>
              <a:rPr lang="en-US" altLang="zh-TW" sz="2400" b="1" dirty="0">
                <a:solidFill>
                  <a:schemeClr val="tx1"/>
                </a:solidFill>
              </a:rPr>
              <a:t>Since </a:t>
            </a:r>
            <a:r>
              <a:rPr lang="en-US" altLang="zh-TW" sz="2400" b="1" dirty="0" smtClean="0">
                <a:solidFill>
                  <a:schemeClr val="tx1"/>
                </a:solidFill>
              </a:rPr>
              <a:t>2001</a:t>
            </a:r>
            <a:endParaRPr lang="en-US" sz="2400" b="1" dirty="0"/>
          </a:p>
        </p:txBody>
      </p:sp>
      <p:sp>
        <p:nvSpPr>
          <p:cNvPr id="35" name="Rectangle 34"/>
          <p:cNvSpPr/>
          <p:nvPr/>
        </p:nvSpPr>
        <p:spPr>
          <a:xfrm>
            <a:off x="2235042" y="-57057"/>
            <a:ext cx="8219209" cy="731608"/>
          </a:xfrm>
          <a:prstGeom prst="rect">
            <a:avLst/>
          </a:prstGeom>
          <a:solidFill>
            <a:schemeClr val="bg1">
              <a:lumMod val="9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b="1" dirty="0">
                <a:solidFill>
                  <a:schemeClr val="tx1"/>
                </a:solidFill>
              </a:rPr>
              <a:t>Healthcare-associated Infections in Asia</a:t>
            </a:r>
            <a:endParaRPr lang="en-US" altLang="zh-TW" sz="2800" dirty="0">
              <a:solidFill>
                <a:schemeClr val="tx1"/>
              </a:solidFill>
            </a:endParaRPr>
          </a:p>
        </p:txBody>
      </p:sp>
      <p:sp>
        <p:nvSpPr>
          <p:cNvPr id="25" name="Rectangle 24"/>
          <p:cNvSpPr/>
          <p:nvPr/>
        </p:nvSpPr>
        <p:spPr>
          <a:xfrm>
            <a:off x="565610" y="1117600"/>
            <a:ext cx="3180890" cy="2781300"/>
          </a:xfrm>
          <a:prstGeom prst="rect">
            <a:avLst/>
          </a:prstGeom>
          <a:solidFill>
            <a:schemeClr val="bg1">
              <a:lumMod val="9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400" b="1" dirty="0">
                <a:solidFill>
                  <a:srgbClr val="C00000"/>
                </a:solidFill>
              </a:rPr>
              <a:t>Ko</a:t>
            </a:r>
            <a:r>
              <a:rPr lang="en-US" altLang="zh-TW" sz="2400" b="1" dirty="0">
                <a:solidFill>
                  <a:schemeClr val="tx1"/>
                </a:solidFill>
              </a:rPr>
              <a:t>rean </a:t>
            </a:r>
            <a:endParaRPr lang="en-US" altLang="zh-TW" sz="2400" b="1" dirty="0" smtClean="0">
              <a:solidFill>
                <a:schemeClr val="tx1"/>
              </a:solidFill>
            </a:endParaRPr>
          </a:p>
          <a:p>
            <a:r>
              <a:rPr lang="en-US" altLang="zh-TW" sz="2400" b="1" dirty="0" smtClean="0">
                <a:solidFill>
                  <a:srgbClr val="C00000"/>
                </a:solidFill>
              </a:rPr>
              <a:t>N</a:t>
            </a:r>
            <a:r>
              <a:rPr lang="en-US" altLang="zh-TW" sz="2400" b="1" dirty="0" smtClean="0">
                <a:solidFill>
                  <a:schemeClr val="tx1"/>
                </a:solidFill>
              </a:rPr>
              <a:t>ational </a:t>
            </a:r>
          </a:p>
          <a:p>
            <a:r>
              <a:rPr lang="en-US" altLang="zh-TW" sz="2400" b="1" dirty="0" smtClean="0">
                <a:solidFill>
                  <a:schemeClr val="tx1"/>
                </a:solidFill>
              </a:rPr>
              <a:t>Healthcare-associated </a:t>
            </a:r>
          </a:p>
          <a:p>
            <a:r>
              <a:rPr lang="en-US" altLang="zh-TW" sz="2400" b="1" dirty="0" smtClean="0">
                <a:solidFill>
                  <a:srgbClr val="C00000"/>
                </a:solidFill>
              </a:rPr>
              <a:t>I</a:t>
            </a:r>
            <a:r>
              <a:rPr lang="en-US" altLang="zh-TW" sz="2400" b="1" dirty="0" smtClean="0">
                <a:solidFill>
                  <a:schemeClr val="tx1"/>
                </a:solidFill>
              </a:rPr>
              <a:t>nfection  </a:t>
            </a:r>
          </a:p>
          <a:p>
            <a:r>
              <a:rPr lang="en-US" altLang="zh-TW" sz="2400" b="1" dirty="0" smtClean="0">
                <a:solidFill>
                  <a:srgbClr val="C00000"/>
                </a:solidFill>
              </a:rPr>
              <a:t>S</a:t>
            </a:r>
            <a:r>
              <a:rPr lang="en-US" altLang="zh-TW" sz="2400" b="1" dirty="0" smtClean="0">
                <a:solidFill>
                  <a:schemeClr val="tx1"/>
                </a:solidFill>
              </a:rPr>
              <a:t>urveillance </a:t>
            </a:r>
            <a:r>
              <a:rPr lang="en-US" altLang="zh-TW" sz="2400" b="1" dirty="0">
                <a:solidFill>
                  <a:schemeClr val="tx1"/>
                </a:solidFill>
              </a:rPr>
              <a:t>System </a:t>
            </a:r>
            <a:endParaRPr lang="en-US" altLang="zh-TW" sz="2400" b="1" dirty="0" smtClean="0">
              <a:solidFill>
                <a:schemeClr val="tx1"/>
              </a:solidFill>
            </a:endParaRPr>
          </a:p>
          <a:p>
            <a:r>
              <a:rPr lang="en-US" altLang="zh-TW" sz="2400" b="1" dirty="0" smtClean="0">
                <a:solidFill>
                  <a:schemeClr val="tx1"/>
                </a:solidFill>
              </a:rPr>
              <a:t>(</a:t>
            </a:r>
            <a:r>
              <a:rPr lang="en-US" altLang="zh-TW" sz="2400" b="1" i="1" dirty="0">
                <a:solidFill>
                  <a:srgbClr val="C00000"/>
                </a:solidFill>
              </a:rPr>
              <a:t>KONIS</a:t>
            </a:r>
            <a:r>
              <a:rPr lang="en-US" altLang="zh-TW" sz="2400" b="1" dirty="0">
                <a:solidFill>
                  <a:schemeClr val="tx1"/>
                </a:solidFill>
              </a:rPr>
              <a:t>)</a:t>
            </a:r>
          </a:p>
          <a:p>
            <a:r>
              <a:rPr lang="en-US" altLang="zh-TW" sz="2400" b="1" dirty="0">
                <a:solidFill>
                  <a:schemeClr val="tx1"/>
                </a:solidFill>
              </a:rPr>
              <a:t>Since </a:t>
            </a:r>
            <a:r>
              <a:rPr lang="en-US" altLang="zh-TW" sz="2400" b="1" dirty="0" smtClean="0">
                <a:solidFill>
                  <a:schemeClr val="tx1"/>
                </a:solidFill>
              </a:rPr>
              <a:t>2006</a:t>
            </a:r>
            <a:endParaRPr lang="en-US" sz="2400" b="1" dirty="0">
              <a:solidFill>
                <a:schemeClr val="tx1"/>
              </a:solidFill>
            </a:endParaRPr>
          </a:p>
        </p:txBody>
      </p:sp>
    </p:spTree>
    <p:extLst>
      <p:ext uri="{BB962C8B-B14F-4D97-AF65-F5344CB8AC3E}">
        <p14:creationId xmlns:p14="http://schemas.microsoft.com/office/powerpoint/2010/main" val="1104476523"/>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flipH="1">
            <a:off x="3211255" y="1961949"/>
            <a:ext cx="256032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0" y="-442483"/>
            <a:ext cx="12192000" cy="7300483"/>
            <a:chOff x="0" y="-99582"/>
            <a:chExt cx="12192000" cy="7211582"/>
          </a:xfrm>
        </p:grpSpPr>
        <p:pic>
          <p:nvPicPr>
            <p:cNvPr id="5" name="Picture 4"/>
            <p:cNvPicPr>
              <a:picLocks noChangeAspect="1"/>
            </p:cNvPicPr>
            <p:nvPr/>
          </p:nvPicPr>
          <p:blipFill rotWithShape="1">
            <a:blip r:embed="rId2"/>
            <a:srcRect l="44240" t="20124" r="14722" b="13951"/>
            <a:stretch/>
          </p:blipFill>
          <p:spPr>
            <a:xfrm>
              <a:off x="3735422" y="-99582"/>
              <a:ext cx="8456578" cy="7211582"/>
            </a:xfrm>
            <a:prstGeom prst="rect">
              <a:avLst/>
            </a:prstGeom>
          </p:spPr>
        </p:pic>
        <p:pic>
          <p:nvPicPr>
            <p:cNvPr id="14" name="Picture 13"/>
            <p:cNvPicPr>
              <a:picLocks noChangeAspect="1"/>
            </p:cNvPicPr>
            <p:nvPr/>
          </p:nvPicPr>
          <p:blipFill rotWithShape="1">
            <a:blip r:embed="rId2"/>
            <a:srcRect l="26112" t="20124" r="55707" b="13951"/>
            <a:stretch/>
          </p:blipFill>
          <p:spPr>
            <a:xfrm>
              <a:off x="0" y="-99582"/>
              <a:ext cx="3746500" cy="7211582"/>
            </a:xfrm>
            <a:prstGeom prst="rect">
              <a:avLst/>
            </a:prstGeom>
          </p:spPr>
        </p:pic>
      </p:grpSp>
      <p:cxnSp>
        <p:nvCxnSpPr>
          <p:cNvPr id="20" name="Straight Connector 19"/>
          <p:cNvCxnSpPr/>
          <p:nvPr/>
        </p:nvCxnSpPr>
        <p:spPr>
          <a:xfrm flipH="1">
            <a:off x="2793077" y="4552749"/>
            <a:ext cx="18288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565609" y="4061132"/>
            <a:ext cx="2776635" cy="2328093"/>
          </a:xfrm>
          <a:prstGeom prst="rect">
            <a:avLst/>
          </a:prstGeom>
          <a:solidFill>
            <a:schemeClr val="bg1">
              <a:lumMod val="9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000" b="1" dirty="0" smtClean="0">
                <a:solidFill>
                  <a:schemeClr val="tx1"/>
                </a:solidFill>
              </a:rPr>
              <a:t>Population: </a:t>
            </a:r>
            <a:r>
              <a:rPr lang="en-US" altLang="zh-TW" sz="2000" dirty="0" smtClean="0">
                <a:solidFill>
                  <a:schemeClr val="tx1"/>
                </a:solidFill>
              </a:rPr>
              <a:t>23M</a:t>
            </a:r>
            <a:endParaRPr lang="en-US" altLang="zh-TW" sz="2000" b="1" dirty="0" smtClean="0">
              <a:solidFill>
                <a:schemeClr val="tx1"/>
              </a:solidFill>
            </a:endParaRPr>
          </a:p>
          <a:p>
            <a:r>
              <a:rPr lang="en-US" altLang="zh-TW" sz="2000" b="1" dirty="0" smtClean="0">
                <a:solidFill>
                  <a:schemeClr val="tx1"/>
                </a:solidFill>
              </a:rPr>
              <a:t>Types</a:t>
            </a:r>
            <a:r>
              <a:rPr lang="en-US" altLang="zh-TW" sz="2000" dirty="0">
                <a:solidFill>
                  <a:schemeClr val="tx1"/>
                </a:solidFill>
              </a:rPr>
              <a:t>: </a:t>
            </a:r>
          </a:p>
          <a:p>
            <a:r>
              <a:rPr lang="en-US" altLang="zh-TW" sz="2000" dirty="0">
                <a:solidFill>
                  <a:schemeClr val="tx1"/>
                </a:solidFill>
              </a:rPr>
              <a:t>Medical center, regional hospital</a:t>
            </a:r>
          </a:p>
          <a:p>
            <a:pPr>
              <a:lnSpc>
                <a:spcPct val="107000"/>
              </a:lnSpc>
              <a:spcBef>
                <a:spcPts val="600"/>
              </a:spcBef>
              <a:spcAft>
                <a:spcPts val="600"/>
              </a:spcAft>
            </a:pPr>
            <a:r>
              <a:rPr lang="en-US" altLang="zh-TW" sz="2000" b="1" dirty="0">
                <a:solidFill>
                  <a:schemeClr val="tx1"/>
                </a:solidFill>
              </a:rPr>
              <a:t>Coverage</a:t>
            </a:r>
            <a:r>
              <a:rPr lang="en-US" altLang="zh-TW" sz="2000" dirty="0">
                <a:solidFill>
                  <a:schemeClr val="tx1"/>
                </a:solidFill>
              </a:rPr>
              <a:t>: 21.2% (103/486</a:t>
            </a:r>
            <a:r>
              <a:rPr lang="en-US" altLang="zh-TW" sz="2000" dirty="0" smtClean="0">
                <a:solidFill>
                  <a:schemeClr val="tx1"/>
                </a:solidFill>
              </a:rPr>
              <a:t>)</a:t>
            </a:r>
            <a:endParaRPr lang="en-US" sz="2000" dirty="0">
              <a:solidFill>
                <a:schemeClr val="tx1"/>
              </a:solidFill>
            </a:endParaRPr>
          </a:p>
        </p:txBody>
      </p:sp>
      <p:cxnSp>
        <p:nvCxnSpPr>
          <p:cNvPr id="28" name="Straight Connector 27"/>
          <p:cNvCxnSpPr/>
          <p:nvPr/>
        </p:nvCxnSpPr>
        <p:spPr>
          <a:xfrm flipH="1">
            <a:off x="3215244" y="2012749"/>
            <a:ext cx="256032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7990444" y="2012749"/>
            <a:ext cx="256032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9174091" y="1469909"/>
            <a:ext cx="2560320" cy="1620531"/>
          </a:xfrm>
          <a:prstGeom prst="rect">
            <a:avLst/>
          </a:prstGeom>
          <a:solidFill>
            <a:schemeClr val="bg1">
              <a:lumMod val="9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000" b="1" dirty="0" smtClean="0">
                <a:solidFill>
                  <a:schemeClr val="tx1"/>
                </a:solidFill>
              </a:rPr>
              <a:t>Population:</a:t>
            </a:r>
            <a:r>
              <a:rPr lang="en-US" altLang="zh-TW" sz="2000" dirty="0">
                <a:solidFill>
                  <a:schemeClr val="tx1"/>
                </a:solidFill>
              </a:rPr>
              <a:t> </a:t>
            </a:r>
            <a:r>
              <a:rPr lang="en-US" altLang="zh-TW" sz="2000" dirty="0" smtClean="0">
                <a:solidFill>
                  <a:schemeClr val="tx1"/>
                </a:solidFill>
              </a:rPr>
              <a:t>127M</a:t>
            </a:r>
            <a:endParaRPr lang="en-US" altLang="zh-TW" sz="2000" b="1" i="1" dirty="0">
              <a:solidFill>
                <a:schemeClr val="tx1"/>
              </a:solidFill>
            </a:endParaRPr>
          </a:p>
          <a:p>
            <a:r>
              <a:rPr lang="en-US" altLang="zh-TW" sz="2000" b="1" dirty="0" smtClean="0">
                <a:solidFill>
                  <a:schemeClr val="tx1"/>
                </a:solidFill>
              </a:rPr>
              <a:t>Types</a:t>
            </a:r>
            <a:r>
              <a:rPr lang="en-US" altLang="zh-TW" sz="2000" b="1" dirty="0">
                <a:solidFill>
                  <a:schemeClr val="tx1"/>
                </a:solidFill>
              </a:rPr>
              <a:t>: </a:t>
            </a:r>
            <a:r>
              <a:rPr lang="en-US" altLang="zh-TW" sz="2000" dirty="0">
                <a:solidFill>
                  <a:schemeClr val="tx1"/>
                </a:solidFill>
              </a:rPr>
              <a:t>not denoted</a:t>
            </a:r>
            <a:endParaRPr lang="en-US" altLang="zh-TW" sz="2000" b="1" dirty="0">
              <a:solidFill>
                <a:schemeClr val="tx1"/>
              </a:solidFill>
            </a:endParaRPr>
          </a:p>
          <a:p>
            <a:r>
              <a:rPr lang="en-US" altLang="zh-TW" sz="2000" b="1" dirty="0">
                <a:solidFill>
                  <a:schemeClr val="tx1"/>
                </a:solidFill>
              </a:rPr>
              <a:t>Coverage</a:t>
            </a:r>
            <a:r>
              <a:rPr lang="en-US" altLang="zh-TW" sz="2000" dirty="0">
                <a:solidFill>
                  <a:schemeClr val="tx1"/>
                </a:solidFill>
              </a:rPr>
              <a:t>: 1.9% (143/7426</a:t>
            </a:r>
            <a:r>
              <a:rPr lang="en-US" altLang="zh-TW" sz="2000" dirty="0" smtClean="0">
                <a:solidFill>
                  <a:schemeClr val="tx1"/>
                </a:solidFill>
              </a:rPr>
              <a:t>)</a:t>
            </a:r>
            <a:endParaRPr lang="en-US" sz="2000" dirty="0"/>
          </a:p>
        </p:txBody>
      </p:sp>
      <p:sp>
        <p:nvSpPr>
          <p:cNvPr id="35" name="Rectangle 34"/>
          <p:cNvSpPr/>
          <p:nvPr/>
        </p:nvSpPr>
        <p:spPr>
          <a:xfrm>
            <a:off x="2235042" y="-57057"/>
            <a:ext cx="8219209" cy="731608"/>
          </a:xfrm>
          <a:prstGeom prst="rect">
            <a:avLst/>
          </a:prstGeom>
          <a:solidFill>
            <a:schemeClr val="bg1">
              <a:lumMod val="9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b="1" dirty="0">
                <a:solidFill>
                  <a:schemeClr val="tx1"/>
                </a:solidFill>
              </a:rPr>
              <a:t>Healthcare-associated Infections in Asia</a:t>
            </a:r>
            <a:endParaRPr lang="en-US" altLang="zh-TW" sz="2800" dirty="0">
              <a:solidFill>
                <a:schemeClr val="tx1"/>
              </a:solidFill>
            </a:endParaRPr>
          </a:p>
        </p:txBody>
      </p:sp>
      <p:sp>
        <p:nvSpPr>
          <p:cNvPr id="25" name="Rectangle 24"/>
          <p:cNvSpPr/>
          <p:nvPr/>
        </p:nvSpPr>
        <p:spPr>
          <a:xfrm>
            <a:off x="565610" y="1435914"/>
            <a:ext cx="2804581" cy="2024917"/>
          </a:xfrm>
          <a:prstGeom prst="rect">
            <a:avLst/>
          </a:prstGeom>
          <a:solidFill>
            <a:schemeClr val="bg1">
              <a:lumMod val="9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000" b="1" dirty="0" smtClean="0">
                <a:solidFill>
                  <a:schemeClr val="tx1"/>
                </a:solidFill>
              </a:rPr>
              <a:t>Population:</a:t>
            </a:r>
            <a:r>
              <a:rPr lang="en-US" altLang="zh-TW" sz="2000" baseline="30000" dirty="0" smtClean="0"/>
              <a:t> </a:t>
            </a:r>
            <a:r>
              <a:rPr lang="en-US" altLang="zh-TW" sz="2000" dirty="0" smtClean="0">
                <a:solidFill>
                  <a:schemeClr val="tx1"/>
                </a:solidFill>
              </a:rPr>
              <a:t>50M</a:t>
            </a:r>
            <a:endParaRPr lang="en-US" altLang="zh-TW" sz="2000" baseline="30000" dirty="0" smtClean="0">
              <a:solidFill>
                <a:schemeClr val="tx1"/>
              </a:solidFill>
            </a:endParaRPr>
          </a:p>
          <a:p>
            <a:r>
              <a:rPr lang="en-US" altLang="zh-TW" sz="2000" b="1" dirty="0" smtClean="0">
                <a:solidFill>
                  <a:schemeClr val="tx1"/>
                </a:solidFill>
              </a:rPr>
              <a:t>Types</a:t>
            </a:r>
            <a:r>
              <a:rPr lang="en-US" altLang="zh-TW" sz="2000" dirty="0">
                <a:solidFill>
                  <a:schemeClr val="tx1"/>
                </a:solidFill>
              </a:rPr>
              <a:t>: &gt;900, 700-899, 600-699</a:t>
            </a:r>
          </a:p>
          <a:p>
            <a:r>
              <a:rPr lang="en-US" altLang="zh-TW" sz="2000" b="1" dirty="0">
                <a:solidFill>
                  <a:schemeClr val="tx1"/>
                </a:solidFill>
              </a:rPr>
              <a:t>Coverage</a:t>
            </a:r>
            <a:r>
              <a:rPr lang="en-US" altLang="zh-TW" sz="2000" dirty="0">
                <a:solidFill>
                  <a:schemeClr val="tx1"/>
                </a:solidFill>
              </a:rPr>
              <a:t>: 18.0% (96/534</a:t>
            </a:r>
            <a:r>
              <a:rPr lang="en-US" altLang="zh-TW" sz="2000" dirty="0" smtClean="0">
                <a:solidFill>
                  <a:schemeClr val="tx1"/>
                </a:solidFill>
              </a:rPr>
              <a:t>)</a:t>
            </a:r>
            <a:endParaRPr lang="en-US" sz="2000" dirty="0"/>
          </a:p>
        </p:txBody>
      </p:sp>
      <p:sp>
        <p:nvSpPr>
          <p:cNvPr id="21" name="TextBox 18"/>
          <p:cNvSpPr txBox="1"/>
          <p:nvPr/>
        </p:nvSpPr>
        <p:spPr>
          <a:xfrm>
            <a:off x="5871583" y="5549311"/>
            <a:ext cx="5973284" cy="461665"/>
          </a:xfrm>
          <a:prstGeom prst="rect">
            <a:avLst/>
          </a:prstGeom>
          <a:noFill/>
        </p:spPr>
        <p:txBody>
          <a:bodyPr wrap="square" rtlCol="0">
            <a:spAutoFit/>
          </a:bodyPr>
          <a:lstStyle/>
          <a:p>
            <a:r>
              <a:rPr lang="en-US" altLang="zh-TW" sz="2400" b="1" i="1" dirty="0">
                <a:solidFill>
                  <a:srgbClr val="7030A0"/>
                </a:solidFill>
              </a:rPr>
              <a:t>Demographics and national surveillance systems</a:t>
            </a:r>
            <a:endParaRPr lang="en-US" sz="2800" b="1" i="1" dirty="0">
              <a:solidFill>
                <a:srgbClr val="7030A0"/>
              </a:solidFill>
            </a:endParaRPr>
          </a:p>
        </p:txBody>
      </p:sp>
    </p:spTree>
    <p:extLst>
      <p:ext uri="{BB962C8B-B14F-4D97-AF65-F5344CB8AC3E}">
        <p14:creationId xmlns:p14="http://schemas.microsoft.com/office/powerpoint/2010/main" val="2056645781"/>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6017" y="433138"/>
            <a:ext cx="11052974" cy="646331"/>
          </a:xfrm>
          <a:prstGeom prst="rect">
            <a:avLst/>
          </a:prstGeom>
          <a:noFill/>
        </p:spPr>
        <p:txBody>
          <a:bodyPr wrap="square" rtlCol="0">
            <a:spAutoFit/>
          </a:bodyPr>
          <a:lstStyle/>
          <a:p>
            <a:pPr algn="ctr"/>
            <a:r>
              <a:rPr lang="en-US" altLang="zh-TW" sz="3600" b="1" dirty="0"/>
              <a:t>Overall </a:t>
            </a:r>
            <a:r>
              <a:rPr lang="en-US" altLang="zh-TW" sz="3600" b="1" dirty="0" smtClean="0"/>
              <a:t>healthcare-associated infection</a:t>
            </a:r>
            <a:endParaRPr lang="en-US" sz="3600" b="1" dirty="0"/>
          </a:p>
        </p:txBody>
      </p:sp>
      <p:sp>
        <p:nvSpPr>
          <p:cNvPr id="5" name="TextBox 4"/>
          <p:cNvSpPr txBox="1"/>
          <p:nvPr/>
        </p:nvSpPr>
        <p:spPr>
          <a:xfrm>
            <a:off x="9711087" y="3406866"/>
            <a:ext cx="1079636" cy="707886"/>
          </a:xfrm>
          <a:prstGeom prst="rect">
            <a:avLst/>
          </a:prstGeom>
          <a:noFill/>
        </p:spPr>
        <p:txBody>
          <a:bodyPr wrap="square" rtlCol="0">
            <a:spAutoFit/>
          </a:bodyPr>
          <a:lstStyle/>
          <a:p>
            <a:r>
              <a:rPr lang="en-US" sz="2000" dirty="0"/>
              <a:t>P&lt;0.05</a:t>
            </a:r>
          </a:p>
          <a:p>
            <a:r>
              <a:rPr lang="en-US" sz="2000" dirty="0"/>
              <a:t>For all</a:t>
            </a:r>
          </a:p>
        </p:txBody>
      </p:sp>
      <p:sp>
        <p:nvSpPr>
          <p:cNvPr id="4" name="矩形 3"/>
          <p:cNvSpPr/>
          <p:nvPr/>
        </p:nvSpPr>
        <p:spPr>
          <a:xfrm>
            <a:off x="948266" y="433138"/>
            <a:ext cx="10507133" cy="71832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altLang="zh-TW" sz="2800" dirty="0"/>
              <a:t>There was a 53.0% reduction in overall HAI over the 8-year period</a:t>
            </a:r>
            <a:r>
              <a:rPr lang="en-GB" altLang="zh-TW" sz="2800" dirty="0" smtClean="0"/>
              <a:t>.</a:t>
            </a:r>
            <a:endParaRPr lang="zh-TW" altLang="en-US" sz="2800" dirty="0"/>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948265" y="1295400"/>
            <a:ext cx="8499379"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9447644" y="1498600"/>
            <a:ext cx="1728356" cy="168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3146116"/>
      </p:ext>
    </p:extLst>
  </p:cSld>
  <p:clrMapOvr>
    <a:masterClrMapping/>
  </p:clrMapOvr>
  <mc:AlternateContent xmlns:mc="http://schemas.openxmlformats.org/markup-compatibility/2006" xmlns:p14="http://schemas.microsoft.com/office/powerpoint/2010/main">
    <mc:Choice Requires="p14">
      <p:transition p14:dur="400" advTm="13860">
        <p:fade/>
      </p:transition>
    </mc:Choice>
    <mc:Fallback xmlns="">
      <p:transition advTm="1386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6017" y="433138"/>
            <a:ext cx="11146492" cy="646331"/>
          </a:xfrm>
          <a:prstGeom prst="rect">
            <a:avLst/>
          </a:prstGeom>
          <a:noFill/>
        </p:spPr>
        <p:txBody>
          <a:bodyPr wrap="square" rtlCol="0">
            <a:spAutoFit/>
          </a:bodyPr>
          <a:lstStyle/>
          <a:p>
            <a:pPr algn="ctr"/>
            <a:r>
              <a:rPr lang="en-US" altLang="zh-TW" sz="3600" b="1" dirty="0" smtClean="0"/>
              <a:t>Catheter-associated urinary tract infection</a:t>
            </a:r>
            <a:endParaRPr lang="en-US" sz="3600" b="1" dirty="0"/>
          </a:p>
        </p:txBody>
      </p:sp>
      <p:sp>
        <p:nvSpPr>
          <p:cNvPr id="5" name="TextBox 4"/>
          <p:cNvSpPr txBox="1"/>
          <p:nvPr/>
        </p:nvSpPr>
        <p:spPr>
          <a:xfrm>
            <a:off x="8938631" y="3358108"/>
            <a:ext cx="1079636" cy="400110"/>
          </a:xfrm>
          <a:prstGeom prst="rect">
            <a:avLst/>
          </a:prstGeom>
          <a:noFill/>
        </p:spPr>
        <p:txBody>
          <a:bodyPr wrap="square" rtlCol="0">
            <a:spAutoFit/>
          </a:bodyPr>
          <a:lstStyle/>
          <a:p>
            <a:r>
              <a:rPr lang="en-US" sz="2000" dirty="0"/>
              <a:t>P&lt;0.05</a:t>
            </a:r>
          </a:p>
        </p:txBody>
      </p:sp>
      <p:sp>
        <p:nvSpPr>
          <p:cNvPr id="6" name="TextBox 5"/>
          <p:cNvSpPr txBox="1"/>
          <p:nvPr/>
        </p:nvSpPr>
        <p:spPr>
          <a:xfrm>
            <a:off x="8938631" y="4157004"/>
            <a:ext cx="1079636" cy="400110"/>
          </a:xfrm>
          <a:prstGeom prst="rect">
            <a:avLst/>
          </a:prstGeom>
          <a:noFill/>
        </p:spPr>
        <p:txBody>
          <a:bodyPr wrap="square" rtlCol="0">
            <a:spAutoFit/>
          </a:bodyPr>
          <a:lstStyle/>
          <a:p>
            <a:r>
              <a:rPr lang="en-US" sz="2000" dirty="0"/>
              <a:t>P&lt;0.05</a:t>
            </a:r>
          </a:p>
        </p:txBody>
      </p:sp>
      <p:pic>
        <p:nvPicPr>
          <p:cNvPr id="3" name="圖片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26127" y="1303715"/>
            <a:ext cx="10114755" cy="4909005"/>
          </a:xfrm>
          <a:prstGeom prst="rect">
            <a:avLst/>
          </a:prstGeom>
        </p:spPr>
      </p:pic>
      <p:sp>
        <p:nvSpPr>
          <p:cNvPr id="7" name="矩形 6"/>
          <p:cNvSpPr/>
          <p:nvPr/>
        </p:nvSpPr>
        <p:spPr>
          <a:xfrm>
            <a:off x="10096282" y="1498600"/>
            <a:ext cx="1244600" cy="469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400" b="1" dirty="0" smtClean="0">
                <a:solidFill>
                  <a:schemeClr val="tx2"/>
                </a:solidFill>
              </a:rPr>
              <a:t>TNIS</a:t>
            </a:r>
            <a:endParaRPr lang="zh-TW" altLang="en-US" sz="2400" b="1" dirty="0">
              <a:solidFill>
                <a:schemeClr val="tx2"/>
              </a:solidFill>
            </a:endParaRPr>
          </a:p>
        </p:txBody>
      </p:sp>
      <p:sp>
        <p:nvSpPr>
          <p:cNvPr id="8" name="矩形 7"/>
          <p:cNvSpPr/>
          <p:nvPr/>
        </p:nvSpPr>
        <p:spPr>
          <a:xfrm>
            <a:off x="10108982" y="1968500"/>
            <a:ext cx="1231900" cy="622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400" b="1" dirty="0" smtClean="0">
                <a:solidFill>
                  <a:schemeClr val="accent3">
                    <a:lumMod val="50000"/>
                  </a:schemeClr>
                </a:solidFill>
              </a:rPr>
              <a:t>KONIS</a:t>
            </a:r>
            <a:endParaRPr lang="zh-TW" altLang="en-US" sz="2400" b="1" dirty="0">
              <a:solidFill>
                <a:schemeClr val="accent3">
                  <a:lumMod val="50000"/>
                </a:schemeClr>
              </a:solidFill>
            </a:endParaRPr>
          </a:p>
        </p:txBody>
      </p:sp>
      <p:sp>
        <p:nvSpPr>
          <p:cNvPr id="9" name="矩形 8"/>
          <p:cNvSpPr/>
          <p:nvPr/>
        </p:nvSpPr>
        <p:spPr>
          <a:xfrm>
            <a:off x="10108982" y="2590800"/>
            <a:ext cx="1231900" cy="546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400" b="1" dirty="0" smtClean="0">
                <a:solidFill>
                  <a:srgbClr val="C00000"/>
                </a:solidFill>
              </a:rPr>
              <a:t>JANIS</a:t>
            </a:r>
            <a:endParaRPr lang="zh-TW" altLang="en-US" sz="2400" b="1" dirty="0">
              <a:solidFill>
                <a:srgbClr val="C00000"/>
              </a:solidFill>
            </a:endParaRPr>
          </a:p>
        </p:txBody>
      </p:sp>
    </p:spTree>
    <p:extLst>
      <p:ext uri="{BB962C8B-B14F-4D97-AF65-F5344CB8AC3E}">
        <p14:creationId xmlns:p14="http://schemas.microsoft.com/office/powerpoint/2010/main" val="657939529"/>
      </p:ext>
    </p:extLst>
  </p:cSld>
  <p:clrMapOvr>
    <a:masterClrMapping/>
  </p:clrMapOvr>
  <mc:AlternateContent xmlns:mc="http://schemas.openxmlformats.org/markup-compatibility/2006" xmlns:p14="http://schemas.microsoft.com/office/powerpoint/2010/main">
    <mc:Choice Requires="p14">
      <p:transition p14:dur="400" advTm="16291">
        <p:fade/>
      </p:transition>
    </mc:Choice>
    <mc:Fallback xmlns="">
      <p:transition advTm="16291">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6017" y="433138"/>
            <a:ext cx="10917892" cy="646331"/>
          </a:xfrm>
          <a:prstGeom prst="rect">
            <a:avLst/>
          </a:prstGeom>
          <a:noFill/>
        </p:spPr>
        <p:txBody>
          <a:bodyPr wrap="square" rtlCol="0">
            <a:spAutoFit/>
          </a:bodyPr>
          <a:lstStyle/>
          <a:p>
            <a:pPr algn="ctr"/>
            <a:r>
              <a:rPr lang="en-US" altLang="zh-TW" sz="3600" b="1" dirty="0" smtClean="0"/>
              <a:t>Central line-associated bloodstream infections</a:t>
            </a:r>
            <a:endParaRPr lang="en-US" sz="3600" b="1" dirty="0"/>
          </a:p>
        </p:txBody>
      </p:sp>
      <p:sp>
        <p:nvSpPr>
          <p:cNvPr id="4" name="TextBox 3"/>
          <p:cNvSpPr txBox="1"/>
          <p:nvPr/>
        </p:nvSpPr>
        <p:spPr>
          <a:xfrm>
            <a:off x="9171269" y="2520709"/>
            <a:ext cx="1079636" cy="400110"/>
          </a:xfrm>
          <a:prstGeom prst="rect">
            <a:avLst/>
          </a:prstGeom>
          <a:noFill/>
        </p:spPr>
        <p:txBody>
          <a:bodyPr wrap="square" rtlCol="0">
            <a:spAutoFit/>
          </a:bodyPr>
          <a:lstStyle/>
          <a:p>
            <a:r>
              <a:rPr lang="en-US" sz="2000" dirty="0"/>
              <a:t>P&lt;0.05</a:t>
            </a:r>
          </a:p>
        </p:txBody>
      </p:sp>
      <p:sp>
        <p:nvSpPr>
          <p:cNvPr id="6" name="TextBox 5"/>
          <p:cNvSpPr txBox="1"/>
          <p:nvPr/>
        </p:nvSpPr>
        <p:spPr>
          <a:xfrm>
            <a:off x="9171269" y="3443131"/>
            <a:ext cx="1002635" cy="400110"/>
          </a:xfrm>
          <a:prstGeom prst="rect">
            <a:avLst/>
          </a:prstGeom>
          <a:noFill/>
        </p:spPr>
        <p:txBody>
          <a:bodyPr wrap="square" rtlCol="0">
            <a:spAutoFit/>
          </a:bodyPr>
          <a:lstStyle/>
          <a:p>
            <a:r>
              <a:rPr lang="en-US" sz="2000" dirty="0"/>
              <a:t>P&lt;0.05</a:t>
            </a:r>
          </a:p>
        </p:txBody>
      </p:sp>
      <p:pic>
        <p:nvPicPr>
          <p:cNvPr id="3" name="圖片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24538" y="1429727"/>
            <a:ext cx="9997643" cy="4827027"/>
          </a:xfrm>
          <a:prstGeom prst="rect">
            <a:avLst/>
          </a:prstGeom>
        </p:spPr>
      </p:pic>
      <p:pic>
        <p:nvPicPr>
          <p:cNvPr id="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9309726" y="1676159"/>
            <a:ext cx="1728356" cy="168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2600309"/>
      </p:ext>
    </p:extLst>
  </p:cSld>
  <p:clrMapOvr>
    <a:masterClrMapping/>
  </p:clrMapOvr>
  <mc:AlternateContent xmlns:mc="http://schemas.openxmlformats.org/markup-compatibility/2006" xmlns:p14="http://schemas.microsoft.com/office/powerpoint/2010/main">
    <mc:Choice Requires="p14">
      <p:transition p14:dur="400" advTm="18079">
        <p:fade/>
      </p:transition>
    </mc:Choice>
    <mc:Fallback xmlns="">
      <p:transition advTm="18079">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63.7"/>
</p:tagLst>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5575</TotalTime>
  <Words>2248</Words>
  <Application>Microsoft Office PowerPoint</Application>
  <PresentationFormat>Widescreen</PresentationFormat>
  <Paragraphs>237</Paragraphs>
  <Slides>25</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標楷體</vt:lpstr>
      <vt:lpstr>微軟正黑體</vt:lpstr>
      <vt:lpstr>新細明體</vt:lpstr>
      <vt:lpstr>Arial</vt:lpstr>
      <vt:lpstr>Calibri</vt:lpstr>
      <vt:lpstr>Perpetua</vt:lpstr>
      <vt:lpstr>Times New Roman</vt:lpstr>
      <vt:lpstr>Tw Cen MT</vt:lpstr>
      <vt:lpstr>Office Theme</vt:lpstr>
      <vt:lpstr>Healthcare-associated Infections in Intensive Care Units in Asia: Recent Trends Based on Healthcare-associated Infections Surveillance Network over an 8-year period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Methicillin-resistant Staphylococcus aureus</vt:lpstr>
      <vt:lpstr>Carbapenem-resistant Pseudomonas aeruginosa</vt:lpstr>
      <vt:lpstr>Carbapenem-resistant Acinetobacter baumannii complex</vt:lpstr>
      <vt:lpstr>PowerPoint Presentation</vt:lpstr>
      <vt:lpstr>TNIS</vt:lpstr>
      <vt:lpstr>KONIS</vt:lpstr>
      <vt:lpstr>JANIS</vt:lpstr>
      <vt:lpstr>PowerPoint Presentation</vt:lpstr>
      <vt:lpstr>Impact of a hospital wide hand hygiene program The disease severity score (Charlson comorbidity index) increased (p=0.002) in the intervention period. Nevertheless there was an 8.9% decrease in HAIs.</vt:lpstr>
      <vt:lpstr>Implementation of a HHP reduces preventable HAIs and is cost effective with a benefit cost ratio of 23.7 </vt:lpstr>
      <vt:lpstr>PowerPoint Presentation</vt:lpstr>
      <vt:lpstr>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 CHIANG</dc:creator>
  <cp:lastModifiedBy>USER</cp:lastModifiedBy>
  <cp:revision>378</cp:revision>
  <dcterms:created xsi:type="dcterms:W3CDTF">2017-06-01T03:21:16Z</dcterms:created>
  <dcterms:modified xsi:type="dcterms:W3CDTF">2018-09-20T02:29:08Z</dcterms:modified>
</cp:coreProperties>
</file>