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489" r:id="rId3"/>
    <p:sldId id="472" r:id="rId4"/>
    <p:sldId id="469" r:id="rId5"/>
    <p:sldId id="366" r:id="rId6"/>
    <p:sldId id="452" r:id="rId7"/>
    <p:sldId id="454" r:id="rId8"/>
    <p:sldId id="492" r:id="rId9"/>
    <p:sldId id="499" r:id="rId10"/>
    <p:sldId id="487" r:id="rId11"/>
    <p:sldId id="443" r:id="rId12"/>
    <p:sldId id="444" r:id="rId13"/>
    <p:sldId id="500" r:id="rId14"/>
    <p:sldId id="501" r:id="rId15"/>
    <p:sldId id="496" r:id="rId16"/>
    <p:sldId id="448" r:id="rId17"/>
    <p:sldId id="482" r:id="rId18"/>
    <p:sldId id="477" r:id="rId19"/>
    <p:sldId id="498" r:id="rId20"/>
    <p:sldId id="486" r:id="rId21"/>
    <p:sldId id="455" r:id="rId22"/>
    <p:sldId id="502" r:id="rId23"/>
    <p:sldId id="462" r:id="rId24"/>
    <p:sldId id="481" r:id="rId25"/>
  </p:sldIdLst>
  <p:sldSz cx="9144000" cy="6858000" type="screen4x3"/>
  <p:notesSz cx="6669088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F8F8F8"/>
    <a:srgbClr val="DDDDDD"/>
    <a:srgbClr val="EAEAEA"/>
    <a:srgbClr val="FFBC01"/>
    <a:srgbClr val="CC9900"/>
    <a:srgbClr val="6600FF"/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87799" autoAdjust="0"/>
  </p:normalViewPr>
  <p:slideViewPr>
    <p:cSldViewPr>
      <p:cViewPr varScale="1">
        <p:scale>
          <a:sx n="54" d="100"/>
          <a:sy n="54" d="100"/>
        </p:scale>
        <p:origin x="72" y="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38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rive%20files\My%20Documents\Manuscript%20drafts\eco%20&amp;%20kpn%20OPD\Old%20files\Figures%20&amp;%20Tables%20for%20OPD%20eco%2020150819-T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07302831561517"/>
          <c:y val="4.4861391929187408E-2"/>
          <c:w val="0.82391209719867253"/>
          <c:h val="0.843173265004597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Erythromycin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'Sheet1'!$A$2:$A$11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'Sheet1'!$B$2:$B$11</c:f>
              <c:numCache>
                <c:formatCode>General</c:formatCode>
                <c:ptCount val="10"/>
                <c:pt idx="0">
                  <c:v>2.19</c:v>
                </c:pt>
                <c:pt idx="1">
                  <c:v>1.1499999999999977</c:v>
                </c:pt>
                <c:pt idx="2">
                  <c:v>0.66000000000000125</c:v>
                </c:pt>
                <c:pt idx="3">
                  <c:v>0.61000000000000065</c:v>
                </c:pt>
                <c:pt idx="4">
                  <c:v>0.45</c:v>
                </c:pt>
                <c:pt idx="5">
                  <c:v>0.36000000000000032</c:v>
                </c:pt>
                <c:pt idx="6">
                  <c:v>0.24000000000000021</c:v>
                </c:pt>
                <c:pt idx="7">
                  <c:v>0.22</c:v>
                </c:pt>
                <c:pt idx="8">
                  <c:v>0.2</c:v>
                </c:pt>
                <c:pt idx="9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EF-4FC2-9708-87522D573665}"/>
            </c:ext>
          </c:extLst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Other macrolide agents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numRef>
              <c:f>'Sheet1'!$A$2:$A$11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'Sheet1'!$C$2:$C$11</c:f>
              <c:numCache>
                <c:formatCode>General</c:formatCode>
                <c:ptCount val="10"/>
                <c:pt idx="0">
                  <c:v>0.32218000000000063</c:v>
                </c:pt>
                <c:pt idx="1">
                  <c:v>0.38000000000000056</c:v>
                </c:pt>
                <c:pt idx="2">
                  <c:v>0.35000000000000031</c:v>
                </c:pt>
                <c:pt idx="3">
                  <c:v>0.36000000000000032</c:v>
                </c:pt>
                <c:pt idx="4">
                  <c:v>0.35000000000000031</c:v>
                </c:pt>
                <c:pt idx="5">
                  <c:v>0.34</c:v>
                </c:pt>
                <c:pt idx="6">
                  <c:v>0.30000000000000032</c:v>
                </c:pt>
                <c:pt idx="7">
                  <c:v>0.34</c:v>
                </c:pt>
                <c:pt idx="8">
                  <c:v>0.35000000000000031</c:v>
                </c:pt>
                <c:pt idx="9">
                  <c:v>0.36000000000000032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EF-4FC2-9708-87522D573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819328"/>
        <c:axId val="122820864"/>
      </c:barChart>
      <c:catAx>
        <c:axId val="12281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zh-TW"/>
          </a:p>
        </c:txPr>
        <c:crossAx val="122820864"/>
        <c:crosses val="autoZero"/>
        <c:auto val="1"/>
        <c:lblAlgn val="ctr"/>
        <c:lblOffset val="100"/>
        <c:noMultiLvlLbl val="0"/>
      </c:catAx>
      <c:valAx>
        <c:axId val="122820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122819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845105552934932"/>
          <c:y val="5.4952592986744236E-2"/>
          <c:w val="0.50892022926414371"/>
          <c:h val="0.20756209836333991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04492785963167"/>
          <c:y val="3.4854784713504498E-2"/>
          <c:w val="0.69812034773914011"/>
          <c:h val="0.8161569146183606"/>
        </c:manualLayout>
      </c:layout>
      <c:lineChart>
        <c:grouping val="standard"/>
        <c:varyColors val="0"/>
        <c:ser>
          <c:idx val="5"/>
          <c:order val="0"/>
          <c:tx>
            <c:strRef>
              <c:f>'Overall no MDR'!$F$1</c:f>
              <c:strCache>
                <c:ptCount val="1"/>
                <c:pt idx="0">
                  <c:v>Cefazolin-urine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ymbol val="plus"/>
            <c:size val="5"/>
            <c:spPr>
              <a:solidFill>
                <a:srgbClr val="00B050"/>
              </a:solidFill>
              <a:ln w="19050">
                <a:solidFill>
                  <a:srgbClr val="00B050"/>
                </a:solidFill>
              </a:ln>
            </c:spPr>
          </c:marker>
          <c:cat>
            <c:strRef>
              <c:f>'Overall no MDR'!$A$2:$A$8</c:f>
              <c:strCache>
                <c:ptCount val="6"/>
                <c:pt idx="0">
                  <c:v>2002 (n=401)</c:v>
                </c:pt>
                <c:pt idx="1">
                  <c:v>2004 (n=485)</c:v>
                </c:pt>
                <c:pt idx="2">
                  <c:v>2006 (n=526)</c:v>
                </c:pt>
                <c:pt idx="3">
                  <c:v>2008 (n=612)</c:v>
                </c:pt>
                <c:pt idx="4">
                  <c:v>2010 (n=674)</c:v>
                </c:pt>
                <c:pt idx="5">
                  <c:v>2012 (n=783)</c:v>
                </c:pt>
              </c:strCache>
            </c:strRef>
          </c:cat>
          <c:val>
            <c:numRef>
              <c:f>'Overall no MDR'!$F$2:$F$7</c:f>
              <c:numCache>
                <c:formatCode>General</c:formatCode>
                <c:ptCount val="6"/>
                <c:pt idx="0">
                  <c:v>11.8</c:v>
                </c:pt>
                <c:pt idx="1">
                  <c:v>11.200000000000003</c:v>
                </c:pt>
                <c:pt idx="2">
                  <c:v>16.200000000000003</c:v>
                </c:pt>
                <c:pt idx="3">
                  <c:v>20.099999999999987</c:v>
                </c:pt>
                <c:pt idx="4">
                  <c:v>22.599999999999987</c:v>
                </c:pt>
                <c:pt idx="5">
                  <c:v>25.200000000000003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85-4BB2-BCE2-D45A0C72538A}"/>
            </c:ext>
          </c:extLst>
        </c:ser>
        <c:ser>
          <c:idx val="4"/>
          <c:order val="1"/>
          <c:tx>
            <c:strRef>
              <c:f>'Overall no MDR'!$E$1</c:f>
              <c:strCache>
                <c:ptCount val="1"/>
                <c:pt idx="0">
                  <c:v>Cefuroxime</c:v>
                </c:pt>
              </c:strCache>
            </c:strRef>
          </c:tx>
          <c:spPr>
            <a:ln w="19050">
              <a:solidFill>
                <a:srgbClr val="0000CC"/>
              </a:solidFill>
            </a:ln>
          </c:spPr>
          <c:marker>
            <c:symbol val="circle"/>
            <c:size val="5"/>
            <c:spPr>
              <a:solidFill>
                <a:srgbClr val="0000CC"/>
              </a:solidFill>
              <a:ln w="19050">
                <a:solidFill>
                  <a:srgbClr val="0000CC"/>
                </a:solidFill>
              </a:ln>
            </c:spPr>
          </c:marker>
          <c:cat>
            <c:strRef>
              <c:f>'Overall no MDR'!$A$2:$A$8</c:f>
              <c:strCache>
                <c:ptCount val="6"/>
                <c:pt idx="0">
                  <c:v>2002 (n=401)</c:v>
                </c:pt>
                <c:pt idx="1">
                  <c:v>2004 (n=485)</c:v>
                </c:pt>
                <c:pt idx="2">
                  <c:v>2006 (n=526)</c:v>
                </c:pt>
                <c:pt idx="3">
                  <c:v>2008 (n=612)</c:v>
                </c:pt>
                <c:pt idx="4">
                  <c:v>2010 (n=674)</c:v>
                </c:pt>
                <c:pt idx="5">
                  <c:v>2012 (n=783)</c:v>
                </c:pt>
              </c:strCache>
            </c:strRef>
          </c:cat>
          <c:val>
            <c:numRef>
              <c:f>'Overall no MDR'!$E$2:$E$7</c:f>
              <c:numCache>
                <c:formatCode>General</c:formatCode>
                <c:ptCount val="6"/>
                <c:pt idx="0">
                  <c:v>10.200000000000003</c:v>
                </c:pt>
                <c:pt idx="1">
                  <c:v>13.8</c:v>
                </c:pt>
                <c:pt idx="2">
                  <c:v>14.3</c:v>
                </c:pt>
                <c:pt idx="3">
                  <c:v>19.299999999999986</c:v>
                </c:pt>
                <c:pt idx="4">
                  <c:v>21.099999999999987</c:v>
                </c:pt>
                <c:pt idx="5">
                  <c:v>23.799999999999986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85-4BB2-BCE2-D45A0C72538A}"/>
            </c:ext>
          </c:extLst>
        </c:ser>
        <c:ser>
          <c:idx val="3"/>
          <c:order val="2"/>
          <c:tx>
            <c:strRef>
              <c:f>'Overall no MDR'!$D$1</c:f>
              <c:strCache>
                <c:ptCount val="1"/>
                <c:pt idx="0">
                  <c:v>Cefotaxime</c:v>
                </c:pt>
              </c:strCache>
            </c:strRef>
          </c:tx>
          <c:spPr>
            <a:ln w="19050">
              <a:solidFill>
                <a:srgbClr val="CC6600"/>
              </a:solidFill>
            </a:ln>
          </c:spPr>
          <c:marker>
            <c:symbol val="diamond"/>
            <c:size val="5"/>
            <c:spPr>
              <a:solidFill>
                <a:srgbClr val="CC6600"/>
              </a:solidFill>
              <a:ln w="19050">
                <a:solidFill>
                  <a:srgbClr val="CC6600"/>
                </a:solidFill>
              </a:ln>
            </c:spPr>
          </c:marker>
          <c:cat>
            <c:strRef>
              <c:f>'Overall no MDR'!$A$2:$A$8</c:f>
              <c:strCache>
                <c:ptCount val="6"/>
                <c:pt idx="0">
                  <c:v>2002 (n=401)</c:v>
                </c:pt>
                <c:pt idx="1">
                  <c:v>2004 (n=485)</c:v>
                </c:pt>
                <c:pt idx="2">
                  <c:v>2006 (n=526)</c:v>
                </c:pt>
                <c:pt idx="3">
                  <c:v>2008 (n=612)</c:v>
                </c:pt>
                <c:pt idx="4">
                  <c:v>2010 (n=674)</c:v>
                </c:pt>
                <c:pt idx="5">
                  <c:v>2012 (n=783)</c:v>
                </c:pt>
              </c:strCache>
            </c:strRef>
          </c:cat>
          <c:val>
            <c:numRef>
              <c:f>'Overall no MDR'!$D$2:$D$7</c:f>
              <c:numCache>
                <c:formatCode>General</c:formatCode>
                <c:ptCount val="6"/>
                <c:pt idx="0">
                  <c:v>8.2000000000000011</c:v>
                </c:pt>
                <c:pt idx="1">
                  <c:v>9.5</c:v>
                </c:pt>
                <c:pt idx="2">
                  <c:v>10.3</c:v>
                </c:pt>
                <c:pt idx="3">
                  <c:v>16</c:v>
                </c:pt>
                <c:pt idx="4">
                  <c:v>18</c:v>
                </c:pt>
                <c:pt idx="5">
                  <c:v>21.099999999999987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85-4BB2-BCE2-D45A0C72538A}"/>
            </c:ext>
          </c:extLst>
        </c:ser>
        <c:ser>
          <c:idx val="1"/>
          <c:order val="3"/>
          <c:tx>
            <c:strRef>
              <c:f>'Overall no MDR'!$B$1</c:f>
              <c:strCache>
                <c:ptCount val="1"/>
                <c:pt idx="0">
                  <c:v>Cefepime</c:v>
                </c:pt>
              </c:strCache>
            </c:strRef>
          </c:tx>
          <c:spPr>
            <a:ln w="19050">
              <a:solidFill>
                <a:srgbClr val="FF00FF"/>
              </a:solidFill>
            </a:ln>
          </c:spPr>
          <c:marker>
            <c:symbol val="square"/>
            <c:size val="5"/>
            <c:spPr>
              <a:solidFill>
                <a:srgbClr val="FF00FF"/>
              </a:solidFill>
              <a:ln w="19050">
                <a:solidFill>
                  <a:srgbClr val="FF00FF"/>
                </a:solidFill>
              </a:ln>
            </c:spPr>
          </c:marker>
          <c:cat>
            <c:strRef>
              <c:f>'Overall no MDR'!$A$2:$A$7</c:f>
              <c:strCache>
                <c:ptCount val="6"/>
                <c:pt idx="0">
                  <c:v>2002 (n=401)</c:v>
                </c:pt>
                <c:pt idx="1">
                  <c:v>2004 (n=485)</c:v>
                </c:pt>
                <c:pt idx="2">
                  <c:v>2006 (n=526)</c:v>
                </c:pt>
                <c:pt idx="3">
                  <c:v>2008 (n=612)</c:v>
                </c:pt>
                <c:pt idx="4">
                  <c:v>2010 (n=674)</c:v>
                </c:pt>
                <c:pt idx="5">
                  <c:v>2012 (n=783)</c:v>
                </c:pt>
              </c:strCache>
            </c:strRef>
          </c:cat>
          <c:val>
            <c:numRef>
              <c:f>'Overall no MDR'!$B$2:$B$7</c:f>
              <c:numCache>
                <c:formatCode>General</c:formatCode>
                <c:ptCount val="6"/>
                <c:pt idx="0">
                  <c:v>2</c:v>
                </c:pt>
                <c:pt idx="1">
                  <c:v>3.7000000000000042</c:v>
                </c:pt>
                <c:pt idx="2">
                  <c:v>3.2000000000000042</c:v>
                </c:pt>
                <c:pt idx="3">
                  <c:v>6.9000000000000083</c:v>
                </c:pt>
                <c:pt idx="4">
                  <c:v>7.9000000000000083</c:v>
                </c:pt>
                <c:pt idx="5">
                  <c:v>13.200000000000003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185-4BB2-BCE2-D45A0C725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083392"/>
        <c:axId val="165232000"/>
      </c:lineChart>
      <c:catAx>
        <c:axId val="1650833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zh-TW"/>
          </a:p>
        </c:txPr>
        <c:crossAx val="165232000"/>
        <c:crosses val="autoZero"/>
        <c:auto val="1"/>
        <c:lblAlgn val="ctr"/>
        <c:lblOffset val="100"/>
        <c:noMultiLvlLbl val="0"/>
      </c:catAx>
      <c:valAx>
        <c:axId val="165232000"/>
        <c:scaling>
          <c:orientation val="minMax"/>
          <c:max val="3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altLang="zh-TW" sz="1400" b="1" dirty="0">
                    <a:latin typeface="Times New Roman" pitchFamily="18" charset="0"/>
                    <a:cs typeface="Times New Roman" pitchFamily="18" charset="0"/>
                  </a:rPr>
                  <a:t>Non-susceptibility %</a:t>
                </a:r>
                <a:endParaRPr lang="zh-TW" altLang="en-US" sz="1400" b="1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2.8311437618042438E-2"/>
              <c:y val="0.2654953824857858"/>
            </c:manualLayout>
          </c:layout>
          <c:overlay val="0"/>
        </c:title>
        <c:numFmt formatCode="General" sourceLinked="1"/>
        <c:majorTickMark val="cross"/>
        <c:minorTickMark val="out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zh-TW"/>
          </a:p>
        </c:txPr>
        <c:crossAx val="165083392"/>
        <c:crosses val="autoZero"/>
        <c:crossBetween val="between"/>
        <c:minorUnit val="5"/>
      </c:valAx>
    </c:plotArea>
    <c:legend>
      <c:legendPos val="r"/>
      <c:layout>
        <c:manualLayout>
          <c:xMode val="edge"/>
          <c:yMode val="edge"/>
          <c:x val="0.77151607523406485"/>
          <c:y val="8.4647266859320794E-2"/>
          <c:w val="0.22713448505721587"/>
          <c:h val="0.35856729352433819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Carbapenemase</a:t>
            </a:r>
            <a:r>
              <a:rPr lang="en-US" altLang="zh-TW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detected in CRKP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7783311412283448"/>
          <c:y val="1.1976819667132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E4-41C1-89AF-52A65845EB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E4-41C1-89AF-52A65845EB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E4-41C1-89AF-52A65845EB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E4-41C1-89AF-52A65845EB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5E4-41C1-89AF-52A65845EB1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5E4-41C1-89AF-52A65845EB16}"/>
              </c:ext>
            </c:extLst>
          </c:dPt>
          <c:cat>
            <c:strRef>
              <c:f>工作表1!$A$2:$A$7</c:f>
              <c:strCache>
                <c:ptCount val="6"/>
                <c:pt idx="0">
                  <c:v>KPC</c:v>
                </c:pt>
                <c:pt idx="1">
                  <c:v>KPC+IMP</c:v>
                </c:pt>
                <c:pt idx="2">
                  <c:v>KPC+OXA48</c:v>
                </c:pt>
                <c:pt idx="3">
                  <c:v>IMP</c:v>
                </c:pt>
                <c:pt idx="4">
                  <c:v>VIM</c:v>
                </c:pt>
                <c:pt idx="5">
                  <c:v>OXA48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78.599999999999994</c:v>
                </c:pt>
                <c:pt idx="1">
                  <c:v>5.4</c:v>
                </c:pt>
                <c:pt idx="2">
                  <c:v>1.8</c:v>
                </c:pt>
                <c:pt idx="3">
                  <c:v>3.6</c:v>
                </c:pt>
                <c:pt idx="4">
                  <c:v>5.36</c:v>
                </c:pt>
                <c:pt idx="5">
                  <c:v>5.36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E4-41C1-89AF-52A65845E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683357923052553E-2"/>
          <c:y val="0.81983141449222219"/>
          <c:w val="0.80362768364844928"/>
          <c:h val="0.157265722800220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684719058253186E-2"/>
          <c:y val="2.8055380324711977E-2"/>
          <c:w val="0.84204464095341769"/>
          <c:h val="0.8889549693385101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E. faecium</c:v>
                </c:pt>
              </c:strCache>
            </c:strRef>
          </c:tx>
          <c:spPr>
            <a:ln w="19050">
              <a:solidFill>
                <a:srgbClr val="CC6600"/>
              </a:solidFill>
            </a:ln>
          </c:spPr>
          <c:marker>
            <c:spPr>
              <a:solidFill>
                <a:srgbClr val="CC6600"/>
              </a:solidFill>
              <a:ln w="19050">
                <a:solidFill>
                  <a:srgbClr val="CC6600"/>
                </a:solidFill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0</c:v>
                </c:pt>
                <c:pt idx="1">
                  <c:v>4.2</c:v>
                </c:pt>
                <c:pt idx="2">
                  <c:v>11.7</c:v>
                </c:pt>
                <c:pt idx="3">
                  <c:v>20.9</c:v>
                </c:pt>
                <c:pt idx="4">
                  <c:v>24.8</c:v>
                </c:pt>
                <c:pt idx="5">
                  <c:v>40.799999999999997</c:v>
                </c:pt>
                <c:pt idx="6">
                  <c:v>37.5</c:v>
                </c:pt>
                <c:pt idx="7">
                  <c:v>48.7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9E-4BA9-AE07-F91F4016133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E. faecalis</c:v>
                </c:pt>
              </c:strCache>
            </c:strRef>
          </c:tx>
          <c:spPr>
            <a:ln w="19050">
              <a:solidFill>
                <a:srgbClr val="00FFFF"/>
              </a:solidFill>
            </a:ln>
          </c:spPr>
          <c:marker>
            <c:symbol val="square"/>
            <c:size val="5"/>
            <c:spPr>
              <a:solidFill>
                <a:srgbClr val="00FFFF"/>
              </a:solidFill>
              <a:ln w="19050">
                <a:solidFill>
                  <a:srgbClr val="00FFFF"/>
                </a:solidFill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0</c:v>
                </c:pt>
                <c:pt idx="1">
                  <c:v>0.3</c:v>
                </c:pt>
                <c:pt idx="2">
                  <c:v>0.3</c:v>
                </c:pt>
                <c:pt idx="3">
                  <c:v>0.6</c:v>
                </c:pt>
                <c:pt idx="4">
                  <c:v>0.3</c:v>
                </c:pt>
                <c:pt idx="5">
                  <c:v>0</c:v>
                </c:pt>
                <c:pt idx="6">
                  <c:v>0.3</c:v>
                </c:pt>
                <c:pt idx="7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9E-4BA9-AE07-F91F40161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457664"/>
        <c:axId val="139459584"/>
      </c:lineChart>
      <c:catAx>
        <c:axId val="1394576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5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zh-TW"/>
          </a:p>
        </c:txPr>
        <c:crossAx val="13945958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3945958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cross"/>
        <c:minorTickMark val="in"/>
        <c:tickLblPos val="nextTo"/>
        <c:spPr>
          <a:ln w="25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zh-TW"/>
          </a:p>
        </c:txPr>
        <c:crossAx val="139457664"/>
        <c:crosses val="autoZero"/>
        <c:crossBetween val="between"/>
        <c:majorUnit val="10"/>
        <c:minorUnit val="5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51465361799287279"/>
          <c:y val="1.6703641558265623E-2"/>
          <c:w val="0.39083658749973327"/>
          <c:h val="0.21954339214790747"/>
        </c:manualLayout>
      </c:layout>
      <c:overlay val="0"/>
      <c:txPr>
        <a:bodyPr/>
        <a:lstStyle/>
        <a:p>
          <a:pPr>
            <a:defRPr sz="1600" b="0"/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5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684719058253186E-2"/>
          <c:y val="2.8055380324711977E-2"/>
          <c:w val="0.84204464095341769"/>
          <c:h val="0.8889549693385101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ICU</c:v>
                </c:pt>
              </c:strCache>
            </c:strRef>
          </c:tx>
          <c:spPr>
            <a:ln w="19050">
              <a:solidFill>
                <a:srgbClr val="FF00FF"/>
              </a:solidFill>
            </a:ln>
          </c:spPr>
          <c:marker>
            <c:spPr>
              <a:solidFill>
                <a:srgbClr val="C00000"/>
              </a:solidFill>
              <a:ln w="19050">
                <a:solidFill>
                  <a:srgbClr val="FF00FF"/>
                </a:solidFill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70.8</c:v>
                </c:pt>
                <c:pt idx="1">
                  <c:v>74.8</c:v>
                </c:pt>
                <c:pt idx="2">
                  <c:v>73.400000000000006</c:v>
                </c:pt>
                <c:pt idx="3">
                  <c:v>62.8</c:v>
                </c:pt>
                <c:pt idx="4">
                  <c:v>61.9</c:v>
                </c:pt>
                <c:pt idx="5">
                  <c:v>63.2</c:v>
                </c:pt>
                <c:pt idx="6">
                  <c:v>60</c:v>
                </c:pt>
                <c:pt idx="7">
                  <c:v>60.8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DD-4BAF-A9DD-784028EABCA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Non-ICU</c:v>
                </c:pt>
              </c:strCache>
            </c:strRef>
          </c:tx>
          <c:spPr>
            <a:ln w="19050">
              <a:solidFill>
                <a:srgbClr val="6666FF"/>
              </a:solidFill>
            </a:ln>
          </c:spPr>
          <c:marker>
            <c:symbol val="square"/>
            <c:size val="5"/>
            <c:spPr>
              <a:solidFill>
                <a:srgbClr val="6666FF"/>
              </a:solidFill>
              <a:ln w="19050">
                <a:solidFill>
                  <a:srgbClr val="6666FF"/>
                </a:solidFill>
              </a:ln>
            </c:spPr>
          </c:marker>
          <c:cat>
            <c:numRef>
              <c:f>Sheet1!$B$1:$I$1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59.6</c:v>
                </c:pt>
                <c:pt idx="1">
                  <c:v>63</c:v>
                </c:pt>
                <c:pt idx="2">
                  <c:v>59.4</c:v>
                </c:pt>
                <c:pt idx="3">
                  <c:v>61.4</c:v>
                </c:pt>
                <c:pt idx="4">
                  <c:v>55.8</c:v>
                </c:pt>
                <c:pt idx="5">
                  <c:v>57.6</c:v>
                </c:pt>
                <c:pt idx="6">
                  <c:v>62.2</c:v>
                </c:pt>
                <c:pt idx="7">
                  <c:v>62.2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DD-4BAF-A9DD-784028EABCA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OPD/ER</c:v>
                </c:pt>
              </c:strCache>
            </c:strRef>
          </c:tx>
          <c:cat>
            <c:numRef>
              <c:f>Sheet1!$B$1:$I$1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8"/>
                <c:pt idx="0">
                  <c:v>49.2</c:v>
                </c:pt>
                <c:pt idx="1">
                  <c:v>44.9</c:v>
                </c:pt>
                <c:pt idx="2">
                  <c:v>49.5</c:v>
                </c:pt>
                <c:pt idx="3">
                  <c:v>49.4</c:v>
                </c:pt>
                <c:pt idx="4">
                  <c:v>48.6</c:v>
                </c:pt>
                <c:pt idx="5">
                  <c:v>48.4</c:v>
                </c:pt>
                <c:pt idx="6">
                  <c:v>48.3</c:v>
                </c:pt>
                <c:pt idx="7">
                  <c:v>47.9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DDD-4BAF-A9DD-784028EAB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457664"/>
        <c:axId val="139459584"/>
      </c:lineChart>
      <c:catAx>
        <c:axId val="1394576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5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zh-TW"/>
          </a:p>
        </c:txPr>
        <c:crossAx val="13945958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3945958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cross"/>
        <c:minorTickMark val="in"/>
        <c:tickLblPos val="nextTo"/>
        <c:spPr>
          <a:ln w="25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zh-TW"/>
          </a:p>
        </c:txPr>
        <c:crossAx val="139457664"/>
        <c:crosses val="autoZero"/>
        <c:crossBetween val="between"/>
        <c:majorUnit val="10"/>
        <c:minorUnit val="5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49771594861617907"/>
          <c:y val="0"/>
          <c:w val="0.32647344386829691"/>
          <c:h val="0.2404229440957395"/>
        </c:manualLayout>
      </c:layout>
      <c:overlay val="0"/>
      <c:txPr>
        <a:bodyPr/>
        <a:lstStyle/>
        <a:p>
          <a:pPr>
            <a:defRPr sz="1600" b="0"/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5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526575236496361E-2"/>
          <c:y val="5.3982747127713782E-2"/>
          <c:w val="0.8580245199093105"/>
          <c:h val="0.8395937328802547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CIP-R OPD E. coli</c:v>
                </c:pt>
              </c:strCache>
            </c:strRef>
          </c:tx>
          <c:spPr>
            <a:ln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cat>
            <c:strRef>
              <c:f>Sheet1!$B$1:$I$1</c:f>
              <c:strCache>
                <c:ptCount val="8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14.96</c:v>
                </c:pt>
                <c:pt idx="1">
                  <c:v>17.53</c:v>
                </c:pt>
                <c:pt idx="2">
                  <c:v>16.350000000000001</c:v>
                </c:pt>
                <c:pt idx="3">
                  <c:v>20.68</c:v>
                </c:pt>
                <c:pt idx="4">
                  <c:v>22.85</c:v>
                </c:pt>
                <c:pt idx="5">
                  <c:v>26.95</c:v>
                </c:pt>
                <c:pt idx="6">
                  <c:v>31.36</c:v>
                </c:pt>
                <c:pt idx="7">
                  <c:v>29.4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89-4D3C-98D7-DCE501BBF43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LEV-R H. influenzae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square"/>
            <c:size val="6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Sheet1!$B$1:$I$1</c:f>
              <c:strCache>
                <c:ptCount val="8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0</c:v>
                </c:pt>
                <c:pt idx="1">
                  <c:v>2.2999999999999998</c:v>
                </c:pt>
                <c:pt idx="2">
                  <c:v>11.4</c:v>
                </c:pt>
                <c:pt idx="3">
                  <c:v>15.2</c:v>
                </c:pt>
                <c:pt idx="4">
                  <c:v>24.9</c:v>
                </c:pt>
                <c:pt idx="5">
                  <c:v>37.299999999999997</c:v>
                </c:pt>
                <c:pt idx="6">
                  <c:v>38</c:v>
                </c:pt>
                <c:pt idx="7">
                  <c:v>47.6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89-4D3C-98D7-DCE501BBF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576000"/>
        <c:axId val="198610944"/>
      </c:lineChart>
      <c:catAx>
        <c:axId val="19857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itchFamily="18" charset="0"/>
                <a:cs typeface="Times New Roman" pitchFamily="18" charset="0"/>
              </a:defRPr>
            </a:pPr>
            <a:endParaRPr lang="zh-TW"/>
          </a:p>
        </c:txPr>
        <c:crossAx val="198610944"/>
        <c:crosses val="autoZero"/>
        <c:auto val="1"/>
        <c:lblAlgn val="ctr"/>
        <c:lblOffset val="100"/>
        <c:noMultiLvlLbl val="0"/>
      </c:catAx>
      <c:valAx>
        <c:axId val="198610944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zh-TW"/>
          </a:p>
        </c:txPr>
        <c:crossAx val="1985760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220669137331735"/>
          <c:y val="5.1741766534230169E-2"/>
          <c:w val="0.65968317954536737"/>
          <c:h val="0.1933800957516183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400" baseline="0"/>
      </a:pPr>
      <a:endParaRPr lang="zh-TW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81221633810234"/>
          <c:y val="4.4860197525945396E-2"/>
          <c:w val="0.8580245199093105"/>
          <c:h val="0.8395937328802547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LEV-R GAS</c:v>
                </c:pt>
              </c:strCache>
            </c:strRef>
          </c:tx>
          <c:spPr>
            <a:ln>
              <a:solidFill>
                <a:srgbClr val="6600FF"/>
              </a:solidFill>
            </a:ln>
          </c:spPr>
          <c:marker>
            <c:spPr>
              <a:solidFill>
                <a:srgbClr val="6600FF"/>
              </a:solidFill>
              <a:ln>
                <a:solidFill>
                  <a:srgbClr val="6600FF"/>
                </a:solidFill>
              </a:ln>
            </c:spPr>
          </c:marker>
          <c:cat>
            <c:strRef>
              <c:f>Sheet1!$B$1:$I$1</c:f>
              <c:strCache>
                <c:ptCount val="8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8.6</c:v>
                </c:pt>
                <c:pt idx="6">
                  <c:v>5.9</c:v>
                </c:pt>
                <c:pt idx="7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BF-4DD4-BCCC-8DA65B01D5E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LEV-R GBS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6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Sheet1!$B$1:$I$1</c:f>
              <c:strCache>
                <c:ptCount val="8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0</c:v>
                </c:pt>
                <c:pt idx="1">
                  <c:v>3.3</c:v>
                </c:pt>
                <c:pt idx="2">
                  <c:v>2.7</c:v>
                </c:pt>
                <c:pt idx="3">
                  <c:v>7.5</c:v>
                </c:pt>
                <c:pt idx="4">
                  <c:v>6.4</c:v>
                </c:pt>
                <c:pt idx="5">
                  <c:v>6.2</c:v>
                </c:pt>
                <c:pt idx="6">
                  <c:v>8.3000000000000007</c:v>
                </c:pt>
                <c:pt idx="7">
                  <c:v>5.95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BF-4DD4-BCCC-8DA65B01D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576000"/>
        <c:axId val="198610944"/>
      </c:lineChart>
      <c:catAx>
        <c:axId val="19857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itchFamily="18" charset="0"/>
                <a:cs typeface="Times New Roman" pitchFamily="18" charset="0"/>
              </a:defRPr>
            </a:pPr>
            <a:endParaRPr lang="zh-TW"/>
          </a:p>
        </c:txPr>
        <c:crossAx val="198610944"/>
        <c:crosses val="autoZero"/>
        <c:auto val="1"/>
        <c:lblAlgn val="ctr"/>
        <c:lblOffset val="100"/>
        <c:noMultiLvlLbl val="0"/>
      </c:catAx>
      <c:valAx>
        <c:axId val="198610944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zh-TW"/>
          </a:p>
        </c:txPr>
        <c:crossAx val="1985760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873073512130182"/>
          <c:y val="4.943005489227268E-2"/>
          <c:w val="0.50074227884187283"/>
          <c:h val="0.154414116822268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400" baseline="0"/>
      </a:pPr>
      <a:endParaRPr lang="zh-TW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8075524468118"/>
          <c:y val="2.3917977367594077E-2"/>
          <c:w val="0.76068435772685028"/>
          <c:h val="0.90650882353852091"/>
        </c:manualLayout>
      </c:layout>
      <c:lineChart>
        <c:grouping val="standard"/>
        <c:varyColors val="0"/>
        <c:ser>
          <c:idx val="4"/>
          <c:order val="0"/>
          <c:tx>
            <c:strRef>
              <c:f>'Age group-CIp'!$B$1</c:f>
              <c:strCache>
                <c:ptCount val="1"/>
                <c:pt idx="0">
                  <c:v>Elderly</c:v>
                </c:pt>
              </c:strCache>
            </c:strRef>
          </c:tx>
          <c:spPr>
            <a:ln w="19050">
              <a:solidFill>
                <a:srgbClr val="7030A0"/>
              </a:solidFill>
            </a:ln>
          </c:spPr>
          <c:marker>
            <c:symbol val="square"/>
            <c:size val="5"/>
            <c:spPr>
              <a:solidFill>
                <a:srgbClr val="7030A0"/>
              </a:solidFill>
              <a:ln w="19050">
                <a:solidFill>
                  <a:srgbClr val="7030A0"/>
                </a:solidFill>
              </a:ln>
            </c:spPr>
          </c:marker>
          <c:cat>
            <c:numRef>
              <c:f>'Age group-CIp'!$A$2:$A$7</c:f>
              <c:numCache>
                <c:formatCode>General</c:formatCode>
                <c:ptCount val="6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</c:numCache>
            </c:numRef>
          </c:cat>
          <c:val>
            <c:numRef>
              <c:f>'Age group-CIp'!$B$2:$B$7</c:f>
              <c:numCache>
                <c:formatCode>General</c:formatCode>
                <c:ptCount val="6"/>
                <c:pt idx="0">
                  <c:v>20.9</c:v>
                </c:pt>
                <c:pt idx="1">
                  <c:v>20.8</c:v>
                </c:pt>
                <c:pt idx="2">
                  <c:v>23.1</c:v>
                </c:pt>
                <c:pt idx="3">
                  <c:v>28.6</c:v>
                </c:pt>
                <c:pt idx="4">
                  <c:v>29.4</c:v>
                </c:pt>
                <c:pt idx="5">
                  <c:v>34.5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13-4214-9CA7-A1B4CA5CD7A1}"/>
            </c:ext>
          </c:extLst>
        </c:ser>
        <c:ser>
          <c:idx val="5"/>
          <c:order val="1"/>
          <c:tx>
            <c:strRef>
              <c:f>'Age group-CIp'!$C$1</c:f>
              <c:strCache>
                <c:ptCount val="1"/>
                <c:pt idx="0">
                  <c:v>Adult</c:v>
                </c:pt>
              </c:strCache>
            </c:strRef>
          </c:tx>
          <c:spPr>
            <a:ln w="19050">
              <a:solidFill>
                <a:srgbClr val="006600"/>
              </a:solidFill>
            </a:ln>
          </c:spPr>
          <c:marker>
            <c:symbol val="x"/>
            <c:size val="5"/>
            <c:spPr>
              <a:noFill/>
              <a:ln w="19050">
                <a:solidFill>
                  <a:srgbClr val="006600"/>
                </a:solidFill>
              </a:ln>
            </c:spPr>
          </c:marker>
          <c:cat>
            <c:numRef>
              <c:f>'Age group-CIp'!$A$2:$A$7</c:f>
              <c:numCache>
                <c:formatCode>General</c:formatCode>
                <c:ptCount val="6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</c:numCache>
            </c:numRef>
          </c:cat>
          <c:val>
            <c:numRef>
              <c:f>'Age group-CIp'!$C$2:$C$7</c:f>
              <c:numCache>
                <c:formatCode>General</c:formatCode>
                <c:ptCount val="6"/>
                <c:pt idx="0">
                  <c:v>10.8</c:v>
                </c:pt>
                <c:pt idx="1">
                  <c:v>15.4</c:v>
                </c:pt>
                <c:pt idx="2">
                  <c:v>11.4</c:v>
                </c:pt>
                <c:pt idx="3">
                  <c:v>11.8</c:v>
                </c:pt>
                <c:pt idx="4">
                  <c:v>18.100000000000001</c:v>
                </c:pt>
                <c:pt idx="5">
                  <c:v>20.2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13-4214-9CA7-A1B4CA5CD7A1}"/>
            </c:ext>
          </c:extLst>
        </c:ser>
        <c:ser>
          <c:idx val="6"/>
          <c:order val="2"/>
          <c:tx>
            <c:strRef>
              <c:f>'Age group-CIp'!$D$1</c:f>
              <c:strCache>
                <c:ptCount val="1"/>
                <c:pt idx="0">
                  <c:v>Pediatric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 w="19050">
                <a:solidFill>
                  <a:srgbClr val="C00000"/>
                </a:solidFill>
              </a:ln>
            </c:spPr>
          </c:marker>
          <c:cat>
            <c:numRef>
              <c:f>'Age group-CIp'!$A$2:$A$7</c:f>
              <c:numCache>
                <c:formatCode>General</c:formatCode>
                <c:ptCount val="6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</c:numCache>
            </c:numRef>
          </c:cat>
          <c:val>
            <c:numRef>
              <c:f>'Age group-CIp'!$D$2:$D$7</c:f>
              <c:numCache>
                <c:formatCode>General</c:formatCode>
                <c:ptCount val="6"/>
                <c:pt idx="0">
                  <c:v>10.3</c:v>
                </c:pt>
                <c:pt idx="1">
                  <c:v>11.9</c:v>
                </c:pt>
                <c:pt idx="2">
                  <c:v>9.8000000000000007</c:v>
                </c:pt>
                <c:pt idx="3">
                  <c:v>10.5</c:v>
                </c:pt>
                <c:pt idx="4">
                  <c:v>7.7</c:v>
                </c:pt>
                <c:pt idx="5">
                  <c:v>13.3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13-4214-9CA7-A1B4CA5CD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645568"/>
        <c:axId val="80730368"/>
      </c:lineChart>
      <c:catAx>
        <c:axId val="836455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zh-TW"/>
          </a:p>
        </c:txPr>
        <c:crossAx val="80730368"/>
        <c:crosses val="autoZero"/>
        <c:auto val="1"/>
        <c:lblAlgn val="ctr"/>
        <c:lblOffset val="100"/>
        <c:noMultiLvlLbl val="0"/>
      </c:catAx>
      <c:valAx>
        <c:axId val="80730368"/>
        <c:scaling>
          <c:orientation val="minMax"/>
          <c:max val="4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altLang="zh-TW" sz="1200" b="0" dirty="0" smtClean="0">
                    <a:latin typeface="Times New Roman" pitchFamily="18" charset="0"/>
                    <a:cs typeface="Times New Roman" pitchFamily="18" charset="0"/>
                  </a:rPr>
                  <a:t>% </a:t>
                </a:r>
                <a:r>
                  <a:rPr lang="en-US" altLang="zh-TW" sz="1200" b="1" dirty="0" smtClean="0">
                    <a:latin typeface="Times New Roman" pitchFamily="18" charset="0"/>
                    <a:cs typeface="Times New Roman" pitchFamily="18" charset="0"/>
                  </a:rPr>
                  <a:t>Ciprofloxacin not-susceptible</a:t>
                </a:r>
                <a:endParaRPr lang="zh-TW" altLang="en-US" sz="1200" b="1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5272708853652141E-2"/>
              <c:y val="9.4845283258732122E-2"/>
            </c:manualLayout>
          </c:layout>
          <c:overlay val="0"/>
        </c:title>
        <c:numFmt formatCode="General" sourceLinked="1"/>
        <c:majorTickMark val="cross"/>
        <c:minorTickMark val="out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zh-TW"/>
          </a:p>
        </c:txPr>
        <c:crossAx val="83645568"/>
        <c:crosses val="autoZero"/>
        <c:crossBetween val="between"/>
        <c:minorUnit val="5"/>
      </c:valAx>
    </c:plotArea>
    <c:legend>
      <c:legendPos val="r"/>
      <c:layout>
        <c:manualLayout>
          <c:xMode val="edge"/>
          <c:yMode val="edge"/>
          <c:x val="0.80139500960798593"/>
          <c:y val="0.27552993308194557"/>
          <c:w val="0.19860499039201407"/>
          <c:h val="0.29328864515964331"/>
        </c:manualLayout>
      </c:layout>
      <c:overlay val="1"/>
      <c:spPr>
        <a:ln w="9525">
          <a:noFill/>
        </a:ln>
      </c:spPr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23300-CF80-443C-8148-220F8FA7CE58}" type="datetimeFigureOut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6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7607" y="9430096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207EC-8A14-4E30-8929-BAF7D08D71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2FE1D-FD4C-41B0-9B7A-893B477471A7}" type="datetimeFigureOut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6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777607" y="9430096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B6B62-E924-4FF2-9F19-B11868ADCD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B6B62-E924-4FF2-9F19-B11868ADCDF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kumimoji="0" lang="en-US" altLang="zh-TW" dirty="0" smtClean="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A2CB7-A750-428A-99EA-BB307ED1E42B}" type="slidenum">
              <a:rPr lang="en-US" altLang="zh-TW" smtClean="0">
                <a:latin typeface="Arial" charset="0"/>
                <a:ea typeface="新細明體" charset="-120"/>
              </a:rPr>
              <a:pPr/>
              <a:t>15</a:t>
            </a:fld>
            <a:endParaRPr lang="en-US" altLang="zh-TW" dirty="0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7190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zh-TW" altLang="en-US" dirty="0" smtClean="0">
              <a:ea typeface="新細明體" charset="-120"/>
            </a:endParaRPr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D38AC-6D33-46AA-A5A9-CED970C3F694}" type="slidenum">
              <a:rPr lang="en-US" altLang="zh-TW" smtClean="0">
                <a:latin typeface="Arial" charset="0"/>
                <a:ea typeface="新細明體" charset="-120"/>
              </a:rPr>
              <a:pPr/>
              <a:t>16</a:t>
            </a:fld>
            <a:endParaRPr lang="en-US" altLang="zh-TW" dirty="0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2628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B6B62-E924-4FF2-9F19-B11868ADCDF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286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B6B62-E924-4FF2-9F19-B11868ADCDF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45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B6B62-E924-4FF2-9F19-B11868ADCDF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998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B6B62-E924-4FF2-9F19-B11868ADCDF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26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B6B62-E924-4FF2-9F19-B11868ADCDF1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769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09934-3874-4B22-B8A2-455C7A11F57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110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5E17C-4196-4409-BCF8-0A7856935E59}" type="slidenum">
              <a:rPr lang="zh-TW" altLang="en-US" smtClean="0">
                <a:latin typeface="Arial" charset="0"/>
                <a:ea typeface="新細明體" charset="-120"/>
              </a:rPr>
              <a:pPr/>
              <a:t>23</a:t>
            </a:fld>
            <a:endParaRPr lang="zh-TW" altLang="en-US" smtClean="0">
              <a:latin typeface="Arial" charset="0"/>
              <a:ea typeface="新細明體" charset="-12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5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213069B-9E92-4597-89D5-5FE2711563D6}" type="slidenum">
              <a:rPr kumimoji="0" lang="en-US" altLang="zh-TW" sz="1200">
                <a:latin typeface="Arial" panose="020B0604020202020204" pitchFamily="34" charset="0"/>
              </a:rPr>
              <a:pPr eaLnBrk="1" hangingPunct="1"/>
              <a:t>3</a:t>
            </a:fld>
            <a:endParaRPr kumimoji="0" lang="en-US" altLang="zh-TW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49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B6B62-E924-4FF2-9F19-B11868ADCDF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22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zh-TW" altLang="en-US" dirty="0" smtClean="0">
              <a:ea typeface="新細明體" charset="-120"/>
            </a:endParaRP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82FDD-9DFB-49C2-8F55-851B65BB1220}" type="slidenum">
              <a:rPr lang="en-US" altLang="zh-TW" smtClean="0">
                <a:latin typeface="Arial" charset="0"/>
                <a:ea typeface="新細明體" charset="-120"/>
              </a:rPr>
              <a:pPr/>
              <a:t>5</a:t>
            </a:fld>
            <a:endParaRPr lang="en-US" altLang="zh-TW" dirty="0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B6B62-E924-4FF2-9F19-B11868ADCDF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29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dirty="0" smtClean="0">
              <a:latin typeface="Arial" pitchFamily="34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97BBBB17-CFDC-431C-9648-3FB072991EE7}" type="slidenum">
              <a:rPr kumimoji="0" lang="zh-TW" altLang="en-US" sz="1200" smtClean="0">
                <a:solidFill>
                  <a:prstClr val="black"/>
                </a:solidFill>
              </a:rPr>
              <a:pPr eaLnBrk="1" hangingPunct="1"/>
              <a:t>7</a:t>
            </a:fld>
            <a:endParaRPr kumimoji="0" lang="zh-TW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14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B6B62-E924-4FF2-9F19-B11868ADCDF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195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>
              <a:ea typeface="新細明體" charset="-12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56D3E-0BB0-49D6-ABF5-742C2E754E32}" type="slidenum">
              <a:rPr lang="en-US" altLang="zh-TW" smtClean="0">
                <a:latin typeface="Arial" charset="0"/>
                <a:ea typeface="新細明體" charset="-120"/>
              </a:rPr>
              <a:pPr/>
              <a:t>12</a:t>
            </a:fld>
            <a:endParaRPr lang="en-US" altLang="zh-TW" dirty="0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3120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B6B62-E924-4FF2-9F19-B11868ADCDF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45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9A4-33FA-49B5-BAA9-6B40A0E8A586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74F-13EE-4D8F-8194-DBE5B18A65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AD5E-EAD4-4849-8D5C-21C9E6C060C1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74F-13EE-4D8F-8194-DBE5B18A65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94ED-7322-4DF9-9245-AC79D9CEA219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74F-13EE-4D8F-8194-DBE5B18A65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6E790-BA95-460F-8849-C88BA7D3B92A}" type="datetime1">
              <a:rPr lang="zh-TW" altLang="en-US" smtClean="0"/>
              <a:pPr>
                <a:defRPr/>
              </a:pPr>
              <a:t>2018/9/19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CAD8-4FA6-44C0-BDBD-28D33F8F2F9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7178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Tx/>
              <a:buNone/>
              <a:defRPr/>
            </a:lvl3pPr>
            <a:lvl4pPr>
              <a:buNone/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en-US" altLang="zh-TW" dirty="0" smtClean="0"/>
              <a:t>- </a:t>
            </a:r>
            <a:r>
              <a:rPr lang="zh-TW" altLang="en-US" dirty="0" smtClean="0"/>
              <a:t>第三層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  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2291-E5FD-4CD2-A4C5-CAC3F19F5292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04248" y="6309320"/>
            <a:ext cx="2133600" cy="365125"/>
          </a:xfrm>
        </p:spPr>
        <p:txBody>
          <a:bodyPr/>
          <a:lstStyle/>
          <a:p>
            <a:fld id="{9456074F-13EE-4D8F-8194-DBE5B18A65D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395536" y="1202712"/>
            <a:ext cx="83529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3ED7-5274-4E84-B3A4-CEF2841828FA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74F-13EE-4D8F-8194-DBE5B18A65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A4D5-BB3B-4E08-815C-D4197A323BCC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74F-13EE-4D8F-8194-DBE5B18A65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BF54-A623-4697-9727-34AC5F34891F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74F-13EE-4D8F-8194-DBE5B18A65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93AE-0FC3-4662-816D-C200BF2157AF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74F-13EE-4D8F-8194-DBE5B18A65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A25E-4397-4E2D-BD36-A21BF6F07F8D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74F-13EE-4D8F-8194-DBE5B18A65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BDC1-B694-4CED-9C75-4EC28A09C758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74F-13EE-4D8F-8194-DBE5B18A65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DCB9-533B-455F-885A-CC5E529A804E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74F-13EE-4D8F-8194-DBE5B18A65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4"/>
            <a:r>
              <a:rPr lang="zh-TW" altLang="en-US" dirty="0" smtClean="0"/>
              <a:t>第四層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0FA0C-59D2-4F46-A465-F1A457753E6F}" type="datetime1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6074F-13EE-4D8F-8194-DBE5B18A65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Ø"/>
        <a:defRPr sz="2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00CC"/>
        </a:buClr>
        <a:buSzPct val="70000"/>
        <a:buFont typeface="Wingdings" pitchFamily="2" charset="2"/>
        <a:buChar char="l"/>
        <a:defRPr sz="2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Char char="-"/>
        <a:defRPr sz="2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Char char="-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708150" indent="-276225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7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5.emf"/><Relationship Id="rId10" Type="http://schemas.openxmlformats.org/officeDocument/2006/relationships/image" Target="../media/image17.e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news-room/detail/27-02-2017-who-publishes-list-of-bacteria-for-which-new-antibiotics-are-urgently-neede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2465" y="3639846"/>
            <a:ext cx="1632173" cy="15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648" y="2204864"/>
            <a:ext cx="8175807" cy="1470025"/>
          </a:xfrm>
        </p:spPr>
        <p:txBody>
          <a:bodyPr>
            <a:noAutofit/>
          </a:bodyPr>
          <a:lstStyle/>
          <a:p>
            <a:r>
              <a:rPr lang="zh-TW" altLang="zh-CN" sz="3200" dirty="0" smtClean="0"/>
              <a:t/>
            </a:r>
            <a:br>
              <a:rPr lang="zh-TW" altLang="zh-CN" sz="3200" dirty="0" smtClean="0"/>
            </a:br>
            <a:r>
              <a:rPr lang="fr-FR" altLang="zh-TW" sz="3200" dirty="0">
                <a:solidFill>
                  <a:srgbClr val="0000CC"/>
                </a:solidFill>
              </a:rPr>
              <a:t>Longitudinal </a:t>
            </a:r>
            <a:r>
              <a:rPr lang="fr-FR" altLang="zh-TW" sz="3200" dirty="0" smtClean="0">
                <a:solidFill>
                  <a:srgbClr val="0000CC"/>
                </a:solidFill>
              </a:rPr>
              <a:t>Multicenter Surveillance </a:t>
            </a:r>
            <a:r>
              <a:rPr lang="fr-FR" altLang="zh-TW" sz="3200" dirty="0">
                <a:solidFill>
                  <a:srgbClr val="0000CC"/>
                </a:solidFill>
              </a:rPr>
              <a:t>on AMR 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endParaRPr lang="zh-TW" altLang="en-US" sz="3200" b="1" dirty="0">
              <a:solidFill>
                <a:srgbClr val="0000C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66684" y="5157192"/>
            <a:ext cx="6843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813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Tsai-Ling Yang Lauderdale (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楊采菱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algn="ctr" defTabSz="912813"/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National Institute of Infectious Diseases and Vaccinology (NIIDV)</a:t>
            </a:r>
          </a:p>
          <a:p>
            <a:pPr algn="ctr" defTabSz="912813"/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National Health Research Institutes (NHRI)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13369" y="404664"/>
            <a:ext cx="8350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APEC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STRATEGIES AGAINST THE EVOLVING </a:t>
            </a:r>
          </a:p>
          <a:p>
            <a:pPr algn="ctr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THREATS FROM ANTIMICROBIAL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0170" y="24805"/>
            <a:ext cx="1116487" cy="102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Increased Extended-Spectrum ß-Lactam Resistance </a:t>
            </a:r>
            <a:br>
              <a:rPr lang="en-US" altLang="zh-TW" sz="2800" dirty="0" smtClean="0"/>
            </a:br>
            <a:r>
              <a:rPr lang="en-US" altLang="zh-TW" sz="2800" dirty="0" smtClean="0"/>
              <a:t>in </a:t>
            </a:r>
            <a:r>
              <a:rPr lang="en-US" altLang="zh-TW" sz="2800" i="1" dirty="0" smtClean="0"/>
              <a:t>E. coli </a:t>
            </a:r>
            <a:r>
              <a:rPr lang="en-US" altLang="zh-TW" sz="2800" dirty="0" smtClean="0"/>
              <a:t>from Outpatients </a:t>
            </a:r>
            <a:endParaRPr lang="zh-TW" altLang="en-US" sz="2800" dirty="0"/>
          </a:p>
        </p:txBody>
      </p:sp>
      <p:graphicFrame>
        <p:nvGraphicFramePr>
          <p:cNvPr id="5" name="圖表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565123"/>
              </p:ext>
            </p:extLst>
          </p:nvPr>
        </p:nvGraphicFramePr>
        <p:xfrm>
          <a:off x="1187624" y="1628800"/>
          <a:ext cx="7200800" cy="423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95536" y="5805264"/>
            <a:ext cx="8244501" cy="338554"/>
          </a:xfrm>
          <a:prstGeom prst="rect">
            <a:avLst/>
          </a:prstGeom>
          <a:solidFill>
            <a:srgbClr val="0000CC"/>
          </a:solidFill>
          <a:ln>
            <a:solidFill>
              <a:srgbClr val="CC66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</a:t>
            </a:r>
            <a:r>
              <a:rPr lang="en-US" altLang="zh-TW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ncrease of ESBL (mostly CTX-M) and AmpC</a:t>
            </a:r>
            <a:r>
              <a:rPr lang="en-US" altLang="zh-TW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ß-lactamase (mostly CMY-type) producers.</a:t>
            </a:r>
            <a:endParaRPr lang="zh-TW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83768" y="6309320"/>
            <a:ext cx="4041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from Wang JT et al., PLoS One 2015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8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9289" y="-5297"/>
            <a:ext cx="1228136" cy="113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600444"/>
              </p:ext>
            </p:extLst>
          </p:nvPr>
        </p:nvGraphicFramePr>
        <p:xfrm>
          <a:off x="683567" y="2486447"/>
          <a:ext cx="3489325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4" name="工作表" r:id="rId5" imgW="5067297" imgH="3436511" progId="Excel.Sheet.8">
                  <p:embed/>
                </p:oleObj>
              </mc:Choice>
              <mc:Fallback>
                <p:oleObj name="工作表" r:id="rId5" imgW="5067297" imgH="3436511" progId="Excel.Sheet.8">
                  <p:embed/>
                  <p:pic>
                    <p:nvPicPr>
                      <p:cNvPr id="10242" name="圖表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7" y="2486447"/>
                        <a:ext cx="3489325" cy="2598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>
          <a:xfrm>
            <a:off x="1060047" y="1814627"/>
            <a:ext cx="2764718" cy="347665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kumimoji="1" lang="en-US" altLang="zh-TW" sz="2000" dirty="0" smtClean="0">
                <a:solidFill>
                  <a:schemeClr val="bg1"/>
                </a:solidFill>
              </a:rPr>
              <a:t>Increase of CRKP</a:t>
            </a:r>
            <a:endParaRPr kumimoji="1" lang="zh-TW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 flipV="1">
            <a:off x="571490" y="2702471"/>
            <a:ext cx="400110" cy="1800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Imipenem-resistant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71490" y="356966"/>
            <a:ext cx="80329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Carbapenem-Resistant </a:t>
            </a:r>
            <a:r>
              <a:rPr kumimoji="1" lang="en-US" altLang="zh-TW" sz="26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Klebsiella </a:t>
            </a:r>
            <a:r>
              <a:rPr kumimoji="1" lang="en-US" altLang="zh-TW" sz="2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pneumoniae </a:t>
            </a:r>
            <a:endParaRPr kumimoji="1" lang="en-US" altLang="zh-TW" sz="2600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en-US" altLang="zh-TW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TW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CRKP) </a:t>
            </a:r>
            <a:endParaRPr kumimoji="1" lang="zh-TW" altLang="en-US" sz="2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圖表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00256"/>
              </p:ext>
            </p:extLst>
          </p:nvPr>
        </p:nvGraphicFramePr>
        <p:xfrm>
          <a:off x="4284969" y="2672359"/>
          <a:ext cx="4038736" cy="3181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4067944" y="2276872"/>
            <a:ext cx="4630352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30% of the CRKP are carbapenemase-positive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965643" y="1988459"/>
            <a:ext cx="4782821" cy="4675014"/>
            <a:chOff x="10044608" y="1988459"/>
            <a:chExt cx="4782821" cy="4675014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17281" y="2170414"/>
              <a:ext cx="810148" cy="4382339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4608" y="1988459"/>
              <a:ext cx="4000480" cy="4675014"/>
            </a:xfrm>
            <a:prstGeom prst="rect">
              <a:avLst/>
            </a:prstGeom>
          </p:spPr>
        </p:pic>
      </p:grp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3965643" y="1763924"/>
            <a:ext cx="4782821" cy="368932"/>
          </a:xfrm>
          <a:solidFill>
            <a:srgbClr val="0000CC"/>
          </a:solidFill>
        </p:spPr>
        <p:txBody>
          <a:bodyPr>
            <a:no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Dendrogram of KPC-Pos CRKP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5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661903"/>
              </p:ext>
            </p:extLst>
          </p:nvPr>
        </p:nvGraphicFramePr>
        <p:xfrm>
          <a:off x="700088" y="2062163"/>
          <a:ext cx="4062412" cy="278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52" name="工作表" r:id="rId4" imgW="4899673" imgH="3040380" progId="Excel.Sheet.8">
                  <p:embed/>
                </p:oleObj>
              </mc:Choice>
              <mc:Fallback>
                <p:oleObj name="工作表" r:id="rId4" imgW="4899673" imgH="3040380" progId="Excel.Sheet.8">
                  <p:embed/>
                  <p:pic>
                    <p:nvPicPr>
                      <p:cNvPr id="71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2062163"/>
                        <a:ext cx="4062412" cy="2789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3"/>
          <p:cNvSpPr txBox="1">
            <a:spLocks noChangeArrowheads="1"/>
          </p:cNvSpPr>
          <p:nvPr/>
        </p:nvSpPr>
        <p:spPr bwMode="auto">
          <a:xfrm flipV="1">
            <a:off x="499573" y="2852936"/>
            <a:ext cx="40001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91395" tIns="45698" rIns="91395" bIns="45698">
            <a:spAutoFit/>
          </a:bodyPr>
          <a:lstStyle/>
          <a:p>
            <a:pPr algn="ctr" eaLnBrk="0" hangingPunct="0"/>
            <a:r>
              <a:rPr kumimoji="0" lang="en-US" altLang="zh-TW" sz="1400" dirty="0">
                <a:latin typeface="Times New Roman" pitchFamily="18" charset="0"/>
                <a:cs typeface="Times New Roman" pitchFamily="18" charset="0"/>
              </a:rPr>
              <a:t>% Not-susceptible</a:t>
            </a:r>
          </a:p>
        </p:txBody>
      </p:sp>
      <p:sp>
        <p:nvSpPr>
          <p:cNvPr id="7176" name="文字方塊 12"/>
          <p:cNvSpPr txBox="1">
            <a:spLocks noChangeArrowheads="1"/>
          </p:cNvSpPr>
          <p:nvPr/>
        </p:nvSpPr>
        <p:spPr bwMode="auto">
          <a:xfrm>
            <a:off x="107504" y="404664"/>
            <a:ext cx="525658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Carbapenem-Resistant </a:t>
            </a:r>
            <a:r>
              <a:rPr lang="en-US" altLang="zh-TW" sz="2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Acinetobacter baumannii</a:t>
            </a:r>
            <a:r>
              <a:rPr lang="en-US" altLang="zh-TW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algn="ctr"/>
            <a:r>
              <a:rPr lang="en-US" altLang="zh-TW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Secular Trend &amp; Risk </a:t>
            </a:r>
            <a:r>
              <a:rPr lang="en-US" altLang="zh-TW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actors</a:t>
            </a:r>
            <a:endParaRPr lang="zh-TW" altLang="en-US" sz="2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4361" y="-5298"/>
            <a:ext cx="1071618" cy="9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圖表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42564"/>
              </p:ext>
            </p:extLst>
          </p:nvPr>
        </p:nvGraphicFramePr>
        <p:xfrm>
          <a:off x="5364088" y="726554"/>
          <a:ext cx="3134295" cy="1766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53" name="工作表" r:id="rId7" imgW="2758455" imgH="1508760" progId="Excel.Sheet.8">
                  <p:embed/>
                </p:oleObj>
              </mc:Choice>
              <mc:Fallback>
                <p:oleObj name="工作表" r:id="rId7" imgW="2758455" imgH="1508760" progId="Excel.Sheet.8">
                  <p:embed/>
                  <p:pic>
                    <p:nvPicPr>
                      <p:cNvPr id="7171" name="圖表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726554"/>
                        <a:ext cx="3134295" cy="17663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圖表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223744"/>
              </p:ext>
            </p:extLst>
          </p:nvPr>
        </p:nvGraphicFramePr>
        <p:xfrm>
          <a:off x="5436468" y="4398963"/>
          <a:ext cx="3061915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54" name="工作表" r:id="rId9" imgW="2446079" imgH="1234440" progId="Excel.Sheet.8">
                  <p:embed/>
                </p:oleObj>
              </mc:Choice>
              <mc:Fallback>
                <p:oleObj name="工作表" r:id="rId9" imgW="2446079" imgH="1234440" progId="Excel.Sheet.8">
                  <p:embed/>
                  <p:pic>
                    <p:nvPicPr>
                      <p:cNvPr id="190471" name="圖表 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468" y="4398963"/>
                        <a:ext cx="3061915" cy="16938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6"/>
          <p:cNvSpPr txBox="1">
            <a:spLocks noChangeArrowheads="1"/>
          </p:cNvSpPr>
          <p:nvPr/>
        </p:nvSpPr>
        <p:spPr bwMode="auto">
          <a:xfrm>
            <a:off x="5728096" y="808658"/>
            <a:ext cx="754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endParaRPr lang="zh-TW" alt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7"/>
          <p:cNvSpPr txBox="1">
            <a:spLocks noChangeArrowheads="1"/>
          </p:cNvSpPr>
          <p:nvPr/>
        </p:nvSpPr>
        <p:spPr bwMode="auto">
          <a:xfrm>
            <a:off x="5724128" y="4437112"/>
            <a:ext cx="10801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Specimen</a:t>
            </a:r>
            <a:endParaRPr lang="zh-TW" alt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 flipH="1" flipV="1">
            <a:off x="5076056" y="2543418"/>
            <a:ext cx="400110" cy="17496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% Imipenem-resistant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圖表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945714"/>
              </p:ext>
            </p:extLst>
          </p:nvPr>
        </p:nvGraphicFramePr>
        <p:xfrm>
          <a:off x="5395913" y="2492375"/>
          <a:ext cx="3101975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55" name="工作表" r:id="rId11" imgW="3055474" imgH="1226929" progId="Excel.Sheet.8">
                  <p:embed/>
                </p:oleObj>
              </mc:Choice>
              <mc:Fallback>
                <p:oleObj name="工作表" r:id="rId11" imgW="3055474" imgH="1226929" progId="Excel.Sheet.8">
                  <p:embed/>
                  <p:pic>
                    <p:nvPicPr>
                      <p:cNvPr id="8" name="圖表 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2492375"/>
                        <a:ext cx="3101975" cy="1835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8"/>
          <p:cNvSpPr txBox="1">
            <a:spLocks noChangeArrowheads="1"/>
          </p:cNvSpPr>
          <p:nvPr/>
        </p:nvSpPr>
        <p:spPr bwMode="auto">
          <a:xfrm>
            <a:off x="5795303" y="2617167"/>
            <a:ext cx="6868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Ward</a:t>
            </a:r>
            <a:endParaRPr lang="zh-TW" alt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11561" y="5826750"/>
            <a:ext cx="4536503" cy="33855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Acinetobacter calcoaceticus-A. baumannii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3635896" y="2877879"/>
            <a:ext cx="1008112" cy="479113"/>
          </a:xfrm>
          <a:prstGeom prst="ellipse">
            <a:avLst/>
          </a:prstGeom>
          <a:noFill/>
          <a:ln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26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4042792" cy="4536504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284163" indent="-284163">
              <a:buSzPct val="80000"/>
            </a:pPr>
            <a:r>
              <a:rPr lang="en-US" altLang="zh-TW" dirty="0" smtClean="0">
                <a:solidFill>
                  <a:srgbClr val="0000CC"/>
                </a:solidFill>
              </a:rPr>
              <a:t>Colistin</a:t>
            </a:r>
            <a:r>
              <a:rPr lang="en-US" altLang="zh-TW" dirty="0" smtClean="0"/>
              <a:t> (&amp; polymyxin B): </a:t>
            </a:r>
          </a:p>
          <a:p>
            <a:pPr marL="457200" indent="-225425">
              <a:buSzPct val="80000"/>
              <a:buNone/>
            </a:pPr>
            <a:r>
              <a:rPr lang="en-US" altLang="zh-TW" sz="2000" dirty="0" smtClean="0"/>
              <a:t> - Old agents from the 1960s shelved for decades because of toxicities.</a:t>
            </a:r>
          </a:p>
          <a:p>
            <a:pPr marL="457200" indent="-225425">
              <a:buSzPct val="80000"/>
              <a:buNone/>
            </a:pPr>
            <a:r>
              <a:rPr lang="en-US" altLang="zh-TW" sz="2000" dirty="0" smtClean="0"/>
              <a:t> - Increase of MDR</a:t>
            </a:r>
            <a:r>
              <a:rPr lang="en-US" altLang="zh-TW" sz="2000" dirty="0" smtClean="0">
                <a:solidFill>
                  <a:srgbClr val="0000CC"/>
                </a:solidFill>
              </a:rPr>
              <a:t> </a:t>
            </a:r>
            <a:r>
              <a:rPr lang="en-US" altLang="zh-TW" sz="2000" dirty="0" smtClean="0"/>
              <a:t>GN</a:t>
            </a:r>
            <a:r>
              <a:rPr lang="en-US" altLang="zh-TW" sz="2000" dirty="0" smtClean="0">
                <a:solidFill>
                  <a:srgbClr val="0000CC"/>
                </a:solidFill>
              </a:rPr>
              <a:t> </a:t>
            </a:r>
            <a:r>
              <a:rPr lang="en-US" altLang="zh-TW" sz="2000" dirty="0" smtClean="0"/>
              <a:t>bacteria in recent years lead to their renewed use.</a:t>
            </a:r>
          </a:p>
          <a:p>
            <a:pPr marL="271463" indent="-271463">
              <a:buSzPct val="80000"/>
            </a:pPr>
            <a:endParaRPr lang="en-US" altLang="zh-TW" sz="1400" i="1" dirty="0" smtClean="0">
              <a:solidFill>
                <a:srgbClr val="0000CC"/>
              </a:solidFill>
            </a:endParaRPr>
          </a:p>
          <a:p>
            <a:pPr marL="271463" indent="-271463">
              <a:buSzPct val="80000"/>
            </a:pPr>
            <a:r>
              <a:rPr lang="en-US" altLang="zh-TW" sz="2200" i="1" dirty="0" smtClean="0">
                <a:solidFill>
                  <a:srgbClr val="0000CC"/>
                </a:solidFill>
              </a:rPr>
              <a:t>mcr-1</a:t>
            </a:r>
            <a:r>
              <a:rPr lang="en-US" altLang="zh-TW" sz="2200" dirty="0" smtClean="0">
                <a:solidFill>
                  <a:srgbClr val="0000CC"/>
                </a:solidFill>
              </a:rPr>
              <a:t>:</a:t>
            </a:r>
            <a:r>
              <a:rPr lang="en-US" altLang="zh-TW" sz="2200" i="1" dirty="0" smtClean="0">
                <a:solidFill>
                  <a:srgbClr val="0000CC"/>
                </a:solidFill>
              </a:rPr>
              <a:t> </a:t>
            </a:r>
            <a:r>
              <a:rPr lang="en-US" altLang="zh-TW" sz="2000" dirty="0" smtClean="0"/>
              <a:t>The first plasmid-mediated colistin resistance gene, was </a:t>
            </a:r>
            <a:r>
              <a:rPr lang="en-US" altLang="zh-TW" sz="2000" dirty="0"/>
              <a:t>reported from China in late </a:t>
            </a:r>
            <a:r>
              <a:rPr lang="en-US" altLang="zh-TW" sz="2000" dirty="0" smtClean="0"/>
              <a:t>2015.</a:t>
            </a:r>
          </a:p>
          <a:p>
            <a:pPr marL="271463" indent="-271463">
              <a:buSzPct val="80000"/>
            </a:pPr>
            <a:endParaRPr lang="en-US" altLang="zh-TW" sz="2000" dirty="0">
              <a:solidFill>
                <a:srgbClr val="0000CC"/>
              </a:solidFill>
            </a:endParaRPr>
          </a:p>
        </p:txBody>
      </p:sp>
      <p:pic>
        <p:nvPicPr>
          <p:cNvPr id="8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9846" y="0"/>
            <a:ext cx="1151049" cy="1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4932040" y="1484784"/>
            <a:ext cx="3744416" cy="4536504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00CC"/>
              </a:buClr>
              <a:buSzPct val="70000"/>
              <a:buFont typeface="Wingdings" pitchFamily="2" charset="2"/>
              <a:buChar char="l"/>
              <a:defRPr sz="24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Char char="-"/>
              <a:defRPr sz="24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Char char="-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708150" indent="-27622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buSzPct val="80000"/>
            </a:pPr>
            <a:r>
              <a:rPr lang="en-US" altLang="zh-TW" dirty="0" smtClean="0"/>
              <a:t>Since 2012, we </a:t>
            </a:r>
            <a:r>
              <a:rPr lang="en-US" altLang="zh-TW" dirty="0"/>
              <a:t>have </a:t>
            </a:r>
            <a:r>
              <a:rPr lang="en-US" altLang="zh-TW" dirty="0" smtClean="0"/>
              <a:t>also been </a:t>
            </a:r>
            <a:r>
              <a:rPr lang="en-US" altLang="zh-TW" dirty="0"/>
              <a:t>surveying AMR bacteria in retail meat in </a:t>
            </a:r>
            <a:r>
              <a:rPr lang="en-US" altLang="zh-TW" dirty="0" smtClean="0"/>
              <a:t>Taiwan.</a:t>
            </a:r>
            <a:endParaRPr lang="en-US" altLang="zh-TW" dirty="0"/>
          </a:p>
          <a:p>
            <a:pPr marL="271463" indent="-271463">
              <a:buSzPct val="80000"/>
            </a:pPr>
            <a:endParaRPr lang="en-US" altLang="zh-TW" sz="2800" i="1" dirty="0">
              <a:solidFill>
                <a:srgbClr val="0000CC"/>
              </a:solidFill>
            </a:endParaRPr>
          </a:p>
          <a:p>
            <a:pPr marL="271463" indent="-271463">
              <a:buSzPct val="80000"/>
            </a:pPr>
            <a:endParaRPr lang="en-US" altLang="zh-TW" sz="2800" i="1" dirty="0">
              <a:solidFill>
                <a:srgbClr val="0000CC"/>
              </a:solidFill>
            </a:endParaRPr>
          </a:p>
          <a:p>
            <a:pPr marL="0" indent="0">
              <a:buSzPct val="80000"/>
              <a:buNone/>
            </a:pPr>
            <a:endParaRPr lang="en-US" altLang="zh-TW" sz="2800" i="1" dirty="0">
              <a:solidFill>
                <a:srgbClr val="0000CC"/>
              </a:solidFill>
            </a:endParaRPr>
          </a:p>
          <a:p>
            <a:r>
              <a:rPr lang="en-US" altLang="zh-TW" sz="2600" b="1" i="1" dirty="0" smtClean="0"/>
              <a:t>mcr-1</a:t>
            </a:r>
            <a:r>
              <a:rPr lang="en-US" altLang="zh-TW" sz="2600" b="1" dirty="0" smtClean="0"/>
              <a:t> prevalence </a:t>
            </a:r>
          </a:p>
          <a:p>
            <a:pPr marL="360363" indent="-269875">
              <a:buFontTx/>
              <a:buChar char="-"/>
            </a:pPr>
            <a:r>
              <a:rPr lang="en-US" altLang="zh-TW" sz="2000" dirty="0" smtClean="0"/>
              <a:t>TSAR (human): </a:t>
            </a:r>
            <a:r>
              <a:rPr lang="en-US" altLang="zh-TW" sz="2000" dirty="0" smtClean="0">
                <a:solidFill>
                  <a:srgbClr val="0000CC"/>
                </a:solidFill>
              </a:rPr>
              <a:t>0.1%, 0.1%, and 0.6% of 2010, 2012, </a:t>
            </a:r>
            <a:r>
              <a:rPr lang="en-US" altLang="zh-TW" sz="2000" dirty="0">
                <a:solidFill>
                  <a:srgbClr val="0000CC"/>
                </a:solidFill>
              </a:rPr>
              <a:t>&amp;</a:t>
            </a:r>
            <a:r>
              <a:rPr lang="en-US" altLang="zh-TW" sz="2000" dirty="0" smtClean="0">
                <a:solidFill>
                  <a:srgbClr val="0000CC"/>
                </a:solidFill>
              </a:rPr>
              <a:t> 2014 collection, respectively.</a:t>
            </a:r>
          </a:p>
          <a:p>
            <a:pPr marL="360363" indent="-269875">
              <a:buFontTx/>
              <a:buChar char="-"/>
            </a:pPr>
            <a:r>
              <a:rPr lang="en-US" altLang="zh-TW" sz="2000" dirty="0" smtClean="0"/>
              <a:t>Retail meat: </a:t>
            </a:r>
            <a:r>
              <a:rPr lang="en-US" altLang="zh-TW" sz="2000" dirty="0" smtClean="0">
                <a:solidFill>
                  <a:srgbClr val="0000CC"/>
                </a:solidFill>
              </a:rPr>
              <a:t>1.1%, 6.6%, and 8.7% of 2012, 2013, &amp; 2015 isolates, respectively.</a:t>
            </a:r>
          </a:p>
          <a:p>
            <a:pPr marL="360363" indent="-269875">
              <a:buFontTx/>
              <a:buChar char="-"/>
            </a:pPr>
            <a:r>
              <a:rPr lang="en-US" altLang="zh-TW" dirty="0" smtClean="0"/>
              <a:t>Similar rates found in 2016</a:t>
            </a:r>
            <a:endParaRPr lang="en-US" altLang="zh-TW" dirty="0"/>
          </a:p>
          <a:p>
            <a:pPr marL="360363" indent="-269875">
              <a:buFontTx/>
              <a:buChar char="-"/>
            </a:pPr>
            <a:endParaRPr lang="en-US" altLang="zh-TW" sz="2000" dirty="0" smtClean="0">
              <a:solidFill>
                <a:srgbClr val="0000CC"/>
              </a:solidFill>
            </a:endParaRPr>
          </a:p>
          <a:p>
            <a:pPr marL="284163" indent="-284163">
              <a:buFont typeface="Wingdings" pitchFamily="2" charset="2"/>
              <a:buNone/>
            </a:pPr>
            <a:endParaRPr lang="en-US" altLang="zh-TW" sz="14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74848" y="37162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en-US" altLang="zh-TW" sz="2600" i="1" dirty="0" smtClean="0"/>
              <a:t>mcr-1</a:t>
            </a:r>
            <a:r>
              <a:rPr lang="en-US" altLang="zh-TW" sz="2600" dirty="0" smtClean="0"/>
              <a:t> in </a:t>
            </a:r>
            <a:r>
              <a:rPr lang="en-US" altLang="zh-TW" sz="2600" i="1" dirty="0" smtClean="0"/>
              <a:t>E. coli </a:t>
            </a:r>
            <a:r>
              <a:rPr lang="en-US" altLang="zh-TW" sz="2600" dirty="0" smtClean="0"/>
              <a:t>isolates from Humans &amp; Retail Meat </a:t>
            </a:r>
            <a:endParaRPr lang="zh-TW" altLang="en-US" sz="26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3966" y="2348880"/>
            <a:ext cx="1671404" cy="90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3944" y="2348880"/>
            <a:ext cx="1690458" cy="90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277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15"/>
          <p:cNvGrpSpPr/>
          <p:nvPr/>
        </p:nvGrpSpPr>
        <p:grpSpPr>
          <a:xfrm>
            <a:off x="337765" y="1328372"/>
            <a:ext cx="7762626" cy="3900828"/>
            <a:chOff x="539552" y="1682588"/>
            <a:chExt cx="8194675" cy="4392488"/>
          </a:xfrm>
        </p:grpSpPr>
        <p:pic>
          <p:nvPicPr>
            <p:cNvPr id="7" name="Picture 2" descr="MCR-1 Figure 1-JAC-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772816"/>
              <a:ext cx="8194675" cy="424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直線接點 7"/>
            <p:cNvCxnSpPr/>
            <p:nvPr/>
          </p:nvCxnSpPr>
          <p:spPr>
            <a:xfrm>
              <a:off x="1353669" y="1682588"/>
              <a:ext cx="0" cy="4392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5977707" y="1447688"/>
            <a:ext cx="2722360" cy="3771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弧形箭號 (下彎) 10"/>
          <p:cNvSpPr/>
          <p:nvPr/>
        </p:nvSpPr>
        <p:spPr>
          <a:xfrm>
            <a:off x="5977707" y="1188049"/>
            <a:ext cx="1008112" cy="322514"/>
          </a:xfrm>
          <a:prstGeom prst="curvedDownArrow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31640" y="5230941"/>
            <a:ext cx="4022796" cy="646331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PFGE of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XbaI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digested genomic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DNA. </a:t>
            </a:r>
          </a:p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Isolate: T=TSAR; M=Meat 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915816" y="6021288"/>
            <a:ext cx="3889078" cy="33855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Kuo SC et al., J Antimicrob Chemother 2016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986402" y="1613719"/>
            <a:ext cx="3030488" cy="3573890"/>
            <a:chOff x="10620672" y="1303981"/>
            <a:chExt cx="3030488" cy="3573890"/>
          </a:xfrm>
          <a:solidFill>
            <a:schemeClr val="bg1"/>
          </a:solidFill>
        </p:grpSpPr>
        <p:pic>
          <p:nvPicPr>
            <p:cNvPr id="10" name="圖片 9" descr="Figure S1.tiff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20672" y="1303981"/>
              <a:ext cx="3030488" cy="2831857"/>
            </a:xfrm>
            <a:prstGeom prst="rect">
              <a:avLst/>
            </a:prstGeom>
            <a:grpFill/>
          </p:spPr>
        </p:pic>
        <p:sp>
          <p:nvSpPr>
            <p:cNvPr id="12" name="矩形 11"/>
            <p:cNvSpPr/>
            <p:nvPr/>
          </p:nvSpPr>
          <p:spPr>
            <a:xfrm>
              <a:off x="11052720" y="4293096"/>
              <a:ext cx="2448272" cy="584775"/>
            </a:xfrm>
            <a:prstGeom prst="rect">
              <a:avLst/>
            </a:prstGeom>
            <a:grpFill/>
            <a:ln>
              <a:solidFill>
                <a:srgbClr val="0000CC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600" dirty="0" smtClean="0">
                  <a:latin typeface="Times New Roman" panose="02020603050405020304" pitchFamily="18" charset="0"/>
                </a:rPr>
                <a:t>Plasmid profiles from </a:t>
              </a:r>
            </a:p>
            <a:p>
              <a:pPr algn="ctr"/>
              <a:r>
                <a:rPr lang="en-US" altLang="zh-TW" sz="1600" dirty="0" smtClean="0">
                  <a:latin typeface="Times New Roman" panose="02020603050405020304" pitchFamily="18" charset="0"/>
                </a:rPr>
                <a:t>S1 nuclease assay </a:t>
              </a:r>
              <a:endParaRPr lang="zh-TW" altLang="en-US" sz="1600" dirty="0"/>
            </a:p>
          </p:txBody>
        </p:sp>
      </p:grpSp>
      <p:pic>
        <p:nvPicPr>
          <p:cNvPr id="15" name="Picture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3420" y="-27384"/>
            <a:ext cx="1195084" cy="109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5691473" y="1447688"/>
            <a:ext cx="253579" cy="373205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5660884" y="1435601"/>
            <a:ext cx="325517" cy="3892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921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mcr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-1 positive </a:t>
            </a:r>
            <a:r>
              <a:rPr lang="en-US" altLang="zh-TW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from Humans &amp; Retail Meat</a:t>
            </a:r>
            <a:endParaRPr lang="zh-TW" alt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2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-5298"/>
            <a:ext cx="1511089" cy="139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文字方塊 5"/>
          <p:cNvSpPr txBox="1">
            <a:spLocks noChangeArrowheads="1"/>
          </p:cNvSpPr>
          <p:nvPr/>
        </p:nvSpPr>
        <p:spPr bwMode="auto">
          <a:xfrm>
            <a:off x="278900" y="503323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TW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VRE and MRSA Prevalence</a:t>
            </a:r>
            <a:endParaRPr kumimoji="0" lang="en-US" altLang="zh-TW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915815" y="3478216"/>
            <a:ext cx="7560840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群組 4"/>
          <p:cNvGrpSpPr/>
          <p:nvPr/>
        </p:nvGrpSpPr>
        <p:grpSpPr>
          <a:xfrm>
            <a:off x="323528" y="2044068"/>
            <a:ext cx="3976663" cy="3829845"/>
            <a:chOff x="4499992" y="2044068"/>
            <a:chExt cx="3976663" cy="3829845"/>
          </a:xfrm>
        </p:grpSpPr>
        <p:sp>
          <p:nvSpPr>
            <p:cNvPr id="3" name="文字方塊 2"/>
            <p:cNvSpPr txBox="1"/>
            <p:nvPr/>
          </p:nvSpPr>
          <p:spPr>
            <a:xfrm>
              <a:off x="4499992" y="314096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4719024" y="2044068"/>
            <a:ext cx="3749040" cy="30412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7" name="文字方塊 26"/>
            <p:cNvSpPr txBox="1"/>
            <p:nvPr/>
          </p:nvSpPr>
          <p:spPr>
            <a:xfrm>
              <a:off x="5119876" y="5227582"/>
              <a:ext cx="3356779" cy="646331"/>
            </a:xfrm>
            <a:prstGeom prst="rect">
              <a:avLst/>
            </a:prstGeom>
            <a:solidFill>
              <a:srgbClr val="660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VRE</a:t>
              </a:r>
              <a:r>
                <a:rPr lang="en-US" altLang="zh-TW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 </a:t>
              </a:r>
              <a:r>
                <a:rPr lang="en-US" altLang="zh-TW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Enterococcus faecalis &amp; E. faecium</a:t>
              </a:r>
              <a:endParaRPr lang="zh-TW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4860032" y="2044068"/>
            <a:ext cx="3941137" cy="3831460"/>
            <a:chOff x="490663" y="2044068"/>
            <a:chExt cx="3941137" cy="3831460"/>
          </a:xfrm>
        </p:grpSpPr>
        <p:graphicFrame>
          <p:nvGraphicFramePr>
            <p:cNvPr id="15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682760" y="2044068"/>
            <a:ext cx="3749040" cy="30412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6" name="文字方塊 15"/>
            <p:cNvSpPr txBox="1"/>
            <p:nvPr/>
          </p:nvSpPr>
          <p:spPr>
            <a:xfrm>
              <a:off x="490663" y="316485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827584" y="5229197"/>
              <a:ext cx="3528392" cy="646331"/>
            </a:xfrm>
            <a:prstGeom prst="rect">
              <a:avLst/>
            </a:prstGeom>
            <a:solidFill>
              <a:srgbClr val="660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MRSA</a:t>
              </a:r>
              <a:r>
                <a:rPr lang="en-US" altLang="zh-TW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 ICU, non-ICU, and OPD/ER</a:t>
              </a:r>
              <a:endPara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50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78632" y="188640"/>
            <a:ext cx="653372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kumimoji="0" lang="en-US" altLang="zh-TW" sz="32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Changing MRSA Resistance</a:t>
            </a:r>
            <a:endParaRPr kumimoji="0" lang="en-US" altLang="zh-TW" sz="32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252905"/>
              </p:ext>
            </p:extLst>
          </p:nvPr>
        </p:nvGraphicFramePr>
        <p:xfrm>
          <a:off x="459002" y="1628800"/>
          <a:ext cx="3924032" cy="3424416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27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Non-β-lactams 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% Resistant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TSAR VIII – X combined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TW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MRSA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MSSA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Ciprofloxacin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56.5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4.2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Clindamycin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73.6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11.4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Erythromycin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86.3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20.8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Gentamicin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57.6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14.5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Tetracycline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49.7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34.2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Trimeth./Sulfa (SXT)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27.3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Vancomycin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0.1 (I)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9" name="Picture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8947" y="8056"/>
            <a:ext cx="1080454" cy="99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466637"/>
              </p:ext>
            </p:extLst>
          </p:nvPr>
        </p:nvGraphicFramePr>
        <p:xfrm>
          <a:off x="4572000" y="1700808"/>
          <a:ext cx="4608512" cy="3431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06" name="工作表" r:id="rId5" imgW="7566637" imgH="4488071" progId="Excel.Sheet.8">
                  <p:embed/>
                </p:oleObj>
              </mc:Choice>
              <mc:Fallback>
                <p:oleObj name="工作表" r:id="rId5" imgW="7566637" imgH="4488071" progId="Excel.Sheet.8">
                  <p:embed/>
                  <p:pic>
                    <p:nvPicPr>
                      <p:cNvPr id="4098" name="圖表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00808"/>
                        <a:ext cx="4608512" cy="34310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 flipV="1">
            <a:off x="4427984" y="2452845"/>
            <a:ext cx="400110" cy="12641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Resistant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828094" y="5131900"/>
            <a:ext cx="3880047" cy="646331"/>
          </a:xfrm>
          <a:prstGeom prst="rect">
            <a:avLst/>
          </a:prstGeom>
          <a:solidFill>
            <a:srgbClr val="66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resistance to non-</a:t>
            </a:r>
            <a:r>
              <a:rPr lang="el-GR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-lactams 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MRSA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changes in major clones 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向右箭號 2"/>
          <p:cNvSpPr/>
          <p:nvPr/>
        </p:nvSpPr>
        <p:spPr>
          <a:xfrm flipH="1">
            <a:off x="8316416" y="2924944"/>
            <a:ext cx="432048" cy="144016"/>
          </a:xfrm>
          <a:prstGeom prst="rightArrow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79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0000CC"/>
                </a:solidFill>
              </a:rPr>
              <a:t>Emergence </a:t>
            </a:r>
            <a:r>
              <a:rPr lang="en-US" altLang="zh-TW" b="1" smtClean="0">
                <a:solidFill>
                  <a:srgbClr val="0000CC"/>
                </a:solidFill>
              </a:rPr>
              <a:t>and Increase of </a:t>
            </a:r>
            <a:r>
              <a:rPr lang="en-US" altLang="zh-TW" b="1" dirty="0">
                <a:solidFill>
                  <a:srgbClr val="0000CC"/>
                </a:solidFill>
              </a:rPr>
              <a:t/>
            </a:r>
            <a:br>
              <a:rPr lang="en-US" altLang="zh-TW" b="1" dirty="0">
                <a:solidFill>
                  <a:srgbClr val="0000CC"/>
                </a:solidFill>
              </a:rPr>
            </a:br>
            <a:r>
              <a:rPr lang="en-US" altLang="zh-TW" b="1" dirty="0">
                <a:solidFill>
                  <a:srgbClr val="0000CC"/>
                </a:solidFill>
              </a:rPr>
              <a:t>Fluoroquinolone</a:t>
            </a:r>
            <a:r>
              <a:rPr lang="zh-TW" altLang="en-US" b="1" dirty="0">
                <a:solidFill>
                  <a:srgbClr val="0000CC"/>
                </a:solidFill>
              </a:rPr>
              <a:t> </a:t>
            </a:r>
            <a:r>
              <a:rPr lang="en-US" altLang="zh-TW" b="1" dirty="0">
                <a:solidFill>
                  <a:srgbClr val="0000CC"/>
                </a:solidFill>
              </a:rPr>
              <a:t>(FQ) </a:t>
            </a:r>
            <a:r>
              <a:rPr lang="en-US" altLang="zh-TW" b="1" dirty="0" smtClean="0">
                <a:solidFill>
                  <a:srgbClr val="0000CC"/>
                </a:solidFill>
              </a:rPr>
              <a:t>Resistance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58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310" y="0"/>
            <a:ext cx="978962" cy="90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內容版面配置區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689176"/>
              </p:ext>
            </p:extLst>
          </p:nvPr>
        </p:nvGraphicFramePr>
        <p:xfrm>
          <a:off x="755576" y="1689069"/>
          <a:ext cx="3600400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內容版面配置區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661677"/>
              </p:ext>
            </p:extLst>
          </p:nvPr>
        </p:nvGraphicFramePr>
        <p:xfrm>
          <a:off x="5076056" y="1689070"/>
          <a:ext cx="3600399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467544" y="2923709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935892" y="2933001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83569" y="509771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Secular Trend of Fluoroquinolone Resistance</a:t>
            </a:r>
          </a:p>
          <a:p>
            <a:pPr algn="ctr"/>
            <a:r>
              <a:rPr lang="en-US" altLang="zh-TW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 (ciprofloxacin), LEV (Levofloxacin)</a:t>
            </a:r>
            <a:endParaRPr lang="zh-TW" alt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副標題 2"/>
          <p:cNvSpPr txBox="1">
            <a:spLocks/>
          </p:cNvSpPr>
          <p:nvPr/>
        </p:nvSpPr>
        <p:spPr>
          <a:xfrm>
            <a:off x="1371600" y="5157192"/>
            <a:ext cx="6400800" cy="14562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00CC"/>
              </a:buClr>
              <a:buSzPct val="70000"/>
              <a:buFont typeface="Wingdings" pitchFamily="2" charset="2"/>
              <a:buChar char="l"/>
              <a:defRPr sz="24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Char char="-"/>
              <a:defRPr sz="24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Char char="-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708150" indent="-27622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/>
              <a:t>Data modified and updated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from: </a:t>
            </a:r>
          </a:p>
          <a:p>
            <a:pPr marL="361950" indent="0">
              <a:buNone/>
            </a:pPr>
            <a:r>
              <a:rPr lang="en-US" altLang="zh-TW" sz="1600" dirty="0" smtClean="0"/>
              <a:t>- Kuo SC, et al., EID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2014 (</a:t>
            </a:r>
            <a:r>
              <a:rPr lang="en-US" altLang="zh-TW" sz="1600" i="1" dirty="0" smtClean="0"/>
              <a:t>Haemophilus influenzae</a:t>
            </a:r>
            <a:r>
              <a:rPr lang="en-US" altLang="zh-TW" sz="1600" dirty="0" smtClean="0"/>
              <a:t>)</a:t>
            </a:r>
          </a:p>
          <a:p>
            <a:pPr marL="361950" indent="0">
              <a:buNone/>
            </a:pPr>
            <a:r>
              <a:rPr lang="en-US" altLang="zh-TW" sz="1600" dirty="0" smtClean="0"/>
              <a:t>- Lauderdale TL et al., ICAAC 2015 (Group A </a:t>
            </a:r>
            <a:r>
              <a:rPr lang="en-US" altLang="zh-TW" sz="1600" i="1" dirty="0" smtClean="0"/>
              <a:t>Streptococcus</a:t>
            </a:r>
            <a:r>
              <a:rPr lang="en-US" altLang="zh-TW" sz="1600" dirty="0" smtClean="0"/>
              <a:t>) </a:t>
            </a:r>
          </a:p>
          <a:p>
            <a:pPr marL="361950" indent="0">
              <a:buNone/>
            </a:pPr>
            <a:r>
              <a:rPr lang="en-US" altLang="zh-TW" sz="1600" dirty="0" smtClean="0"/>
              <a:t>- Wang JT et al. PLoS One 2015 (</a:t>
            </a:r>
            <a:r>
              <a:rPr lang="en-US" altLang="zh-TW" sz="1600" i="1" dirty="0" smtClean="0"/>
              <a:t>E. coli </a:t>
            </a:r>
            <a:r>
              <a:rPr lang="en-US" altLang="zh-TW" sz="1600" dirty="0" smtClean="0"/>
              <a:t>from outpatients)</a:t>
            </a:r>
          </a:p>
          <a:p>
            <a:pPr marL="361950" indent="0">
              <a:buNone/>
            </a:pPr>
            <a:r>
              <a:rPr lang="en-US" altLang="zh-TW" sz="1600" dirty="0" smtClean="0"/>
              <a:t>- Wu CJ et al., JAC 2017 (Group B </a:t>
            </a:r>
            <a:r>
              <a:rPr lang="en-US" altLang="zh-TW" sz="1600" i="1" dirty="0" smtClean="0"/>
              <a:t>Streptococcus</a:t>
            </a:r>
            <a:r>
              <a:rPr lang="en-US" altLang="zh-TW" sz="1600" dirty="0" smtClean="0"/>
              <a:t>)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0074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Factors Associated with FQ-R Organisms </a:t>
            </a:r>
            <a:br>
              <a:rPr lang="en-US" altLang="zh-TW" sz="2800" dirty="0" smtClean="0"/>
            </a:br>
            <a:r>
              <a:rPr lang="en-US" altLang="zh-TW" sz="2400" dirty="0" smtClean="0"/>
              <a:t>(2002 -2012 data)</a:t>
            </a:r>
            <a:endParaRPr lang="zh-TW" altLang="en-US" sz="2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375684"/>
              </p:ext>
            </p:extLst>
          </p:nvPr>
        </p:nvGraphicFramePr>
        <p:xfrm>
          <a:off x="546640" y="1268760"/>
          <a:ext cx="7997825" cy="2755898"/>
        </p:xfrm>
        <a:graphic>
          <a:graphicData uri="http://schemas.openxmlformats.org/drawingml/2006/table">
            <a:tbl>
              <a:tblPr/>
              <a:tblGrid>
                <a:gridCol w="1944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3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3859">
                <a:tc rowSpan="2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altLang="zh-TW" sz="1800" b="1" i="1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H. influenzae </a:t>
                      </a:r>
                      <a:endParaRPr lang="zh-TW" sz="1800" b="1" kern="100" dirty="0">
                        <a:solidFill>
                          <a:srgbClr val="FF00FF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N (%) levofloxacin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i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P</a:t>
                      </a:r>
                      <a:r>
                        <a:rPr lang="en-US" sz="1400" b="1" kern="100" baseline="300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a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OR</a:t>
                      </a:r>
                      <a:r>
                        <a:rPr lang="en-US" sz="1400" b="1" kern="100" baseline="300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b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95%CI</a:t>
                      </a:r>
                      <a:r>
                        <a:rPr lang="en-US" sz="1400" b="1" kern="100" baseline="300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b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i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P</a:t>
                      </a:r>
                      <a:r>
                        <a:rPr lang="en-US" sz="1400" b="1" kern="100" baseline="300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b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Susceptible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Resistant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Total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1280 (87.5)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182 (12.5)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Patient 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age &gt; 65 y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591 (80.8)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140 (19.2)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&lt;0.001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3.601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2.435-5.325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&lt;0.001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Resp. tract specimen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1123 (86.5)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175 (13.5)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&lt;0.001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NS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Regional hospital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766 (85.0)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135 (15.0)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&lt;0.001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2.054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1.379-3.059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&lt;0.001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Geographic regions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20">
                <a:tc>
                  <a:txBody>
                    <a:bodyPr/>
                    <a:lstStyle/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Northern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448 (95.5)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21 (4.5)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&lt;0.001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Reference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20">
                <a:tc>
                  <a:txBody>
                    <a:bodyPr/>
                    <a:lstStyle/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Central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585 (83.9)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112 (16.1)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&lt;0.001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3.656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2.214-6.038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&lt;0.001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20">
                <a:tc>
                  <a:txBody>
                    <a:bodyPr/>
                    <a:lstStyle/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Southern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225 (82.4)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48 (17.6)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0.006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5.428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3.050-9.611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&lt;0.001</a:t>
                      </a:r>
                      <a:endParaRPr lang="zh-TW" sz="1400" b="1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20">
                <a:tc>
                  <a:txBody>
                    <a:bodyPr/>
                    <a:lstStyle/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Eastern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22 (95.7)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1 (4.3)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0.346</a:t>
                      </a:r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400" b="1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5887" marR="6588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546640" y="2780928"/>
            <a:ext cx="812981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96296"/>
            <a:ext cx="5900760" cy="303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 flipH="1">
            <a:off x="2267744" y="331692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B </a:t>
            </a:r>
            <a:r>
              <a:rPr lang="en-US" altLang="zh-TW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</a:t>
            </a:r>
            <a:endParaRPr lang="zh-TW" altLang="en-US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7310" y="0"/>
            <a:ext cx="978962" cy="90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向下箭號 10"/>
          <p:cNvSpPr/>
          <p:nvPr/>
        </p:nvSpPr>
        <p:spPr>
          <a:xfrm>
            <a:off x="4615120" y="5783990"/>
            <a:ext cx="172904" cy="309306"/>
          </a:xfrm>
          <a:prstGeom prst="downArrow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67544" y="6094457"/>
            <a:ext cx="8452509" cy="430887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Investigation of FQ use in National Health Insurance (NHI) database</a:t>
            </a:r>
          </a:p>
        </p:txBody>
      </p:sp>
    </p:spTree>
    <p:extLst>
      <p:ext uri="{BB962C8B-B14F-4D97-AF65-F5344CB8AC3E}">
        <p14:creationId xmlns:p14="http://schemas.microsoft.com/office/powerpoint/2010/main" val="324425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en-US" altLang="zh-TW" dirty="0" smtClean="0"/>
              <a:t>Why?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Antimicrobial resistance (AMR) is a global public health threat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“Determining </a:t>
            </a:r>
            <a:r>
              <a:rPr lang="en-US" altLang="zh-TW" dirty="0"/>
              <a:t>the scope of the problem is essential for formulating and monitoring an </a:t>
            </a:r>
            <a:r>
              <a:rPr lang="en-US" altLang="zh-TW" dirty="0" smtClean="0"/>
              <a:t>effective </a:t>
            </a:r>
            <a:r>
              <a:rPr lang="en-US" altLang="zh-TW" dirty="0"/>
              <a:t>response </a:t>
            </a:r>
            <a:r>
              <a:rPr lang="en-US" altLang="zh-TW" dirty="0" smtClean="0"/>
              <a:t>to AMR”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</a:t>
            </a:r>
            <a:r>
              <a:rPr lang="en-US" altLang="zh-TW" sz="2000" dirty="0" smtClean="0"/>
              <a:t>from WHO Antimicrobial Resistance: global report on surveillance 2014</a:t>
            </a:r>
            <a:endParaRPr lang="zh-TW" altLang="en-US" sz="2000" dirty="0"/>
          </a:p>
        </p:txBody>
      </p:sp>
      <p:pic>
        <p:nvPicPr>
          <p:cNvPr id="5" name="Picture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1259632" cy="116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709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67544" y="332656"/>
            <a:ext cx="8004652" cy="2800741"/>
            <a:chOff x="376335" y="3619331"/>
            <a:chExt cx="8004652" cy="2800741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3619331"/>
              <a:ext cx="5537179" cy="2800741"/>
            </a:xfrm>
            <a:prstGeom prst="rect">
              <a:avLst/>
            </a:prstGeom>
          </p:spPr>
        </p:pic>
        <p:sp>
          <p:nvSpPr>
            <p:cNvPr id="15" name="標題 1"/>
            <p:cNvSpPr txBox="1">
              <a:spLocks/>
            </p:cNvSpPr>
            <p:nvPr/>
          </p:nvSpPr>
          <p:spPr>
            <a:xfrm>
              <a:off x="376335" y="4005064"/>
              <a:ext cx="2539481" cy="15121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</a:lstStyle>
            <a:p>
              <a:r>
                <a:rPr lang="en-US" altLang="zh-TW" sz="2200" b="1" dirty="0" smtClean="0">
                  <a:solidFill>
                    <a:srgbClr val="0000CC"/>
                  </a:solidFill>
                </a:rPr>
                <a:t>Estimated annual prescriptions </a:t>
              </a:r>
              <a:r>
                <a:rPr lang="en-US" altLang="zh-TW" sz="2200" b="1" dirty="0">
                  <a:solidFill>
                    <a:srgbClr val="0000CC"/>
                  </a:solidFill>
                </a:rPr>
                <a:t>of </a:t>
              </a:r>
              <a:r>
                <a:rPr lang="en-US" altLang="zh-TW" sz="2200" b="1" dirty="0" smtClean="0">
                  <a:solidFill>
                    <a:srgbClr val="0000CC"/>
                  </a:solidFill>
                </a:rPr>
                <a:t>all</a:t>
              </a:r>
              <a:r>
                <a:rPr lang="zh-TW" altLang="en-US" sz="2200" b="1" dirty="0" smtClean="0">
                  <a:solidFill>
                    <a:srgbClr val="0000CC"/>
                  </a:solidFill>
                </a:rPr>
                <a:t> </a:t>
              </a:r>
              <a:r>
                <a:rPr lang="en-US" altLang="zh-TW" sz="2200" b="1" dirty="0" smtClean="0">
                  <a:solidFill>
                    <a:srgbClr val="0000CC"/>
                  </a:solidFill>
                </a:rPr>
                <a:t>FQs in NHI system</a:t>
              </a:r>
            </a:p>
            <a:p>
              <a:r>
                <a:rPr lang="en-US" altLang="zh-TW" sz="1800" dirty="0" smtClean="0"/>
                <a:t>(Modified from J </a:t>
              </a:r>
              <a:r>
                <a:rPr lang="en-US" altLang="zh-TW" sz="1800" dirty="0"/>
                <a:t>Microbiol Immunol Infect; </a:t>
              </a:r>
              <a:r>
                <a:rPr lang="en-US" altLang="zh-TW" sz="1800" dirty="0" smtClean="0"/>
                <a:t>In press)</a:t>
              </a:r>
              <a:endParaRPr lang="zh-TW" altLang="en-US" sz="1800" dirty="0"/>
            </a:p>
          </p:txBody>
        </p:sp>
        <p:sp>
          <p:nvSpPr>
            <p:cNvPr id="23" name="向上箭號 22"/>
            <p:cNvSpPr/>
            <p:nvPr/>
          </p:nvSpPr>
          <p:spPr>
            <a:xfrm>
              <a:off x="4067944" y="5517232"/>
              <a:ext cx="117727" cy="360040"/>
            </a:xfrm>
            <a:prstGeom prst="upArrow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44707" y="3429000"/>
            <a:ext cx="8864487" cy="2977074"/>
            <a:chOff x="131205" y="476672"/>
            <a:chExt cx="8864487" cy="2977074"/>
          </a:xfrm>
        </p:grpSpPr>
        <p:sp>
          <p:nvSpPr>
            <p:cNvPr id="22" name="標題 1"/>
            <p:cNvSpPr txBox="1">
              <a:spLocks/>
            </p:cNvSpPr>
            <p:nvPr/>
          </p:nvSpPr>
          <p:spPr>
            <a:xfrm>
              <a:off x="131205" y="908720"/>
              <a:ext cx="3031839" cy="1800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</a:lstStyle>
            <a:p>
              <a:r>
                <a:rPr lang="en-US" altLang="zh-TW" sz="2000" b="1" dirty="0" smtClean="0">
                  <a:solidFill>
                    <a:srgbClr val="0000CC"/>
                  </a:solidFill>
                </a:rPr>
                <a:t>Ciprofloxacin </a:t>
              </a:r>
              <a:r>
                <a:rPr lang="en-US" altLang="zh-TW" sz="2000" b="1" dirty="0">
                  <a:solidFill>
                    <a:srgbClr val="0000CC"/>
                  </a:solidFill>
                </a:rPr>
                <a:t>resistance in outpatient </a:t>
              </a:r>
              <a:r>
                <a:rPr lang="en-US" altLang="zh-TW" sz="2000" b="1" i="1" dirty="0">
                  <a:solidFill>
                    <a:srgbClr val="0000CC"/>
                  </a:solidFill>
                </a:rPr>
                <a:t>E</a:t>
              </a:r>
              <a:r>
                <a:rPr lang="en-US" altLang="zh-TW" sz="2000" b="1" dirty="0">
                  <a:solidFill>
                    <a:srgbClr val="0000CC"/>
                  </a:solidFill>
                </a:rPr>
                <a:t>. </a:t>
              </a:r>
              <a:r>
                <a:rPr lang="en-US" altLang="zh-TW" sz="2000" b="1" i="1" dirty="0">
                  <a:solidFill>
                    <a:srgbClr val="0000CC"/>
                  </a:solidFill>
                </a:rPr>
                <a:t>coli</a:t>
              </a:r>
              <a:r>
                <a:rPr lang="en-US" altLang="zh-TW" sz="2000" b="1" dirty="0">
                  <a:solidFill>
                    <a:srgbClr val="0000CC"/>
                  </a:solidFill>
                </a:rPr>
                <a:t> </a:t>
              </a:r>
              <a:endParaRPr lang="en-US" altLang="zh-TW" sz="2000" b="1" dirty="0" smtClean="0">
                <a:solidFill>
                  <a:srgbClr val="0000CC"/>
                </a:solidFill>
              </a:endParaRPr>
            </a:p>
            <a:p>
              <a:r>
                <a:rPr lang="en-US" altLang="zh-TW" sz="1600" dirty="0" smtClean="0"/>
                <a:t>(Modified from PLoS One 2015)</a:t>
              </a:r>
              <a:endParaRPr lang="zh-TW" altLang="en-US" sz="1600" dirty="0"/>
            </a:p>
          </p:txBody>
        </p:sp>
        <p:grpSp>
          <p:nvGrpSpPr>
            <p:cNvPr id="12" name="群組 11"/>
            <p:cNvGrpSpPr>
              <a:grpSpLocks noChangeAspect="1"/>
            </p:cNvGrpSpPr>
            <p:nvPr/>
          </p:nvGrpSpPr>
          <p:grpSpPr>
            <a:xfrm>
              <a:off x="3163044" y="476672"/>
              <a:ext cx="5832648" cy="2977074"/>
              <a:chOff x="724542" y="3293094"/>
              <a:chExt cx="4936076" cy="3312368"/>
            </a:xfrm>
          </p:grpSpPr>
          <p:graphicFrame>
            <p:nvGraphicFramePr>
              <p:cNvPr id="13" name="圖表 12"/>
              <p:cNvGraphicFramePr/>
              <p:nvPr>
                <p:extLst>
                  <p:ext uri="{D42A27DB-BD31-4B8C-83A1-F6EECF244321}">
                    <p14:modId xmlns:p14="http://schemas.microsoft.com/office/powerpoint/2010/main" val="3175254067"/>
                  </p:ext>
                </p:extLst>
              </p:nvPr>
            </p:nvGraphicFramePr>
            <p:xfrm>
              <a:off x="724542" y="3293094"/>
              <a:ext cx="4936076" cy="331236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1" name="文字方塊 1"/>
              <p:cNvSpPr txBox="1"/>
              <p:nvPr/>
            </p:nvSpPr>
            <p:spPr>
              <a:xfrm>
                <a:off x="3710563" y="3794627"/>
                <a:ext cx="648072" cy="50868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12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:r>
                  <a:rPr lang="en-US" altLang="zh-TW" sz="1200" dirty="0">
                    <a:latin typeface="Times New Roman" pitchFamily="18" charset="0"/>
                    <a:cs typeface="Times New Roman" pitchFamily="18" charset="0"/>
                  </a:rPr>
                  <a:t>0.001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文字方塊 1"/>
              <p:cNvSpPr txBox="1"/>
              <p:nvPr/>
            </p:nvSpPr>
            <p:spPr>
              <a:xfrm>
                <a:off x="3920898" y="5185419"/>
                <a:ext cx="720080" cy="260838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12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 = 0.913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文字方塊 1"/>
              <p:cNvSpPr txBox="1"/>
              <p:nvPr/>
            </p:nvSpPr>
            <p:spPr>
              <a:xfrm>
                <a:off x="3920898" y="4517772"/>
                <a:ext cx="734851" cy="267058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1200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altLang="zh-TW" sz="1200" dirty="0">
                    <a:latin typeface="Times New Roman" pitchFamily="18" charset="0"/>
                    <a:cs typeface="Times New Roman" pitchFamily="18" charset="0"/>
                  </a:rPr>
                  <a:t>0.001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6" name="Picture 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0"/>
            <a:ext cx="899592" cy="83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95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1259632" cy="115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69545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Closing Remarks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84784"/>
            <a:ext cx="8075240" cy="46791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SzPct val="80000"/>
            </a:pPr>
            <a:r>
              <a:rPr lang="en-US" altLang="zh-TW" sz="2200" dirty="0" smtClean="0"/>
              <a:t>Longitudinal multicenter AMR (phenotypic and genotypic) surveillance plays an important role in AMR control by helping to</a:t>
            </a:r>
          </a:p>
          <a:p>
            <a:pPr marL="538163" indent="-176213">
              <a:buSzPct val="80000"/>
              <a:buNone/>
            </a:pPr>
            <a:r>
              <a:rPr lang="en-US" altLang="zh-TW" sz="1900" dirty="0" smtClean="0"/>
              <a:t>- Monitor AMR trends in different patient groups</a:t>
            </a:r>
          </a:p>
          <a:p>
            <a:pPr marL="538163" indent="-176213">
              <a:buSzPct val="80000"/>
              <a:buNone/>
            </a:pPr>
            <a:r>
              <a:rPr lang="en-US" altLang="zh-TW" sz="1900" dirty="0" smtClean="0"/>
              <a:t>- Identify </a:t>
            </a:r>
            <a:r>
              <a:rPr lang="en-US" altLang="zh-TW" sz="1900" dirty="0"/>
              <a:t>risk </a:t>
            </a:r>
            <a:r>
              <a:rPr lang="en-US" altLang="zh-TW" sz="1900" dirty="0" smtClean="0"/>
              <a:t>factors </a:t>
            </a:r>
            <a:r>
              <a:rPr lang="en-US" altLang="zh-TW" sz="1900" dirty="0"/>
              <a:t>associated with AMR organisms</a:t>
            </a:r>
          </a:p>
          <a:p>
            <a:pPr marL="538163" indent="-176213">
              <a:buSzPct val="80000"/>
              <a:buNone/>
            </a:pPr>
            <a:r>
              <a:rPr lang="en-US" altLang="zh-TW" sz="1900" dirty="0" smtClean="0"/>
              <a:t>- Detect emerging resistance</a:t>
            </a:r>
          </a:p>
          <a:p>
            <a:pPr marL="538163" indent="-176213">
              <a:buSzPct val="80000"/>
              <a:buNone/>
            </a:pPr>
            <a:r>
              <a:rPr lang="en-US" altLang="zh-TW" sz="1900" dirty="0" smtClean="0"/>
              <a:t>- Pinpoint specific AMR problems that exist locally</a:t>
            </a:r>
          </a:p>
          <a:p>
            <a:pPr marL="538163" indent="-176213">
              <a:buSzPct val="80000"/>
              <a:buNone/>
            </a:pPr>
            <a:r>
              <a:rPr lang="en-US" altLang="zh-TW" sz="1900" dirty="0" smtClean="0"/>
              <a:t>- Increase understanding of changing epidemiology</a:t>
            </a:r>
          </a:p>
          <a:p>
            <a:pPr marL="538163" indent="-176213">
              <a:buSzPct val="80000"/>
              <a:buNone/>
            </a:pPr>
            <a:endParaRPr lang="en-US" altLang="zh-TW" sz="1900" dirty="0" smtClean="0"/>
          </a:p>
          <a:p>
            <a:pPr marL="538163" indent="-176213">
              <a:buSzPct val="80000"/>
              <a:buFontTx/>
              <a:buChar char="-"/>
            </a:pPr>
            <a:r>
              <a:rPr lang="en-US" altLang="zh-TW" sz="1900" dirty="0" smtClean="0"/>
              <a:t>Provide data for intervention measure &amp; advocacy decisions</a:t>
            </a:r>
          </a:p>
          <a:p>
            <a:pPr marL="538163" indent="-176213">
              <a:buSzPct val="80000"/>
              <a:buFontTx/>
              <a:buChar char="-"/>
            </a:pPr>
            <a:r>
              <a:rPr lang="en-US" altLang="zh-TW" sz="1900" dirty="0" smtClean="0"/>
              <a:t>Assess the impact of intervention measures</a:t>
            </a:r>
          </a:p>
          <a:p>
            <a:pPr>
              <a:buSzPct val="80000"/>
            </a:pPr>
            <a:endParaRPr lang="en-US" altLang="zh-TW" sz="2000" dirty="0" smtClean="0"/>
          </a:p>
          <a:p>
            <a:pPr>
              <a:buSzPct val="80000"/>
            </a:pPr>
            <a:r>
              <a:rPr lang="en-US" altLang="zh-TW" sz="2200" dirty="0" smtClean="0"/>
              <a:t>However, AMR control requires a multifaceted approach, one of which is better understanding of antibiotic consumption and usage in human and non-human sectors</a:t>
            </a:r>
            <a:endParaRPr lang="en-US" altLang="zh-TW" sz="2200" dirty="0"/>
          </a:p>
          <a:p>
            <a:pPr marL="177800" indent="-177800">
              <a:buSzPct val="80000"/>
              <a:buFontTx/>
              <a:buChar char="-"/>
            </a:pPr>
            <a:endParaRPr lang="en-US" altLang="zh-TW" sz="2200" dirty="0" smtClean="0"/>
          </a:p>
          <a:p>
            <a:pPr marL="361950" indent="0">
              <a:buSzPct val="80000"/>
              <a:buNone/>
            </a:pP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75079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B39E-5B64-43F8-A019-71458D7FF599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05704"/>
          </a:xfrm>
        </p:spPr>
        <p:txBody>
          <a:bodyPr>
            <a:noAutofit/>
          </a:bodyPr>
          <a:lstStyle/>
          <a:p>
            <a:r>
              <a:rPr kumimoji="1" lang="en-US" altLang="zh-TW" sz="3200" b="1" dirty="0" smtClean="0">
                <a:solidFill>
                  <a:srgbClr val="0000CC"/>
                </a:solidFill>
              </a:rPr>
              <a:t>Upcoming:</a:t>
            </a:r>
            <a:br>
              <a:rPr kumimoji="1" lang="en-US" altLang="zh-TW" sz="3200" b="1" dirty="0" smtClean="0">
                <a:solidFill>
                  <a:srgbClr val="0000CC"/>
                </a:solidFill>
              </a:rPr>
            </a:br>
            <a:r>
              <a:rPr kumimoji="1" lang="en-US" altLang="zh-TW" sz="2400" b="1" dirty="0" smtClean="0">
                <a:solidFill>
                  <a:srgbClr val="0000CC"/>
                </a:solidFill>
              </a:rPr>
              <a:t>Interactive Websites for Antibiotic Use</a:t>
            </a:r>
            <a:r>
              <a:rPr kumimoji="1" lang="zh-TW" altLang="en-US" sz="2400" b="1" dirty="0">
                <a:solidFill>
                  <a:srgbClr val="0000CC"/>
                </a:solidFill>
              </a:rPr>
              <a:t> </a:t>
            </a:r>
            <a:r>
              <a:rPr kumimoji="1" lang="en-US" altLang="zh-TW" sz="2400" b="1" dirty="0" smtClean="0">
                <a:solidFill>
                  <a:srgbClr val="0000CC"/>
                </a:solidFill>
              </a:rPr>
              <a:t>and AMR Data</a:t>
            </a:r>
            <a:endParaRPr kumimoji="1" lang="zh-TW" altLang="en-US" sz="2400" b="1" dirty="0">
              <a:solidFill>
                <a:srgbClr val="0000CC"/>
              </a:solidFill>
            </a:endParaRPr>
          </a:p>
        </p:txBody>
      </p:sp>
      <p:pic>
        <p:nvPicPr>
          <p:cNvPr id="8" name="圖片 7" descr="螢幕快照 2018-06-29 上午9.49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23866"/>
            <a:ext cx="5124204" cy="444500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07504" y="6163348"/>
            <a:ext cx="423583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Tx/>
              <a:buChar char="-"/>
            </a:pP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collaborative project of CDC and NHRI</a:t>
            </a:r>
          </a:p>
          <a:p>
            <a:pPr marL="177800" indent="-177800">
              <a:buFontTx/>
              <a:buChar char="-"/>
            </a:pP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from slide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by Dr. Shu-Chen Kuo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643924"/>
            <a:ext cx="3802282" cy="478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1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200" b="1" dirty="0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Acknowledgements</a:t>
            </a:r>
          </a:p>
        </p:txBody>
      </p:sp>
      <p:sp>
        <p:nvSpPr>
          <p:cNvPr id="37892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04056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</a:rPr>
              <a:t>TSAR Hospitals</a:t>
            </a:r>
          </a:p>
          <a:p>
            <a:pPr marL="0" indent="0">
              <a:buNone/>
            </a:pPr>
            <a:endParaRPr lang="en-US" altLang="zh-TW" sz="200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</a:rPr>
              <a:t>Microbial Infections Reference Laboratory (</a:t>
            </a:r>
            <a:r>
              <a:rPr lang="en-US" altLang="zh-TW" b="1" dirty="0" smtClean="0">
                <a:latin typeface="Times New Roman" pitchFamily="18" charset="0"/>
              </a:rPr>
              <a:t>MIRL</a:t>
            </a:r>
            <a:r>
              <a:rPr lang="en-US" altLang="zh-TW" dirty="0" smtClean="0">
                <a:latin typeface="Times New Roman" pitchFamily="18" charset="0"/>
              </a:rPr>
              <a:t>) Steering Committee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	</a:t>
            </a:r>
            <a:r>
              <a:rPr lang="en-US" altLang="zh-TW" sz="2100" dirty="0" smtClean="0"/>
              <a:t>- Dr. Shan-Chwen Chang (Chair); Dr. Feng-Yee Chang</a:t>
            </a:r>
          </a:p>
          <a:p>
            <a:pPr>
              <a:buFont typeface="Wingdings" pitchFamily="2" charset="2"/>
              <a:buNone/>
            </a:pPr>
            <a:r>
              <a:rPr lang="en-US" altLang="zh-TW" sz="2100" dirty="0"/>
              <a:t>	</a:t>
            </a:r>
            <a:r>
              <a:rPr lang="en-US" altLang="zh-TW" sz="2100" dirty="0" smtClean="0"/>
              <a:t>- Dr. Ying-Ching Chuang; Dr. Chang-Phong Fung; Dr. Yao-Shen Chen</a:t>
            </a:r>
          </a:p>
          <a:p>
            <a:pPr>
              <a:buFont typeface="Wingdings" pitchFamily="2" charset="2"/>
              <a:buNone/>
            </a:pPr>
            <a:endParaRPr lang="en-US" altLang="zh-TW" sz="1900" dirty="0"/>
          </a:p>
          <a:p>
            <a:r>
              <a:rPr lang="en-US" altLang="zh-TW" dirty="0" smtClean="0"/>
              <a:t>TSAR Studies:</a:t>
            </a:r>
            <a:endParaRPr lang="en-US" altLang="zh-TW" dirty="0"/>
          </a:p>
          <a:p>
            <a:pPr marL="360363" indent="-360363">
              <a:buNone/>
            </a:pPr>
            <a:r>
              <a:rPr lang="en-US" altLang="zh-TW" sz="1800" dirty="0" smtClean="0"/>
              <a:t>	</a:t>
            </a:r>
            <a:r>
              <a:rPr lang="en-US" altLang="zh-TW" sz="2100" dirty="0" smtClean="0"/>
              <a:t>  - Dr. Jann-Tay Wang (Enterococci, OPD </a:t>
            </a:r>
            <a:r>
              <a:rPr lang="en-US" altLang="zh-TW" sz="2100" i="1" dirty="0" smtClean="0"/>
              <a:t>E. coli</a:t>
            </a:r>
            <a:r>
              <a:rPr lang="en-US" altLang="zh-TW" sz="2100" dirty="0" smtClean="0"/>
              <a:t>) </a:t>
            </a:r>
          </a:p>
          <a:p>
            <a:pPr marL="360363" indent="-360363">
              <a:buNone/>
            </a:pPr>
            <a:r>
              <a:rPr lang="en-US" altLang="zh-TW" sz="2100" dirty="0"/>
              <a:t>	  - Dr. </a:t>
            </a:r>
            <a:r>
              <a:rPr lang="en-US" altLang="zh-TW" sz="2100" dirty="0" smtClean="0"/>
              <a:t>Shu-Chen Kuo</a:t>
            </a:r>
            <a:r>
              <a:rPr lang="zh-TW" altLang="en-US" sz="2100" dirty="0" smtClean="0"/>
              <a:t> </a:t>
            </a:r>
            <a:r>
              <a:rPr lang="en-US" altLang="zh-TW" sz="2100" dirty="0" smtClean="0"/>
              <a:t>(</a:t>
            </a:r>
            <a:r>
              <a:rPr lang="en-US" altLang="zh-TW" sz="2100" i="1" dirty="0" smtClean="0"/>
              <a:t>Acinetobacter, H. influenzae, mcr-</a:t>
            </a:r>
            <a:r>
              <a:rPr lang="en-US" altLang="zh-TW" sz="2100" dirty="0" smtClean="0"/>
              <a:t>1)</a:t>
            </a:r>
          </a:p>
          <a:p>
            <a:pPr marL="360363" indent="-360363">
              <a:buNone/>
            </a:pPr>
            <a:r>
              <a:rPr lang="en-US" altLang="zh-TW" sz="2100" dirty="0" smtClean="0"/>
              <a:t>	  - Dr. Chi-Jung Wu (Gr. B </a:t>
            </a:r>
            <a:r>
              <a:rPr lang="en-US" altLang="zh-TW" sz="2100" i="1" dirty="0" smtClean="0"/>
              <a:t>Streptococcus</a:t>
            </a:r>
            <a:r>
              <a:rPr lang="en-US" altLang="zh-TW" sz="2100" dirty="0" smtClean="0"/>
              <a:t>)</a:t>
            </a:r>
          </a:p>
          <a:p>
            <a:pPr>
              <a:buNone/>
            </a:pPr>
            <a:r>
              <a:rPr lang="en-US" altLang="zh-TW" sz="1900" dirty="0" smtClean="0"/>
              <a:t>	</a:t>
            </a:r>
            <a:endParaRPr lang="en-US" altLang="zh-TW" sz="1200" dirty="0" smtClean="0">
              <a:latin typeface="Times New Roman" pitchFamily="18" charset="0"/>
            </a:endParaRPr>
          </a:p>
          <a:p>
            <a:pPr marL="285750" indent="-285750"/>
            <a:r>
              <a:rPr lang="en-US" altLang="zh-TW" dirty="0" smtClean="0"/>
              <a:t>Antibiotic Consumption Studies:</a:t>
            </a:r>
            <a:endParaRPr lang="en-US" altLang="zh-TW" dirty="0"/>
          </a:p>
          <a:p>
            <a:pPr marL="449263" indent="0">
              <a:buNone/>
            </a:pPr>
            <a:r>
              <a:rPr lang="en-US" altLang="zh-TW" sz="2100" dirty="0"/>
              <a:t>- Dr. </a:t>
            </a:r>
            <a:r>
              <a:rPr lang="en-US" altLang="zh-TW" sz="2100" dirty="0" smtClean="0"/>
              <a:t>Chao A. Hsiung</a:t>
            </a:r>
            <a:endParaRPr lang="en-US" altLang="zh-TW" sz="2100" dirty="0"/>
          </a:p>
          <a:p>
            <a:pPr marL="449263" indent="0">
              <a:buNone/>
            </a:pPr>
            <a:r>
              <a:rPr lang="en-US" altLang="zh-TW" sz="2100" dirty="0"/>
              <a:t>- Dr. </a:t>
            </a:r>
            <a:r>
              <a:rPr lang="en-US" altLang="zh-TW" sz="2100" dirty="0" smtClean="0"/>
              <a:t>Yee-Chun </a:t>
            </a:r>
            <a:r>
              <a:rPr lang="en-US" altLang="zh-TW" sz="2100" dirty="0"/>
              <a:t>Chen</a:t>
            </a:r>
          </a:p>
          <a:p>
            <a:pPr marL="449263" indent="0">
              <a:buNone/>
            </a:pPr>
            <a:r>
              <a:rPr lang="en-US" altLang="zh-TW" sz="2100" dirty="0"/>
              <a:t>- Dr. Shu-Chen Kuo</a:t>
            </a:r>
          </a:p>
          <a:p>
            <a:pPr>
              <a:buFont typeface="Wingdings" pitchFamily="2" charset="2"/>
              <a:buNone/>
            </a:pPr>
            <a:endParaRPr lang="en-US" altLang="zh-TW" sz="1200" dirty="0" smtClean="0">
              <a:latin typeface="Times New Roman" pitchFamily="18" charset="0"/>
            </a:endParaRPr>
          </a:p>
        </p:txBody>
      </p:sp>
      <p:pic>
        <p:nvPicPr>
          <p:cNvPr id="8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7542" y="18415"/>
            <a:ext cx="1223057" cy="112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771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36712"/>
            <a:ext cx="4262434" cy="326359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80628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ea typeface="新細明體" pitchFamily="18" charset="-120"/>
              </a:rPr>
              <a:t>Thank You for Your </a:t>
            </a:r>
            <a:r>
              <a:rPr lang="en-US" altLang="zh-TW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ea typeface="新細明體" pitchFamily="18" charset="-120"/>
              </a:rPr>
              <a:t>Attention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67510" y="3256009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NHRI Campus</a:t>
            </a:r>
            <a:endParaRPr lang="zh-TW" altLang="en-US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534146" y="2050296"/>
            <a:ext cx="3960440" cy="2039461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2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99060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Background</a:t>
            </a:r>
            <a:endParaRPr lang="zh-TW" altLang="en-US" sz="3200" dirty="0" smtClean="0">
              <a:solidFill>
                <a:srgbClr val="0000CC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>
          <a:xfrm>
            <a:off x="611560" y="1484784"/>
            <a:ext cx="8064896" cy="51125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000" dirty="0" smtClean="0"/>
              <a:t>In 1998, </a:t>
            </a:r>
            <a:r>
              <a:rPr lang="en-US" altLang="zh-TW" sz="2000" b="1" dirty="0" smtClean="0"/>
              <a:t>Dr. Monto Ho </a:t>
            </a:r>
            <a:r>
              <a:rPr lang="en-US" altLang="zh-TW" sz="2000" dirty="0" smtClean="0"/>
              <a:t>established the “Microbial Infections Reference Laboratory (MIRL)” to carry out the mission of “Research </a:t>
            </a:r>
            <a:r>
              <a:rPr lang="en-US" altLang="zh-TW" sz="2000" dirty="0"/>
              <a:t>and control of antimicrobial </a:t>
            </a:r>
            <a:r>
              <a:rPr lang="en-US" altLang="zh-TW" sz="2000" dirty="0" smtClean="0"/>
              <a:t>resistance”</a:t>
            </a:r>
            <a:r>
              <a:rPr lang="zh-TW" altLang="en-US" sz="2000" dirty="0" smtClean="0"/>
              <a:t> </a:t>
            </a:r>
            <a:endParaRPr lang="en-US" altLang="zh-TW" sz="20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zh-TW" sz="2000" dirty="0" smtClean="0"/>
          </a:p>
          <a:p>
            <a:pPr>
              <a:lnSpc>
                <a:spcPct val="90000"/>
              </a:lnSpc>
            </a:pPr>
            <a:r>
              <a:rPr lang="en-US" altLang="zh-TW" sz="2000" dirty="0" smtClean="0"/>
              <a:t>Aims of MIRL: </a:t>
            </a:r>
            <a:r>
              <a:rPr kumimoji="1" lang="en-US" altLang="zh-TW" sz="2000" b="1" dirty="0" smtClean="0">
                <a:solidFill>
                  <a:srgbClr val="0000CC"/>
                </a:solidFill>
                <a:ea typeface="新細明體" panose="02020500000000000000" pitchFamily="18" charset="-120"/>
              </a:rPr>
              <a:t>Surveillance, Research, Service, and Advocacy</a:t>
            </a:r>
          </a:p>
          <a:p>
            <a:pPr marL="0" indent="0">
              <a:lnSpc>
                <a:spcPct val="90000"/>
              </a:lnSpc>
              <a:buNone/>
            </a:pPr>
            <a:endParaRPr kumimoji="1" lang="en-US" altLang="zh-TW" sz="2000" dirty="0">
              <a:solidFill>
                <a:srgbClr val="0000CC"/>
              </a:solidFill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000" dirty="0" smtClean="0"/>
              <a:t>To attain the first aim, Dr. Ho also instituted the Taiwan Surveillance of Antimicrobial </a:t>
            </a:r>
            <a:r>
              <a:rPr lang="en-US" altLang="zh-TW" sz="2000" dirty="0"/>
              <a:t>R</a:t>
            </a:r>
            <a:r>
              <a:rPr lang="en-US" altLang="zh-TW" sz="2000" dirty="0" smtClean="0"/>
              <a:t>esistance (</a:t>
            </a:r>
            <a:r>
              <a:rPr lang="en-US" altLang="zh-TW" sz="2000" b="1" dirty="0" smtClean="0">
                <a:solidFill>
                  <a:srgbClr val="0000CC"/>
                </a:solidFill>
              </a:rPr>
              <a:t>TSAR) </a:t>
            </a:r>
            <a:r>
              <a:rPr lang="en-US" altLang="zh-TW" sz="2000" dirty="0" smtClean="0"/>
              <a:t>program</a:t>
            </a:r>
            <a:r>
              <a:rPr lang="en-US" altLang="zh-TW" sz="2000" b="1" dirty="0" smtClean="0">
                <a:solidFill>
                  <a:srgbClr val="0000CC"/>
                </a:solidFill>
              </a:rPr>
              <a:t> </a:t>
            </a:r>
            <a:r>
              <a:rPr lang="en-US" altLang="zh-TW" sz="2000" dirty="0" smtClean="0"/>
              <a:t>in 1998 </a:t>
            </a:r>
          </a:p>
          <a:p>
            <a:pPr>
              <a:lnSpc>
                <a:spcPct val="9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000" dirty="0" smtClean="0">
                <a:solidFill>
                  <a:srgbClr val="0000CC"/>
                </a:solidFill>
              </a:rPr>
              <a:t>Objective of TSAR</a:t>
            </a:r>
            <a:r>
              <a:rPr lang="en-US" altLang="zh-TW" sz="2000" dirty="0" smtClean="0"/>
              <a:t>: Systematically document, store, and track pathogenic microbes and their antimicrobial susceptibilities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zh-TW" sz="2000" dirty="0" smtClean="0"/>
          </a:p>
          <a:p>
            <a:pPr>
              <a:lnSpc>
                <a:spcPct val="90000"/>
              </a:lnSpc>
            </a:pPr>
            <a:r>
              <a:rPr lang="en-US" altLang="zh-TW" sz="2000" dirty="0" smtClean="0">
                <a:solidFill>
                  <a:srgbClr val="0000CC"/>
                </a:solidFill>
              </a:rPr>
              <a:t>Targets of TSAR study:</a:t>
            </a:r>
            <a:r>
              <a:rPr lang="en-US" altLang="zh-TW" sz="2000" dirty="0" smtClean="0"/>
              <a:t> Bacterial isolates recovered from clinical samples of inpatients and outpatients by hospitals</a:t>
            </a:r>
            <a:endParaRPr lang="zh-TW" altLang="en-US" sz="2000" dirty="0" smtClean="0">
              <a:ea typeface="新細明體" panose="02020500000000000000" pitchFamily="18" charset="-120"/>
            </a:endParaRPr>
          </a:p>
        </p:txBody>
      </p:sp>
      <p:pic>
        <p:nvPicPr>
          <p:cNvPr id="4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1259632" cy="116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470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46879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Stages of </a:t>
            </a:r>
            <a:r>
              <a:rPr lang="en-US" altLang="zh-TW" dirty="0"/>
              <a:t>TSAR </a:t>
            </a:r>
            <a:r>
              <a:rPr lang="en-US" altLang="zh-TW" dirty="0" smtClean="0"/>
              <a:t>Related Work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358061" y="1500580"/>
            <a:ext cx="1800198" cy="1004364"/>
          </a:xfrm>
          <a:prstGeom prst="round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Isolate Collection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58061" y="2413393"/>
            <a:ext cx="1800198" cy="1819743"/>
          </a:xfrm>
          <a:prstGeom prst="round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2713" indent="-112713">
              <a:buFont typeface="Arial" panose="020B0604020202020204" pitchFamily="34" charset="0"/>
              <a:buChar char="•"/>
              <a:tabLst>
                <a:tab pos="112713" algn="l"/>
              </a:tabLst>
            </a:pPr>
            <a:r>
              <a:rPr lang="en-US" altLang="zh-TW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Hospitals</a:t>
            </a:r>
            <a:r>
              <a:rPr lang="en-US" altLang="zh-TW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112713" algn="l"/>
              </a:tabLst>
            </a:pP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Isolates </a:t>
            </a:r>
          </a:p>
          <a:p>
            <a:pPr>
              <a:tabLst>
                <a:tab pos="112713" algn="l"/>
              </a:tabLst>
            </a:pPr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Basic info.</a:t>
            </a:r>
          </a:p>
          <a:p>
            <a:pPr marL="112713" indent="-112713">
              <a:buFont typeface="Arial" panose="020B0604020202020204" pitchFamily="34" charset="0"/>
              <a:buChar char="•"/>
              <a:tabLst>
                <a:tab pos="112713" algn="l"/>
              </a:tabLst>
            </a:pPr>
            <a:r>
              <a:rPr lang="en-US" altLang="zh-TW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NHRI</a:t>
            </a:r>
          </a:p>
          <a:p>
            <a:pPr>
              <a:tabLst>
                <a:tab pos="112713" algn="l"/>
              </a:tabLst>
            </a:pP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Isolate bank</a:t>
            </a:r>
          </a:p>
          <a:p>
            <a:pPr>
              <a:tabLst>
                <a:tab pos="112713" algn="l"/>
              </a:tabLst>
            </a:pPr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Database</a:t>
            </a:r>
          </a:p>
          <a:p>
            <a:pPr>
              <a:tabLst>
                <a:tab pos="112713" algn="l"/>
              </a:tabLst>
            </a:pPr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4572000" y="1495293"/>
            <a:ext cx="2191645" cy="2737843"/>
            <a:chOff x="4572000" y="1843285"/>
            <a:chExt cx="2191645" cy="2737843"/>
          </a:xfrm>
        </p:grpSpPr>
        <p:sp>
          <p:nvSpPr>
            <p:cNvPr id="13" name="圓角矩形 12"/>
            <p:cNvSpPr/>
            <p:nvPr/>
          </p:nvSpPr>
          <p:spPr>
            <a:xfrm>
              <a:off x="4831521" y="1843285"/>
              <a:ext cx="1932124" cy="1009651"/>
            </a:xfrm>
            <a:prstGeom prst="roundRect">
              <a:avLst/>
            </a:prstGeom>
            <a:solidFill>
              <a:srgbClr val="66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Epidemiological Studies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4844247" y="2780928"/>
              <a:ext cx="1906672" cy="1800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12713" indent="-112713">
                <a:buFont typeface="Arial" panose="020B0604020202020204" pitchFamily="34" charset="0"/>
                <a:buChar char="•"/>
                <a:tabLst>
                  <a:tab pos="112713" algn="l"/>
                </a:tabLst>
              </a:pPr>
              <a:r>
                <a: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Mechanisms of AMR</a:t>
              </a:r>
            </a:p>
            <a:p>
              <a:pPr marL="112713" indent="-112713">
                <a:buFont typeface="Arial" panose="020B0604020202020204" pitchFamily="34" charset="0"/>
                <a:buChar char="•"/>
                <a:tabLst>
                  <a:tab pos="112713" algn="l"/>
                </a:tabLst>
              </a:pPr>
              <a:r>
                <a: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Strain typing</a:t>
              </a:r>
            </a:p>
            <a:p>
              <a:pPr marL="112713" indent="-112713">
                <a:buFont typeface="Arial" panose="020B0604020202020204" pitchFamily="34" charset="0"/>
                <a:buChar char="•"/>
                <a:tabLst>
                  <a:tab pos="112713" algn="l"/>
                </a:tabLst>
              </a:pPr>
              <a:r>
                <a: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Clonality</a:t>
              </a:r>
              <a:r>
                <a:rPr lang="zh-TW" alt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2713" indent="-112713">
                <a:buFont typeface="Arial" panose="020B0604020202020204" pitchFamily="34" charset="0"/>
                <a:buChar char="•"/>
                <a:tabLst>
                  <a:tab pos="112713" algn="l"/>
                </a:tabLst>
              </a:pPr>
              <a:r>
                <a: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Risk groups</a:t>
              </a:r>
            </a:p>
          </p:txBody>
        </p:sp>
        <p:sp>
          <p:nvSpPr>
            <p:cNvPr id="15" name="向右箭號 14"/>
            <p:cNvSpPr/>
            <p:nvPr/>
          </p:nvSpPr>
          <p:spPr>
            <a:xfrm>
              <a:off x="4572000" y="2257329"/>
              <a:ext cx="216403" cy="216024"/>
            </a:xfrm>
            <a:prstGeom prst="rightArrow">
              <a:avLst/>
            </a:prstGeom>
            <a:solidFill>
              <a:srgbClr val="CC6600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2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1894"/>
            <a:ext cx="1259632" cy="115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群組 3"/>
          <p:cNvGrpSpPr/>
          <p:nvPr/>
        </p:nvGrpSpPr>
        <p:grpSpPr>
          <a:xfrm>
            <a:off x="2218100" y="1484784"/>
            <a:ext cx="4318372" cy="4888699"/>
            <a:chOff x="2218100" y="1484784"/>
            <a:chExt cx="4318372" cy="4888699"/>
          </a:xfrm>
        </p:grpSpPr>
        <p:grpSp>
          <p:nvGrpSpPr>
            <p:cNvPr id="3" name="群組 2"/>
            <p:cNvGrpSpPr/>
            <p:nvPr/>
          </p:nvGrpSpPr>
          <p:grpSpPr>
            <a:xfrm>
              <a:off x="2218100" y="1484784"/>
              <a:ext cx="2626942" cy="4888699"/>
              <a:chOff x="2218100" y="1832776"/>
              <a:chExt cx="2626942" cy="4888699"/>
            </a:xfrm>
          </p:grpSpPr>
          <p:grpSp>
            <p:nvGrpSpPr>
              <p:cNvPr id="8" name="群組 7"/>
              <p:cNvGrpSpPr/>
              <p:nvPr/>
            </p:nvGrpSpPr>
            <p:grpSpPr>
              <a:xfrm>
                <a:off x="2218100" y="1832776"/>
                <a:ext cx="2304493" cy="2748352"/>
                <a:chOff x="2218100" y="1832776"/>
                <a:chExt cx="2304493" cy="2748352"/>
              </a:xfrm>
            </p:grpSpPr>
            <p:sp>
              <p:nvSpPr>
                <p:cNvPr id="9" name="圓角矩形 8"/>
                <p:cNvSpPr/>
                <p:nvPr/>
              </p:nvSpPr>
              <p:spPr>
                <a:xfrm>
                  <a:off x="2468778" y="1832776"/>
                  <a:ext cx="2053815" cy="1074968"/>
                </a:xfrm>
                <a:prstGeom prst="round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Centralized AST</a:t>
                  </a:r>
                </a:p>
                <a:p>
                  <a:pPr algn="ctr"/>
                  <a:r>
                    <a:rPr lang="en-US" altLang="zh-TW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(Antimicrobial Susceptibility Testing) </a:t>
                  </a:r>
                </a:p>
                <a:p>
                  <a:pPr algn="ctr"/>
                  <a:r>
                    <a:rPr lang="en-US" altLang="zh-TW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at NHRI</a:t>
                  </a:r>
                  <a:endParaRPr lang="zh-TW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向右箭號 9"/>
                <p:cNvSpPr/>
                <p:nvPr/>
              </p:nvSpPr>
              <p:spPr>
                <a:xfrm>
                  <a:off x="2218100" y="2276872"/>
                  <a:ext cx="216403" cy="216024"/>
                </a:xfrm>
                <a:prstGeom prst="rightArrow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" name="圓角矩形 10"/>
                <p:cNvSpPr/>
                <p:nvPr/>
              </p:nvSpPr>
              <p:spPr>
                <a:xfrm>
                  <a:off x="2495802" y="2810908"/>
                  <a:ext cx="1999767" cy="177022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112713" indent="-112713">
                    <a:buFont typeface="Arial" panose="020B0604020202020204" pitchFamily="34" charset="0"/>
                    <a:buChar char="•"/>
                    <a:tabLst>
                      <a:tab pos="112713" algn="l"/>
                    </a:tabLst>
                  </a:pPr>
                  <a:r>
                    <a:rPr lang="en-US" altLang="zh-TW" dirty="0" smtClean="0">
                      <a:solidFill>
                        <a:srgbClr val="CC66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AST</a:t>
                  </a:r>
                </a:p>
                <a:p>
                  <a:pPr marL="112713">
                    <a:tabLst>
                      <a:tab pos="112713" algn="l"/>
                    </a:tabLst>
                  </a:pPr>
                  <a:r>
                    <a:rPr lang="en-US" altLang="zh-TW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Confirm species</a:t>
                  </a:r>
                </a:p>
                <a:p>
                  <a:pPr marL="112713">
                    <a:buFontTx/>
                    <a:buChar char="-"/>
                    <a:tabLst>
                      <a:tab pos="112713" algn="l"/>
                    </a:tabLst>
                  </a:pPr>
                  <a:r>
                    <a:rPr lang="en-US" altLang="zh-TW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Determine MIC</a:t>
                  </a:r>
                </a:p>
                <a:p>
                  <a:pPr marL="112713">
                    <a:buFontTx/>
                    <a:buChar char="-"/>
                    <a:tabLst>
                      <a:tab pos="112713" algn="l"/>
                    </a:tabLst>
                  </a:pPr>
                  <a:r>
                    <a:rPr lang="en-US" altLang="zh-TW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Additional tests</a:t>
                  </a:r>
                </a:p>
                <a:p>
                  <a:pPr marL="112713" indent="-112713">
                    <a:buFont typeface="Arial" panose="020B0604020202020204" pitchFamily="34" charset="0"/>
                    <a:buChar char="•"/>
                    <a:tabLst>
                      <a:tab pos="112713" algn="l"/>
                    </a:tabLst>
                  </a:pPr>
                  <a:r>
                    <a:rPr lang="en-US" altLang="zh-TW" dirty="0" smtClean="0">
                      <a:solidFill>
                        <a:srgbClr val="CC66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Data analysis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 marL="112713">
                    <a:tabLst>
                      <a:tab pos="112713" algn="l"/>
                    </a:tabLst>
                  </a:pPr>
                  <a:r>
                    <a:rPr lang="en-US" altLang="zh-TW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1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WHONET</a:t>
                  </a:r>
                </a:p>
                <a:p>
                  <a:pPr marL="112713" indent="-112713">
                    <a:buFont typeface="Arial" panose="020B0604020202020204" pitchFamily="34" charset="0"/>
                    <a:buChar char="•"/>
                    <a:tabLst>
                      <a:tab pos="112713" algn="l"/>
                    </a:tabLst>
                  </a:pPr>
                  <a:endParaRPr lang="en-US" altLang="zh-TW" sz="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20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17878" y="4643239"/>
                <a:ext cx="1555613" cy="763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68778" y="5430878"/>
                <a:ext cx="2376264" cy="129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5107021"/>
              <a:ext cx="2180496" cy="1233701"/>
            </a:xfrm>
            <a:prstGeom prst="rect">
              <a:avLst/>
            </a:prstGeom>
          </p:spPr>
        </p:pic>
      </p:grpSp>
      <p:grpSp>
        <p:nvGrpSpPr>
          <p:cNvPr id="5" name="群組 4"/>
          <p:cNvGrpSpPr/>
          <p:nvPr/>
        </p:nvGrpSpPr>
        <p:grpSpPr>
          <a:xfrm>
            <a:off x="6803869" y="1484784"/>
            <a:ext cx="2130639" cy="4179466"/>
            <a:chOff x="6803869" y="1484784"/>
            <a:chExt cx="2130639" cy="4179466"/>
          </a:xfrm>
        </p:grpSpPr>
        <p:grpSp>
          <p:nvGrpSpPr>
            <p:cNvPr id="16" name="群組 15"/>
            <p:cNvGrpSpPr/>
            <p:nvPr/>
          </p:nvGrpSpPr>
          <p:grpSpPr>
            <a:xfrm>
              <a:off x="6803869" y="1484784"/>
              <a:ext cx="2130639" cy="2748352"/>
              <a:chOff x="6803869" y="1832776"/>
              <a:chExt cx="2130639" cy="2748352"/>
            </a:xfrm>
          </p:grpSpPr>
          <p:sp>
            <p:nvSpPr>
              <p:cNvPr id="17" name="圓角矩形 16"/>
              <p:cNvSpPr/>
              <p:nvPr/>
            </p:nvSpPr>
            <p:spPr>
              <a:xfrm>
                <a:off x="7070271" y="1832776"/>
                <a:ext cx="1800200" cy="102310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Follow-up Activities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圓角矩形 17"/>
              <p:cNvSpPr/>
              <p:nvPr/>
            </p:nvSpPr>
            <p:spPr>
              <a:xfrm>
                <a:off x="7080043" y="2780928"/>
                <a:ext cx="1854465" cy="18002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12713" indent="-112713">
                  <a:buFont typeface="Arial" panose="020B0604020202020204" pitchFamily="34" charset="0"/>
                  <a:buChar char="•"/>
                  <a:tabLst>
                    <a:tab pos="112713" algn="l"/>
                  </a:tabLst>
                </a:pP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Report to hosp.</a:t>
                </a:r>
                <a:endPara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2713" indent="-112713">
                  <a:buFont typeface="Arial" panose="020B0604020202020204" pitchFamily="34" charset="0"/>
                  <a:buChar char="•"/>
                  <a:tabLst>
                    <a:tab pos="112713" algn="l"/>
                  </a:tabLst>
                </a:pP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Symposium</a:t>
                </a:r>
                <a:endPara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2713" indent="-112713">
                  <a:buFont typeface="Arial" panose="020B0604020202020204" pitchFamily="34" charset="0"/>
                  <a:buChar char="•"/>
                  <a:tabLst>
                    <a:tab pos="112713" algn="l"/>
                  </a:tabLst>
                </a:pP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Advocacy</a:t>
                </a:r>
              </a:p>
              <a:p>
                <a:pPr>
                  <a:tabLst>
                    <a:tab pos="112713" algn="l"/>
                  </a:tabLst>
                </a:pPr>
                <a:endParaRPr lang="en-US" altLang="zh-TW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向右箭號 18"/>
              <p:cNvSpPr/>
              <p:nvPr/>
            </p:nvSpPr>
            <p:spPr>
              <a:xfrm>
                <a:off x="6803869" y="2246892"/>
                <a:ext cx="216403" cy="216024"/>
              </a:xfrm>
              <a:prstGeom prst="rightArrow">
                <a:avLst/>
              </a:prstGeom>
              <a:solidFill>
                <a:srgbClr val="6600FF"/>
              </a:solidFill>
              <a:ln>
                <a:solidFill>
                  <a:srgbClr val="66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379" y="4306740"/>
              <a:ext cx="1816129" cy="1357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971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395536" y="201960"/>
            <a:ext cx="8001000" cy="1066800"/>
          </a:xfrm>
        </p:spPr>
        <p:txBody>
          <a:bodyPr/>
          <a:lstStyle/>
          <a:p>
            <a:r>
              <a:rPr lang="en-US" altLang="zh-TW" sz="3200" dirty="0" smtClean="0">
                <a:solidFill>
                  <a:srgbClr val="0000CC"/>
                </a:solidFill>
                <a:latin typeface="Times New Roman" pitchFamily="18" charset="0"/>
              </a:rPr>
              <a:t>TSAR Progress </a:t>
            </a:r>
            <a:endParaRPr lang="zh-TW" altLang="en-US" sz="20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8" name="Picture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5507" y="-5297"/>
            <a:ext cx="1291918" cy="118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780990"/>
              </p:ext>
            </p:extLst>
          </p:nvPr>
        </p:nvGraphicFramePr>
        <p:xfrm>
          <a:off x="1200023" y="1772816"/>
          <a:ext cx="4152000" cy="387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35891445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63583743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37345066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892660945"/>
                    </a:ext>
                  </a:extLst>
                </a:gridCol>
              </a:tblGrid>
              <a:tr h="514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TSAR</a:t>
                      </a: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Collection time</a:t>
                      </a: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No. of Hospitals</a:t>
                      </a: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No. of isolates</a:t>
                      </a:r>
                    </a:p>
                  </a:txBody>
                  <a:tcPr marT="45725" marB="45725" anchor="ctr" horzOverflow="overflow"/>
                </a:tc>
                <a:extLst>
                  <a:ext uri="{0D108BD9-81ED-4DB2-BD59-A6C34878D82A}">
                    <a16:rowId xmlns:a16="http://schemas.microsoft.com/office/drawing/2014/main" val="3776124889"/>
                  </a:ext>
                </a:extLst>
              </a:tr>
              <a:tr h="302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Oct-Dec 1998</a:t>
                      </a: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~6000</a:t>
                      </a:r>
                    </a:p>
                  </a:txBody>
                  <a:tcPr marT="45725" marB="45725" anchor="ctr" horzOverflow="overflow"/>
                </a:tc>
                <a:extLst>
                  <a:ext uri="{0D108BD9-81ED-4DB2-BD59-A6C34878D82A}">
                    <a16:rowId xmlns:a16="http://schemas.microsoft.com/office/drawing/2014/main" val="2431297079"/>
                  </a:ext>
                </a:extLst>
              </a:tr>
              <a:tr h="302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II</a:t>
                      </a: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Mar-May 2000</a:t>
                      </a: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~3200</a:t>
                      </a:r>
                    </a:p>
                  </a:txBody>
                  <a:tcPr marT="45725" marB="45725" anchor="ctr" horzOverflow="overflow"/>
                </a:tc>
                <a:extLst>
                  <a:ext uri="{0D108BD9-81ED-4DB2-BD59-A6C34878D82A}">
                    <a16:rowId xmlns:a16="http://schemas.microsoft.com/office/drawing/2014/main" val="963185845"/>
                  </a:ext>
                </a:extLst>
              </a:tr>
              <a:tr h="302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III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Jul-Sep 2002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~6000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24501"/>
                  </a:ext>
                </a:extLst>
              </a:tr>
              <a:tr h="302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IV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Jul-Sep 2004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~6500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143497"/>
                  </a:ext>
                </a:extLst>
              </a:tr>
              <a:tr h="302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V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Jul-Sep 2006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~6300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870765"/>
                  </a:ext>
                </a:extLst>
              </a:tr>
              <a:tr h="302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VI 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Jul-Sep 2008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26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~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7300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850971"/>
                  </a:ext>
                </a:extLst>
              </a:tr>
              <a:tr h="302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VII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Jul-Sep 2010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26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~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7400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017767"/>
                  </a:ext>
                </a:extLst>
              </a:tr>
              <a:tr h="302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VIII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Jul-Sep 2012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27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~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8000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99035"/>
                  </a:ext>
                </a:extLst>
              </a:tr>
              <a:tr h="302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IX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Jul-Sep 2014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26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~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7600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189869"/>
                  </a:ext>
                </a:extLst>
              </a:tr>
              <a:tr h="302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Jul-Sep 2016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25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~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7600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740892"/>
                  </a:ext>
                </a:extLst>
              </a:tr>
              <a:tr h="302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X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Jul-Sep 2018</a:t>
                      </a: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25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Ongoing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886977"/>
                  </a:ext>
                </a:extLst>
              </a:tr>
            </a:tbl>
          </a:graphicData>
        </a:graphic>
      </p:graphicFrame>
      <p:sp>
        <p:nvSpPr>
          <p:cNvPr id="5" name="右大括弧 4"/>
          <p:cNvSpPr/>
          <p:nvPr/>
        </p:nvSpPr>
        <p:spPr>
          <a:xfrm>
            <a:off x="5414446" y="2926986"/>
            <a:ext cx="453698" cy="2592288"/>
          </a:xfrm>
          <a:prstGeom prst="rightBrac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FF"/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6017840" y="1721796"/>
            <a:ext cx="2496896" cy="4613917"/>
            <a:chOff x="3429000" y="1721796"/>
            <a:chExt cx="2496896" cy="4613917"/>
          </a:xfrm>
        </p:grpSpPr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4820056" y="5329084"/>
              <a:ext cx="110584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 sz="1200">
                  <a:solidFill>
                    <a:srgbClr val="FFFFFF"/>
                  </a:solidFill>
                  <a:latin typeface="Times New Roman" panose="02020603050405020304" pitchFamily="18" charset="0"/>
                </a:rPr>
                <a:t>* </a:t>
              </a:r>
              <a:r>
                <a:rPr kumimoji="0" lang="en-US" altLang="zh-TW" sz="12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Population:  22.4 mil</a:t>
              </a:r>
            </a:p>
            <a:p>
              <a:r>
                <a:rPr kumimoji="0" lang="en-US" altLang="zh-TW" sz="12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*Area: 142 x 394 km </a:t>
              </a:r>
            </a:p>
          </p:txBody>
        </p:sp>
        <p:graphicFrame>
          <p:nvGraphicFramePr>
            <p:cNvPr id="1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9734197"/>
                </p:ext>
              </p:extLst>
            </p:nvPr>
          </p:nvGraphicFramePr>
          <p:xfrm>
            <a:off x="3429000" y="1721796"/>
            <a:ext cx="2418742" cy="4613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178" name="Image" r:id="rId5" imgW="5896223" imgH="10953759" progId="">
                    <p:embed/>
                  </p:oleObj>
                </mc:Choice>
                <mc:Fallback>
                  <p:oleObj name="Image" r:id="rId5" imgW="5896223" imgH="10953759" progId="">
                    <p:embed/>
                    <p:pic>
                      <p:nvPicPr>
                        <p:cNvPr id="102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1721796"/>
                          <a:ext cx="2418742" cy="4613917"/>
                        </a:xfrm>
                        <a:prstGeom prst="rect">
                          <a:avLst/>
                        </a:prstGeom>
                        <a:solidFill>
                          <a:srgbClr val="33CC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4499043" y="2490782"/>
              <a:ext cx="1016540" cy="549276"/>
            </a:xfrm>
            <a:custGeom>
              <a:avLst/>
              <a:gdLst>
                <a:gd name="T0" fmla="*/ 0 w 1320"/>
                <a:gd name="T1" fmla="*/ 0 h 585"/>
                <a:gd name="T2" fmla="*/ 2147483647 w 1320"/>
                <a:gd name="T3" fmla="*/ 2147483647 h 585"/>
                <a:gd name="T4" fmla="*/ 2147483647 w 1320"/>
                <a:gd name="T5" fmla="*/ 2147483647 h 585"/>
                <a:gd name="T6" fmla="*/ 2147483647 w 1320"/>
                <a:gd name="T7" fmla="*/ 2147483647 h 585"/>
                <a:gd name="T8" fmla="*/ 2147483647 w 1320"/>
                <a:gd name="T9" fmla="*/ 2147483647 h 585"/>
                <a:gd name="T10" fmla="*/ 2147483647 w 1320"/>
                <a:gd name="T11" fmla="*/ 2147483647 h 585"/>
                <a:gd name="T12" fmla="*/ 2147483647 w 1320"/>
                <a:gd name="T13" fmla="*/ 2147483647 h 585"/>
                <a:gd name="T14" fmla="*/ 2147483647 w 1320"/>
                <a:gd name="T15" fmla="*/ 2147483647 h 585"/>
                <a:gd name="T16" fmla="*/ 2147483647 w 1320"/>
                <a:gd name="T17" fmla="*/ 2147483647 h 585"/>
                <a:gd name="T18" fmla="*/ 2147483647 w 1320"/>
                <a:gd name="T19" fmla="*/ 2147483647 h 585"/>
                <a:gd name="T20" fmla="*/ 2147483647 w 1320"/>
                <a:gd name="T21" fmla="*/ 2147483647 h 585"/>
                <a:gd name="T22" fmla="*/ 2147483647 w 1320"/>
                <a:gd name="T23" fmla="*/ 2147483647 h 585"/>
                <a:gd name="T24" fmla="*/ 2147483647 w 1320"/>
                <a:gd name="T25" fmla="*/ 2147483647 h 585"/>
                <a:gd name="T26" fmla="*/ 2147483647 w 1320"/>
                <a:gd name="T27" fmla="*/ 2147483647 h 585"/>
                <a:gd name="T28" fmla="*/ 2147483647 w 1320"/>
                <a:gd name="T29" fmla="*/ 2147483647 h 585"/>
                <a:gd name="T30" fmla="*/ 2147483647 w 1320"/>
                <a:gd name="T31" fmla="*/ 2147483647 h 585"/>
                <a:gd name="T32" fmla="*/ 2147483647 w 1320"/>
                <a:gd name="T33" fmla="*/ 2147483647 h 585"/>
                <a:gd name="T34" fmla="*/ 2147483647 w 1320"/>
                <a:gd name="T35" fmla="*/ 2147483647 h 585"/>
                <a:gd name="T36" fmla="*/ 2147483647 w 1320"/>
                <a:gd name="T37" fmla="*/ 2147483647 h 5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20"/>
                <a:gd name="T58" fmla="*/ 0 h 585"/>
                <a:gd name="T59" fmla="*/ 1320 w 1320"/>
                <a:gd name="T60" fmla="*/ 585 h 5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20" h="585">
                  <a:moveTo>
                    <a:pt x="0" y="0"/>
                  </a:moveTo>
                  <a:cubicBezTo>
                    <a:pt x="43" y="11"/>
                    <a:pt x="89" y="35"/>
                    <a:pt x="128" y="56"/>
                  </a:cubicBezTo>
                  <a:cubicBezTo>
                    <a:pt x="145" y="65"/>
                    <a:pt x="176" y="88"/>
                    <a:pt x="176" y="88"/>
                  </a:cubicBezTo>
                  <a:cubicBezTo>
                    <a:pt x="200" y="124"/>
                    <a:pt x="213" y="127"/>
                    <a:pt x="256" y="136"/>
                  </a:cubicBezTo>
                  <a:cubicBezTo>
                    <a:pt x="312" y="192"/>
                    <a:pt x="287" y="266"/>
                    <a:pt x="328" y="328"/>
                  </a:cubicBezTo>
                  <a:cubicBezTo>
                    <a:pt x="364" y="319"/>
                    <a:pt x="382" y="325"/>
                    <a:pt x="416" y="336"/>
                  </a:cubicBezTo>
                  <a:cubicBezTo>
                    <a:pt x="456" y="326"/>
                    <a:pt x="470" y="317"/>
                    <a:pt x="512" y="328"/>
                  </a:cubicBezTo>
                  <a:cubicBezTo>
                    <a:pt x="528" y="332"/>
                    <a:pt x="560" y="344"/>
                    <a:pt x="560" y="344"/>
                  </a:cubicBezTo>
                  <a:cubicBezTo>
                    <a:pt x="565" y="352"/>
                    <a:pt x="573" y="359"/>
                    <a:pt x="576" y="368"/>
                  </a:cubicBezTo>
                  <a:cubicBezTo>
                    <a:pt x="581" y="383"/>
                    <a:pt x="576" y="402"/>
                    <a:pt x="584" y="416"/>
                  </a:cubicBezTo>
                  <a:cubicBezTo>
                    <a:pt x="586" y="420"/>
                    <a:pt x="654" y="437"/>
                    <a:pt x="664" y="440"/>
                  </a:cubicBezTo>
                  <a:cubicBezTo>
                    <a:pt x="683" y="497"/>
                    <a:pt x="774" y="499"/>
                    <a:pt x="824" y="504"/>
                  </a:cubicBezTo>
                  <a:cubicBezTo>
                    <a:pt x="844" y="535"/>
                    <a:pt x="853" y="540"/>
                    <a:pt x="888" y="528"/>
                  </a:cubicBezTo>
                  <a:cubicBezTo>
                    <a:pt x="923" y="540"/>
                    <a:pt x="957" y="548"/>
                    <a:pt x="992" y="560"/>
                  </a:cubicBezTo>
                  <a:cubicBezTo>
                    <a:pt x="1011" y="557"/>
                    <a:pt x="1031" y="560"/>
                    <a:pt x="1048" y="552"/>
                  </a:cubicBezTo>
                  <a:cubicBezTo>
                    <a:pt x="1075" y="540"/>
                    <a:pt x="1056" y="520"/>
                    <a:pt x="1072" y="504"/>
                  </a:cubicBezTo>
                  <a:cubicBezTo>
                    <a:pt x="1078" y="498"/>
                    <a:pt x="1088" y="499"/>
                    <a:pt x="1096" y="496"/>
                  </a:cubicBezTo>
                  <a:cubicBezTo>
                    <a:pt x="1129" y="545"/>
                    <a:pt x="1202" y="546"/>
                    <a:pt x="1256" y="560"/>
                  </a:cubicBezTo>
                  <a:cubicBezTo>
                    <a:pt x="1316" y="575"/>
                    <a:pt x="1287" y="585"/>
                    <a:pt x="1320" y="568"/>
                  </a:cubicBezTo>
                </a:path>
              </a:pathLst>
            </a:custGeom>
            <a:noFill/>
            <a:ln w="38100" cap="flat" cmpd="sng">
              <a:solidFill>
                <a:srgbClr val="5F5F5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885818" y="2216144"/>
              <a:ext cx="308752" cy="45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2800" b="1" dirty="0"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3803515" y="4479619"/>
              <a:ext cx="321013" cy="45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2800" b="1" dirty="0"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4976103" y="3001151"/>
              <a:ext cx="319898" cy="45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2800" b="1" dirty="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>
              <a:off x="3910013" y="3426310"/>
              <a:ext cx="160337" cy="16386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dirty="0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25" name="AutoShape 11"/>
            <p:cNvSpPr>
              <a:spLocks noChangeArrowheads="1"/>
            </p:cNvSpPr>
            <p:nvPr/>
          </p:nvSpPr>
          <p:spPr bwMode="auto">
            <a:xfrm>
              <a:off x="5194300" y="3313854"/>
              <a:ext cx="160338" cy="16547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+mn-lt"/>
                <a:ea typeface="+mn-ea"/>
              </a:endParaRP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auto">
            <a:xfrm>
              <a:off x="4013200" y="3151596"/>
              <a:ext cx="160338" cy="16225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dirty="0">
                <a:solidFill>
                  <a:srgbClr val="006600"/>
                </a:solidFill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27" name="AutoShape 13"/>
            <p:cNvSpPr>
              <a:spLocks noChangeArrowheads="1"/>
            </p:cNvSpPr>
            <p:nvPr/>
          </p:nvSpPr>
          <p:spPr bwMode="auto">
            <a:xfrm>
              <a:off x="5194300" y="1887267"/>
              <a:ext cx="160338" cy="16547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dirty="0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3800475" y="5074597"/>
              <a:ext cx="161925" cy="16386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dirty="0">
                <a:solidFill>
                  <a:srgbClr val="FF0000"/>
                </a:solidFill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29" name="AutoShape 15"/>
            <p:cNvSpPr>
              <a:spLocks noChangeArrowheads="1"/>
            </p:cNvSpPr>
            <p:nvPr/>
          </p:nvSpPr>
          <p:spPr bwMode="auto">
            <a:xfrm>
              <a:off x="3641725" y="4581396"/>
              <a:ext cx="158750" cy="16386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+mn-lt"/>
                <a:ea typeface="+mn-ea"/>
              </a:endParaRPr>
            </a:p>
          </p:txBody>
        </p:sp>
        <p:sp>
          <p:nvSpPr>
            <p:cNvPr id="30" name="AutoShape 16"/>
            <p:cNvSpPr>
              <a:spLocks noChangeArrowheads="1"/>
            </p:cNvSpPr>
            <p:nvPr/>
          </p:nvSpPr>
          <p:spPr bwMode="auto">
            <a:xfrm>
              <a:off x="3857625" y="5182234"/>
              <a:ext cx="160338" cy="16707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dirty="0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31" name="AutoShape 17"/>
            <p:cNvSpPr>
              <a:spLocks noChangeArrowheads="1"/>
            </p:cNvSpPr>
            <p:nvPr/>
          </p:nvSpPr>
          <p:spPr bwMode="auto">
            <a:xfrm>
              <a:off x="3964021" y="5292089"/>
              <a:ext cx="107004" cy="109855"/>
            </a:xfrm>
            <a:prstGeom prst="flowChartExtra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endParaRPr kumimoji="0"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4329619" y="2986275"/>
              <a:ext cx="801417" cy="2800163"/>
            </a:xfrm>
            <a:custGeom>
              <a:avLst/>
              <a:gdLst>
                <a:gd name="T0" fmla="*/ 2147483647 w 718"/>
                <a:gd name="T1" fmla="*/ 0 h 2473"/>
                <a:gd name="T2" fmla="*/ 2147483647 w 718"/>
                <a:gd name="T3" fmla="*/ 2147483647 h 2473"/>
                <a:gd name="T4" fmla="*/ 2147483647 w 718"/>
                <a:gd name="T5" fmla="*/ 2147483647 h 2473"/>
                <a:gd name="T6" fmla="*/ 2147483647 w 718"/>
                <a:gd name="T7" fmla="*/ 2147483647 h 2473"/>
                <a:gd name="T8" fmla="*/ 2147483647 w 718"/>
                <a:gd name="T9" fmla="*/ 2147483647 h 2473"/>
                <a:gd name="T10" fmla="*/ 2147483647 w 718"/>
                <a:gd name="T11" fmla="*/ 2147483647 h 2473"/>
                <a:gd name="T12" fmla="*/ 2147483647 w 718"/>
                <a:gd name="T13" fmla="*/ 2147483647 h 2473"/>
                <a:gd name="T14" fmla="*/ 2147483647 w 718"/>
                <a:gd name="T15" fmla="*/ 2147483647 h 2473"/>
                <a:gd name="T16" fmla="*/ 2147483647 w 718"/>
                <a:gd name="T17" fmla="*/ 2147483647 h 2473"/>
                <a:gd name="T18" fmla="*/ 2147483647 w 718"/>
                <a:gd name="T19" fmla="*/ 2147483647 h 2473"/>
                <a:gd name="T20" fmla="*/ 2147483647 w 718"/>
                <a:gd name="T21" fmla="*/ 2147483647 h 2473"/>
                <a:gd name="T22" fmla="*/ 2147483647 w 718"/>
                <a:gd name="T23" fmla="*/ 2147483647 h 2473"/>
                <a:gd name="T24" fmla="*/ 2147483647 w 718"/>
                <a:gd name="T25" fmla="*/ 2147483647 h 2473"/>
                <a:gd name="T26" fmla="*/ 2147483647 w 718"/>
                <a:gd name="T27" fmla="*/ 2147483647 h 2473"/>
                <a:gd name="T28" fmla="*/ 2147483647 w 718"/>
                <a:gd name="T29" fmla="*/ 2147483647 h 2473"/>
                <a:gd name="T30" fmla="*/ 2147483647 w 718"/>
                <a:gd name="T31" fmla="*/ 2147483647 h 2473"/>
                <a:gd name="T32" fmla="*/ 2147483647 w 718"/>
                <a:gd name="T33" fmla="*/ 2147483647 h 2473"/>
                <a:gd name="T34" fmla="*/ 2147483647 w 718"/>
                <a:gd name="T35" fmla="*/ 2147483647 h 2473"/>
                <a:gd name="T36" fmla="*/ 2147483647 w 718"/>
                <a:gd name="T37" fmla="*/ 2147483647 h 2473"/>
                <a:gd name="T38" fmla="*/ 2147483647 w 718"/>
                <a:gd name="T39" fmla="*/ 2147483647 h 2473"/>
                <a:gd name="T40" fmla="*/ 2147483647 w 718"/>
                <a:gd name="T41" fmla="*/ 2147483647 h 2473"/>
                <a:gd name="T42" fmla="*/ 2147483647 w 718"/>
                <a:gd name="T43" fmla="*/ 2147483647 h 2473"/>
                <a:gd name="T44" fmla="*/ 2147483647 w 718"/>
                <a:gd name="T45" fmla="*/ 2147483647 h 2473"/>
                <a:gd name="T46" fmla="*/ 2147483647 w 718"/>
                <a:gd name="T47" fmla="*/ 2147483647 h 2473"/>
                <a:gd name="T48" fmla="*/ 2147483647 w 718"/>
                <a:gd name="T49" fmla="*/ 2147483647 h 2473"/>
                <a:gd name="T50" fmla="*/ 2147483647 w 718"/>
                <a:gd name="T51" fmla="*/ 2147483647 h 2473"/>
                <a:gd name="T52" fmla="*/ 2147483647 w 718"/>
                <a:gd name="T53" fmla="*/ 2147483647 h 2473"/>
                <a:gd name="T54" fmla="*/ 2147483647 w 718"/>
                <a:gd name="T55" fmla="*/ 2147483647 h 2473"/>
                <a:gd name="T56" fmla="*/ 2147483647 w 718"/>
                <a:gd name="T57" fmla="*/ 2147483647 h 2473"/>
                <a:gd name="T58" fmla="*/ 2147483647 w 718"/>
                <a:gd name="T59" fmla="*/ 2147483647 h 2473"/>
                <a:gd name="T60" fmla="*/ 2147483647 w 718"/>
                <a:gd name="T61" fmla="*/ 2147483647 h 2473"/>
                <a:gd name="T62" fmla="*/ 2147483647 w 718"/>
                <a:gd name="T63" fmla="*/ 2147483647 h 2473"/>
                <a:gd name="T64" fmla="*/ 2147483647 w 718"/>
                <a:gd name="T65" fmla="*/ 2147483647 h 2473"/>
                <a:gd name="T66" fmla="*/ 0 w 718"/>
                <a:gd name="T67" fmla="*/ 2147483647 h 2473"/>
                <a:gd name="T68" fmla="*/ 2147483647 w 718"/>
                <a:gd name="T69" fmla="*/ 2147483647 h 2473"/>
                <a:gd name="T70" fmla="*/ 2147483647 w 718"/>
                <a:gd name="T71" fmla="*/ 2147483647 h 2473"/>
                <a:gd name="T72" fmla="*/ 2147483647 w 718"/>
                <a:gd name="T73" fmla="*/ 2147483647 h 2473"/>
                <a:gd name="T74" fmla="*/ 2147483647 w 718"/>
                <a:gd name="T75" fmla="*/ 2147483647 h 24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8"/>
                <a:gd name="T115" fmla="*/ 0 h 2473"/>
                <a:gd name="T116" fmla="*/ 718 w 718"/>
                <a:gd name="T117" fmla="*/ 2473 h 24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8" h="2473">
                  <a:moveTo>
                    <a:pt x="718" y="0"/>
                  </a:moveTo>
                  <a:cubicBezTo>
                    <a:pt x="708" y="41"/>
                    <a:pt x="687" y="55"/>
                    <a:pt x="664" y="89"/>
                  </a:cubicBezTo>
                  <a:cubicBezTo>
                    <a:pt x="680" y="136"/>
                    <a:pt x="661" y="121"/>
                    <a:pt x="620" y="133"/>
                  </a:cubicBezTo>
                  <a:cubicBezTo>
                    <a:pt x="614" y="151"/>
                    <a:pt x="608" y="169"/>
                    <a:pt x="602" y="187"/>
                  </a:cubicBezTo>
                  <a:cubicBezTo>
                    <a:pt x="599" y="196"/>
                    <a:pt x="594" y="213"/>
                    <a:pt x="594" y="213"/>
                  </a:cubicBezTo>
                  <a:cubicBezTo>
                    <a:pt x="607" y="283"/>
                    <a:pt x="599" y="349"/>
                    <a:pt x="558" y="408"/>
                  </a:cubicBezTo>
                  <a:cubicBezTo>
                    <a:pt x="551" y="467"/>
                    <a:pt x="554" y="477"/>
                    <a:pt x="540" y="523"/>
                  </a:cubicBezTo>
                  <a:cubicBezTo>
                    <a:pt x="532" y="550"/>
                    <a:pt x="523" y="576"/>
                    <a:pt x="514" y="603"/>
                  </a:cubicBezTo>
                  <a:cubicBezTo>
                    <a:pt x="511" y="612"/>
                    <a:pt x="505" y="630"/>
                    <a:pt x="505" y="630"/>
                  </a:cubicBezTo>
                  <a:cubicBezTo>
                    <a:pt x="508" y="665"/>
                    <a:pt x="508" y="701"/>
                    <a:pt x="514" y="736"/>
                  </a:cubicBezTo>
                  <a:cubicBezTo>
                    <a:pt x="517" y="754"/>
                    <a:pt x="532" y="789"/>
                    <a:pt x="532" y="789"/>
                  </a:cubicBezTo>
                  <a:cubicBezTo>
                    <a:pt x="520" y="824"/>
                    <a:pt x="508" y="860"/>
                    <a:pt x="496" y="895"/>
                  </a:cubicBezTo>
                  <a:cubicBezTo>
                    <a:pt x="492" y="906"/>
                    <a:pt x="473" y="901"/>
                    <a:pt x="461" y="904"/>
                  </a:cubicBezTo>
                  <a:cubicBezTo>
                    <a:pt x="444" y="956"/>
                    <a:pt x="426" y="958"/>
                    <a:pt x="372" y="966"/>
                  </a:cubicBezTo>
                  <a:cubicBezTo>
                    <a:pt x="336" y="990"/>
                    <a:pt x="322" y="993"/>
                    <a:pt x="337" y="1037"/>
                  </a:cubicBezTo>
                  <a:cubicBezTo>
                    <a:pt x="331" y="1046"/>
                    <a:pt x="324" y="1054"/>
                    <a:pt x="319" y="1064"/>
                  </a:cubicBezTo>
                  <a:cubicBezTo>
                    <a:pt x="315" y="1072"/>
                    <a:pt x="316" y="1084"/>
                    <a:pt x="310" y="1090"/>
                  </a:cubicBezTo>
                  <a:cubicBezTo>
                    <a:pt x="295" y="1105"/>
                    <a:pt x="257" y="1126"/>
                    <a:pt x="257" y="1126"/>
                  </a:cubicBezTo>
                  <a:cubicBezTo>
                    <a:pt x="260" y="1135"/>
                    <a:pt x="262" y="1144"/>
                    <a:pt x="266" y="1152"/>
                  </a:cubicBezTo>
                  <a:cubicBezTo>
                    <a:pt x="271" y="1162"/>
                    <a:pt x="279" y="1169"/>
                    <a:pt x="283" y="1179"/>
                  </a:cubicBezTo>
                  <a:cubicBezTo>
                    <a:pt x="290" y="1196"/>
                    <a:pt x="301" y="1232"/>
                    <a:pt x="301" y="1232"/>
                  </a:cubicBezTo>
                  <a:cubicBezTo>
                    <a:pt x="274" y="1250"/>
                    <a:pt x="248" y="1259"/>
                    <a:pt x="221" y="1277"/>
                  </a:cubicBezTo>
                  <a:cubicBezTo>
                    <a:pt x="175" y="1346"/>
                    <a:pt x="193" y="1309"/>
                    <a:pt x="168" y="1383"/>
                  </a:cubicBezTo>
                  <a:cubicBezTo>
                    <a:pt x="165" y="1392"/>
                    <a:pt x="159" y="1409"/>
                    <a:pt x="159" y="1409"/>
                  </a:cubicBezTo>
                  <a:cubicBezTo>
                    <a:pt x="153" y="1453"/>
                    <a:pt x="148" y="1498"/>
                    <a:pt x="142" y="1542"/>
                  </a:cubicBezTo>
                  <a:cubicBezTo>
                    <a:pt x="139" y="1563"/>
                    <a:pt x="118" y="1578"/>
                    <a:pt x="106" y="1596"/>
                  </a:cubicBezTo>
                  <a:cubicBezTo>
                    <a:pt x="100" y="1605"/>
                    <a:pt x="88" y="1622"/>
                    <a:pt x="88" y="1622"/>
                  </a:cubicBezTo>
                  <a:cubicBezTo>
                    <a:pt x="94" y="1647"/>
                    <a:pt x="116" y="1750"/>
                    <a:pt x="124" y="1764"/>
                  </a:cubicBezTo>
                  <a:cubicBezTo>
                    <a:pt x="129" y="1773"/>
                    <a:pt x="142" y="1776"/>
                    <a:pt x="151" y="1782"/>
                  </a:cubicBezTo>
                  <a:cubicBezTo>
                    <a:pt x="161" y="1814"/>
                    <a:pt x="183" y="1854"/>
                    <a:pt x="159" y="1888"/>
                  </a:cubicBezTo>
                  <a:cubicBezTo>
                    <a:pt x="147" y="1905"/>
                    <a:pt x="124" y="1911"/>
                    <a:pt x="106" y="1923"/>
                  </a:cubicBezTo>
                  <a:cubicBezTo>
                    <a:pt x="97" y="1929"/>
                    <a:pt x="80" y="1941"/>
                    <a:pt x="80" y="1941"/>
                  </a:cubicBezTo>
                  <a:cubicBezTo>
                    <a:pt x="14" y="2041"/>
                    <a:pt x="118" y="1889"/>
                    <a:pt x="35" y="1994"/>
                  </a:cubicBezTo>
                  <a:cubicBezTo>
                    <a:pt x="22" y="2011"/>
                    <a:pt x="0" y="2047"/>
                    <a:pt x="0" y="2047"/>
                  </a:cubicBezTo>
                  <a:cubicBezTo>
                    <a:pt x="7" y="2104"/>
                    <a:pt x="12" y="2177"/>
                    <a:pt x="44" y="2225"/>
                  </a:cubicBezTo>
                  <a:cubicBezTo>
                    <a:pt x="32" y="2272"/>
                    <a:pt x="38" y="2312"/>
                    <a:pt x="53" y="2358"/>
                  </a:cubicBezTo>
                  <a:cubicBezTo>
                    <a:pt x="50" y="2367"/>
                    <a:pt x="44" y="2375"/>
                    <a:pt x="44" y="2384"/>
                  </a:cubicBezTo>
                  <a:cubicBezTo>
                    <a:pt x="44" y="2423"/>
                    <a:pt x="97" y="2473"/>
                    <a:pt x="133" y="2473"/>
                  </a:cubicBezTo>
                </a:path>
              </a:pathLst>
            </a:custGeom>
            <a:noFill/>
            <a:ln w="38100" cmpd="sng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3608455" y="3925765"/>
              <a:ext cx="1096794" cy="267772"/>
            </a:xfrm>
            <a:custGeom>
              <a:avLst/>
              <a:gdLst>
                <a:gd name="T0" fmla="*/ 0 w 984"/>
                <a:gd name="T1" fmla="*/ 2147483647 h 234"/>
                <a:gd name="T2" fmla="*/ 2147483647 w 984"/>
                <a:gd name="T3" fmla="*/ 2147483647 h 234"/>
                <a:gd name="T4" fmla="*/ 2147483647 w 984"/>
                <a:gd name="T5" fmla="*/ 2147483647 h 234"/>
                <a:gd name="T6" fmla="*/ 2147483647 w 984"/>
                <a:gd name="T7" fmla="*/ 2147483647 h 234"/>
                <a:gd name="T8" fmla="*/ 2147483647 w 984"/>
                <a:gd name="T9" fmla="*/ 2147483647 h 234"/>
                <a:gd name="T10" fmla="*/ 2147483647 w 984"/>
                <a:gd name="T11" fmla="*/ 2147483647 h 234"/>
                <a:gd name="T12" fmla="*/ 2147483647 w 984"/>
                <a:gd name="T13" fmla="*/ 2147483647 h 234"/>
                <a:gd name="T14" fmla="*/ 2147483647 w 984"/>
                <a:gd name="T15" fmla="*/ 2147483647 h 234"/>
                <a:gd name="T16" fmla="*/ 2147483647 w 984"/>
                <a:gd name="T17" fmla="*/ 2147483647 h 234"/>
                <a:gd name="T18" fmla="*/ 2147483647 w 984"/>
                <a:gd name="T19" fmla="*/ 2147483647 h 234"/>
                <a:gd name="T20" fmla="*/ 2147483647 w 984"/>
                <a:gd name="T21" fmla="*/ 2147483647 h 234"/>
                <a:gd name="T22" fmla="*/ 2147483647 w 984"/>
                <a:gd name="T23" fmla="*/ 2147483647 h 234"/>
                <a:gd name="T24" fmla="*/ 2147483647 w 984"/>
                <a:gd name="T25" fmla="*/ 2147483647 h 234"/>
                <a:gd name="T26" fmla="*/ 2147483647 w 984"/>
                <a:gd name="T27" fmla="*/ 2147483647 h 234"/>
                <a:gd name="T28" fmla="*/ 2147483647 w 984"/>
                <a:gd name="T29" fmla="*/ 2147483647 h 234"/>
                <a:gd name="T30" fmla="*/ 2147483647 w 984"/>
                <a:gd name="T31" fmla="*/ 2147483647 h 2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84"/>
                <a:gd name="T49" fmla="*/ 0 h 234"/>
                <a:gd name="T50" fmla="*/ 984 w 984"/>
                <a:gd name="T51" fmla="*/ 234 h 2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84" h="234">
                  <a:moveTo>
                    <a:pt x="0" y="154"/>
                  </a:moveTo>
                  <a:cubicBezTo>
                    <a:pt x="42" y="161"/>
                    <a:pt x="81" y="173"/>
                    <a:pt x="124" y="154"/>
                  </a:cubicBezTo>
                  <a:cubicBezTo>
                    <a:pt x="132" y="150"/>
                    <a:pt x="127" y="134"/>
                    <a:pt x="133" y="128"/>
                  </a:cubicBezTo>
                  <a:cubicBezTo>
                    <a:pt x="139" y="122"/>
                    <a:pt x="150" y="122"/>
                    <a:pt x="159" y="119"/>
                  </a:cubicBezTo>
                  <a:cubicBezTo>
                    <a:pt x="176" y="69"/>
                    <a:pt x="155" y="105"/>
                    <a:pt x="222" y="83"/>
                  </a:cubicBezTo>
                  <a:cubicBezTo>
                    <a:pt x="241" y="77"/>
                    <a:pt x="256" y="63"/>
                    <a:pt x="275" y="57"/>
                  </a:cubicBezTo>
                  <a:cubicBezTo>
                    <a:pt x="357" y="0"/>
                    <a:pt x="401" y="29"/>
                    <a:pt x="470" y="74"/>
                  </a:cubicBezTo>
                  <a:cubicBezTo>
                    <a:pt x="483" y="83"/>
                    <a:pt x="532" y="90"/>
                    <a:pt x="541" y="92"/>
                  </a:cubicBezTo>
                  <a:cubicBezTo>
                    <a:pt x="580" y="79"/>
                    <a:pt x="596" y="94"/>
                    <a:pt x="638" y="83"/>
                  </a:cubicBezTo>
                  <a:cubicBezTo>
                    <a:pt x="644" y="74"/>
                    <a:pt x="646" y="60"/>
                    <a:pt x="656" y="57"/>
                  </a:cubicBezTo>
                  <a:cubicBezTo>
                    <a:pt x="678" y="51"/>
                    <a:pt x="731" y="75"/>
                    <a:pt x="753" y="83"/>
                  </a:cubicBezTo>
                  <a:cubicBezTo>
                    <a:pt x="732" y="147"/>
                    <a:pt x="724" y="121"/>
                    <a:pt x="753" y="163"/>
                  </a:cubicBezTo>
                  <a:cubicBezTo>
                    <a:pt x="762" y="200"/>
                    <a:pt x="754" y="200"/>
                    <a:pt x="789" y="216"/>
                  </a:cubicBezTo>
                  <a:cubicBezTo>
                    <a:pt x="806" y="223"/>
                    <a:pt x="842" y="234"/>
                    <a:pt x="842" y="234"/>
                  </a:cubicBezTo>
                  <a:cubicBezTo>
                    <a:pt x="864" y="204"/>
                    <a:pt x="905" y="157"/>
                    <a:pt x="939" y="145"/>
                  </a:cubicBezTo>
                  <a:cubicBezTo>
                    <a:pt x="978" y="155"/>
                    <a:pt x="963" y="154"/>
                    <a:pt x="984" y="154"/>
                  </a:cubicBezTo>
                </a:path>
              </a:pathLst>
            </a:custGeom>
            <a:noFill/>
            <a:ln w="38100" cmpd="sng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" name="AutoShape 20"/>
            <p:cNvSpPr>
              <a:spLocks noChangeArrowheads="1"/>
            </p:cNvSpPr>
            <p:nvPr/>
          </p:nvSpPr>
          <p:spPr bwMode="auto">
            <a:xfrm>
              <a:off x="3800475" y="4851291"/>
              <a:ext cx="161925" cy="168684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dirty="0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35" name="AutoShape 21"/>
            <p:cNvSpPr>
              <a:spLocks noChangeArrowheads="1"/>
            </p:cNvSpPr>
            <p:nvPr/>
          </p:nvSpPr>
          <p:spPr bwMode="auto">
            <a:xfrm>
              <a:off x="5087938" y="1940282"/>
              <a:ext cx="160337" cy="168684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+mn-lt"/>
                <a:ea typeface="+mn-ea"/>
              </a:endParaRPr>
            </a:p>
          </p:txBody>
        </p:sp>
        <p:sp>
          <p:nvSpPr>
            <p:cNvPr id="36" name="AutoShape 22"/>
            <p:cNvSpPr>
              <a:spLocks noChangeArrowheads="1"/>
            </p:cNvSpPr>
            <p:nvPr/>
          </p:nvSpPr>
          <p:spPr bwMode="auto">
            <a:xfrm>
              <a:off x="4070350" y="3260839"/>
              <a:ext cx="160338" cy="16386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+mn-lt"/>
                <a:ea typeface="+mn-ea"/>
              </a:endParaRPr>
            </a:p>
          </p:txBody>
        </p:sp>
        <p:sp>
          <p:nvSpPr>
            <p:cNvPr id="37" name="AutoShape 23"/>
            <p:cNvSpPr>
              <a:spLocks noChangeArrowheads="1"/>
            </p:cNvSpPr>
            <p:nvPr/>
          </p:nvSpPr>
          <p:spPr bwMode="auto">
            <a:xfrm>
              <a:off x="3750013" y="4687886"/>
              <a:ext cx="107004" cy="109855"/>
            </a:xfrm>
            <a:prstGeom prst="flowChartExtra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endParaRPr kumimoji="0"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" name="AutoShape 24"/>
            <p:cNvSpPr>
              <a:spLocks noChangeArrowheads="1"/>
            </p:cNvSpPr>
            <p:nvPr/>
          </p:nvSpPr>
          <p:spPr bwMode="auto">
            <a:xfrm>
              <a:off x="3857017" y="4138610"/>
              <a:ext cx="107004" cy="164783"/>
            </a:xfrm>
            <a:prstGeom prst="flowChartExtra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endParaRPr kumimoji="0"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" name="AutoShape 25"/>
            <p:cNvSpPr>
              <a:spLocks noChangeArrowheads="1"/>
            </p:cNvSpPr>
            <p:nvPr/>
          </p:nvSpPr>
          <p:spPr bwMode="auto">
            <a:xfrm>
              <a:off x="4124528" y="3479478"/>
              <a:ext cx="107004" cy="109855"/>
            </a:xfrm>
            <a:prstGeom prst="flowChartExtra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endParaRPr kumimoji="0"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" name="AutoShape 26"/>
            <p:cNvSpPr>
              <a:spLocks noChangeArrowheads="1"/>
            </p:cNvSpPr>
            <p:nvPr/>
          </p:nvSpPr>
          <p:spPr bwMode="auto">
            <a:xfrm>
              <a:off x="4017523" y="3424551"/>
              <a:ext cx="107004" cy="109855"/>
            </a:xfrm>
            <a:prstGeom prst="flowChartExtra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endParaRPr kumimoji="0"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" name="AutoShape 27"/>
            <p:cNvSpPr>
              <a:spLocks noChangeArrowheads="1"/>
            </p:cNvSpPr>
            <p:nvPr/>
          </p:nvSpPr>
          <p:spPr bwMode="auto">
            <a:xfrm>
              <a:off x="4231532" y="3259769"/>
              <a:ext cx="107004" cy="109855"/>
            </a:xfrm>
            <a:prstGeom prst="flowChartExtra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endParaRPr kumimoji="0"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2" name="AutoShape 28"/>
            <p:cNvSpPr>
              <a:spLocks noChangeArrowheads="1"/>
            </p:cNvSpPr>
            <p:nvPr/>
          </p:nvSpPr>
          <p:spPr bwMode="auto">
            <a:xfrm>
              <a:off x="4338536" y="3094986"/>
              <a:ext cx="107004" cy="109855"/>
            </a:xfrm>
            <a:prstGeom prst="flowChartExtra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endParaRPr kumimoji="0"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" name="AutoShape 29"/>
            <p:cNvSpPr>
              <a:spLocks noChangeArrowheads="1"/>
            </p:cNvSpPr>
            <p:nvPr/>
          </p:nvSpPr>
          <p:spPr bwMode="auto">
            <a:xfrm>
              <a:off x="4178030" y="3094986"/>
              <a:ext cx="107004" cy="109855"/>
            </a:xfrm>
            <a:prstGeom prst="flowChartExtra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endParaRPr kumimoji="0"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" name="AutoShape 30"/>
            <p:cNvSpPr>
              <a:spLocks noChangeArrowheads="1"/>
            </p:cNvSpPr>
            <p:nvPr/>
          </p:nvSpPr>
          <p:spPr bwMode="auto">
            <a:xfrm>
              <a:off x="4873557" y="2161217"/>
              <a:ext cx="107004" cy="109855"/>
            </a:xfrm>
            <a:prstGeom prst="flowChartExtra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endParaRPr kumimoji="0"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" name="AutoShape 31"/>
            <p:cNvSpPr>
              <a:spLocks noChangeArrowheads="1"/>
            </p:cNvSpPr>
            <p:nvPr/>
          </p:nvSpPr>
          <p:spPr bwMode="auto">
            <a:xfrm>
              <a:off x="5194570" y="3534407"/>
              <a:ext cx="107004" cy="109855"/>
            </a:xfrm>
            <a:prstGeom prst="flowChartExtra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endParaRPr kumimoji="0"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" name="AutoShape 32"/>
            <p:cNvSpPr>
              <a:spLocks noChangeArrowheads="1"/>
            </p:cNvSpPr>
            <p:nvPr/>
          </p:nvSpPr>
          <p:spPr bwMode="auto">
            <a:xfrm>
              <a:off x="5141068" y="3424551"/>
              <a:ext cx="107004" cy="109855"/>
            </a:xfrm>
            <a:prstGeom prst="flowChartExtra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endParaRPr kumimoji="0"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7" name="AutoShape 33"/>
            <p:cNvSpPr>
              <a:spLocks noChangeArrowheads="1"/>
            </p:cNvSpPr>
            <p:nvPr/>
          </p:nvSpPr>
          <p:spPr bwMode="auto">
            <a:xfrm>
              <a:off x="5301574" y="2051361"/>
              <a:ext cx="107004" cy="109855"/>
            </a:xfrm>
            <a:prstGeom prst="flowChartExtra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endParaRPr kumimoji="0" lang="zh-TW" altLang="en-US" sz="2400">
                <a:solidFill>
                  <a:srgbClr val="CC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" name="AutoShape 34"/>
            <p:cNvSpPr>
              <a:spLocks noChangeArrowheads="1"/>
            </p:cNvSpPr>
            <p:nvPr/>
          </p:nvSpPr>
          <p:spPr bwMode="auto">
            <a:xfrm>
              <a:off x="5034064" y="2051361"/>
              <a:ext cx="107004" cy="109855"/>
            </a:xfrm>
            <a:prstGeom prst="flowChartExtra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endParaRPr kumimoji="0"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9" name="AutoShape 35"/>
            <p:cNvSpPr>
              <a:spLocks noChangeArrowheads="1"/>
            </p:cNvSpPr>
            <p:nvPr/>
          </p:nvSpPr>
          <p:spPr bwMode="auto">
            <a:xfrm>
              <a:off x="5141068" y="2106289"/>
              <a:ext cx="107004" cy="109855"/>
            </a:xfrm>
            <a:prstGeom prst="flowChartExtra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endParaRPr kumimoji="0"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0" name="AutoShape 36"/>
            <p:cNvSpPr>
              <a:spLocks noChangeArrowheads="1"/>
            </p:cNvSpPr>
            <p:nvPr/>
          </p:nvSpPr>
          <p:spPr bwMode="auto">
            <a:xfrm>
              <a:off x="5462081" y="2435855"/>
              <a:ext cx="107004" cy="109855"/>
            </a:xfrm>
            <a:prstGeom prst="flowChartExtra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endParaRPr kumimoji="0"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" name="AutoShape 37"/>
            <p:cNvSpPr>
              <a:spLocks noChangeArrowheads="1"/>
            </p:cNvSpPr>
            <p:nvPr/>
          </p:nvSpPr>
          <p:spPr bwMode="auto">
            <a:xfrm>
              <a:off x="5408579" y="2325999"/>
              <a:ext cx="107004" cy="109855"/>
            </a:xfrm>
            <a:prstGeom prst="flowChartExtra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endParaRPr kumimoji="0" lang="zh-TW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" name="AutoShape 13"/>
            <p:cNvSpPr>
              <a:spLocks noChangeArrowheads="1"/>
            </p:cNvSpPr>
            <p:nvPr/>
          </p:nvSpPr>
          <p:spPr bwMode="auto">
            <a:xfrm>
              <a:off x="5257800" y="2041492"/>
              <a:ext cx="160338" cy="16547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dirty="0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53" name="AutoShape 13"/>
            <p:cNvSpPr>
              <a:spLocks noChangeArrowheads="1"/>
            </p:cNvSpPr>
            <p:nvPr/>
          </p:nvSpPr>
          <p:spPr bwMode="auto">
            <a:xfrm>
              <a:off x="5326063" y="1953134"/>
              <a:ext cx="160337" cy="165471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dirty="0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4215408" y="3200489"/>
              <a:ext cx="399037" cy="52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2800" b="1" dirty="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9" name="群組 53"/>
          <p:cNvGrpSpPr>
            <a:grpSpLocks/>
          </p:cNvGrpSpPr>
          <p:nvPr/>
        </p:nvGrpSpPr>
        <p:grpSpPr bwMode="auto">
          <a:xfrm>
            <a:off x="7388057" y="5663035"/>
            <a:ext cx="1315710" cy="461620"/>
            <a:chOff x="6684579" y="2052640"/>
            <a:chExt cx="2228735" cy="412207"/>
          </a:xfrm>
        </p:grpSpPr>
        <p:sp>
          <p:nvSpPr>
            <p:cNvPr id="10" name="AutoShape 44"/>
            <p:cNvSpPr>
              <a:spLocks noChangeArrowheads="1"/>
            </p:cNvSpPr>
            <p:nvPr/>
          </p:nvSpPr>
          <p:spPr bwMode="auto">
            <a:xfrm>
              <a:off x="6684579" y="2119153"/>
              <a:ext cx="185082" cy="13409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395" tIns="45698" rIns="91395" bIns="45698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800" dirty="0">
                <a:latin typeface="+mn-lt"/>
                <a:ea typeface="+mn-ea"/>
              </a:endParaRPr>
            </a:p>
          </p:txBody>
        </p:sp>
        <p:sp>
          <p:nvSpPr>
            <p:cNvPr id="11" name="AutoShape 45"/>
            <p:cNvSpPr>
              <a:spLocks noChangeArrowheads="1"/>
            </p:cNvSpPr>
            <p:nvPr/>
          </p:nvSpPr>
          <p:spPr bwMode="auto">
            <a:xfrm>
              <a:off x="6710837" y="2300446"/>
              <a:ext cx="171498" cy="113615"/>
            </a:xfrm>
            <a:prstGeom prst="flowChartExtra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95" tIns="45698" rIns="91395" bIns="45698" anchor="ctr"/>
            <a:lstStyle/>
            <a:p>
              <a:pPr eaLnBrk="0" hangingPunct="0"/>
              <a:endParaRPr kumimoji="0" lang="zh-TW" altLang="en-US" sz="1000">
                <a:latin typeface="Times New Roman" pitchFamily="18" charset="0"/>
              </a:endParaRPr>
            </a:p>
          </p:txBody>
        </p:sp>
        <p:sp>
          <p:nvSpPr>
            <p:cNvPr id="12" name="Text Box 46"/>
            <p:cNvSpPr txBox="1">
              <a:spLocks noChangeArrowheads="1"/>
            </p:cNvSpPr>
            <p:nvPr/>
          </p:nvSpPr>
          <p:spPr bwMode="auto">
            <a:xfrm>
              <a:off x="6856538" y="2052640"/>
              <a:ext cx="2056776" cy="412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95" tIns="45698" rIns="91395" bIns="45698">
              <a:spAutoFit/>
            </a:bodyPr>
            <a:lstStyle/>
            <a:p>
              <a:pPr eaLnBrk="0" hangingPunct="0"/>
              <a:r>
                <a:rPr kumimoji="0" lang="en-US" altLang="zh-TW" sz="1200" b="1" dirty="0" smtClean="0">
                  <a:latin typeface="Times New Roman" pitchFamily="18" charset="0"/>
                  <a:cs typeface="Times New Roman" pitchFamily="18" charset="0"/>
                </a:rPr>
                <a:t>Medical </a:t>
              </a:r>
              <a:r>
                <a:rPr kumimoji="0" lang="en-US" altLang="zh-TW" sz="1200" b="1" dirty="0">
                  <a:latin typeface="Times New Roman" pitchFamily="18" charset="0"/>
                  <a:cs typeface="Times New Roman" pitchFamily="18" charset="0"/>
                </a:rPr>
                <a:t>center </a:t>
              </a:r>
              <a:r>
                <a:rPr kumimoji="0" lang="en-US" altLang="zh-TW" sz="1200" b="1" dirty="0" smtClean="0">
                  <a:latin typeface="Times New Roman" pitchFamily="18" charset="0"/>
                  <a:cs typeface="Times New Roman" pitchFamily="18" charset="0"/>
                </a:rPr>
                <a:t>    Regional </a:t>
              </a:r>
              <a:r>
                <a:rPr kumimoji="0" lang="en-US" altLang="zh-TW" sz="1200" b="1" dirty="0">
                  <a:latin typeface="Times New Roman" pitchFamily="18" charset="0"/>
                  <a:cs typeface="Times New Roman" pitchFamily="18" charset="0"/>
                </a:rPr>
                <a:t>Hosp. </a:t>
              </a:r>
              <a:r>
                <a:rPr kumimoji="0" lang="en-US" altLang="zh-TW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altLang="zh-TW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200022" y="5782755"/>
            <a:ext cx="4152001" cy="64633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TSAR III – XI: Similar isolate collection protocol &amp; participating hospitals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3" name="橢圓 18432"/>
          <p:cNvSpPr/>
          <p:nvPr/>
        </p:nvSpPr>
        <p:spPr>
          <a:xfrm>
            <a:off x="7157666" y="3531949"/>
            <a:ext cx="71519" cy="540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/>
          <p:cNvSpPr/>
          <p:nvPr/>
        </p:nvSpPr>
        <p:spPr>
          <a:xfrm>
            <a:off x="7314057" y="3533737"/>
            <a:ext cx="108645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0">
            <a:off x="7216629" y="3406825"/>
            <a:ext cx="152906" cy="175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881204" y="40096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MIRL Symposium, July 1999</a:t>
            </a:r>
            <a:endParaRPr lang="zh-TW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4755"/>
            <a:ext cx="1259632" cy="115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80728"/>
            <a:ext cx="6858000" cy="5143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83568" y="4869160"/>
            <a:ext cx="7704856" cy="1477328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marL="179388" indent="-179388">
              <a:buFontTx/>
              <a:buChar char="-"/>
            </a:pPr>
            <a:r>
              <a:rPr lang="en-US" altLang="zh-TW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Report </a:t>
            </a:r>
            <a:r>
              <a:rPr lang="en-US" altLang="zh-TW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excessive resistance to “first-line antibiotics” </a:t>
            </a:r>
            <a:r>
              <a:rPr lang="en-US" altLang="zh-TW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(TSAR I data)</a:t>
            </a:r>
          </a:p>
          <a:p>
            <a:pPr marL="177800" indent="-177800"/>
            <a:r>
              <a:rPr lang="en-US" altLang="zh-TW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 National Health Insurance Administration issued a policy to restrict antibiotic use for acute upper respiratory tract infections (URI) effective Feb 2001</a:t>
            </a:r>
          </a:p>
          <a:p>
            <a:pPr marL="179388" indent="-179388">
              <a:buFontTx/>
              <a:buChar char="-"/>
            </a:pPr>
            <a:r>
              <a:rPr lang="en-US" altLang="zh-TW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Antimicrobial consumption for </a:t>
            </a:r>
            <a:r>
              <a:rPr lang="en-US" altLang="zh-TW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 decreased </a:t>
            </a:r>
            <a:r>
              <a:rPr lang="en-US" altLang="zh-TW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55.8% from 2000 to 2001 </a:t>
            </a:r>
          </a:p>
          <a:p>
            <a:r>
              <a:rPr lang="en-US" altLang="zh-TW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 </a:t>
            </a:r>
            <a:r>
              <a:rPr lang="en-US" altLang="zh-TW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Hsiung CA</a:t>
            </a:r>
            <a:r>
              <a:rPr lang="zh-TW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zh-TW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Int J Antimicrob Agents. </a:t>
            </a:r>
            <a:r>
              <a:rPr lang="en-US" altLang="zh-TW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2004)</a:t>
            </a:r>
            <a:endParaRPr lang="en-US" altLang="zh-TW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文字方塊 4"/>
          <p:cNvSpPr txBox="1">
            <a:spLocks noChangeArrowheads="1"/>
          </p:cNvSpPr>
          <p:nvPr/>
        </p:nvSpPr>
        <p:spPr bwMode="auto">
          <a:xfrm>
            <a:off x="398165" y="454697"/>
            <a:ext cx="8280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 dirty="0" smtClean="0">
                <a:solidFill>
                  <a:srgbClr val="0000CC"/>
                </a:solidFill>
                <a:ea typeface="標楷體" pitchFamily="65" charset="-120"/>
                <a:cs typeface="Times New Roman" pitchFamily="18" charset="0"/>
              </a:rPr>
              <a:t>Impact of Restriction on Antibiotic Use</a:t>
            </a:r>
            <a:endParaRPr kumimoji="0" lang="en-US" altLang="zh-TW" sz="2800" b="1" dirty="0">
              <a:solidFill>
                <a:srgbClr val="0000CC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4479" y="1268760"/>
            <a:ext cx="8280920" cy="220852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lvl="1" indent="-342900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TW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Erythromycin use in outpatients decreased by nearly 50% between 2000 and 2001 (*), from</a:t>
            </a:r>
            <a:r>
              <a:rPr lang="zh-TW" altLang="en-US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2.19 to 1.15 DDD/1000 pop/day.</a:t>
            </a:r>
            <a:endParaRPr lang="en-US" altLang="zh-TW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55600" lvl="1" indent="-266700" algn="just">
              <a:lnSpc>
                <a:spcPct val="100000"/>
              </a:lnSpc>
              <a:spcBef>
                <a:spcPts val="600"/>
              </a:spcBef>
              <a:buFont typeface="Wingdings 2" pitchFamily="18" charset="2"/>
              <a:buChar char=""/>
              <a:defRPr/>
            </a:pPr>
            <a:endParaRPr lang="en-US" altLang="zh-TW" sz="1200" dirty="0" smtClean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31800" lvl="1" indent="-342900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TW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Resistance to erythromycin in Group A </a:t>
            </a:r>
            <a:r>
              <a:rPr lang="en-US" altLang="zh-TW" i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Streptococcus</a:t>
            </a:r>
            <a:r>
              <a:rPr lang="en-US" altLang="zh-TW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(GAS) was &gt;50% in 1998-2000, but has remained at around 20% since 2002. </a:t>
            </a:r>
            <a:endParaRPr lang="en-US" altLang="zh-TW" spc="-2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551643"/>
              </p:ext>
            </p:extLst>
          </p:nvPr>
        </p:nvGraphicFramePr>
        <p:xfrm>
          <a:off x="4860032" y="3185215"/>
          <a:ext cx="4197350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13" name="工作表" r:id="rId4" imgW="7978020" imgH="4495909" progId="Excel.Sheet.8">
                  <p:embed/>
                </p:oleObj>
              </mc:Choice>
              <mc:Fallback>
                <p:oleObj name="工作表" r:id="rId4" imgW="7978020" imgH="4495909" progId="Excel.Sheet.8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185215"/>
                        <a:ext cx="4197350" cy="2882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5759693" y="6001543"/>
            <a:ext cx="2658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spc="-2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TSAR data (J </a:t>
            </a:r>
            <a:r>
              <a:rPr lang="en-US" altLang="zh-TW" sz="1400" spc="-2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Clin Microbiol </a:t>
            </a:r>
            <a:r>
              <a:rPr lang="en-US" altLang="zh-TW" sz="1400" spc="-2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2014)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grpSp>
        <p:nvGrpSpPr>
          <p:cNvPr id="4" name="群組 11"/>
          <p:cNvGrpSpPr/>
          <p:nvPr/>
        </p:nvGrpSpPr>
        <p:grpSpPr>
          <a:xfrm>
            <a:off x="5837304" y="3089827"/>
            <a:ext cx="300082" cy="1110004"/>
            <a:chOff x="1812546" y="3399116"/>
            <a:chExt cx="337592" cy="1110004"/>
          </a:xfrm>
        </p:grpSpPr>
        <p:sp>
          <p:nvSpPr>
            <p:cNvPr id="2" name="向下箭號 1"/>
            <p:cNvSpPr/>
            <p:nvPr/>
          </p:nvSpPr>
          <p:spPr>
            <a:xfrm>
              <a:off x="1896129" y="3645024"/>
              <a:ext cx="144016" cy="86409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812546" y="3399116"/>
              <a:ext cx="3375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*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 flipV="1">
            <a:off x="4860032" y="3573016"/>
            <a:ext cx="400110" cy="1735790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en-US" altLang="zh-TW" sz="14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ERY-R in GAS (%)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1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168354"/>
              </p:ext>
            </p:extLst>
          </p:nvPr>
        </p:nvGraphicFramePr>
        <p:xfrm>
          <a:off x="795581" y="3305852"/>
          <a:ext cx="3712412" cy="246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624762" y="3668747"/>
            <a:ext cx="400110" cy="155266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zh-TW" sz="1400" b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DDD/1000 pop/day</a:t>
            </a:r>
            <a:endParaRPr lang="zh-TW" altLang="en-US" sz="1400" b="1" dirty="0">
              <a:solidFill>
                <a:prstClr val="black"/>
              </a:solidFill>
            </a:endParaRPr>
          </a:p>
        </p:txBody>
      </p:sp>
      <p:grpSp>
        <p:nvGrpSpPr>
          <p:cNvPr id="5" name="群組 16"/>
          <p:cNvGrpSpPr/>
          <p:nvPr/>
        </p:nvGrpSpPr>
        <p:grpSpPr>
          <a:xfrm>
            <a:off x="1520235" y="3068960"/>
            <a:ext cx="300082" cy="1110004"/>
            <a:chOff x="1812546" y="3399116"/>
            <a:chExt cx="337592" cy="1110004"/>
          </a:xfrm>
        </p:grpSpPr>
        <p:sp>
          <p:nvSpPr>
            <p:cNvPr id="18" name="向下箭號 17"/>
            <p:cNvSpPr/>
            <p:nvPr/>
          </p:nvSpPr>
          <p:spPr>
            <a:xfrm>
              <a:off x="1896129" y="3645024"/>
              <a:ext cx="144016" cy="86409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812546" y="3399116"/>
              <a:ext cx="3375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*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971600" y="5773869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NHI data (Provided by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Population Health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Sciences/NHRI)</a:t>
            </a:r>
            <a:endParaRPr lang="zh-TW" altLang="en-US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6" name="Picture 9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14005"/>
            <a:ext cx="1259632" cy="115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204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4530"/>
            <a:ext cx="7235248" cy="5821540"/>
          </a:xfrm>
          <a:prstGeom prst="rect">
            <a:avLst/>
          </a:prstGeom>
        </p:spPr>
      </p:pic>
      <p:sp>
        <p:nvSpPr>
          <p:cNvPr id="5" name="五角星形 4"/>
          <p:cNvSpPr/>
          <p:nvPr/>
        </p:nvSpPr>
        <p:spPr>
          <a:xfrm>
            <a:off x="1151056" y="2123728"/>
            <a:ext cx="144016" cy="153144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五角星形 5"/>
          <p:cNvSpPr/>
          <p:nvPr/>
        </p:nvSpPr>
        <p:spPr>
          <a:xfrm>
            <a:off x="1158144" y="2483768"/>
            <a:ext cx="144016" cy="153144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五角星形 6"/>
          <p:cNvSpPr/>
          <p:nvPr/>
        </p:nvSpPr>
        <p:spPr>
          <a:xfrm>
            <a:off x="1187624" y="3491880"/>
            <a:ext cx="144016" cy="153144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五角星形 7"/>
          <p:cNvSpPr/>
          <p:nvPr/>
        </p:nvSpPr>
        <p:spPr>
          <a:xfrm>
            <a:off x="1187624" y="3717032"/>
            <a:ext cx="144016" cy="15110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五角星形 8"/>
          <p:cNvSpPr/>
          <p:nvPr/>
        </p:nvSpPr>
        <p:spPr>
          <a:xfrm>
            <a:off x="1143968" y="5609592"/>
            <a:ext cx="144016" cy="15314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364088" y="1196752"/>
            <a:ext cx="3528392" cy="230832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to be presented 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Highlighted pathogens 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</a:t>
            </a:r>
          </a:p>
          <a:p>
            <a:endParaRPr lang="en-US" altLang="zh-TW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mcr-1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human and retail meat </a:t>
            </a:r>
            <a:r>
              <a:rPr lang="en-US" altLang="zh-TW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altLang="zh-TW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Fluoroquinolone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(FQ)-resistant GN and GP pathogens &amp; FQ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1609" y="6106070"/>
            <a:ext cx="6864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www.who.int/news-room/detail/27-02-2017-who-publishes-list-of-bacteria-for-which-new-antibiotics-are-urgently-needed</a:t>
            </a:r>
            <a:endParaRPr lang="zh-TW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五角星形 21"/>
          <p:cNvSpPr/>
          <p:nvPr/>
        </p:nvSpPr>
        <p:spPr>
          <a:xfrm>
            <a:off x="5499888" y="1957320"/>
            <a:ext cx="144016" cy="153144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18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048" y="10973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3333FF"/>
                </a:solidFill>
              </a:rPr>
              <a:t>MDR is Prevalent in Hospitals &amp; Community </a:t>
            </a:r>
            <a:r>
              <a:rPr lang="en-US" altLang="zh-TW" b="1" dirty="0">
                <a:solidFill>
                  <a:srgbClr val="3333FF"/>
                </a:solidFill>
              </a:rPr>
              <a:t/>
            </a:r>
            <a:br>
              <a:rPr lang="en-US" altLang="zh-TW" b="1" dirty="0">
                <a:solidFill>
                  <a:srgbClr val="3333FF"/>
                </a:solidFill>
              </a:rPr>
            </a:br>
            <a:r>
              <a:rPr lang="en-US" altLang="zh-TW" sz="2800" b="1" dirty="0">
                <a:solidFill>
                  <a:srgbClr val="FF00FF"/>
                </a:solidFill>
              </a:rPr>
              <a:t>2012 </a:t>
            </a:r>
            <a:r>
              <a:rPr lang="en-US" altLang="zh-TW" sz="2800" b="1" i="1" dirty="0">
                <a:solidFill>
                  <a:srgbClr val="FF00FF"/>
                </a:solidFill>
              </a:rPr>
              <a:t>E. coli </a:t>
            </a:r>
            <a:r>
              <a:rPr lang="en-US" altLang="zh-TW" sz="2800" b="1" dirty="0" smtClean="0">
                <a:solidFill>
                  <a:srgbClr val="FF00FF"/>
                </a:solidFill>
              </a:rPr>
              <a:t>data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074F-13EE-4D8F-8194-DBE5B18A65D9}" type="slidenum">
              <a:rPr lang="zh-TW" altLang="en-US" smtClean="0"/>
              <a:pPr/>
              <a:t>9</a:t>
            </a:fld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467544" y="2132856"/>
            <a:ext cx="8208912" cy="4143945"/>
            <a:chOff x="467544" y="1484784"/>
            <a:chExt cx="8208912" cy="4143945"/>
          </a:xfrm>
        </p:grpSpPr>
        <p:graphicFrame>
          <p:nvGraphicFramePr>
            <p:cNvPr id="5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1326875" y="1484784"/>
            <a:ext cx="6116038" cy="3555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480" r:id="rId3" imgW="7645047" imgH="4444369" progId="Excel.Chart.8">
                    <p:embed/>
                  </p:oleObj>
                </mc:Choice>
                <mc:Fallback>
                  <p:oleObj r:id="rId3" imgW="7645047" imgH="4444369" progId="Excel.Chart.8">
                    <p:embed/>
                    <p:pic>
                      <p:nvPicPr>
                        <p:cNvPr id="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6875" y="1484784"/>
                          <a:ext cx="6116038" cy="35554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flipV="1">
              <a:off x="1085999" y="2044824"/>
              <a:ext cx="461665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% Resistant</a:t>
              </a:r>
            </a:p>
          </p:txBody>
        </p:sp>
        <p:cxnSp>
          <p:nvCxnSpPr>
            <p:cNvPr id="7" name="直線接點 8"/>
            <p:cNvCxnSpPr>
              <a:cxnSpLocks noChangeShapeType="1"/>
            </p:cNvCxnSpPr>
            <p:nvPr/>
          </p:nvCxnSpPr>
          <p:spPr bwMode="auto">
            <a:xfrm flipH="1">
              <a:off x="755576" y="4098798"/>
              <a:ext cx="7467600" cy="32799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橢圓 7"/>
            <p:cNvSpPr>
              <a:spLocks noChangeArrowheads="1"/>
            </p:cNvSpPr>
            <p:nvPr/>
          </p:nvSpPr>
          <p:spPr bwMode="auto">
            <a:xfrm>
              <a:off x="6300192" y="3068960"/>
              <a:ext cx="1130724" cy="1988209"/>
            </a:xfrm>
            <a:prstGeom prst="ellipse">
              <a:avLst/>
            </a:prstGeom>
            <a:noFill/>
            <a:ln w="9525" algn="ctr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endParaRPr kumimoji="0" lang="zh-TW" altLang="en-US"/>
            </a:p>
          </p:txBody>
        </p:sp>
        <p:sp>
          <p:nvSpPr>
            <p:cNvPr id="9" name="文字方塊 5"/>
            <p:cNvSpPr txBox="1">
              <a:spLocks noChangeArrowheads="1"/>
            </p:cNvSpPr>
            <p:nvPr/>
          </p:nvSpPr>
          <p:spPr bwMode="auto">
            <a:xfrm>
              <a:off x="467544" y="5013176"/>
              <a:ext cx="8208912" cy="615553"/>
            </a:xfrm>
            <a:prstGeom prst="rect">
              <a:avLst/>
            </a:prstGeom>
            <a:solidFill>
              <a:srgbClr val="0000C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MDR (Multidrug resistance), resistant </a:t>
              </a:r>
              <a:r>
                <a:rPr lang="en-US" altLang="zh-TW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to </a:t>
              </a:r>
              <a:r>
                <a:rPr lang="en-US" altLang="zh-TW" sz="2000" u="sng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&gt;</a:t>
              </a:r>
              <a:r>
                <a:rPr lang="en-US" altLang="zh-TW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3 of the agents in this figure</a:t>
              </a:r>
            </a:p>
            <a:p>
              <a:pPr algn="ctr"/>
              <a:r>
                <a:rPr lang="en-US" altLang="zh-TW" sz="14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AMP, ampicillin; SXT, </a:t>
              </a:r>
              <a:r>
                <a:rPr lang="en-US" altLang="zh-TW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trimeth/sulfa</a:t>
              </a:r>
              <a:r>
                <a:rPr lang="en-US" altLang="zh-TW" sz="14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; CFZ, cefazolin; </a:t>
              </a:r>
              <a:r>
                <a:rPr lang="en-US" altLang="zh-TW" sz="1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GEN</a:t>
              </a:r>
              <a:r>
                <a:rPr lang="en-US" altLang="zh-TW" sz="14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gentamicin; CIP, ciprofloxacin; CTX, cefotaxime. </a:t>
              </a:r>
              <a:endParaRPr lang="zh-TW" altLang="en-US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467544" y="1268760"/>
            <a:ext cx="820891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E. coli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comprised the largest proportion (~20%) of isolates in the TSAR collection 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Near 45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coli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from outpatients/ER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6843" y="14005"/>
            <a:ext cx="1207157" cy="111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085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10890</TotalTime>
  <Words>1353</Words>
  <Application>Microsoft Office PowerPoint</Application>
  <PresentationFormat>如螢幕大小 (4:3)</PresentationFormat>
  <Paragraphs>336</Paragraphs>
  <Slides>24</Slides>
  <Notes>18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24</vt:i4>
      </vt:variant>
    </vt:vector>
  </HeadingPairs>
  <TitlesOfParts>
    <vt:vector size="37" baseType="lpstr">
      <vt:lpstr>新細明體</vt:lpstr>
      <vt:lpstr>標楷體</vt:lpstr>
      <vt:lpstr>Arial</vt:lpstr>
      <vt:lpstr>Calibri</vt:lpstr>
      <vt:lpstr>Lucida Handwriting</vt:lpstr>
      <vt:lpstr>Tahoma</vt:lpstr>
      <vt:lpstr>Times New Roman</vt:lpstr>
      <vt:lpstr>Wingdings</vt:lpstr>
      <vt:lpstr>Wingdings 2</vt:lpstr>
      <vt:lpstr>Office 佈景主題</vt:lpstr>
      <vt:lpstr>Image</vt:lpstr>
      <vt:lpstr>工作表</vt:lpstr>
      <vt:lpstr>Microsoft Excel 圖表</vt:lpstr>
      <vt:lpstr> Longitudinal Multicenter Surveillance on AMR  </vt:lpstr>
      <vt:lpstr>Why?</vt:lpstr>
      <vt:lpstr>Background</vt:lpstr>
      <vt:lpstr>Stages of TSAR Related Work</vt:lpstr>
      <vt:lpstr>TSAR Progress </vt:lpstr>
      <vt:lpstr>PowerPoint 簡報</vt:lpstr>
      <vt:lpstr>PowerPoint 簡報</vt:lpstr>
      <vt:lpstr>PowerPoint 簡報</vt:lpstr>
      <vt:lpstr>MDR is Prevalent in Hospitals &amp; Community  2012 E. coli data</vt:lpstr>
      <vt:lpstr>Increased Extended-Spectrum ß-Lactam Resistance  in E. coli from Outpatients </vt:lpstr>
      <vt:lpstr>Dendrogram of KPC-Pos CRKP</vt:lpstr>
      <vt:lpstr>PowerPoint 簡報</vt:lpstr>
      <vt:lpstr>PowerPoint 簡報</vt:lpstr>
      <vt:lpstr>mcr-1 positive E. coli from Humans &amp; Retail Meat</vt:lpstr>
      <vt:lpstr>PowerPoint 簡報</vt:lpstr>
      <vt:lpstr>PowerPoint 簡報</vt:lpstr>
      <vt:lpstr>Emergence and Increase of  Fluoroquinolone (FQ) Resistance</vt:lpstr>
      <vt:lpstr>PowerPoint 簡報</vt:lpstr>
      <vt:lpstr>Factors Associated with FQ-R Organisms  (2002 -2012 data)</vt:lpstr>
      <vt:lpstr>PowerPoint 簡報</vt:lpstr>
      <vt:lpstr>Closing Remarks</vt:lpstr>
      <vt:lpstr>Upcoming: Interactive Websites for Antibiotic Use and AMR Data</vt:lpstr>
      <vt:lpstr>Acknowledgements</vt:lpstr>
      <vt:lpstr>Thank You for Your Attention</vt:lpstr>
    </vt:vector>
  </TitlesOfParts>
  <Company>NHRI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on Recent CLSI Changes on Antimicrobial Susceptibility Testing</dc:title>
  <dc:creator>TL</dc:creator>
  <cp:lastModifiedBy>楊采菱 (Tsai-Ling Lauderdale)</cp:lastModifiedBy>
  <cp:revision>890</cp:revision>
  <cp:lastPrinted>2018-09-14T08:31:52Z</cp:lastPrinted>
  <dcterms:created xsi:type="dcterms:W3CDTF">2017-07-03T07:59:33Z</dcterms:created>
  <dcterms:modified xsi:type="dcterms:W3CDTF">2018-09-19T04:18:33Z</dcterms:modified>
</cp:coreProperties>
</file>