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7" r:id="rId3"/>
  </p:sldMasterIdLst>
  <p:notesMasterIdLst>
    <p:notesMasterId r:id="rId37"/>
  </p:notesMasterIdLst>
  <p:sldIdLst>
    <p:sldId id="259" r:id="rId4"/>
    <p:sldId id="272" r:id="rId5"/>
    <p:sldId id="273" r:id="rId6"/>
    <p:sldId id="315" r:id="rId7"/>
    <p:sldId id="316" r:id="rId8"/>
    <p:sldId id="317" r:id="rId9"/>
    <p:sldId id="318" r:id="rId10"/>
    <p:sldId id="278" r:id="rId11"/>
    <p:sldId id="320" r:id="rId12"/>
    <p:sldId id="321" r:id="rId13"/>
    <p:sldId id="345" r:id="rId14"/>
    <p:sldId id="340" r:id="rId15"/>
    <p:sldId id="341" r:id="rId16"/>
    <p:sldId id="342" r:id="rId17"/>
    <p:sldId id="343" r:id="rId18"/>
    <p:sldId id="347" r:id="rId19"/>
    <p:sldId id="346" r:id="rId20"/>
    <p:sldId id="324" r:id="rId21"/>
    <p:sldId id="333" r:id="rId22"/>
    <p:sldId id="334" r:id="rId23"/>
    <p:sldId id="329" r:id="rId24"/>
    <p:sldId id="339" r:id="rId25"/>
    <p:sldId id="332" r:id="rId26"/>
    <p:sldId id="325" r:id="rId27"/>
    <p:sldId id="319" r:id="rId28"/>
    <p:sldId id="295" r:id="rId29"/>
    <p:sldId id="303" r:id="rId30"/>
    <p:sldId id="304" r:id="rId31"/>
    <p:sldId id="305" r:id="rId32"/>
    <p:sldId id="306" r:id="rId33"/>
    <p:sldId id="276" r:id="rId34"/>
    <p:sldId id="331" r:id="rId35"/>
    <p:sldId id="31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3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1" d="100"/>
          <a:sy n="91" d="100"/>
        </p:scale>
        <p:origin x="-96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17BF6-0A7C-418B-AB86-0A3AF37B1A10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AD95-9102-4868-9F46-908B8C9EA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9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CBC68-BAFB-406D-8AD6-E2E2BAE6A1E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73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CBC68-BAFB-406D-8AD6-E2E2BAE6A1E6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38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34B40-273C-48CD-A617-4E1BAE3CADF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810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34B40-273C-48CD-A617-4E1BAE3CADF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902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34B40-273C-48CD-A617-4E1BAE3CADF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6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B3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654" y="5642155"/>
            <a:ext cx="1977395" cy="9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9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ACE9-705A-4DEB-8078-12EB0F986B07}" type="datetime1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2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FF65-EE0D-462B-9B02-98ED2C603835}" type="datetime1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8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82D1-18E9-4307-99F8-E18D145E31E2}" type="datetime1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8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B3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654" y="5642155"/>
            <a:ext cx="1977395" cy="9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67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CB3433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B3433"/>
              </a:buClr>
              <a:defRPr>
                <a:latin typeface="Lucida Sans" panose="020B0602030504020204" pitchFamily="34" charset="0"/>
              </a:defRPr>
            </a:lvl1pPr>
            <a:lvl2pPr>
              <a:buClr>
                <a:srgbClr val="CB3433"/>
              </a:buClr>
              <a:defRPr>
                <a:latin typeface="Lucida Sans" panose="020B0602030504020204" pitchFamily="34" charset="0"/>
              </a:defRPr>
            </a:lvl2pPr>
            <a:lvl3pPr>
              <a:buClr>
                <a:srgbClr val="CB3433"/>
              </a:buClr>
              <a:defRPr>
                <a:latin typeface="Lucida Sans" panose="020B0602030504020204" pitchFamily="34" charset="0"/>
              </a:defRPr>
            </a:lvl3pPr>
            <a:lvl4pPr>
              <a:buClr>
                <a:srgbClr val="CB3433"/>
              </a:buClr>
              <a:defRPr>
                <a:latin typeface="Lucida Sans" panose="020B0602030504020204" pitchFamily="34" charset="0"/>
              </a:defRPr>
            </a:lvl4pPr>
            <a:lvl5pPr>
              <a:buClr>
                <a:srgbClr val="CB3433"/>
              </a:buClr>
              <a:defRPr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654" y="5639699"/>
            <a:ext cx="1977395" cy="9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62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CB3433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ucida Sans" panose="020B0602030504020204" pitchFamily="34" charset="0"/>
              </a:defRPr>
            </a:lvl1pPr>
            <a:lvl2pPr>
              <a:defRPr>
                <a:latin typeface="Lucida Sans" panose="020B0602030504020204" pitchFamily="34" charset="0"/>
              </a:defRPr>
            </a:lvl2pPr>
            <a:lvl3pPr>
              <a:defRPr>
                <a:latin typeface="Lucida Sans" panose="020B0602030504020204" pitchFamily="34" charset="0"/>
              </a:defRPr>
            </a:lvl3pPr>
            <a:lvl4pPr>
              <a:defRPr>
                <a:latin typeface="Lucida Sans" panose="020B0602030504020204" pitchFamily="34" charset="0"/>
              </a:defRPr>
            </a:lvl4pPr>
            <a:lvl5pPr>
              <a:defRPr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8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DED9-FEE7-40E2-B8B3-9AA1576C8D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24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6805-B8FD-4A18-B3BA-B7DFF0C843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00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A9A-C5B9-49C6-A3AD-8518F64AF3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58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2D4E-2A58-47FF-A6E5-A70DAE4039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1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CB3433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B3433"/>
              </a:buClr>
              <a:defRPr>
                <a:latin typeface="Lucida Sans" panose="020B0602030504020204" pitchFamily="34" charset="0"/>
              </a:defRPr>
            </a:lvl1pPr>
            <a:lvl2pPr>
              <a:buClr>
                <a:srgbClr val="CB3433"/>
              </a:buClr>
              <a:defRPr>
                <a:latin typeface="Lucida Sans" panose="020B0602030504020204" pitchFamily="34" charset="0"/>
              </a:defRPr>
            </a:lvl2pPr>
            <a:lvl3pPr>
              <a:buClr>
                <a:srgbClr val="CB3433"/>
              </a:buClr>
              <a:defRPr>
                <a:latin typeface="Lucida Sans" panose="020B0602030504020204" pitchFamily="34" charset="0"/>
              </a:defRPr>
            </a:lvl3pPr>
            <a:lvl4pPr>
              <a:buClr>
                <a:srgbClr val="CB3433"/>
              </a:buClr>
              <a:defRPr>
                <a:latin typeface="Lucida Sans" panose="020B0602030504020204" pitchFamily="34" charset="0"/>
              </a:defRPr>
            </a:lvl4pPr>
            <a:lvl5pPr>
              <a:buClr>
                <a:srgbClr val="CB3433"/>
              </a:buClr>
              <a:defRPr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654" y="5639699"/>
            <a:ext cx="1977395" cy="9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61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E454-0ABA-40CF-B7E0-18A6DC8A95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9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7B15-163A-490C-AD52-801F93E971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0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ACE9-705A-4DEB-8078-12EB0F986B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62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FF65-EE0D-462B-9B02-98ED2C6038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42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82D1-18E9-4307-99F8-E18D145E31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88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B3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654" y="5642155"/>
            <a:ext cx="1977395" cy="9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41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CB3433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B3433"/>
              </a:buClr>
              <a:defRPr>
                <a:latin typeface="Lucida Sans" panose="020B0602030504020204" pitchFamily="34" charset="0"/>
              </a:defRPr>
            </a:lvl1pPr>
            <a:lvl2pPr>
              <a:buClr>
                <a:srgbClr val="CB3433"/>
              </a:buClr>
              <a:defRPr>
                <a:latin typeface="Lucida Sans" panose="020B0602030504020204" pitchFamily="34" charset="0"/>
              </a:defRPr>
            </a:lvl2pPr>
            <a:lvl3pPr>
              <a:buClr>
                <a:srgbClr val="CB3433"/>
              </a:buClr>
              <a:defRPr>
                <a:latin typeface="Lucida Sans" panose="020B0602030504020204" pitchFamily="34" charset="0"/>
              </a:defRPr>
            </a:lvl3pPr>
            <a:lvl4pPr>
              <a:buClr>
                <a:srgbClr val="CB3433"/>
              </a:buClr>
              <a:defRPr>
                <a:latin typeface="Lucida Sans" panose="020B0602030504020204" pitchFamily="34" charset="0"/>
              </a:defRPr>
            </a:lvl4pPr>
            <a:lvl5pPr>
              <a:buClr>
                <a:srgbClr val="CB3433"/>
              </a:buClr>
              <a:defRPr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654" y="5639699"/>
            <a:ext cx="1977395" cy="9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95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CB3433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ucida Sans" panose="020B0602030504020204" pitchFamily="34" charset="0"/>
              </a:defRPr>
            </a:lvl1pPr>
            <a:lvl2pPr>
              <a:defRPr>
                <a:latin typeface="Lucida Sans" panose="020B0602030504020204" pitchFamily="34" charset="0"/>
              </a:defRPr>
            </a:lvl2pPr>
            <a:lvl3pPr>
              <a:defRPr>
                <a:latin typeface="Lucida Sans" panose="020B0602030504020204" pitchFamily="34" charset="0"/>
              </a:defRPr>
            </a:lvl3pPr>
            <a:lvl4pPr>
              <a:defRPr>
                <a:latin typeface="Lucida Sans" panose="020B0602030504020204" pitchFamily="34" charset="0"/>
              </a:defRPr>
            </a:lvl4pPr>
            <a:lvl5pPr>
              <a:defRPr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DED9-FEE7-40E2-B8B3-9AA1576C8D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1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6805-B8FD-4A18-B3BA-B7DFF0C843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8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CB3433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ucida Sans" panose="020B0602030504020204" pitchFamily="34" charset="0"/>
              </a:defRPr>
            </a:lvl1pPr>
            <a:lvl2pPr>
              <a:defRPr>
                <a:latin typeface="Lucida Sans" panose="020B0602030504020204" pitchFamily="34" charset="0"/>
              </a:defRPr>
            </a:lvl2pPr>
            <a:lvl3pPr>
              <a:defRPr>
                <a:latin typeface="Lucida Sans" panose="020B0602030504020204" pitchFamily="34" charset="0"/>
              </a:defRPr>
            </a:lvl3pPr>
            <a:lvl4pPr>
              <a:defRPr>
                <a:latin typeface="Lucida Sans" panose="020B0602030504020204" pitchFamily="34" charset="0"/>
              </a:defRPr>
            </a:lvl4pPr>
            <a:lvl5pPr>
              <a:defRPr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9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A9A-C5B9-49C6-A3AD-8518F64AF3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18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2D4E-2A58-47FF-A6E5-A70DAE4039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74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E454-0ABA-40CF-B7E0-18A6DC8A95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41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7B15-163A-490C-AD52-801F93E971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85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ACE9-705A-4DEB-8078-12EB0F986B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093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FF65-EE0D-462B-9B02-98ED2C6038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96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82D1-18E9-4307-99F8-E18D145E31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DED9-FEE7-40E2-B8B3-9AA1576C8DB5}" type="datetime1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9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6805-B8FD-4A18-B3BA-B7DFF0C8435E}" type="datetime1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4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A9A-C5B9-49C6-A3AD-8518F64AF377}" type="datetime1">
              <a:rPr lang="en-US" smtClean="0"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4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2D4E-2A58-47FF-A6E5-A70DAE403914}" type="datetime1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9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E454-0ABA-40CF-B7E0-18A6DC8A9541}" type="datetime1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5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7B15-163A-490C-AD52-801F93E97173}" type="datetime1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8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D2F04-7F07-4DC2-AD65-D25558489A6C}" type="datetime1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5011B-EE3F-41C7-98B9-57518073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3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D2F04-7F07-4DC2-AD65-D25558489A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5011B-EE3F-41C7-98B9-575180731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5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D2F04-7F07-4DC2-AD65-D25558489A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5011B-EE3F-41C7-98B9-575180731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0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31471"/>
            <a:ext cx="6858000" cy="10352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Dengue vaccines:</a:t>
            </a:r>
            <a:br>
              <a:rPr lang="en-US" dirty="0" smtClean="0"/>
            </a:br>
            <a:r>
              <a:rPr lang="en-US" dirty="0" smtClean="0"/>
              <a:t>Current situation and public health impact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66353" y="4186106"/>
            <a:ext cx="8382112" cy="171974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In-Kyu Yoon, M.D.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Director, GDAC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International Vaccine Institute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 May 2018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00" y="147013"/>
            <a:ext cx="7886700" cy="633164"/>
          </a:xfrm>
        </p:spPr>
        <p:txBody>
          <a:bodyPr/>
          <a:lstStyle/>
          <a:p>
            <a:r>
              <a:rPr lang="en-US" sz="3600" dirty="0" err="1" smtClean="0"/>
              <a:t>Dengvaxia</a:t>
            </a:r>
            <a:r>
              <a:rPr lang="en-US" sz="3600" dirty="0"/>
              <a:t>®</a:t>
            </a:r>
            <a:r>
              <a:rPr lang="en-US" sz="3600" dirty="0" smtClean="0"/>
              <a:t> and </a:t>
            </a:r>
            <a:r>
              <a:rPr lang="en-US" sz="3600" dirty="0" err="1" smtClean="0"/>
              <a:t>seroprevalence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34656" y="3013043"/>
            <a:ext cx="8136904" cy="346325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CYD-TDV </a:t>
            </a:r>
            <a:r>
              <a:rPr lang="en-US" dirty="0" smtClean="0"/>
              <a:t>performs</a:t>
            </a:r>
            <a:r>
              <a:rPr lang="en-US" dirty="0" smtClean="0"/>
              <a:t> </a:t>
            </a:r>
            <a:r>
              <a:rPr lang="en-US" dirty="0"/>
              <a:t>differently in seropositive vs. seronegative </a:t>
            </a:r>
            <a:r>
              <a:rPr lang="en-US" dirty="0" smtClean="0"/>
              <a:t>individuals</a:t>
            </a:r>
            <a:endParaRPr lang="en-US" dirty="0"/>
          </a:p>
          <a:p>
            <a:r>
              <a:rPr lang="en-US" dirty="0"/>
              <a:t>Lower impact in populations &lt;50% </a:t>
            </a:r>
            <a:r>
              <a:rPr lang="en-US" dirty="0" err="1" smtClean="0"/>
              <a:t>seroprevalence</a:t>
            </a:r>
            <a:endParaRPr lang="en-US" dirty="0"/>
          </a:p>
          <a:p>
            <a:r>
              <a:rPr lang="en-US" dirty="0"/>
              <a:t>Possible harm in very low transmission settings (~10</a:t>
            </a:r>
            <a:r>
              <a:rPr lang="en-US" dirty="0" smtClean="0"/>
              <a:t>%)</a:t>
            </a:r>
            <a:endParaRPr lang="en-US" dirty="0"/>
          </a:p>
          <a:p>
            <a:r>
              <a:rPr lang="en-US" dirty="0"/>
              <a:t>Safety signal of increased </a:t>
            </a:r>
            <a:r>
              <a:rPr lang="en-US" dirty="0" smtClean="0"/>
              <a:t>hospitalization </a:t>
            </a:r>
            <a:r>
              <a:rPr lang="en-US" dirty="0"/>
              <a:t>observed in 2-5 year olds in p</a:t>
            </a:r>
            <a:r>
              <a:rPr lang="en-US" dirty="0" smtClean="0"/>
              <a:t>hase III </a:t>
            </a:r>
            <a:r>
              <a:rPr lang="en-US" dirty="0" smtClean="0"/>
              <a:t>trial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7951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1836F1-570E-4F6C-8CAC-12C4E2FE5BB7}" type="slidenum">
              <a:rPr lang="ko-KR" altLang="en-US" smtClean="0"/>
              <a:pPr/>
              <a:t>10</a:t>
            </a:fld>
            <a:endParaRPr lang="ko-KR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825181"/>
              </p:ext>
            </p:extLst>
          </p:nvPr>
        </p:nvGraphicFramePr>
        <p:xfrm>
          <a:off x="683568" y="975145"/>
          <a:ext cx="7543800" cy="188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9928">
                <a:tc>
                  <a:txBody>
                    <a:bodyPr/>
                    <a:lstStyle/>
                    <a:p>
                      <a:pPr algn="ctr" latinLnBrk="0"/>
                      <a:r>
                        <a:rPr lang="en-GB" sz="2000" dirty="0"/>
                        <a:t>Seroprevalence</a:t>
                      </a:r>
                      <a:r>
                        <a:rPr lang="en-GB" sz="2000" baseline="0" dirty="0"/>
                        <a:t> in target age group (9 years +)</a:t>
                      </a:r>
                      <a:endParaRPr lang="en-GB" sz="2000" dirty="0"/>
                    </a:p>
                  </a:txBody>
                  <a:tcPr marL="90807" marR="90807" marT="45404" marB="45404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GB" sz="2000" dirty="0"/>
                        <a:t>Vaccination recommended?</a:t>
                      </a:r>
                    </a:p>
                  </a:txBody>
                  <a:tcPr marL="90807" marR="90807" marT="45404" marB="4540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368">
                <a:tc>
                  <a:txBody>
                    <a:bodyPr/>
                    <a:lstStyle/>
                    <a:p>
                      <a:pPr algn="ctr" latinLnBrk="0"/>
                      <a:r>
                        <a:rPr lang="en-GB" sz="2000" dirty="0"/>
                        <a:t>&gt;70%</a:t>
                      </a:r>
                    </a:p>
                  </a:txBody>
                  <a:tcPr marL="90807" marR="90807" marT="45404" marB="45404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GB" sz="2000" dirty="0"/>
                        <a:t>Yes</a:t>
                      </a:r>
                    </a:p>
                  </a:txBody>
                  <a:tcPr marL="90807" marR="90807" marT="45404" marB="4540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368">
                <a:tc>
                  <a:txBody>
                    <a:bodyPr/>
                    <a:lstStyle/>
                    <a:p>
                      <a:pPr algn="ctr" latinLnBrk="0"/>
                      <a:r>
                        <a:rPr lang="en-GB" sz="2000" dirty="0"/>
                        <a:t>50-70%</a:t>
                      </a:r>
                    </a:p>
                  </a:txBody>
                  <a:tcPr marL="90807" marR="90807" marT="45404" marB="45404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GB" sz="2000" dirty="0"/>
                        <a:t>Impact may be lower</a:t>
                      </a:r>
                    </a:p>
                  </a:txBody>
                  <a:tcPr marL="90807" marR="90807" marT="45404" marB="45404"/>
                </a:tc>
                <a:extLst>
                  <a:ext uri="{0D108BD9-81ED-4DB2-BD59-A6C34878D82A}">
                    <a16:rowId xmlns:a16="http://schemas.microsoft.com/office/drawing/2014/main" xmlns="" val="571610148"/>
                  </a:ext>
                </a:extLst>
              </a:tr>
              <a:tr h="380368">
                <a:tc>
                  <a:txBody>
                    <a:bodyPr/>
                    <a:lstStyle/>
                    <a:p>
                      <a:pPr algn="ctr" latinLnBrk="0"/>
                      <a:r>
                        <a:rPr lang="en-GB" sz="2000" dirty="0"/>
                        <a:t>&lt;50%</a:t>
                      </a:r>
                    </a:p>
                  </a:txBody>
                  <a:tcPr marL="90807" marR="90807" marT="45404" marB="45404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GB" sz="2000" dirty="0"/>
                        <a:t>No</a:t>
                      </a:r>
                    </a:p>
                  </a:txBody>
                  <a:tcPr marL="90807" marR="90807" marT="45404" marB="4540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449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56" y="138624"/>
            <a:ext cx="7886700" cy="68349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WHO position paper in July 2016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44347"/>
            <a:ext cx="8229600" cy="551584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200" indent="-457200">
              <a:spcAft>
                <a:spcPts val="600"/>
              </a:spcAft>
            </a:pPr>
            <a:r>
              <a:rPr lang="en-GB" dirty="0" smtClean="0"/>
              <a:t>Countries should consider introduction of CYD-TDV only in geographic settings (national or subnational) where epidemiological data indicate a high burden of disease</a:t>
            </a:r>
          </a:p>
          <a:p>
            <a:pPr marL="914400" lvl="1" indent="-457200">
              <a:spcAft>
                <a:spcPts val="600"/>
              </a:spcAft>
            </a:pPr>
            <a:r>
              <a:rPr lang="en-GB" dirty="0" smtClean="0"/>
              <a:t>Indicated by </a:t>
            </a:r>
            <a:r>
              <a:rPr lang="en-GB" dirty="0" err="1" smtClean="0"/>
              <a:t>seroprevalence</a:t>
            </a:r>
            <a:r>
              <a:rPr lang="en-GB" dirty="0" smtClean="0"/>
              <a:t> of approximately 70% or greater</a:t>
            </a:r>
          </a:p>
          <a:p>
            <a:pPr marL="914400" lvl="1" indent="-457200">
              <a:spcAft>
                <a:spcPts val="600"/>
              </a:spcAft>
            </a:pPr>
            <a:r>
              <a:rPr lang="en-GB" dirty="0" smtClean="0"/>
              <a:t>50-70% is acceptable but impact may be lower</a:t>
            </a:r>
          </a:p>
          <a:p>
            <a:pPr marL="457200" indent="-457200">
              <a:spcAft>
                <a:spcPts val="600"/>
              </a:spcAft>
            </a:pPr>
            <a:endParaRPr lang="en-GB" dirty="0" smtClean="0"/>
          </a:p>
          <a:p>
            <a:pPr marL="457200" indent="-457200">
              <a:spcAft>
                <a:spcPts val="600"/>
              </a:spcAft>
            </a:pPr>
            <a:r>
              <a:rPr lang="en-GB" dirty="0" smtClean="0"/>
              <a:t>Important </a:t>
            </a:r>
            <a:r>
              <a:rPr lang="en-GB" dirty="0" smtClean="0"/>
              <a:t>research and implementation questions remain</a:t>
            </a:r>
          </a:p>
          <a:p>
            <a:pPr marL="914400" lvl="1" indent="-457200">
              <a:spcAft>
                <a:spcPts val="600"/>
              </a:spcAft>
            </a:pPr>
            <a:r>
              <a:rPr lang="en-GB" dirty="0" smtClean="0"/>
              <a:t>Efficacy of shorter dosing intervals</a:t>
            </a:r>
          </a:p>
          <a:p>
            <a:pPr marL="914400" lvl="1" indent="-457200">
              <a:spcAft>
                <a:spcPts val="600"/>
              </a:spcAft>
            </a:pPr>
            <a:r>
              <a:rPr lang="en-GB" dirty="0" smtClean="0"/>
              <a:t>Safety in pregnant women</a:t>
            </a:r>
          </a:p>
          <a:p>
            <a:pPr marL="914400" lvl="1" indent="-457200">
              <a:spcAft>
                <a:spcPts val="600"/>
              </a:spcAft>
            </a:pPr>
            <a:r>
              <a:rPr lang="en-GB" dirty="0" smtClean="0"/>
              <a:t>Validation of age-stratified surveillance data to infer </a:t>
            </a:r>
            <a:r>
              <a:rPr lang="en-GB" dirty="0" err="1" smtClean="0"/>
              <a:t>seroprevalence</a:t>
            </a:r>
            <a:endParaRPr lang="en-GB" dirty="0" smtClean="0"/>
          </a:p>
          <a:p>
            <a:pPr marL="914400" lvl="1" indent="-457200">
              <a:spcAft>
                <a:spcPts val="600"/>
              </a:spcAft>
            </a:pPr>
            <a:r>
              <a:rPr lang="en-GB" b="1" dirty="0" smtClean="0"/>
              <a:t>Duration of protection</a:t>
            </a:r>
          </a:p>
          <a:p>
            <a:pPr marL="914400" lvl="1" indent="-457200">
              <a:spcAft>
                <a:spcPts val="600"/>
              </a:spcAft>
            </a:pPr>
            <a:r>
              <a:rPr lang="en-GB" b="1" dirty="0" smtClean="0"/>
              <a:t>Risk of severe dengue especially in vaccinated seronegative </a:t>
            </a:r>
            <a:r>
              <a:rPr lang="en-GB" b="1" dirty="0" smtClean="0"/>
              <a:t>persons of any age [included indicated age ≥ 9 years]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134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89" y="205735"/>
            <a:ext cx="7886700" cy="725443"/>
          </a:xfrm>
        </p:spPr>
        <p:txBody>
          <a:bodyPr/>
          <a:lstStyle/>
          <a:p>
            <a:r>
              <a:rPr lang="en-US" sz="3600" dirty="0" smtClean="0"/>
              <a:t>Public health outcome measures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95536" y="1149127"/>
            <a:ext cx="8352928" cy="538589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b="1" dirty="0" smtClean="0"/>
              <a:t>Vaccine preventable disease incidence (VPDI)</a:t>
            </a:r>
          </a:p>
          <a:p>
            <a:pPr lvl="1"/>
            <a:r>
              <a:rPr lang="en-US" dirty="0"/>
              <a:t>Same as vaccine attributable risk or incidence rate reduction</a:t>
            </a:r>
          </a:p>
          <a:p>
            <a:pPr lvl="1"/>
            <a:r>
              <a:rPr lang="en-US" dirty="0" smtClean="0"/>
              <a:t>Incidence </a:t>
            </a:r>
            <a:r>
              <a:rPr lang="en-US" dirty="0"/>
              <a:t>[unvaccinated] – Incidence [vaccinated]</a:t>
            </a:r>
          </a:p>
          <a:p>
            <a:pPr lvl="1"/>
            <a:r>
              <a:rPr lang="en-US" dirty="0" smtClean="0"/>
              <a:t>Incidence </a:t>
            </a:r>
            <a:r>
              <a:rPr lang="en-US" dirty="0"/>
              <a:t>[unvaccinated] x VE</a:t>
            </a:r>
          </a:p>
          <a:p>
            <a:pPr lvl="1"/>
            <a:r>
              <a:rPr lang="en-US" b="1" dirty="0"/>
              <a:t>N</a:t>
            </a:r>
            <a:r>
              <a:rPr lang="en-US" b="1" dirty="0" smtClean="0"/>
              <a:t>umber </a:t>
            </a:r>
            <a:r>
              <a:rPr lang="en-US" b="1" dirty="0"/>
              <a:t>of cases averted per unit of vaccinated people per year</a:t>
            </a:r>
          </a:p>
          <a:p>
            <a:endParaRPr lang="en-US" dirty="0" smtClean="0"/>
          </a:p>
          <a:p>
            <a:r>
              <a:rPr lang="en-US" dirty="0" smtClean="0"/>
              <a:t>Number </a:t>
            </a:r>
            <a:r>
              <a:rPr lang="en-US" dirty="0" smtClean="0"/>
              <a:t>needed to vaccinate (NNV)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umber </a:t>
            </a:r>
            <a:r>
              <a:rPr lang="en-US" dirty="0"/>
              <a:t>of people </a:t>
            </a:r>
            <a:r>
              <a:rPr lang="en-US" dirty="0" smtClean="0"/>
              <a:t>who </a:t>
            </a:r>
            <a:r>
              <a:rPr lang="en-US" dirty="0"/>
              <a:t>must be vaccinated to prevent one outcome</a:t>
            </a:r>
          </a:p>
          <a:p>
            <a:pPr lvl="1"/>
            <a:r>
              <a:rPr lang="en-US" dirty="0"/>
              <a:t>Not a rate so incorporates length of trial (or duration of immunity)</a:t>
            </a:r>
          </a:p>
          <a:p>
            <a:pPr lvl="1"/>
            <a:r>
              <a:rPr lang="en-US" dirty="0"/>
              <a:t>If VPDI is reported as cases prevented per 100,000 vaccinated persons per year, NNV = 100,000/VPDI/length of </a:t>
            </a:r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7951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1836F1-570E-4F6C-8CAC-12C4E2FE5BB7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40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/>
          <p:nvPr/>
        </p:nvSpPr>
        <p:spPr>
          <a:xfrm>
            <a:off x="651522" y="6225932"/>
            <a:ext cx="8093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1: Data for children followed from infant immunization to age 2 years; VDPI = cases / 100,000 persons years of observation </a:t>
            </a:r>
          </a:p>
          <a:p>
            <a:r>
              <a:rPr lang="en-US" sz="1100" dirty="0" smtClean="0">
                <a:solidFill>
                  <a:prstClr val="black"/>
                </a:solidFill>
              </a:rPr>
              <a:t>2: Data for children followed from infant immunization to age 2 years; VDPI reported as PYO</a:t>
            </a:r>
          </a:p>
          <a:p>
            <a:r>
              <a:rPr lang="en-US" sz="1100" dirty="0" smtClean="0">
                <a:solidFill>
                  <a:prstClr val="black"/>
                </a:solidFill>
              </a:rPr>
              <a:t>3: Data calculated for persons 9-16 years of age and 2 year follow up period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12" y="138623"/>
            <a:ext cx="8967831" cy="540885"/>
          </a:xfrm>
        </p:spPr>
        <p:txBody>
          <a:bodyPr>
            <a:noAutofit/>
          </a:bodyPr>
          <a:lstStyle/>
          <a:p>
            <a:r>
              <a:rPr lang="en-US" sz="2800" dirty="0" err="1"/>
              <a:t>Dengvaxia</a:t>
            </a:r>
            <a:r>
              <a:rPr lang="en-US" sz="2800" dirty="0"/>
              <a:t>® </a:t>
            </a:r>
            <a:r>
              <a:rPr lang="en-US" sz="2800" dirty="0" smtClean="0"/>
              <a:t>VPDI over </a:t>
            </a:r>
            <a:r>
              <a:rPr lang="en-US" sz="2800" u="sng" dirty="0" smtClean="0"/>
              <a:t>2-year period </a:t>
            </a:r>
            <a:r>
              <a:rPr lang="en-US" sz="2800" dirty="0" smtClean="0"/>
              <a:t>compared to other vaccines</a:t>
            </a:r>
            <a:endParaRPr lang="en-US" sz="2800" dirty="0"/>
          </a:p>
        </p:txBody>
      </p:sp>
      <p:grpSp>
        <p:nvGrpSpPr>
          <p:cNvPr id="7" name="Groupe 21"/>
          <p:cNvGrpSpPr/>
          <p:nvPr/>
        </p:nvGrpSpPr>
        <p:grpSpPr>
          <a:xfrm>
            <a:off x="7450232" y="5500409"/>
            <a:ext cx="1401346" cy="531968"/>
            <a:chOff x="7652259" y="5497033"/>
            <a:chExt cx="1401346" cy="531968"/>
          </a:xfrm>
        </p:grpSpPr>
        <p:sp>
          <p:nvSpPr>
            <p:cNvPr id="8" name="ZoneTexte 10"/>
            <p:cNvSpPr txBox="1"/>
            <p:nvPr/>
          </p:nvSpPr>
          <p:spPr>
            <a:xfrm>
              <a:off x="7652259" y="5567336"/>
              <a:ext cx="14013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prstClr val="black"/>
                  </a:solidFill>
                </a:rPr>
                <a:t>Dengue </a:t>
              </a:r>
              <a:r>
                <a:rPr lang="fr-FR" sz="1200" baseline="30000" dirty="0" smtClean="0">
                  <a:solidFill>
                    <a:prstClr val="black"/>
                  </a:solidFill>
                </a:rPr>
                <a:t>3</a:t>
              </a:r>
            </a:p>
            <a:p>
              <a:pPr algn="ctr"/>
              <a:r>
                <a:rPr lang="fr-FR" sz="1200" dirty="0" err="1" smtClean="0">
                  <a:solidFill>
                    <a:prstClr val="black"/>
                  </a:solidFill>
                </a:rPr>
                <a:t>Villar</a:t>
              </a:r>
              <a:r>
                <a:rPr lang="fr-FR" sz="1200" dirty="0" smtClean="0">
                  <a:solidFill>
                    <a:prstClr val="black"/>
                  </a:solidFill>
                </a:rPr>
                <a:t>, NEJM 2015</a:t>
              </a:r>
              <a:endParaRPr lang="fr-FR" sz="1200" dirty="0">
                <a:solidFill>
                  <a:prstClr val="black"/>
                </a:solidFill>
              </a:endParaRPr>
            </a:p>
          </p:txBody>
        </p:sp>
        <p:sp>
          <p:nvSpPr>
            <p:cNvPr id="9" name="Parenthèse fermante 16"/>
            <p:cNvSpPr/>
            <p:nvPr/>
          </p:nvSpPr>
          <p:spPr>
            <a:xfrm rot="5400000">
              <a:off x="8329009" y="5007943"/>
              <a:ext cx="47846" cy="1026026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e 18"/>
          <p:cNvGrpSpPr/>
          <p:nvPr/>
        </p:nvGrpSpPr>
        <p:grpSpPr>
          <a:xfrm>
            <a:off x="3273028" y="5500409"/>
            <a:ext cx="4254823" cy="536939"/>
            <a:chOff x="3273028" y="5555863"/>
            <a:chExt cx="4254823" cy="536939"/>
          </a:xfrm>
        </p:grpSpPr>
        <p:sp>
          <p:nvSpPr>
            <p:cNvPr id="11" name="ZoneTexte 9"/>
            <p:cNvSpPr txBox="1"/>
            <p:nvPr/>
          </p:nvSpPr>
          <p:spPr>
            <a:xfrm>
              <a:off x="4557324" y="5631137"/>
              <a:ext cx="16862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err="1" smtClean="0">
                  <a:solidFill>
                    <a:prstClr val="black"/>
                  </a:solidFill>
                </a:rPr>
                <a:t>Hib</a:t>
              </a:r>
              <a:r>
                <a:rPr lang="fr-FR" sz="1200" dirty="0" smtClean="0">
                  <a:solidFill>
                    <a:prstClr val="black"/>
                  </a:solidFill>
                </a:rPr>
                <a:t>, </a:t>
              </a:r>
              <a:r>
                <a:rPr lang="en-US" sz="1200" dirty="0" smtClean="0">
                  <a:solidFill>
                    <a:prstClr val="black"/>
                  </a:solidFill>
                </a:rPr>
                <a:t>Indonesia </a:t>
              </a:r>
              <a:r>
                <a:rPr lang="fr-FR" sz="1200" baseline="30000" dirty="0" smtClean="0">
                  <a:solidFill>
                    <a:prstClr val="black"/>
                  </a:solidFill>
                </a:rPr>
                <a:t>2</a:t>
              </a:r>
            </a:p>
            <a:p>
              <a:pPr algn="ctr"/>
              <a:r>
                <a:rPr lang="fr-FR" sz="1200" dirty="0" smtClean="0">
                  <a:solidFill>
                    <a:prstClr val="black"/>
                  </a:solidFill>
                </a:rPr>
                <a:t>Gessner, Lancet 2005</a:t>
              </a:r>
              <a:endParaRPr lang="fr-FR" sz="1200" dirty="0">
                <a:solidFill>
                  <a:prstClr val="black"/>
                </a:solidFill>
              </a:endParaRPr>
            </a:p>
          </p:txBody>
        </p:sp>
        <p:sp>
          <p:nvSpPr>
            <p:cNvPr id="12" name="Parenthèse fermante 17"/>
            <p:cNvSpPr/>
            <p:nvPr/>
          </p:nvSpPr>
          <p:spPr>
            <a:xfrm rot="5400000">
              <a:off x="5377580" y="3451311"/>
              <a:ext cx="45719" cy="4254823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e 20"/>
          <p:cNvGrpSpPr/>
          <p:nvPr/>
        </p:nvGrpSpPr>
        <p:grpSpPr>
          <a:xfrm>
            <a:off x="962484" y="5500409"/>
            <a:ext cx="2131589" cy="734365"/>
            <a:chOff x="1005016" y="5553740"/>
            <a:chExt cx="2131589" cy="734365"/>
          </a:xfrm>
        </p:grpSpPr>
        <p:sp>
          <p:nvSpPr>
            <p:cNvPr id="14" name="ZoneTexte 8"/>
            <p:cNvSpPr txBox="1"/>
            <p:nvPr/>
          </p:nvSpPr>
          <p:spPr>
            <a:xfrm>
              <a:off x="1005016" y="5641774"/>
              <a:ext cx="21315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 smtClean="0">
                  <a:solidFill>
                    <a:prstClr val="black"/>
                  </a:solidFill>
                </a:rPr>
                <a:t>Rotavirus</a:t>
              </a:r>
              <a:r>
                <a:rPr lang="fr-FR" sz="1200" dirty="0" smtClean="0">
                  <a:solidFill>
                    <a:prstClr val="black"/>
                  </a:solidFill>
                </a:rPr>
                <a:t>, </a:t>
              </a:r>
              <a:r>
                <a:rPr lang="en-US" sz="1200" dirty="0" smtClean="0">
                  <a:solidFill>
                    <a:prstClr val="black"/>
                  </a:solidFill>
                </a:rPr>
                <a:t>Bangladesh and Vietnam </a:t>
              </a:r>
              <a:r>
                <a:rPr lang="fr-FR" sz="1200" baseline="30000" dirty="0" smtClean="0">
                  <a:solidFill>
                    <a:prstClr val="black"/>
                  </a:solidFill>
                </a:rPr>
                <a:t>1</a:t>
              </a:r>
            </a:p>
            <a:p>
              <a:pPr algn="ctr"/>
              <a:r>
                <a:rPr lang="fr-FR" sz="1200" dirty="0" err="1" smtClean="0">
                  <a:solidFill>
                    <a:prstClr val="black"/>
                  </a:solidFill>
                </a:rPr>
                <a:t>Zaman</a:t>
              </a:r>
              <a:r>
                <a:rPr lang="fr-FR" sz="1200" dirty="0" smtClean="0">
                  <a:solidFill>
                    <a:prstClr val="black"/>
                  </a:solidFill>
                </a:rPr>
                <a:t>, Lancet 2010</a:t>
              </a:r>
              <a:endParaRPr lang="fr-FR" sz="1200" dirty="0">
                <a:solidFill>
                  <a:prstClr val="black"/>
                </a:solidFill>
              </a:endParaRPr>
            </a:p>
          </p:txBody>
        </p:sp>
        <p:sp>
          <p:nvSpPr>
            <p:cNvPr id="15" name="Parenthèse fermante 19"/>
            <p:cNvSpPr/>
            <p:nvPr/>
          </p:nvSpPr>
          <p:spPr>
            <a:xfrm rot="5400000">
              <a:off x="2047951" y="4522205"/>
              <a:ext cx="45719" cy="2108789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black"/>
                </a:solidFill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 t="11201" b="10776"/>
          <a:stretch>
            <a:fillRect/>
          </a:stretch>
        </p:blipFill>
        <p:spPr bwMode="auto">
          <a:xfrm>
            <a:off x="173925" y="900594"/>
            <a:ext cx="8743950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709482" y="1536518"/>
            <a:ext cx="1142095" cy="14164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18539" y="1174459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Dengue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9903" y="1988191"/>
            <a:ext cx="4317948" cy="9647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73883" y="1208015"/>
            <a:ext cx="2120189" cy="174490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61082" y="831692"/>
            <a:ext cx="108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Rotavirus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07807" y="1565946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HiB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4986" y="735383"/>
            <a:ext cx="3690626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Caveat: What happens after 2 years?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27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2" y="205735"/>
            <a:ext cx="9068498" cy="725443"/>
          </a:xfrm>
        </p:spPr>
        <p:txBody>
          <a:bodyPr>
            <a:noAutofit/>
          </a:bodyPr>
          <a:lstStyle/>
          <a:p>
            <a:r>
              <a:rPr lang="en-US" sz="3200" dirty="0" smtClean="0"/>
              <a:t>Public health benefits beyond direct and indirect protection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20116" y="1149127"/>
            <a:ext cx="8228347" cy="51601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Traditional measures:</a:t>
            </a:r>
          </a:p>
          <a:p>
            <a:pPr lvl="1"/>
            <a:r>
              <a:rPr lang="en-US" dirty="0" smtClean="0"/>
              <a:t>[non-severe </a:t>
            </a:r>
            <a:r>
              <a:rPr lang="en-US" dirty="0"/>
              <a:t>+ severe + sequelae] </a:t>
            </a:r>
            <a:r>
              <a:rPr lang="en-US" dirty="0" smtClean="0"/>
              <a:t>X </a:t>
            </a:r>
            <a:r>
              <a:rPr lang="en-US" dirty="0"/>
              <a:t>[direct + indirect] </a:t>
            </a:r>
            <a:r>
              <a:rPr lang="en-US" dirty="0" smtClean="0"/>
              <a:t>X </a:t>
            </a:r>
            <a:r>
              <a:rPr lang="en-US" dirty="0"/>
              <a:t>[duration of protection] </a:t>
            </a:r>
            <a:r>
              <a:rPr lang="en-US" dirty="0" smtClean="0"/>
              <a:t>X [total </a:t>
            </a:r>
            <a:r>
              <a:rPr lang="en-US" dirty="0"/>
              <a:t>age groups possible to protect]</a:t>
            </a:r>
          </a:p>
          <a:p>
            <a:endParaRPr lang="en-US" dirty="0" smtClean="0"/>
          </a:p>
          <a:p>
            <a:r>
              <a:rPr lang="en-US" dirty="0" smtClean="0"/>
              <a:t>Nontraditional effects:</a:t>
            </a:r>
          </a:p>
          <a:p>
            <a:pPr lvl="1"/>
            <a:r>
              <a:rPr lang="en-US" dirty="0" smtClean="0"/>
              <a:t>Outbreak reduction</a:t>
            </a:r>
          </a:p>
          <a:p>
            <a:pPr lvl="1"/>
            <a:r>
              <a:rPr lang="en-US" dirty="0" smtClean="0"/>
              <a:t>Political </a:t>
            </a:r>
            <a:r>
              <a:rPr lang="en-US" dirty="0" smtClean="0"/>
              <a:t>stabilization</a:t>
            </a:r>
          </a:p>
          <a:p>
            <a:pPr lvl="1"/>
            <a:r>
              <a:rPr lang="en-US" dirty="0" smtClean="0"/>
              <a:t>Health </a:t>
            </a:r>
            <a:r>
              <a:rPr lang="en-US" dirty="0" smtClean="0"/>
              <a:t>system </a:t>
            </a:r>
            <a:r>
              <a:rPr lang="en-US" dirty="0" smtClean="0"/>
              <a:t>stabilization</a:t>
            </a:r>
          </a:p>
          <a:p>
            <a:pPr lvl="1"/>
            <a:r>
              <a:rPr lang="en-US" dirty="0" smtClean="0"/>
              <a:t>Equity</a:t>
            </a:r>
            <a:endParaRPr lang="en-US" dirty="0" smtClean="0"/>
          </a:p>
          <a:p>
            <a:pPr lvl="1"/>
            <a:r>
              <a:rPr lang="en-US" dirty="0" smtClean="0"/>
              <a:t>Ancillary</a:t>
            </a:r>
            <a:r>
              <a:rPr lang="en-US" dirty="0" smtClean="0"/>
              <a:t> </a:t>
            </a:r>
            <a:r>
              <a:rPr lang="en-US" dirty="0"/>
              <a:t>issues (e.g., antibiotic use reduction, chronic disease, other etiologies</a:t>
            </a:r>
            <a:r>
              <a:rPr lang="en-US" dirty="0" smtClean="0"/>
              <a:t>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7951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1836F1-570E-4F6C-8CAC-12C4E2FE5BB7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7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89" y="205735"/>
            <a:ext cx="7886700" cy="725443"/>
          </a:xfrm>
        </p:spPr>
        <p:txBody>
          <a:bodyPr/>
          <a:lstStyle/>
          <a:p>
            <a:r>
              <a:rPr lang="en-US" sz="3600" dirty="0" smtClean="0"/>
              <a:t>Impact of moderately effective vaccines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95536" y="1149127"/>
            <a:ext cx="8352928" cy="516019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Vaccines with </a:t>
            </a:r>
            <a:r>
              <a:rPr lang="en-US" dirty="0" smtClean="0"/>
              <a:t>moderate efficacy </a:t>
            </a:r>
            <a:r>
              <a:rPr lang="en-US" dirty="0"/>
              <a:t>may have </a:t>
            </a:r>
            <a:r>
              <a:rPr lang="en-US" dirty="0" smtClean="0"/>
              <a:t>high public health impact for </a:t>
            </a:r>
            <a:r>
              <a:rPr lang="en-US" dirty="0" smtClean="0"/>
              <a:t>diseases that:</a:t>
            </a:r>
            <a:endParaRPr lang="en-US" dirty="0"/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Have high </a:t>
            </a:r>
            <a:r>
              <a:rPr lang="en-US" sz="2800" dirty="0"/>
              <a:t>burden</a:t>
            </a:r>
          </a:p>
          <a:p>
            <a:pPr lvl="1"/>
            <a:r>
              <a:rPr lang="en-US" sz="2800" dirty="0" smtClean="0"/>
              <a:t>Have high </a:t>
            </a:r>
            <a:r>
              <a:rPr lang="en-US" sz="2800" dirty="0" smtClean="0"/>
              <a:t>severity</a:t>
            </a:r>
          </a:p>
          <a:p>
            <a:pPr lvl="1"/>
            <a:r>
              <a:rPr lang="en-US" sz="2800" dirty="0" smtClean="0"/>
              <a:t>Have high </a:t>
            </a:r>
            <a:r>
              <a:rPr lang="en-US" sz="2800" dirty="0" smtClean="0"/>
              <a:t>economic costs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Cause frequent outbreaks</a:t>
            </a:r>
            <a:endParaRPr lang="en-US" sz="2800" dirty="0"/>
          </a:p>
          <a:p>
            <a:pPr lvl="1"/>
            <a:r>
              <a:rPr lang="en-US" sz="2800" dirty="0" smtClean="0"/>
              <a:t>Cause political instability</a:t>
            </a:r>
          </a:p>
          <a:p>
            <a:pPr lvl="1"/>
            <a:r>
              <a:rPr lang="en-US" sz="2800" dirty="0" smtClean="0"/>
              <a:t>Disrupt health care systems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7951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1836F1-570E-4F6C-8CAC-12C4E2FE5BB7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65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49" y="162796"/>
            <a:ext cx="8969383" cy="63095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WHO support </a:t>
            </a:r>
            <a:r>
              <a:rPr lang="en-US" sz="3600" dirty="0" smtClean="0"/>
              <a:t>for country decision-making on </a:t>
            </a:r>
            <a:r>
              <a:rPr lang="en-US" sz="3600" dirty="0" err="1"/>
              <a:t>Dengvaxia</a:t>
            </a:r>
            <a:r>
              <a:rPr lang="en-US" sz="3600" dirty="0"/>
              <a:t>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38235" y="6129847"/>
            <a:ext cx="2133600" cy="365125"/>
          </a:xfrm>
          <a:prstGeom prst="rect">
            <a:avLst/>
          </a:prstGeom>
        </p:spPr>
        <p:txBody>
          <a:bodyPr/>
          <a:lstStyle/>
          <a:p>
            <a:fld id="{221836F1-570E-4F6C-8CAC-12C4E2FE5BB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66228" y="1042257"/>
            <a:ext cx="4389838" cy="4733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sz="2000" b="1" dirty="0" err="1" smtClean="0">
                <a:solidFill>
                  <a:prstClr val="black"/>
                </a:solidFill>
              </a:rPr>
              <a:t>Serosurvey</a:t>
            </a:r>
            <a:r>
              <a:rPr lang="en-GB" sz="2000" b="1" dirty="0" smtClean="0">
                <a:solidFill>
                  <a:prstClr val="black"/>
                </a:solidFill>
              </a:rPr>
              <a:t> guide to inform </a:t>
            </a:r>
            <a:r>
              <a:rPr lang="en-GB" sz="2000" b="1" dirty="0">
                <a:solidFill>
                  <a:prstClr val="black"/>
                </a:solidFill>
              </a:rPr>
              <a:t>v</a:t>
            </a:r>
            <a:r>
              <a:rPr lang="en-GB" sz="2000" b="1" dirty="0" smtClean="0">
                <a:solidFill>
                  <a:prstClr val="black"/>
                </a:solidFill>
              </a:rPr>
              <a:t>accination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827747" y="1114265"/>
            <a:ext cx="3907432" cy="36004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Global dengue </a:t>
            </a:r>
            <a:r>
              <a:rPr lang="en-GB" b="1" dirty="0">
                <a:solidFill>
                  <a:prstClr val="black"/>
                </a:solidFill>
              </a:rPr>
              <a:t>t</a:t>
            </a:r>
            <a:r>
              <a:rPr lang="en-GB" b="1" dirty="0" smtClean="0">
                <a:solidFill>
                  <a:prstClr val="black"/>
                </a:solidFill>
              </a:rPr>
              <a:t>ransmission </a:t>
            </a:r>
            <a:r>
              <a:rPr lang="en-GB" b="1" dirty="0">
                <a:solidFill>
                  <a:prstClr val="black"/>
                </a:solidFill>
              </a:rPr>
              <a:t>m</a:t>
            </a:r>
            <a:r>
              <a:rPr lang="en-GB" b="1" dirty="0" smtClean="0">
                <a:solidFill>
                  <a:prstClr val="black"/>
                </a:solidFill>
              </a:rPr>
              <a:t>ap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4" b="4434"/>
          <a:stretch/>
        </p:blipFill>
        <p:spPr bwMode="auto">
          <a:xfrm>
            <a:off x="4558715" y="1546313"/>
            <a:ext cx="4009370" cy="43727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16595" r="49957" b="7975"/>
          <a:stretch/>
        </p:blipFill>
        <p:spPr bwMode="auto">
          <a:xfrm>
            <a:off x="742291" y="1546313"/>
            <a:ext cx="3086157" cy="433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3558" y="6222463"/>
            <a:ext cx="6343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http://www.who.int/immunization/research/development/dengue_vaccines/en</a:t>
            </a:r>
            <a:r>
              <a:rPr lang="en-GB" sz="1400" dirty="0" smtClean="0">
                <a:solidFill>
                  <a:srgbClr val="FFFFFF"/>
                </a:solidFill>
              </a:rPr>
              <a:t>/ 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3568" y="6179223"/>
            <a:ext cx="237161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Difficult to implement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93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56" y="138624"/>
            <a:ext cx="7886700" cy="683498"/>
          </a:xfrm>
        </p:spPr>
        <p:txBody>
          <a:bodyPr>
            <a:normAutofit/>
          </a:bodyPr>
          <a:lstStyle/>
          <a:p>
            <a:r>
              <a:rPr lang="en-US" sz="3600" dirty="0" err="1"/>
              <a:t>Dengvaxia</a:t>
            </a:r>
            <a:r>
              <a:rPr lang="en-US" sz="3600" dirty="0" smtClean="0"/>
              <a:t>®</a:t>
            </a:r>
            <a:r>
              <a:rPr lang="en-GB" sz="3600" dirty="0" smtClean="0"/>
              <a:t> safety summary (up </a:t>
            </a:r>
            <a:r>
              <a:rPr lang="en-GB" sz="3600" dirty="0"/>
              <a:t>t</a:t>
            </a:r>
            <a:r>
              <a:rPr lang="en-GB" sz="3600" dirty="0" smtClean="0"/>
              <a:t>o 2017)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935290"/>
            <a:ext cx="8229600" cy="532859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0" indent="-457200">
              <a:spcAft>
                <a:spcPts val="600"/>
              </a:spcAft>
            </a:pPr>
            <a:r>
              <a:rPr lang="en-GB" dirty="0"/>
              <a:t>CYD-TDV is </a:t>
            </a:r>
            <a:r>
              <a:rPr lang="en-GB" dirty="0" smtClean="0"/>
              <a:t>well-tolerated</a:t>
            </a:r>
            <a:endParaRPr lang="en-GB" dirty="0"/>
          </a:p>
          <a:p>
            <a:pPr marL="457200" indent="-457200">
              <a:spcAft>
                <a:spcPts val="600"/>
              </a:spcAft>
            </a:pPr>
            <a:r>
              <a:rPr lang="en-GB" dirty="0"/>
              <a:t>SAEs similar across CYD/Placebo in Phase </a:t>
            </a:r>
            <a:r>
              <a:rPr lang="en-GB" dirty="0" smtClean="0"/>
              <a:t>III trials</a:t>
            </a:r>
            <a:endParaRPr lang="en-GB" dirty="0"/>
          </a:p>
          <a:p>
            <a:pPr marL="457200" indent="-457200">
              <a:spcAft>
                <a:spcPts val="600"/>
              </a:spcAft>
            </a:pPr>
            <a:r>
              <a:rPr lang="en-GB" dirty="0"/>
              <a:t>No non-dengue safety signals </a:t>
            </a:r>
            <a:r>
              <a:rPr lang="en-GB" dirty="0" smtClean="0"/>
              <a:t>identified</a:t>
            </a:r>
          </a:p>
          <a:p>
            <a:pPr marL="457200" indent="-457200">
              <a:spcAft>
                <a:spcPts val="600"/>
              </a:spcAft>
            </a:pPr>
            <a:r>
              <a:rPr lang="en-US" dirty="0" smtClean="0"/>
              <a:t>An elevated </a:t>
            </a:r>
            <a:r>
              <a:rPr lang="en-US" dirty="0"/>
              <a:t>risk </a:t>
            </a:r>
            <a:r>
              <a:rPr lang="en-US" dirty="0" smtClean="0"/>
              <a:t>of hospitalized dengue in CYD group was seen </a:t>
            </a:r>
            <a:r>
              <a:rPr lang="en-US" dirty="0"/>
              <a:t>in 2-5 </a:t>
            </a:r>
            <a:r>
              <a:rPr lang="en-US" dirty="0" smtClean="0"/>
              <a:t>year-olds in </a:t>
            </a:r>
            <a:r>
              <a:rPr lang="en-US" dirty="0"/>
              <a:t>Year </a:t>
            </a:r>
            <a:r>
              <a:rPr lang="en-US" dirty="0" smtClean="0"/>
              <a:t>3 (</a:t>
            </a:r>
            <a:r>
              <a:rPr lang="en-US" b="1" dirty="0" smtClean="0"/>
              <a:t>RR=7.5</a:t>
            </a:r>
            <a:r>
              <a:rPr lang="en-US" dirty="0" smtClean="0"/>
              <a:t>)</a:t>
            </a:r>
          </a:p>
          <a:p>
            <a:pPr lvl="1">
              <a:spcAft>
                <a:spcPts val="600"/>
              </a:spcAft>
            </a:pPr>
            <a:r>
              <a:rPr lang="en-US" sz="2600" b="1" dirty="0" smtClean="0"/>
              <a:t>Risk </a:t>
            </a:r>
            <a:r>
              <a:rPr lang="en-US" sz="2600" b="1" dirty="0"/>
              <a:t>diminishes in Years 4 and </a:t>
            </a:r>
            <a:r>
              <a:rPr lang="en-US" sz="2600" b="1" dirty="0" smtClean="0"/>
              <a:t>5</a:t>
            </a:r>
            <a:endParaRPr lang="en-US" sz="2600" b="1" dirty="0"/>
          </a:p>
          <a:p>
            <a:pPr lvl="1">
              <a:spcAft>
                <a:spcPts val="600"/>
              </a:spcAft>
            </a:pPr>
            <a:r>
              <a:rPr lang="en-US" sz="2600" dirty="0" smtClean="0"/>
              <a:t>During entire study follow up (up to 5 years), there was an excess </a:t>
            </a:r>
            <a:r>
              <a:rPr lang="en-US" sz="2600" dirty="0"/>
              <a:t>of </a:t>
            </a:r>
            <a:r>
              <a:rPr lang="en-US" sz="2600" dirty="0" smtClean="0"/>
              <a:t>hospitalized dengue cases in this group</a:t>
            </a:r>
            <a:r>
              <a:rPr lang="en-US" sz="2600" dirty="0"/>
              <a:t>, but </a:t>
            </a:r>
            <a:r>
              <a:rPr lang="en-US" sz="2600" dirty="0" smtClean="0"/>
              <a:t>it was not </a:t>
            </a:r>
            <a:r>
              <a:rPr lang="en-US" sz="2600" dirty="0"/>
              <a:t>statistically </a:t>
            </a:r>
            <a:r>
              <a:rPr lang="en-US" sz="2600" dirty="0" smtClean="0"/>
              <a:t>significant</a:t>
            </a:r>
          </a:p>
          <a:p>
            <a:pPr lvl="1">
              <a:spcAft>
                <a:spcPts val="600"/>
              </a:spcAft>
            </a:pPr>
            <a:r>
              <a:rPr lang="en-US" sz="2600" b="1" dirty="0" smtClean="0"/>
              <a:t>Not seen consistently in older age groups</a:t>
            </a:r>
            <a:endParaRPr lang="en-GB" sz="2600" b="1" dirty="0" smtClean="0"/>
          </a:p>
          <a:p>
            <a:pPr lvl="1">
              <a:spcAft>
                <a:spcPts val="600"/>
              </a:spcAft>
            </a:pPr>
            <a:r>
              <a:rPr lang="en-US" sz="2600" dirty="0" smtClean="0"/>
              <a:t>Understanding potential </a:t>
            </a:r>
            <a:r>
              <a:rPr lang="en-US" sz="2600" dirty="0"/>
              <a:t>factors associated </a:t>
            </a:r>
            <a:r>
              <a:rPr lang="en-US" sz="2600" dirty="0" smtClean="0"/>
              <a:t>with </a:t>
            </a:r>
            <a:r>
              <a:rPr lang="en-US" sz="2600" dirty="0"/>
              <a:t>increased relative risk of hospitalized and severe dengue among some trial participants is </a:t>
            </a:r>
            <a:r>
              <a:rPr lang="en-US" sz="2600" dirty="0" smtClean="0"/>
              <a:t>a priority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53580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88" y="83891"/>
            <a:ext cx="8691519" cy="66273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 announcement on </a:t>
            </a:r>
            <a:r>
              <a:rPr lang="en-US" sz="3600" dirty="0" err="1" smtClean="0"/>
              <a:t>Dengvaxia</a:t>
            </a:r>
            <a:r>
              <a:rPr lang="en-US" sz="3600" dirty="0" smtClean="0"/>
              <a:t>® (29 Nov 2017)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12314" y="947956"/>
            <a:ext cx="8287070" cy="562062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“Based on up to six years of clinical data, </a:t>
            </a:r>
            <a:r>
              <a:rPr lang="en-US" sz="2400" b="1" dirty="0" smtClean="0"/>
              <a:t>new analysis [using dengue NS1 Ab test on post-vaccination serum]</a:t>
            </a:r>
            <a:r>
              <a:rPr lang="en-US" sz="2400" dirty="0" smtClean="0"/>
              <a:t> </a:t>
            </a:r>
            <a:r>
              <a:rPr lang="en-US" sz="2000" dirty="0" smtClean="0"/>
              <a:t>evaluated long-term safety and efficacy of </a:t>
            </a:r>
            <a:r>
              <a:rPr lang="en-US" sz="2000" dirty="0" err="1" smtClean="0"/>
              <a:t>Dengvaxia</a:t>
            </a:r>
            <a:r>
              <a:rPr lang="en-US" sz="2000" dirty="0" smtClean="0"/>
              <a:t>® in people who had been infected with dengue prior to vaccination and those who had not. The analysis confirmed that </a:t>
            </a:r>
            <a:r>
              <a:rPr lang="en-US" sz="2000" dirty="0" err="1" smtClean="0"/>
              <a:t>Dengvaxia</a:t>
            </a:r>
            <a:r>
              <a:rPr lang="en-US" sz="2000" dirty="0" smtClean="0"/>
              <a:t>® provides persistent protective benefit against dengue fever in those who had prior infection. </a:t>
            </a:r>
            <a:r>
              <a:rPr lang="en-US" sz="2400" b="1" dirty="0" smtClean="0"/>
              <a:t>For those not previously infected by dengue virus, however, the analysis found that in the longer term, more cases of severe disease could occur following vaccination upon a subsequent dengue infection</a:t>
            </a:r>
            <a:r>
              <a:rPr lang="en-US" sz="2000" dirty="0" smtClean="0"/>
              <a:t>.”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“Based </a:t>
            </a:r>
            <a:r>
              <a:rPr lang="en-US" sz="2000" dirty="0"/>
              <a:t>on the new analysis, Sanofi will propose that national regulatory agencies update the prescribing information, known as the label in many countries, requesting that healthcare professionals </a:t>
            </a:r>
            <a:r>
              <a:rPr lang="en-US" sz="2400" b="1" dirty="0"/>
              <a:t>assess the likelihood of prior dengue infection in an individual before vaccinating</a:t>
            </a:r>
            <a:r>
              <a:rPr lang="en-US" sz="2000" dirty="0"/>
              <a:t>. Vaccination should only be recommended when the potential benefits outweigh the potential risks (in countries with high burden of dengue disease). For individuals who have not </a:t>
            </a:r>
            <a:r>
              <a:rPr lang="en-US" sz="2000" dirty="0" smtClean="0"/>
              <a:t>been previously </a:t>
            </a:r>
            <a:r>
              <a:rPr lang="en-US" sz="2000" dirty="0"/>
              <a:t>infected by dengue virus, vaccination should not be recommended</a:t>
            </a:r>
            <a:r>
              <a:rPr lang="en-US" sz="2000" dirty="0" smtClean="0"/>
              <a:t>.”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7951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1836F1-570E-4F6C-8CAC-12C4E2FE5BB7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0120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6" y="58613"/>
            <a:ext cx="8825203" cy="706091"/>
          </a:xfrm>
        </p:spPr>
        <p:txBody>
          <a:bodyPr>
            <a:noAutofit/>
          </a:bodyPr>
          <a:lstStyle/>
          <a:p>
            <a:r>
              <a:rPr lang="en-US" sz="3600" dirty="0" smtClean="0">
                <a:cs typeface="Arial" panose="020B0604020202020204" pitchFamily="34" charset="0"/>
              </a:rPr>
              <a:t>Revised WHO SAGE recommendation in Apr 2018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9725" y="989900"/>
            <a:ext cx="8640660" cy="561223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 smtClean="0"/>
              <a:t>New information</a:t>
            </a:r>
          </a:p>
          <a:p>
            <a:pPr marL="457200" indent="-457200"/>
            <a:r>
              <a:rPr lang="en-US" dirty="0" smtClean="0"/>
              <a:t>Vaccine </a:t>
            </a:r>
            <a:r>
              <a:rPr lang="en-US" dirty="0"/>
              <a:t>efficacy (VE) against </a:t>
            </a:r>
            <a:r>
              <a:rPr lang="en-US" dirty="0" err="1" smtClean="0"/>
              <a:t>virologically</a:t>
            </a:r>
            <a:r>
              <a:rPr lang="en-US" dirty="0" smtClean="0"/>
              <a:t>-confirmed </a:t>
            </a:r>
            <a:r>
              <a:rPr lang="en-US" dirty="0"/>
              <a:t>symptomatic </a:t>
            </a:r>
            <a:r>
              <a:rPr lang="en-US" dirty="0"/>
              <a:t>dengue in </a:t>
            </a:r>
            <a:r>
              <a:rPr lang="en-US" b="1" dirty="0"/>
              <a:t>first 25 months </a:t>
            </a:r>
            <a:r>
              <a:rPr lang="en-US" dirty="0"/>
              <a:t>after first </a:t>
            </a:r>
            <a:r>
              <a:rPr lang="en-US" dirty="0" smtClean="0"/>
              <a:t>dose (i.e., 13 months after 3</a:t>
            </a:r>
            <a:r>
              <a:rPr lang="en-US" baseline="30000" dirty="0" smtClean="0"/>
              <a:t>rd</a:t>
            </a:r>
            <a:r>
              <a:rPr lang="en-US" dirty="0" smtClean="0"/>
              <a:t>/final dose)</a:t>
            </a:r>
            <a:endParaRPr lang="en-US" dirty="0" smtClean="0"/>
          </a:p>
          <a:p>
            <a:pPr marL="914400" lvl="1" indent="-457200"/>
            <a:r>
              <a:rPr lang="en-US" sz="2800" dirty="0"/>
              <a:t>H</a:t>
            </a:r>
            <a:r>
              <a:rPr lang="en-US" sz="2800" dirty="0" smtClean="0"/>
              <a:t>igh </a:t>
            </a:r>
            <a:r>
              <a:rPr lang="en-US" sz="2800" dirty="0"/>
              <a:t>among inferred baseline </a:t>
            </a:r>
            <a:r>
              <a:rPr lang="en-US" sz="2800" b="1" dirty="0"/>
              <a:t>seropositive</a:t>
            </a:r>
            <a:r>
              <a:rPr lang="en-US" sz="2800" dirty="0"/>
              <a:t> participants ≥9 years of age: </a:t>
            </a:r>
            <a:r>
              <a:rPr lang="en-US" sz="2800" b="1" dirty="0" smtClean="0"/>
              <a:t>76.0%</a:t>
            </a:r>
            <a:r>
              <a:rPr lang="en-US" sz="2800" dirty="0" smtClean="0"/>
              <a:t> </a:t>
            </a:r>
            <a:r>
              <a:rPr lang="en-US" sz="2800" dirty="0"/>
              <a:t>(95%CI: 63.9, to </a:t>
            </a:r>
            <a:r>
              <a:rPr lang="en-US" sz="2800" dirty="0" smtClean="0"/>
              <a:t>84.0)</a:t>
            </a:r>
          </a:p>
          <a:p>
            <a:pPr marL="914400" lvl="1" indent="-457200"/>
            <a:r>
              <a:rPr lang="en-US" sz="2800" dirty="0"/>
              <a:t>M</a:t>
            </a:r>
            <a:r>
              <a:rPr lang="en-US" sz="2800" dirty="0" smtClean="0"/>
              <a:t>uch </a:t>
            </a:r>
            <a:r>
              <a:rPr lang="en-US" sz="2800" dirty="0"/>
              <a:t>lower among </a:t>
            </a:r>
            <a:r>
              <a:rPr lang="en-US" sz="2800" dirty="0" smtClean="0"/>
              <a:t>inferred baseline </a:t>
            </a:r>
            <a:r>
              <a:rPr lang="en-US" sz="2800" b="1" dirty="0"/>
              <a:t>seronegative</a:t>
            </a:r>
            <a:r>
              <a:rPr lang="en-US" sz="2800" dirty="0"/>
              <a:t> </a:t>
            </a:r>
            <a:r>
              <a:rPr lang="en-US" sz="2800" dirty="0"/>
              <a:t>participants ≥9 years of age: </a:t>
            </a:r>
            <a:r>
              <a:rPr lang="en-US" sz="2800" b="1" dirty="0"/>
              <a:t>38.8%</a:t>
            </a:r>
            <a:r>
              <a:rPr lang="en-US" sz="2800" dirty="0"/>
              <a:t> (95%CI: –0.9 to 62.9</a:t>
            </a:r>
            <a:r>
              <a:rPr lang="en-US" sz="2800" dirty="0" smtClean="0"/>
              <a:t>%)</a:t>
            </a:r>
            <a:endParaRPr lang="en-US" dirty="0" smtClean="0"/>
          </a:p>
          <a:p>
            <a:pPr marL="457200" indent="-457200"/>
            <a:r>
              <a:rPr lang="en-US" b="1" dirty="0" smtClean="0"/>
              <a:t>Increased risk </a:t>
            </a:r>
            <a:r>
              <a:rPr lang="en-US" dirty="0" smtClean="0"/>
              <a:t>of hospitalized and severe dengue in seronegative individuals </a:t>
            </a:r>
            <a:r>
              <a:rPr lang="en-US" b="1" dirty="0" smtClean="0"/>
              <a:t>[including ≥9 years of age] starting about 30 months</a:t>
            </a:r>
            <a:r>
              <a:rPr lang="en-US" dirty="0" smtClean="0"/>
              <a:t> after first dose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7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46" y="4824409"/>
            <a:ext cx="7704856" cy="1800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chemeClr val="tx1"/>
                </a:solidFill>
                <a:latin typeface="+mn-lt"/>
              </a:rPr>
              <a:t>Mission: To </a:t>
            </a:r>
            <a:r>
              <a:rPr lang="en-US" sz="2800" b="1" i="1" dirty="0">
                <a:solidFill>
                  <a:schemeClr val="tx1"/>
                </a:solidFill>
                <a:latin typeface="+mn-lt"/>
              </a:rPr>
              <a:t>promote the development and implementation of </a:t>
            </a:r>
            <a:r>
              <a:rPr lang="en-US" sz="2800" b="1" i="1" dirty="0" smtClean="0">
                <a:solidFill>
                  <a:schemeClr val="tx1"/>
                </a:solidFill>
                <a:latin typeface="+mn-lt"/>
              </a:rPr>
              <a:t>innovative and </a:t>
            </a:r>
            <a:r>
              <a:rPr lang="en-US" sz="2800" b="1" i="1" dirty="0">
                <a:solidFill>
                  <a:schemeClr val="tx1"/>
                </a:solidFill>
                <a:latin typeface="+mn-lt"/>
              </a:rPr>
              <a:t>synergistic approaches for prevention and control of dengue and other </a:t>
            </a:r>
            <a:r>
              <a:rPr lang="en-US" sz="2800" b="1" i="1" dirty="0" err="1" smtClean="0">
                <a:solidFill>
                  <a:schemeClr val="tx1"/>
                </a:solidFill>
                <a:latin typeface="+mn-lt"/>
              </a:rPr>
              <a:t>Aedes</a:t>
            </a:r>
            <a:r>
              <a:rPr lang="en-US" sz="2800" b="1" i="1" dirty="0" smtClean="0">
                <a:solidFill>
                  <a:schemeClr val="tx1"/>
                </a:solidFill>
                <a:latin typeface="+mn-lt"/>
              </a:rPr>
              <a:t>-transmitted diseases</a:t>
            </a:r>
            <a:endParaRPr lang="en-US" sz="2800" b="1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243" y="1596647"/>
            <a:ext cx="437924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1559" t="4651" r="6070" b="3488"/>
          <a:stretch>
            <a:fillRect/>
          </a:stretch>
        </p:blipFill>
        <p:spPr bwMode="auto">
          <a:xfrm>
            <a:off x="611560" y="885188"/>
            <a:ext cx="1944216" cy="143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controldengue.o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4839"/>
            <a:ext cx="2986270" cy="62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us 5"/>
          <p:cNvSpPr/>
          <p:nvPr/>
        </p:nvSpPr>
        <p:spPr>
          <a:xfrm>
            <a:off x="1322558" y="2532751"/>
            <a:ext cx="657155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Equal 6"/>
          <p:cNvSpPr/>
          <p:nvPr/>
        </p:nvSpPr>
        <p:spPr>
          <a:xfrm>
            <a:off x="3369568" y="2028695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92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6" y="58613"/>
            <a:ext cx="8825203" cy="706091"/>
          </a:xfrm>
        </p:spPr>
        <p:txBody>
          <a:bodyPr>
            <a:noAutofit/>
          </a:bodyPr>
          <a:lstStyle/>
          <a:p>
            <a:r>
              <a:rPr lang="en-US" sz="3600" dirty="0" smtClean="0">
                <a:cs typeface="Arial" panose="020B0604020202020204" pitchFamily="34" charset="0"/>
              </a:rPr>
              <a:t>Revised WHO SAGE recommendation in Apr 2018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9725" y="1031846"/>
            <a:ext cx="8640660" cy="54528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prstClr val="black"/>
                </a:solidFill>
              </a:rPr>
              <a:t>Recommendation</a:t>
            </a:r>
            <a:endParaRPr lang="en-US" dirty="0">
              <a:solidFill>
                <a:prstClr val="black"/>
              </a:solidFill>
            </a:endParaRPr>
          </a:p>
          <a:p>
            <a:pPr marL="457200" indent="-457200"/>
            <a:endParaRPr lang="en-US" dirty="0" smtClean="0">
              <a:solidFill>
                <a:prstClr val="black"/>
              </a:solidFill>
            </a:endParaRPr>
          </a:p>
          <a:p>
            <a:pPr marL="457200" indent="-457200"/>
            <a:r>
              <a:rPr lang="en-US" dirty="0" smtClean="0">
                <a:solidFill>
                  <a:prstClr val="black"/>
                </a:solidFill>
              </a:rPr>
              <a:t>For </a:t>
            </a:r>
            <a:r>
              <a:rPr lang="en-US" dirty="0">
                <a:solidFill>
                  <a:prstClr val="black"/>
                </a:solidFill>
              </a:rPr>
              <a:t>countries considering vaccination as part of their dengue control program, a “</a:t>
            </a:r>
            <a:r>
              <a:rPr lang="en-US" b="1" dirty="0"/>
              <a:t>pre-vaccination screening strategy” would be </a:t>
            </a:r>
            <a:r>
              <a:rPr lang="en-US" b="1" dirty="0" smtClean="0"/>
              <a:t>the preferred </a:t>
            </a:r>
            <a:r>
              <a:rPr lang="en-US" b="1" dirty="0"/>
              <a:t>option</a:t>
            </a:r>
            <a:r>
              <a:rPr lang="en-US" dirty="0">
                <a:solidFill>
                  <a:prstClr val="black"/>
                </a:solidFill>
              </a:rPr>
              <a:t>, in which only dengue-seropositive persons are </a:t>
            </a:r>
            <a:r>
              <a:rPr lang="en-US" dirty="0" smtClean="0">
                <a:solidFill>
                  <a:prstClr val="black"/>
                </a:solidFill>
              </a:rPr>
              <a:t>vaccinated</a:t>
            </a:r>
            <a:endParaRPr lang="en-US" sz="2800" dirty="0">
              <a:solidFill>
                <a:prstClr val="black"/>
              </a:solidFill>
            </a:endParaRPr>
          </a:p>
          <a:p>
            <a:pPr marL="457200" indent="-457200"/>
            <a:endParaRPr lang="en-US" sz="2800" dirty="0" smtClean="0">
              <a:solidFill>
                <a:prstClr val="black"/>
              </a:solidFill>
            </a:endParaRPr>
          </a:p>
          <a:p>
            <a:pPr marL="457200" indent="-457200"/>
            <a:r>
              <a:rPr lang="en-US" sz="2800" dirty="0" smtClean="0">
                <a:solidFill>
                  <a:prstClr val="black"/>
                </a:solidFill>
              </a:rPr>
              <a:t>Given </a:t>
            </a:r>
            <a:r>
              <a:rPr lang="en-US" sz="2800" dirty="0">
                <a:solidFill>
                  <a:prstClr val="black"/>
                </a:solidFill>
              </a:rPr>
              <a:t>that no assay will be 100% specific, some truly seronegative individuals may be vaccinated due to a false positive test </a:t>
            </a:r>
            <a:r>
              <a:rPr lang="en-US" sz="2800" dirty="0" smtClean="0">
                <a:solidFill>
                  <a:prstClr val="black"/>
                </a:solidFill>
              </a:rPr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3061213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6" y="58613"/>
            <a:ext cx="8825203" cy="706091"/>
          </a:xfrm>
        </p:spPr>
        <p:txBody>
          <a:bodyPr>
            <a:noAutofit/>
          </a:bodyPr>
          <a:lstStyle/>
          <a:p>
            <a:r>
              <a:rPr lang="en-US" sz="3600" dirty="0" smtClean="0">
                <a:cs typeface="Arial" panose="020B0604020202020204" pitchFamily="34" charset="0"/>
              </a:rPr>
              <a:t>Revised WHO SAGE recommendation in Apr 2018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9725" y="922789"/>
            <a:ext cx="8640660" cy="51894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 smtClean="0"/>
              <a:t>Still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Overall </a:t>
            </a:r>
            <a:r>
              <a:rPr lang="en-US" dirty="0"/>
              <a:t>population level benefit of vaccination remains </a:t>
            </a:r>
            <a:r>
              <a:rPr lang="en-US" dirty="0" smtClean="0"/>
              <a:t>favorable in high transmission populations</a:t>
            </a:r>
            <a:endParaRPr lang="en-US" dirty="0" smtClean="0"/>
          </a:p>
          <a:p>
            <a:pPr marL="457200" indent="-457200"/>
            <a:r>
              <a:rPr lang="en-US" dirty="0" smtClean="0"/>
              <a:t>In </a:t>
            </a:r>
            <a:r>
              <a:rPr lang="en-US" dirty="0"/>
              <a:t>areas </a:t>
            </a:r>
            <a:r>
              <a:rPr lang="en-US" dirty="0" smtClean="0"/>
              <a:t>with</a:t>
            </a:r>
            <a:r>
              <a:rPr lang="en-US" dirty="0" smtClean="0"/>
              <a:t> </a:t>
            </a:r>
            <a:r>
              <a:rPr lang="en-US" dirty="0"/>
              <a:t>70% dengue </a:t>
            </a:r>
            <a:r>
              <a:rPr lang="en-US" dirty="0" err="1"/>
              <a:t>seroprevalence</a:t>
            </a:r>
            <a:r>
              <a:rPr lang="en-US" dirty="0"/>
              <a:t>, over a </a:t>
            </a:r>
            <a:r>
              <a:rPr lang="en-US" dirty="0" smtClean="0"/>
              <a:t>5-year period:</a:t>
            </a:r>
            <a:endParaRPr lang="en-US" dirty="0" smtClean="0"/>
          </a:p>
          <a:p>
            <a:pPr marL="914400" lvl="1" indent="-457200"/>
            <a:r>
              <a:rPr lang="en-US" sz="2800" dirty="0" smtClean="0"/>
              <a:t>For </a:t>
            </a:r>
            <a:r>
              <a:rPr lang="en-US" sz="2800" dirty="0"/>
              <a:t>every </a:t>
            </a:r>
            <a:r>
              <a:rPr lang="en-US" sz="2800" b="1" dirty="0"/>
              <a:t>4 severe cases prevented</a:t>
            </a:r>
            <a:r>
              <a:rPr lang="en-US" sz="2800" dirty="0"/>
              <a:t> in </a:t>
            </a:r>
            <a:r>
              <a:rPr lang="en-US" sz="2800" dirty="0" smtClean="0"/>
              <a:t>seropositive </a:t>
            </a:r>
            <a:r>
              <a:rPr lang="en-US" sz="2800" dirty="0" err="1" smtClean="0"/>
              <a:t>vaccinees</a:t>
            </a:r>
            <a:r>
              <a:rPr lang="en-US" sz="2800" dirty="0" smtClean="0"/>
              <a:t>, </a:t>
            </a:r>
            <a:r>
              <a:rPr lang="en-US" sz="2800" dirty="0"/>
              <a:t>there would be </a:t>
            </a:r>
            <a:r>
              <a:rPr lang="en-US" sz="2800" b="1" dirty="0"/>
              <a:t>1</a:t>
            </a:r>
            <a:r>
              <a:rPr lang="en-US" sz="2800" b="1" dirty="0" smtClean="0"/>
              <a:t> </a:t>
            </a:r>
            <a:r>
              <a:rPr lang="en-US" sz="2800" b="1" dirty="0"/>
              <a:t>excess severe case </a:t>
            </a:r>
            <a:r>
              <a:rPr lang="en-US" sz="2800" dirty="0"/>
              <a:t>in </a:t>
            </a:r>
            <a:r>
              <a:rPr lang="en-US" sz="2800" dirty="0" smtClean="0"/>
              <a:t>seronegative </a:t>
            </a:r>
            <a:r>
              <a:rPr lang="en-US" sz="2800" dirty="0" err="1" smtClean="0"/>
              <a:t>vaccinees</a:t>
            </a:r>
            <a:r>
              <a:rPr lang="en-US" sz="2800" dirty="0" smtClean="0"/>
              <a:t> </a:t>
            </a:r>
            <a:r>
              <a:rPr lang="en-US" sz="2800" dirty="0"/>
              <a:t>per </a:t>
            </a:r>
            <a:r>
              <a:rPr lang="en-US" sz="2800" dirty="0" smtClean="0"/>
              <a:t>1,000</a:t>
            </a:r>
          </a:p>
          <a:p>
            <a:pPr marL="914400" lvl="1" indent="-457200"/>
            <a:r>
              <a:rPr lang="en-US" sz="2800" dirty="0"/>
              <a:t>F</a:t>
            </a:r>
            <a:r>
              <a:rPr lang="en-US" sz="2800" dirty="0" smtClean="0"/>
              <a:t>or </a:t>
            </a:r>
            <a:r>
              <a:rPr lang="en-US" sz="2800" dirty="0"/>
              <a:t>every </a:t>
            </a:r>
            <a:r>
              <a:rPr lang="en-US" sz="2800" b="1" dirty="0"/>
              <a:t>13 hospitalizations prevented </a:t>
            </a:r>
            <a:r>
              <a:rPr lang="en-US" sz="2800" dirty="0"/>
              <a:t>in seropositive </a:t>
            </a:r>
            <a:r>
              <a:rPr lang="en-US" sz="2800" dirty="0" err="1"/>
              <a:t>vaccinees</a:t>
            </a:r>
            <a:r>
              <a:rPr lang="en-US" sz="2800" dirty="0"/>
              <a:t>, there would be </a:t>
            </a:r>
            <a:r>
              <a:rPr lang="en-US" sz="2800" b="1" dirty="0"/>
              <a:t>1 excess hospitalization</a:t>
            </a:r>
            <a:r>
              <a:rPr lang="en-US" sz="2800" dirty="0"/>
              <a:t> in seronegative </a:t>
            </a:r>
            <a:r>
              <a:rPr lang="en-US" sz="2800" dirty="0" err="1"/>
              <a:t>vaccinees</a:t>
            </a:r>
            <a:r>
              <a:rPr lang="en-US" sz="2800" dirty="0"/>
              <a:t> per </a:t>
            </a:r>
            <a:r>
              <a:rPr lang="en-US" sz="2800" dirty="0" smtClean="0"/>
              <a:t>1,000</a:t>
            </a:r>
          </a:p>
        </p:txBody>
      </p:sp>
    </p:spTree>
    <p:extLst>
      <p:ext uri="{BB962C8B-B14F-4D97-AF65-F5344CB8AC3E}">
        <p14:creationId xmlns:p14="http://schemas.microsoft.com/office/powerpoint/2010/main" val="1382406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6" y="58613"/>
            <a:ext cx="8825203" cy="706091"/>
          </a:xfrm>
        </p:spPr>
        <p:txBody>
          <a:bodyPr>
            <a:noAutofit/>
          </a:bodyPr>
          <a:lstStyle/>
          <a:p>
            <a:r>
              <a:rPr lang="en-US" sz="3600" dirty="0" smtClean="0">
                <a:cs typeface="Arial" panose="020B0604020202020204" pitchFamily="34" charset="0"/>
              </a:rPr>
              <a:t>Revised WHO SAGE recommendation in Apr 2018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9724" y="1023456"/>
            <a:ext cx="8716161" cy="57632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prstClr val="black"/>
                </a:solidFill>
              </a:rPr>
              <a:t>SAGE also considered when determining</a:t>
            </a:r>
            <a:r>
              <a:rPr lang="en-US" u="sng" dirty="0" smtClean="0">
                <a:solidFill>
                  <a:prstClr val="black"/>
                </a:solidFill>
              </a:rPr>
              <a:t> </a:t>
            </a:r>
            <a:r>
              <a:rPr lang="en-US" u="sng" dirty="0" smtClean="0">
                <a:solidFill>
                  <a:prstClr val="black"/>
                </a:solidFill>
              </a:rPr>
              <a:t>recommendation</a:t>
            </a:r>
          </a:p>
          <a:p>
            <a:pPr marL="457200" indent="-457200"/>
            <a:r>
              <a:rPr lang="en-US" b="1" dirty="0" smtClean="0">
                <a:solidFill>
                  <a:prstClr val="black"/>
                </a:solidFill>
              </a:rPr>
              <a:t>Feasibility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of </a:t>
            </a:r>
            <a:r>
              <a:rPr lang="en-US" dirty="0" smtClean="0">
                <a:solidFill>
                  <a:prstClr val="black"/>
                </a:solidFill>
              </a:rPr>
              <a:t>population </a:t>
            </a:r>
            <a:r>
              <a:rPr lang="en-US" dirty="0" err="1">
                <a:solidFill>
                  <a:prstClr val="black"/>
                </a:solidFill>
              </a:rPr>
              <a:t>seroprevalence</a:t>
            </a:r>
            <a:r>
              <a:rPr lang="en-US" dirty="0">
                <a:solidFill>
                  <a:prstClr val="black"/>
                </a:solidFill>
              </a:rPr>
              <a:t> studies and individual pre-vaccination </a:t>
            </a:r>
            <a:r>
              <a:rPr lang="en-US" dirty="0" smtClean="0">
                <a:solidFill>
                  <a:prstClr val="black"/>
                </a:solidFill>
              </a:rPr>
              <a:t>screening</a:t>
            </a:r>
          </a:p>
          <a:p>
            <a:pPr marL="457200" indent="-457200"/>
            <a:r>
              <a:rPr lang="en-US" dirty="0" smtClean="0">
                <a:solidFill>
                  <a:prstClr val="black"/>
                </a:solidFill>
              </a:rPr>
              <a:t>Heterogeneity </a:t>
            </a:r>
            <a:r>
              <a:rPr lang="en-US" dirty="0">
                <a:solidFill>
                  <a:prstClr val="black"/>
                </a:solidFill>
              </a:rPr>
              <a:t>of </a:t>
            </a:r>
            <a:r>
              <a:rPr lang="en-US" dirty="0" err="1">
                <a:solidFill>
                  <a:prstClr val="black"/>
                </a:solidFill>
              </a:rPr>
              <a:t>seroprevalence</a:t>
            </a:r>
            <a:r>
              <a:rPr lang="en-US" dirty="0">
                <a:solidFill>
                  <a:prstClr val="black"/>
                </a:solidFill>
              </a:rPr>
              <a:t> between and within </a:t>
            </a:r>
            <a:r>
              <a:rPr lang="en-US" dirty="0" smtClean="0">
                <a:solidFill>
                  <a:prstClr val="black"/>
                </a:solidFill>
              </a:rPr>
              <a:t>countries</a:t>
            </a:r>
          </a:p>
          <a:p>
            <a:pPr marL="457200" indent="-457200"/>
            <a:r>
              <a:rPr lang="en-US" dirty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otential </a:t>
            </a:r>
            <a:r>
              <a:rPr lang="en-US" dirty="0">
                <a:solidFill>
                  <a:prstClr val="black"/>
                </a:solidFill>
              </a:rPr>
              <a:t>vaccine coverage rates</a:t>
            </a:r>
          </a:p>
          <a:p>
            <a:pPr marL="457200" indent="-457200"/>
            <a:r>
              <a:rPr lang="en-US" b="1" dirty="0" smtClean="0">
                <a:solidFill>
                  <a:prstClr val="black"/>
                </a:solidFill>
              </a:rPr>
              <a:t>Public </a:t>
            </a:r>
            <a:r>
              <a:rPr lang="en-US" b="1" dirty="0">
                <a:solidFill>
                  <a:prstClr val="black"/>
                </a:solidFill>
              </a:rPr>
              <a:t>confidence </a:t>
            </a:r>
            <a:r>
              <a:rPr lang="en-US" dirty="0">
                <a:solidFill>
                  <a:prstClr val="black"/>
                </a:solidFill>
              </a:rPr>
              <a:t>in national vaccination </a:t>
            </a:r>
            <a:r>
              <a:rPr lang="en-US" dirty="0" smtClean="0">
                <a:solidFill>
                  <a:prstClr val="black"/>
                </a:solidFill>
              </a:rPr>
              <a:t>programs</a:t>
            </a:r>
          </a:p>
          <a:p>
            <a:pPr marL="457200" indent="-457200"/>
            <a:r>
              <a:rPr lang="en-US" b="1" dirty="0" smtClean="0">
                <a:solidFill>
                  <a:prstClr val="black"/>
                </a:solidFill>
              </a:rPr>
              <a:t>Perceptions </a:t>
            </a:r>
            <a:r>
              <a:rPr lang="en-US" b="1" dirty="0">
                <a:solidFill>
                  <a:prstClr val="black"/>
                </a:solidFill>
              </a:rPr>
              <a:t>of ethical considerations</a:t>
            </a:r>
            <a:r>
              <a:rPr lang="en-US" dirty="0">
                <a:solidFill>
                  <a:prstClr val="black"/>
                </a:solidFill>
              </a:rPr>
              <a:t> with regard to population level benefit versus individual level </a:t>
            </a:r>
            <a:r>
              <a:rPr lang="en-US" dirty="0" smtClean="0">
                <a:solidFill>
                  <a:prstClr val="black"/>
                </a:solidFill>
              </a:rPr>
              <a:t>risk</a:t>
            </a:r>
          </a:p>
          <a:p>
            <a:pPr marL="457200" indent="-457200"/>
            <a:r>
              <a:rPr lang="en-US" b="1" dirty="0" smtClean="0">
                <a:solidFill>
                  <a:prstClr val="black"/>
                </a:solidFill>
              </a:rPr>
              <a:t>Communication</a:t>
            </a:r>
            <a:r>
              <a:rPr lang="en-US" dirty="0" smtClean="0">
                <a:solidFill>
                  <a:prstClr val="black"/>
                </a:solidFill>
              </a:rPr>
              <a:t> issues</a:t>
            </a:r>
          </a:p>
        </p:txBody>
      </p:sp>
    </p:spTree>
    <p:extLst>
      <p:ext uri="{BB962C8B-B14F-4D97-AF65-F5344CB8AC3E}">
        <p14:creationId xmlns:p14="http://schemas.microsoft.com/office/powerpoint/2010/main" val="1059148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44" y="155402"/>
            <a:ext cx="7886700" cy="700276"/>
          </a:xfrm>
        </p:spPr>
        <p:txBody>
          <a:bodyPr/>
          <a:lstStyle/>
          <a:p>
            <a:r>
              <a:rPr lang="en-US" sz="3600" dirty="0" smtClean="0"/>
              <a:t>Lessons learned for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generation vaccines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11060" y="897622"/>
            <a:ext cx="8481269" cy="58219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Will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generation </a:t>
            </a:r>
            <a:r>
              <a:rPr lang="en-US" dirty="0"/>
              <a:t>vaccines have similar </a:t>
            </a:r>
            <a:r>
              <a:rPr lang="en-US" dirty="0" smtClean="0"/>
              <a:t>issues as </a:t>
            </a:r>
            <a:r>
              <a:rPr lang="en-US" dirty="0" err="1" smtClean="0"/>
              <a:t>Dengvaxia</a:t>
            </a:r>
            <a:r>
              <a:rPr lang="en-US" dirty="0" smtClean="0"/>
              <a:t>®? </a:t>
            </a:r>
            <a:r>
              <a:rPr lang="en-US" dirty="0" smtClean="0"/>
              <a:t>Unclear</a:t>
            </a:r>
            <a:r>
              <a:rPr lang="en-US" dirty="0"/>
              <a:t>, but </a:t>
            </a:r>
            <a:r>
              <a:rPr lang="en-US" dirty="0" smtClean="0"/>
              <a:t>developers will </a:t>
            </a:r>
            <a:r>
              <a:rPr lang="en-US" dirty="0"/>
              <a:t>need to </a:t>
            </a:r>
            <a:r>
              <a:rPr lang="en-US" dirty="0" smtClean="0"/>
              <a:t>evaluate rigorously </a:t>
            </a:r>
            <a:r>
              <a:rPr lang="en-US" dirty="0"/>
              <a:t>and </a:t>
            </a:r>
            <a:r>
              <a:rPr lang="en-US" dirty="0" smtClean="0"/>
              <a:t>communicate clearly.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Dengue </a:t>
            </a:r>
            <a:r>
              <a:rPr lang="en-US" dirty="0" err="1"/>
              <a:t>serostatus</a:t>
            </a:r>
            <a:r>
              <a:rPr lang="en-US" dirty="0"/>
              <a:t> at baseline </a:t>
            </a:r>
            <a:r>
              <a:rPr lang="en-US" dirty="0" smtClean="0"/>
              <a:t>is </a:t>
            </a:r>
            <a:r>
              <a:rPr lang="en-US" dirty="0"/>
              <a:t>an important variable, and </a:t>
            </a:r>
            <a:r>
              <a:rPr lang="en-US" b="1" dirty="0"/>
              <a:t>safety and efficacy by </a:t>
            </a:r>
            <a:r>
              <a:rPr lang="en-US" b="1" dirty="0" err="1"/>
              <a:t>serostatus</a:t>
            </a:r>
            <a:r>
              <a:rPr lang="en-US" dirty="0"/>
              <a:t> should be presented in a stratified </a:t>
            </a:r>
            <a:r>
              <a:rPr lang="en-US" dirty="0" smtClean="0"/>
              <a:t>analysis…</a:t>
            </a:r>
            <a:r>
              <a:rPr lang="en-US" b="1" dirty="0" smtClean="0"/>
              <a:t>Need </a:t>
            </a:r>
            <a:r>
              <a:rPr lang="en-US" b="1" dirty="0"/>
              <a:t>for pre-vaccination blood </a:t>
            </a:r>
            <a:r>
              <a:rPr lang="en-US" b="1" dirty="0" smtClean="0"/>
              <a:t>samples</a:t>
            </a:r>
            <a:endParaRPr lang="en-US" b="1" dirty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Safety and efficacy may be affected by </a:t>
            </a:r>
            <a:r>
              <a:rPr lang="en-US" b="1" dirty="0"/>
              <a:t>transient heterotypic immunity </a:t>
            </a:r>
            <a:r>
              <a:rPr lang="en-US" dirty="0"/>
              <a:t>that could wane over </a:t>
            </a:r>
            <a:r>
              <a:rPr lang="en-US" dirty="0" smtClean="0"/>
              <a:t>time…</a:t>
            </a:r>
            <a:r>
              <a:rPr lang="en-US" b="1" dirty="0" smtClean="0"/>
              <a:t>Need </a:t>
            </a:r>
            <a:r>
              <a:rPr lang="en-US" b="1" dirty="0"/>
              <a:t>for prolonged active </a:t>
            </a:r>
            <a:r>
              <a:rPr lang="en-US" b="1" dirty="0" smtClean="0"/>
              <a:t>surveillance for safety and efficacy</a:t>
            </a:r>
            <a:endParaRPr lang="en-US" b="1" dirty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For licensure, vaccine efficacy </a:t>
            </a:r>
            <a:r>
              <a:rPr lang="en-US" dirty="0" smtClean="0"/>
              <a:t>will </a:t>
            </a:r>
            <a:r>
              <a:rPr lang="en-US" dirty="0"/>
              <a:t>need to be demonstrated based on </a:t>
            </a:r>
            <a:r>
              <a:rPr lang="en-US" b="1" dirty="0"/>
              <a:t>clinical outcomes</a:t>
            </a:r>
            <a:r>
              <a:rPr lang="en-US" dirty="0"/>
              <a:t> (no </a:t>
            </a:r>
            <a:r>
              <a:rPr lang="en-US" dirty="0" smtClean="0"/>
              <a:t>immune correlate yet)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7951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1836F1-570E-4F6C-8CAC-12C4E2FE5BB7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2106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44" y="155402"/>
            <a:ext cx="7886700" cy="700276"/>
          </a:xfrm>
        </p:spPr>
        <p:txBody>
          <a:bodyPr/>
          <a:lstStyle/>
          <a:p>
            <a:r>
              <a:rPr lang="en-US" sz="3600" dirty="0" smtClean="0"/>
              <a:t>Lessons learned for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generation vaccines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11061" y="897622"/>
            <a:ext cx="8156338" cy="5821960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</a:rPr>
              <a:t>Neutralization tests </a:t>
            </a:r>
            <a:r>
              <a:rPr lang="en-US" dirty="0">
                <a:solidFill>
                  <a:prstClr val="black"/>
                </a:solidFill>
              </a:rPr>
              <a:t>still </a:t>
            </a:r>
            <a:r>
              <a:rPr lang="en-US" dirty="0" smtClean="0">
                <a:solidFill>
                  <a:prstClr val="black"/>
                </a:solidFill>
              </a:rPr>
              <a:t>represent </a:t>
            </a:r>
            <a:r>
              <a:rPr lang="en-US" dirty="0">
                <a:solidFill>
                  <a:prstClr val="black"/>
                </a:solidFill>
              </a:rPr>
              <a:t>our best assay of </a:t>
            </a:r>
            <a:r>
              <a:rPr lang="en-US" dirty="0" smtClean="0">
                <a:solidFill>
                  <a:prstClr val="black"/>
                </a:solidFill>
              </a:rPr>
              <a:t>immunogenicity; </a:t>
            </a:r>
            <a:r>
              <a:rPr lang="en-US" dirty="0">
                <a:solidFill>
                  <a:prstClr val="black"/>
                </a:solidFill>
              </a:rPr>
              <a:t>however, they do not distinguish between type-specific antibodies, transient heterotypic antibody, and long-lasting heterotypic </a:t>
            </a:r>
            <a:r>
              <a:rPr lang="en-US" dirty="0" smtClean="0">
                <a:solidFill>
                  <a:prstClr val="black"/>
                </a:solidFill>
              </a:rPr>
              <a:t>antibody…</a:t>
            </a:r>
            <a:r>
              <a:rPr lang="en-US" b="1" dirty="0" smtClean="0">
                <a:solidFill>
                  <a:prstClr val="black"/>
                </a:solidFill>
              </a:rPr>
              <a:t>Complementary research </a:t>
            </a:r>
            <a:r>
              <a:rPr lang="en-US" b="1" dirty="0">
                <a:solidFill>
                  <a:prstClr val="black"/>
                </a:solidFill>
              </a:rPr>
              <a:t>assays are </a:t>
            </a:r>
            <a:r>
              <a:rPr lang="en-US" b="1" dirty="0" smtClean="0">
                <a:solidFill>
                  <a:prstClr val="black"/>
                </a:solidFill>
              </a:rPr>
              <a:t>needed</a:t>
            </a:r>
            <a:endParaRPr lang="en-US" b="1" dirty="0" smtClean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Early </a:t>
            </a:r>
            <a:r>
              <a:rPr lang="en-US" b="1" dirty="0"/>
              <a:t>clinical </a:t>
            </a:r>
            <a:r>
              <a:rPr lang="en-US" b="1" dirty="0" smtClean="0"/>
              <a:t>studies </a:t>
            </a:r>
            <a:r>
              <a:rPr lang="en-US" b="1" dirty="0"/>
              <a:t>are valuable </a:t>
            </a:r>
            <a:r>
              <a:rPr lang="en-US" dirty="0"/>
              <a:t>to evaluate infectivity of vaccine viruses, which relates to </a:t>
            </a:r>
            <a:r>
              <a:rPr lang="en-US" dirty="0" smtClean="0"/>
              <a:t>development </a:t>
            </a:r>
            <a:r>
              <a:rPr lang="en-US" dirty="0"/>
              <a:t>of </a:t>
            </a:r>
            <a:r>
              <a:rPr lang="en-US" b="1" dirty="0"/>
              <a:t>type-specific immunity versus heterotypic </a:t>
            </a:r>
            <a:r>
              <a:rPr lang="en-US" b="1" dirty="0" smtClean="0"/>
              <a:t>immunity</a:t>
            </a:r>
            <a:endParaRPr lang="en-US" b="1" dirty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Co-circulating </a:t>
            </a:r>
            <a:r>
              <a:rPr lang="en-US" b="1" dirty="0" err="1">
                <a:solidFill>
                  <a:prstClr val="black"/>
                </a:solidFill>
              </a:rPr>
              <a:t>flaviviruses</a:t>
            </a:r>
            <a:r>
              <a:rPr lang="en-US" dirty="0">
                <a:solidFill>
                  <a:prstClr val="black"/>
                </a:solidFill>
              </a:rPr>
              <a:t> require close </a:t>
            </a:r>
            <a:r>
              <a:rPr lang="en-US" dirty="0" smtClean="0">
                <a:solidFill>
                  <a:prstClr val="black"/>
                </a:solidFill>
              </a:rPr>
              <a:t>scrutiny</a:t>
            </a:r>
            <a:endParaRPr lang="en-US" b="1" dirty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Controlled human infection </a:t>
            </a:r>
            <a:r>
              <a:rPr lang="en-US" b="1" dirty="0" smtClean="0"/>
              <a:t>model</a:t>
            </a:r>
            <a:r>
              <a:rPr lang="en-US" dirty="0" smtClean="0"/>
              <a:t> </a:t>
            </a:r>
            <a:r>
              <a:rPr lang="en-US" dirty="0"/>
              <a:t>Phase </a:t>
            </a:r>
            <a:r>
              <a:rPr lang="en-US" dirty="0" smtClean="0"/>
              <a:t>I </a:t>
            </a:r>
            <a:r>
              <a:rPr lang="en-US" dirty="0"/>
              <a:t>trials can provide initial </a:t>
            </a:r>
            <a:r>
              <a:rPr lang="en-US" dirty="0" smtClean="0"/>
              <a:t>proof-of-concept for </a:t>
            </a:r>
            <a:r>
              <a:rPr lang="en-US" dirty="0"/>
              <a:t>clinical </a:t>
            </a:r>
            <a:r>
              <a:rPr lang="en-US" dirty="0" smtClean="0"/>
              <a:t>benefit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7951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1836F1-570E-4F6C-8CAC-12C4E2FE5BB7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8368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 bwMode="auto">
          <a:xfrm>
            <a:off x="107504" y="44624"/>
            <a:ext cx="8856984" cy="60006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D</a:t>
            </a:r>
            <a:r>
              <a:rPr lang="en-US" sz="3600" dirty="0" smtClean="0">
                <a:cs typeface="Arial" panose="020B0604020202020204" pitchFamily="34" charset="0"/>
              </a:rPr>
              <a:t>engue vaccine </a:t>
            </a:r>
            <a:r>
              <a:rPr lang="en-US" sz="3600" dirty="0" smtClean="0">
                <a:cs typeface="Arial" panose="020B0604020202020204" pitchFamily="34" charset="0"/>
              </a:rPr>
              <a:t>pipeline (in human trials)</a:t>
            </a:r>
            <a:endParaRPr lang="en-US" sz="3600" dirty="0" smtClean="0"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37148361"/>
              </p:ext>
            </p:extLst>
          </p:nvPr>
        </p:nvGraphicFramePr>
        <p:xfrm>
          <a:off x="0" y="764704"/>
          <a:ext cx="9144000" cy="6093296"/>
        </p:xfrm>
        <a:graphic>
          <a:graphicData uri="http://schemas.openxmlformats.org/drawingml/2006/table">
            <a:tbl>
              <a:tblPr/>
              <a:tblGrid>
                <a:gridCol w="3590488"/>
                <a:gridCol w="3171039"/>
                <a:gridCol w="2382473"/>
              </a:tblGrid>
              <a:tr h="377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Sponsor/ Developer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Design (ALL tetravalent)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Name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56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Sanofi Pasteur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Live recombinant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(chimera with YF17D backbone)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Dengvaxia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® (CYD-TDV)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4EF"/>
                    </a:solidFill>
                  </a:tcPr>
                </a:tc>
              </a:tr>
              <a:tr h="656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Takeda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en-US" sz="17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Live</a:t>
                      </a:r>
                      <a:r>
                        <a:rPr lang="en-US" sz="17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recombinant</a:t>
                      </a:r>
                    </a:p>
                    <a:p>
                      <a:pPr algn="l" latinLnBrk="0"/>
                      <a:r>
                        <a:rPr lang="en-US" sz="17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(chimera with DENV-2 backbone)</a:t>
                      </a:r>
                      <a:endParaRPr lang="en-US" sz="17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TDV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05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US NIH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Brazil (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Butantan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Vietnam (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Vabiotech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India (Panacea, Serum Institute, Indian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Immunologicals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Taiwan (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Medigen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 Biotech)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Merck (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Excl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: US, Can, EU, Chi,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Jpn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4EF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en-US" sz="17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Live recombinant</a:t>
                      </a:r>
                    </a:p>
                    <a:p>
                      <a:pPr algn="l" latinLnBrk="0"/>
                      <a:r>
                        <a:rPr lang="en-US" sz="17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(full length or DENV-2 chimera</a:t>
                      </a:r>
                      <a:r>
                        <a:rPr lang="en-US" sz="17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with DENV-4 backbone)</a:t>
                      </a:r>
                      <a:endParaRPr lang="en-US" sz="17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TV003/TV005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4EF"/>
                    </a:solidFill>
                  </a:tcPr>
                </a:tc>
              </a:tr>
              <a:tr h="656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GSK/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Fiocruz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/ US Army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Inactivated whole virus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TDENV-PIV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DPIV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56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Merck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4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7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Recombinant</a:t>
                      </a:r>
                      <a:r>
                        <a:rPr lang="en-US" sz="17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protein subunit</a:t>
                      </a:r>
                    </a:p>
                    <a:p>
                      <a:pPr latinLnBrk="0"/>
                      <a:r>
                        <a:rPr lang="en-US" sz="17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(80% E protein)</a:t>
                      </a:r>
                      <a:endParaRPr lang="en-US" sz="17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4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7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V180</a:t>
                      </a:r>
                      <a:endParaRPr lang="en-US" sz="17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4EF"/>
                    </a:solidFill>
                  </a:tcPr>
                </a:tc>
              </a:tr>
              <a:tr h="377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US Navy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DNA (plasmid)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TVDV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56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US Army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Heterologous prime-boost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(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inact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 whole + live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atten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TDENV-PIV 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TDENV-LAV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4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0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02" y="54733"/>
            <a:ext cx="8875552" cy="574441"/>
          </a:xfrm>
        </p:spPr>
        <p:txBody>
          <a:bodyPr>
            <a:noAutofit/>
          </a:bodyPr>
          <a:lstStyle/>
          <a:p>
            <a:r>
              <a:rPr lang="en-US" sz="3600" dirty="0" smtClean="0"/>
              <a:t>Dengue vaccine pipeline status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011B-EE3F-41C7-98B9-5751807313A6}" type="slidenum">
              <a:rPr lang="en-US" smtClean="0"/>
              <a:t>26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23528" y="739180"/>
            <a:ext cx="8492752" cy="5930180"/>
            <a:chOff x="323528" y="692696"/>
            <a:chExt cx="8492752" cy="5930180"/>
          </a:xfrm>
        </p:grpSpPr>
        <p:sp>
          <p:nvSpPr>
            <p:cNvPr id="7" name="Chevron 6"/>
            <p:cNvSpPr/>
            <p:nvPr/>
          </p:nvSpPr>
          <p:spPr>
            <a:xfrm>
              <a:off x="323528" y="696888"/>
              <a:ext cx="2016224" cy="360040"/>
            </a:xfrm>
            <a:prstGeom prst="chevron">
              <a:avLst/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Phase I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2483768" y="692696"/>
              <a:ext cx="2016224" cy="360040"/>
            </a:xfrm>
            <a:prstGeom prst="chevron">
              <a:avLst/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Phase II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4631308" y="692696"/>
              <a:ext cx="2016224" cy="360040"/>
            </a:xfrm>
            <a:prstGeom prst="chevron">
              <a:avLst/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Phase III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6800056" y="692696"/>
              <a:ext cx="2016224" cy="360040"/>
            </a:xfrm>
            <a:prstGeom prst="chevron">
              <a:avLst/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Registration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905972" y="1158652"/>
              <a:ext cx="1702792" cy="1702792"/>
            </a:xfrm>
            <a:prstGeom prst="ellipse">
              <a:avLst/>
            </a:prstGeom>
            <a:solidFill>
              <a:srgbClr val="64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 smtClean="0">
                  <a:latin typeface="Arial" pitchFamily="34" charset="0"/>
                  <a:cs typeface="Arial" pitchFamily="34" charset="0"/>
                </a:rPr>
                <a:t>CYD-TDV</a:t>
              </a:r>
            </a:p>
            <a:p>
              <a:pPr algn="ctr"/>
              <a:r>
                <a:rPr lang="en-US" altLang="ko-KR" sz="1100" b="1" dirty="0" smtClean="0">
                  <a:latin typeface="Arial" pitchFamily="34" charset="0"/>
                  <a:cs typeface="Arial" pitchFamily="34" charset="0"/>
                </a:rPr>
                <a:t>by </a:t>
              </a:r>
              <a:r>
                <a:rPr lang="en-US" altLang="ko-KR" sz="1100" b="1" dirty="0" err="1" smtClean="0">
                  <a:latin typeface="Arial" pitchFamily="34" charset="0"/>
                  <a:cs typeface="Arial" pitchFamily="34" charset="0"/>
                </a:rPr>
                <a:t>Sanofi</a:t>
              </a:r>
              <a:r>
                <a:rPr lang="en-US" altLang="ko-KR" sz="1100" b="1" dirty="0" smtClean="0">
                  <a:latin typeface="Arial" pitchFamily="34" charset="0"/>
                  <a:cs typeface="Arial" pitchFamily="34" charset="0"/>
                </a:rPr>
                <a:t> Pasteur</a:t>
              </a:r>
            </a:p>
            <a:p>
              <a:pPr algn="ctr"/>
              <a:r>
                <a:rPr lang="en-US" altLang="ko-KR" sz="1000" b="1" dirty="0" smtClean="0">
                  <a:latin typeface="Arial" pitchFamily="34" charset="0"/>
                  <a:cs typeface="Arial" pitchFamily="34" charset="0"/>
                </a:rPr>
                <a:t>(Live attenuated)</a:t>
              </a:r>
              <a:endParaRPr lang="ko-KR" altLang="en-US" sz="105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766816" y="1162844"/>
              <a:ext cx="1702792" cy="1702792"/>
            </a:xfrm>
            <a:prstGeom prst="ellipse">
              <a:avLst/>
            </a:prstGeom>
            <a:solidFill>
              <a:srgbClr val="8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 err="1" smtClean="0">
                  <a:latin typeface="Arial" pitchFamily="34" charset="0"/>
                  <a:cs typeface="Arial" pitchFamily="34" charset="0"/>
                </a:rPr>
                <a:t>Butantan</a:t>
              </a:r>
              <a:r>
                <a:rPr lang="en-US" altLang="ko-KR" sz="1100" b="1" dirty="0" smtClean="0">
                  <a:latin typeface="Arial" pitchFamily="34" charset="0"/>
                  <a:cs typeface="Arial" pitchFamily="34" charset="0"/>
                </a:rPr>
                <a:t>-DV (TV003)</a:t>
              </a:r>
            </a:p>
            <a:p>
              <a:pPr algn="ctr"/>
              <a:r>
                <a:rPr lang="en-US" altLang="ko-KR" sz="1100" b="1" dirty="0" smtClean="0">
                  <a:latin typeface="Arial" pitchFamily="34" charset="0"/>
                  <a:cs typeface="Arial" pitchFamily="34" charset="0"/>
                </a:rPr>
                <a:t>by </a:t>
              </a:r>
              <a:r>
                <a:rPr lang="en-US" altLang="ko-KR" sz="1100" b="1" dirty="0" err="1" smtClean="0">
                  <a:latin typeface="Arial" pitchFamily="34" charset="0"/>
                  <a:cs typeface="Arial" pitchFamily="34" charset="0"/>
                </a:rPr>
                <a:t>Butantan</a:t>
              </a:r>
              <a:r>
                <a:rPr lang="en-US" altLang="ko-KR" sz="1100" b="1" dirty="0" smtClean="0">
                  <a:latin typeface="Arial" pitchFamily="34" charset="0"/>
                  <a:cs typeface="Arial" pitchFamily="34" charset="0"/>
                </a:rPr>
                <a:t> Institute*</a:t>
              </a:r>
            </a:p>
            <a:p>
              <a:pPr algn="ctr"/>
              <a:r>
                <a:rPr lang="en-US" altLang="ko-KR" sz="1000" b="1" dirty="0" smtClean="0">
                  <a:latin typeface="Arial" pitchFamily="34" charset="0"/>
                  <a:cs typeface="Arial" pitchFamily="34" charset="0"/>
                </a:rPr>
                <a:t>(Live attenuated)</a:t>
              </a:r>
              <a:endParaRPr lang="ko-KR" altLang="en-US" sz="105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766816" y="3039368"/>
              <a:ext cx="1702792" cy="1702792"/>
            </a:xfrm>
            <a:prstGeom prst="ellipse">
              <a:avLst/>
            </a:prstGeom>
            <a:solidFill>
              <a:srgbClr val="8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 smtClean="0">
                  <a:latin typeface="Arial" pitchFamily="34" charset="0"/>
                  <a:cs typeface="Arial" pitchFamily="34" charset="0"/>
                </a:rPr>
                <a:t>TDV</a:t>
              </a:r>
              <a:endParaRPr lang="en-US" altLang="ko-KR" sz="11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altLang="ko-KR" sz="1100" b="1" dirty="0">
                  <a:latin typeface="Arial" pitchFamily="34" charset="0"/>
                  <a:cs typeface="Arial" pitchFamily="34" charset="0"/>
                </a:rPr>
                <a:t>by </a:t>
              </a:r>
              <a:r>
                <a:rPr lang="en-US" altLang="ko-KR" sz="1100" b="1" dirty="0" smtClean="0">
                  <a:latin typeface="Arial" pitchFamily="34" charset="0"/>
                  <a:cs typeface="Arial" pitchFamily="34" charset="0"/>
                </a:rPr>
                <a:t>Takeda</a:t>
              </a:r>
              <a:endParaRPr lang="en-US" altLang="ko-KR" sz="11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altLang="ko-KR" sz="9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altLang="ko-KR" sz="1000" b="1" dirty="0" smtClean="0">
                  <a:latin typeface="Arial" pitchFamily="34" charset="0"/>
                  <a:cs typeface="Arial" pitchFamily="34" charset="0"/>
                </a:rPr>
                <a:t>(Live attenuated)</a:t>
              </a:r>
              <a:endParaRPr lang="ko-KR" altLang="en-US" sz="105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2581176" y="1162844"/>
              <a:ext cx="1702792" cy="1702792"/>
            </a:xfrm>
            <a:prstGeom prst="ellipse">
              <a:avLst/>
            </a:prstGeom>
            <a:solidFill>
              <a:srgbClr val="AE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 smtClean="0">
                  <a:latin typeface="Arial" pitchFamily="34" charset="0"/>
                  <a:cs typeface="Arial" pitchFamily="34" charset="0"/>
                </a:rPr>
                <a:t>TDENV-PIV</a:t>
              </a:r>
            </a:p>
            <a:p>
              <a:pPr algn="ctr"/>
              <a:r>
                <a:rPr lang="en-US" altLang="ko-KR" sz="1100" b="1" dirty="0" smtClean="0">
                  <a:latin typeface="Arial" pitchFamily="34" charset="0"/>
                  <a:cs typeface="Arial" pitchFamily="34" charset="0"/>
                </a:rPr>
                <a:t>by WRAIR,  GSK &amp; </a:t>
              </a:r>
              <a:r>
                <a:rPr lang="en-US" altLang="ko-KR" sz="1100" b="1" dirty="0" err="1" smtClean="0">
                  <a:latin typeface="Arial" pitchFamily="34" charset="0"/>
                  <a:cs typeface="Arial" pitchFamily="34" charset="0"/>
                </a:rPr>
                <a:t>Fiocruz</a:t>
              </a:r>
              <a:endParaRPr lang="en-US" altLang="ko-KR" sz="11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altLang="ko-KR" sz="1000" b="1" dirty="0" smtClean="0">
                  <a:latin typeface="Arial" pitchFamily="34" charset="0"/>
                  <a:cs typeface="Arial" pitchFamily="34" charset="0"/>
                </a:rPr>
                <a:t>(Inactivated)</a:t>
              </a:r>
              <a:endParaRPr lang="ko-KR" altLang="en-US" sz="105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581176" y="3039368"/>
              <a:ext cx="1702792" cy="1702792"/>
            </a:xfrm>
            <a:prstGeom prst="ellipse">
              <a:avLst/>
            </a:prstGeom>
            <a:solidFill>
              <a:srgbClr val="AE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 smtClean="0">
                  <a:latin typeface="Arial" pitchFamily="34" charset="0"/>
                  <a:cs typeface="Arial" pitchFamily="34" charset="0"/>
                </a:rPr>
                <a:t>TV003/TV005</a:t>
              </a:r>
            </a:p>
            <a:p>
              <a:pPr algn="ctr"/>
              <a:r>
                <a:rPr lang="en-US" altLang="ko-KR" sz="1100" b="1" dirty="0" smtClean="0">
                  <a:latin typeface="Arial" pitchFamily="34" charset="0"/>
                  <a:cs typeface="Arial" pitchFamily="34" charset="0"/>
                </a:rPr>
                <a:t>by NIAID</a:t>
              </a:r>
            </a:p>
            <a:p>
              <a:pPr algn="ctr"/>
              <a:endParaRPr lang="en-US" altLang="ko-KR" sz="9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altLang="ko-KR" sz="1000" b="1" dirty="0" smtClean="0">
                  <a:latin typeface="Arial" pitchFamily="34" charset="0"/>
                  <a:cs typeface="Arial" pitchFamily="34" charset="0"/>
                </a:rPr>
                <a:t>(Live attenuated)</a:t>
              </a:r>
              <a:endParaRPr lang="ko-KR" altLang="en-US" sz="105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454844" y="1171352"/>
              <a:ext cx="1702792" cy="1702792"/>
            </a:xfrm>
            <a:prstGeom prst="ellipse">
              <a:avLst/>
            </a:prstGeom>
            <a:solidFill>
              <a:srgbClr val="D0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 smtClean="0">
                  <a:latin typeface="Arial" pitchFamily="34" charset="0"/>
                  <a:cs typeface="Arial" pitchFamily="34" charset="0"/>
                </a:rPr>
                <a:t>TDENV-PIV +</a:t>
              </a:r>
            </a:p>
            <a:p>
              <a:pPr algn="ctr"/>
              <a:r>
                <a:rPr lang="en-US" altLang="ko-KR" sz="1100" b="1" dirty="0" smtClean="0">
                  <a:latin typeface="Arial" pitchFamily="34" charset="0"/>
                  <a:cs typeface="Arial" pitchFamily="34" charset="0"/>
                </a:rPr>
                <a:t>TDENV-LAV</a:t>
              </a:r>
            </a:p>
            <a:p>
              <a:pPr algn="ctr"/>
              <a:r>
                <a:rPr lang="en-US" altLang="ko-KR" sz="1100" b="1" dirty="0" smtClean="0">
                  <a:latin typeface="Arial" pitchFamily="34" charset="0"/>
                  <a:cs typeface="Arial" pitchFamily="34" charset="0"/>
                </a:rPr>
                <a:t>by WRAIR </a:t>
              </a:r>
            </a:p>
            <a:p>
              <a:pPr algn="ctr"/>
              <a:r>
                <a:rPr lang="en-US" altLang="ko-KR" sz="1000" b="1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altLang="ko-KR" sz="1000" b="1" dirty="0" err="1" smtClean="0">
                  <a:latin typeface="Arial" pitchFamily="34" charset="0"/>
                  <a:cs typeface="Arial" pitchFamily="34" charset="0"/>
                </a:rPr>
                <a:t>Heterologous</a:t>
              </a:r>
              <a:r>
                <a:rPr lang="en-US" altLang="ko-KR" sz="1000" b="1" dirty="0" smtClean="0">
                  <a:latin typeface="Arial" pitchFamily="34" charset="0"/>
                  <a:cs typeface="Arial" pitchFamily="34" charset="0"/>
                </a:rPr>
                <a:t> prime boost)</a:t>
              </a:r>
              <a:endParaRPr lang="ko-KR" altLang="en-US" sz="105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454844" y="3047876"/>
              <a:ext cx="1702792" cy="1702792"/>
            </a:xfrm>
            <a:prstGeom prst="ellipse">
              <a:avLst/>
            </a:prstGeom>
            <a:solidFill>
              <a:srgbClr val="D0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 smtClean="0">
                  <a:latin typeface="Arial" pitchFamily="34" charset="0"/>
                  <a:cs typeface="Arial" pitchFamily="34" charset="0"/>
                </a:rPr>
                <a:t>TVDV</a:t>
              </a:r>
            </a:p>
            <a:p>
              <a:pPr algn="ctr"/>
              <a:r>
                <a:rPr lang="en-US" altLang="ko-KR" sz="1100" b="1" dirty="0" smtClean="0">
                  <a:latin typeface="Arial" pitchFamily="34" charset="0"/>
                  <a:cs typeface="Arial" pitchFamily="34" charset="0"/>
                </a:rPr>
                <a:t>by NMRC</a:t>
              </a:r>
            </a:p>
            <a:p>
              <a:pPr algn="ctr"/>
              <a:endParaRPr lang="en-US" altLang="ko-KR" sz="10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altLang="ko-KR" sz="1000" b="1" dirty="0" smtClean="0">
                  <a:latin typeface="Arial" pitchFamily="34" charset="0"/>
                  <a:cs typeface="Arial" pitchFamily="34" charset="0"/>
                </a:rPr>
                <a:t>(DNA)</a:t>
              </a:r>
              <a:endParaRPr lang="ko-KR" altLang="en-US" sz="105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63352" y="4920084"/>
              <a:ext cx="1702792" cy="1702792"/>
            </a:xfrm>
            <a:prstGeom prst="ellipse">
              <a:avLst/>
            </a:prstGeom>
            <a:solidFill>
              <a:srgbClr val="D0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 smtClean="0">
                  <a:latin typeface="Arial" pitchFamily="34" charset="0"/>
                  <a:cs typeface="Arial" pitchFamily="34" charset="0"/>
                </a:rPr>
                <a:t>V180</a:t>
              </a:r>
            </a:p>
            <a:p>
              <a:pPr algn="ctr"/>
              <a:r>
                <a:rPr lang="en-US" altLang="ko-KR" sz="1100" b="1" dirty="0" smtClean="0">
                  <a:latin typeface="Arial" pitchFamily="34" charset="0"/>
                  <a:cs typeface="Arial" pitchFamily="34" charset="0"/>
                </a:rPr>
                <a:t>by Merck</a:t>
              </a:r>
              <a:endParaRPr lang="en-US" altLang="ko-KR" sz="9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altLang="ko-KR" sz="10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altLang="ko-KR" sz="1000" b="1" dirty="0" smtClean="0">
                  <a:latin typeface="Arial" pitchFamily="34" charset="0"/>
                  <a:cs typeface="Arial" pitchFamily="34" charset="0"/>
                </a:rPr>
                <a:t>(Subunit)</a:t>
              </a:r>
              <a:endParaRPr lang="ko-KR" altLang="en-US" sz="1050" dirty="0"/>
            </a:p>
          </p:txBody>
        </p:sp>
      </p:grpSp>
      <p:sp>
        <p:nvSpPr>
          <p:cNvPr id="21" name="Freeform 20"/>
          <p:cNvSpPr/>
          <p:nvPr/>
        </p:nvSpPr>
        <p:spPr>
          <a:xfrm>
            <a:off x="159391" y="1103413"/>
            <a:ext cx="4244829" cy="5632948"/>
          </a:xfrm>
          <a:custGeom>
            <a:avLst/>
            <a:gdLst>
              <a:gd name="connsiteX0" fmla="*/ 4244829 w 4244829"/>
              <a:gd name="connsiteY0" fmla="*/ 8389 h 5561901"/>
              <a:gd name="connsiteX1" fmla="*/ 0 w 4244829"/>
              <a:gd name="connsiteY1" fmla="*/ 0 h 5561901"/>
              <a:gd name="connsiteX2" fmla="*/ 16778 w 4244829"/>
              <a:gd name="connsiteY2" fmla="*/ 5545123 h 5561901"/>
              <a:gd name="connsiteX3" fmla="*/ 2239860 w 4244829"/>
              <a:gd name="connsiteY3" fmla="*/ 5561901 h 5561901"/>
              <a:gd name="connsiteX4" fmla="*/ 2256638 w 4244829"/>
              <a:gd name="connsiteY4" fmla="*/ 1828800 h 5561901"/>
              <a:gd name="connsiteX5" fmla="*/ 4236440 w 4244829"/>
              <a:gd name="connsiteY5" fmla="*/ 1862356 h 5561901"/>
              <a:gd name="connsiteX6" fmla="*/ 4244829 w 4244829"/>
              <a:gd name="connsiteY6" fmla="*/ 8389 h 5561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4829" h="5561901">
                <a:moveTo>
                  <a:pt x="4244829" y="8389"/>
                </a:moveTo>
                <a:lnTo>
                  <a:pt x="0" y="0"/>
                </a:lnTo>
                <a:cubicBezTo>
                  <a:pt x="5593" y="1848374"/>
                  <a:pt x="11185" y="3696749"/>
                  <a:pt x="16778" y="5545123"/>
                </a:cubicBezTo>
                <a:lnTo>
                  <a:pt x="2239860" y="5561901"/>
                </a:lnTo>
                <a:cubicBezTo>
                  <a:pt x="2245453" y="4317534"/>
                  <a:pt x="2251045" y="3073167"/>
                  <a:pt x="2256638" y="1828800"/>
                </a:cubicBezTo>
                <a:lnTo>
                  <a:pt x="4236440" y="1862356"/>
                </a:lnTo>
                <a:cubicBezTo>
                  <a:pt x="4239236" y="1244367"/>
                  <a:pt x="4242033" y="626378"/>
                  <a:pt x="4244829" y="8389"/>
                </a:cubicBezTo>
                <a:close/>
              </a:path>
            </a:pathLst>
          </a:cu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71707" y="5427677"/>
            <a:ext cx="120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Stalled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5400000">
            <a:off x="2717602" y="5375141"/>
            <a:ext cx="380877" cy="653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58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479" y="205736"/>
            <a:ext cx="7886700" cy="633164"/>
          </a:xfrm>
        </p:spPr>
        <p:txBody>
          <a:bodyPr/>
          <a:lstStyle/>
          <a:p>
            <a:r>
              <a:rPr lang="en-US" sz="3600" dirty="0" smtClean="0"/>
              <a:t>Two live </a:t>
            </a:r>
            <a:r>
              <a:rPr lang="en-US" sz="3600" dirty="0" err="1" smtClean="0"/>
              <a:t>atten</a:t>
            </a:r>
            <a:r>
              <a:rPr lang="en-US" sz="3600" dirty="0" smtClean="0"/>
              <a:t>. candidates in phase III trials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7951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1836F1-570E-4F6C-8CAC-12C4E2FE5BB7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7347549" y="2264375"/>
            <a:ext cx="1589435" cy="407849"/>
          </a:xfrm>
          <a:prstGeom prst="roundRect">
            <a:avLst>
              <a:gd name="adj" fmla="val 3764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Arial" pitchFamily="-97" charset="0"/>
              <a:ea typeface="굴림" charset="-127"/>
            </a:endParaRPr>
          </a:p>
        </p:txBody>
      </p:sp>
      <p:grpSp>
        <p:nvGrpSpPr>
          <p:cNvPr id="6" name="Group 216"/>
          <p:cNvGrpSpPr/>
          <p:nvPr/>
        </p:nvGrpSpPr>
        <p:grpSpPr>
          <a:xfrm>
            <a:off x="832580" y="2218649"/>
            <a:ext cx="4554038" cy="1343946"/>
            <a:chOff x="832580" y="2176516"/>
            <a:chExt cx="4554038" cy="1343945"/>
          </a:xfrm>
        </p:grpSpPr>
        <p:grpSp>
          <p:nvGrpSpPr>
            <p:cNvPr id="7" name="Group 6"/>
            <p:cNvGrpSpPr/>
            <p:nvPr/>
          </p:nvGrpSpPr>
          <p:grpSpPr>
            <a:xfrm>
              <a:off x="832580" y="2522944"/>
              <a:ext cx="3665657" cy="926937"/>
              <a:chOff x="594014" y="2491815"/>
              <a:chExt cx="3665657" cy="926937"/>
            </a:xfrm>
          </p:grpSpPr>
          <p:grpSp>
            <p:nvGrpSpPr>
              <p:cNvPr id="14" name="Group 23"/>
              <p:cNvGrpSpPr>
                <a:grpSpLocks/>
              </p:cNvGrpSpPr>
              <p:nvPr/>
            </p:nvGrpSpPr>
            <p:grpSpPr bwMode="auto">
              <a:xfrm>
                <a:off x="594014" y="2491815"/>
                <a:ext cx="3664757" cy="195957"/>
                <a:chOff x="380" y="1838"/>
                <a:chExt cx="3818" cy="188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54" name="Line 24"/>
                <p:cNvSpPr>
                  <a:spLocks noChangeShapeType="1"/>
                </p:cNvSpPr>
                <p:nvPr/>
              </p:nvSpPr>
              <p:spPr bwMode="auto">
                <a:xfrm>
                  <a:off x="380" y="1933"/>
                  <a:ext cx="286" cy="0"/>
                </a:xfrm>
                <a:prstGeom prst="line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55" name="Line 25"/>
                <p:cNvSpPr>
                  <a:spLocks noChangeShapeType="1"/>
                </p:cNvSpPr>
                <p:nvPr/>
              </p:nvSpPr>
              <p:spPr bwMode="auto">
                <a:xfrm>
                  <a:off x="3912" y="1941"/>
                  <a:ext cx="286" cy="0"/>
                </a:xfrm>
                <a:prstGeom prst="line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56" name="Rectangle 26"/>
                <p:cNvSpPr>
                  <a:spLocks noChangeArrowheads="1"/>
                </p:cNvSpPr>
                <p:nvPr/>
              </p:nvSpPr>
              <p:spPr bwMode="auto">
                <a:xfrm>
                  <a:off x="479" y="1838"/>
                  <a:ext cx="211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57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" y="1838"/>
                  <a:ext cx="256" cy="188"/>
                </a:xfrm>
                <a:prstGeom prst="rect">
                  <a:avLst/>
                </a:prstGeom>
                <a:solidFill>
                  <a:srgbClr val="52A3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58" name="Rectangle 28"/>
                <p:cNvSpPr>
                  <a:spLocks noChangeArrowheads="1"/>
                </p:cNvSpPr>
                <p:nvPr/>
              </p:nvSpPr>
              <p:spPr bwMode="auto">
                <a:xfrm>
                  <a:off x="935" y="1838"/>
                  <a:ext cx="385" cy="188"/>
                </a:xfrm>
                <a:prstGeom prst="rect">
                  <a:avLst/>
                </a:prstGeom>
                <a:solidFill>
                  <a:srgbClr val="52A3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59" name="Rectangle 29"/>
                <p:cNvSpPr>
                  <a:spLocks noChangeArrowheads="1"/>
                </p:cNvSpPr>
                <p:nvPr/>
              </p:nvSpPr>
              <p:spPr bwMode="auto">
                <a:xfrm>
                  <a:off x="1314" y="1838"/>
                  <a:ext cx="302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60" name="Rectangle 30"/>
                <p:cNvSpPr>
                  <a:spLocks noChangeArrowheads="1"/>
                </p:cNvSpPr>
                <p:nvPr/>
              </p:nvSpPr>
              <p:spPr bwMode="auto">
                <a:xfrm>
                  <a:off x="1610" y="1838"/>
                  <a:ext cx="355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61" name="Rectangle 31"/>
                <p:cNvSpPr>
                  <a:spLocks noChangeArrowheads="1"/>
                </p:cNvSpPr>
                <p:nvPr/>
              </p:nvSpPr>
              <p:spPr bwMode="auto">
                <a:xfrm>
                  <a:off x="1959" y="1838"/>
                  <a:ext cx="355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62" name="Rectangle 32"/>
                <p:cNvSpPr>
                  <a:spLocks noChangeArrowheads="1"/>
                </p:cNvSpPr>
                <p:nvPr/>
              </p:nvSpPr>
              <p:spPr bwMode="auto">
                <a:xfrm>
                  <a:off x="2308" y="1838"/>
                  <a:ext cx="452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63" name="Rectangle 33"/>
                <p:cNvSpPr>
                  <a:spLocks noChangeArrowheads="1"/>
                </p:cNvSpPr>
                <p:nvPr/>
              </p:nvSpPr>
              <p:spPr bwMode="auto">
                <a:xfrm>
                  <a:off x="2755" y="1838"/>
                  <a:ext cx="354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64" name="Rectangle 34"/>
                <p:cNvSpPr>
                  <a:spLocks noChangeArrowheads="1"/>
                </p:cNvSpPr>
                <p:nvPr/>
              </p:nvSpPr>
              <p:spPr bwMode="auto">
                <a:xfrm>
                  <a:off x="3104" y="1838"/>
                  <a:ext cx="354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65" name="Rectangle 35"/>
                <p:cNvSpPr>
                  <a:spLocks noChangeArrowheads="1"/>
                </p:cNvSpPr>
                <p:nvPr/>
              </p:nvSpPr>
              <p:spPr bwMode="auto">
                <a:xfrm>
                  <a:off x="3452" y="1838"/>
                  <a:ext cx="581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</p:grpSp>
          <p:grpSp>
            <p:nvGrpSpPr>
              <p:cNvPr id="15" name="Group 23"/>
              <p:cNvGrpSpPr>
                <a:grpSpLocks/>
              </p:cNvGrpSpPr>
              <p:nvPr/>
            </p:nvGrpSpPr>
            <p:grpSpPr bwMode="auto">
              <a:xfrm>
                <a:off x="594314" y="2735475"/>
                <a:ext cx="3664757" cy="195957"/>
                <a:chOff x="380" y="1838"/>
                <a:chExt cx="3818" cy="188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42" name="Line 24"/>
                <p:cNvSpPr>
                  <a:spLocks noChangeShapeType="1"/>
                </p:cNvSpPr>
                <p:nvPr/>
              </p:nvSpPr>
              <p:spPr bwMode="auto">
                <a:xfrm>
                  <a:off x="380" y="1933"/>
                  <a:ext cx="286" cy="0"/>
                </a:xfrm>
                <a:prstGeom prst="line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43" name="Line 25"/>
                <p:cNvSpPr>
                  <a:spLocks noChangeShapeType="1"/>
                </p:cNvSpPr>
                <p:nvPr/>
              </p:nvSpPr>
              <p:spPr bwMode="auto">
                <a:xfrm>
                  <a:off x="3912" y="1941"/>
                  <a:ext cx="286" cy="0"/>
                </a:xfrm>
                <a:prstGeom prst="line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44" name="Rectangle 26"/>
                <p:cNvSpPr>
                  <a:spLocks noChangeArrowheads="1"/>
                </p:cNvSpPr>
                <p:nvPr/>
              </p:nvSpPr>
              <p:spPr bwMode="auto">
                <a:xfrm>
                  <a:off x="479" y="1838"/>
                  <a:ext cx="211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45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" y="1838"/>
                  <a:ext cx="256" cy="18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46" name="Rectangle 28"/>
                <p:cNvSpPr>
                  <a:spLocks noChangeArrowheads="1"/>
                </p:cNvSpPr>
                <p:nvPr/>
              </p:nvSpPr>
              <p:spPr bwMode="auto">
                <a:xfrm>
                  <a:off x="935" y="1838"/>
                  <a:ext cx="385" cy="18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47" name="Rectangle 29"/>
                <p:cNvSpPr>
                  <a:spLocks noChangeArrowheads="1"/>
                </p:cNvSpPr>
                <p:nvPr/>
              </p:nvSpPr>
              <p:spPr bwMode="auto">
                <a:xfrm>
                  <a:off x="1314" y="1838"/>
                  <a:ext cx="302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48" name="Rectangle 30"/>
                <p:cNvSpPr>
                  <a:spLocks noChangeArrowheads="1"/>
                </p:cNvSpPr>
                <p:nvPr/>
              </p:nvSpPr>
              <p:spPr bwMode="auto">
                <a:xfrm>
                  <a:off x="1610" y="1838"/>
                  <a:ext cx="355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49" name="Rectangle 31"/>
                <p:cNvSpPr>
                  <a:spLocks noChangeArrowheads="1"/>
                </p:cNvSpPr>
                <p:nvPr/>
              </p:nvSpPr>
              <p:spPr bwMode="auto">
                <a:xfrm>
                  <a:off x="1959" y="1838"/>
                  <a:ext cx="355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50" name="Rectangle 32"/>
                <p:cNvSpPr>
                  <a:spLocks noChangeArrowheads="1"/>
                </p:cNvSpPr>
                <p:nvPr/>
              </p:nvSpPr>
              <p:spPr bwMode="auto">
                <a:xfrm>
                  <a:off x="2308" y="1838"/>
                  <a:ext cx="452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51" name="Rectangle 33"/>
                <p:cNvSpPr>
                  <a:spLocks noChangeArrowheads="1"/>
                </p:cNvSpPr>
                <p:nvPr/>
              </p:nvSpPr>
              <p:spPr bwMode="auto">
                <a:xfrm>
                  <a:off x="2755" y="1838"/>
                  <a:ext cx="354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52" name="Rectangle 34"/>
                <p:cNvSpPr>
                  <a:spLocks noChangeArrowheads="1"/>
                </p:cNvSpPr>
                <p:nvPr/>
              </p:nvSpPr>
              <p:spPr bwMode="auto">
                <a:xfrm>
                  <a:off x="3104" y="1838"/>
                  <a:ext cx="354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53" name="Rectangle 35"/>
                <p:cNvSpPr>
                  <a:spLocks noChangeArrowheads="1"/>
                </p:cNvSpPr>
                <p:nvPr/>
              </p:nvSpPr>
              <p:spPr bwMode="auto">
                <a:xfrm>
                  <a:off x="3452" y="1838"/>
                  <a:ext cx="581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</p:grpSp>
          <p:grpSp>
            <p:nvGrpSpPr>
              <p:cNvPr id="16" name="Group 23"/>
              <p:cNvGrpSpPr>
                <a:grpSpLocks/>
              </p:cNvGrpSpPr>
              <p:nvPr/>
            </p:nvGrpSpPr>
            <p:grpSpPr bwMode="auto">
              <a:xfrm>
                <a:off x="594614" y="2979135"/>
                <a:ext cx="3664757" cy="195957"/>
                <a:chOff x="380" y="1838"/>
                <a:chExt cx="3818" cy="188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30" name="Line 24"/>
                <p:cNvSpPr>
                  <a:spLocks noChangeShapeType="1"/>
                </p:cNvSpPr>
                <p:nvPr/>
              </p:nvSpPr>
              <p:spPr bwMode="auto">
                <a:xfrm>
                  <a:off x="380" y="1933"/>
                  <a:ext cx="286" cy="0"/>
                </a:xfrm>
                <a:prstGeom prst="line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31" name="Line 25"/>
                <p:cNvSpPr>
                  <a:spLocks noChangeShapeType="1"/>
                </p:cNvSpPr>
                <p:nvPr/>
              </p:nvSpPr>
              <p:spPr bwMode="auto">
                <a:xfrm>
                  <a:off x="3912" y="1941"/>
                  <a:ext cx="286" cy="0"/>
                </a:xfrm>
                <a:prstGeom prst="line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32" name="Rectangle 26"/>
                <p:cNvSpPr>
                  <a:spLocks noChangeArrowheads="1"/>
                </p:cNvSpPr>
                <p:nvPr/>
              </p:nvSpPr>
              <p:spPr bwMode="auto">
                <a:xfrm>
                  <a:off x="479" y="1838"/>
                  <a:ext cx="211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33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" y="1838"/>
                  <a:ext cx="256" cy="188"/>
                </a:xfrm>
                <a:prstGeom prst="rect">
                  <a:avLst/>
                </a:prstGeom>
                <a:solidFill>
                  <a:srgbClr val="0BFF7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34" name="Rectangle 28"/>
                <p:cNvSpPr>
                  <a:spLocks noChangeArrowheads="1"/>
                </p:cNvSpPr>
                <p:nvPr/>
              </p:nvSpPr>
              <p:spPr bwMode="auto">
                <a:xfrm>
                  <a:off x="935" y="1838"/>
                  <a:ext cx="385" cy="188"/>
                </a:xfrm>
                <a:prstGeom prst="rect">
                  <a:avLst/>
                </a:prstGeom>
                <a:solidFill>
                  <a:srgbClr val="0BFF7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35" name="Rectangle 29"/>
                <p:cNvSpPr>
                  <a:spLocks noChangeArrowheads="1"/>
                </p:cNvSpPr>
                <p:nvPr/>
              </p:nvSpPr>
              <p:spPr bwMode="auto">
                <a:xfrm>
                  <a:off x="1314" y="1838"/>
                  <a:ext cx="302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36" name="Rectangle 30"/>
                <p:cNvSpPr>
                  <a:spLocks noChangeArrowheads="1"/>
                </p:cNvSpPr>
                <p:nvPr/>
              </p:nvSpPr>
              <p:spPr bwMode="auto">
                <a:xfrm>
                  <a:off x="1610" y="1838"/>
                  <a:ext cx="355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37" name="Rectangle 31"/>
                <p:cNvSpPr>
                  <a:spLocks noChangeArrowheads="1"/>
                </p:cNvSpPr>
                <p:nvPr/>
              </p:nvSpPr>
              <p:spPr bwMode="auto">
                <a:xfrm>
                  <a:off x="1959" y="1838"/>
                  <a:ext cx="355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38" name="Rectangle 32"/>
                <p:cNvSpPr>
                  <a:spLocks noChangeArrowheads="1"/>
                </p:cNvSpPr>
                <p:nvPr/>
              </p:nvSpPr>
              <p:spPr bwMode="auto">
                <a:xfrm>
                  <a:off x="2308" y="1838"/>
                  <a:ext cx="452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39" name="Rectangle 33"/>
                <p:cNvSpPr>
                  <a:spLocks noChangeArrowheads="1"/>
                </p:cNvSpPr>
                <p:nvPr/>
              </p:nvSpPr>
              <p:spPr bwMode="auto">
                <a:xfrm>
                  <a:off x="2755" y="1838"/>
                  <a:ext cx="354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40" name="Rectangle 34"/>
                <p:cNvSpPr>
                  <a:spLocks noChangeArrowheads="1"/>
                </p:cNvSpPr>
                <p:nvPr/>
              </p:nvSpPr>
              <p:spPr bwMode="auto">
                <a:xfrm>
                  <a:off x="3104" y="1838"/>
                  <a:ext cx="354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41" name="Rectangle 35"/>
                <p:cNvSpPr>
                  <a:spLocks noChangeArrowheads="1"/>
                </p:cNvSpPr>
                <p:nvPr/>
              </p:nvSpPr>
              <p:spPr bwMode="auto">
                <a:xfrm>
                  <a:off x="3452" y="1838"/>
                  <a:ext cx="581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</p:grpSp>
          <p:grpSp>
            <p:nvGrpSpPr>
              <p:cNvPr id="17" name="Group 23"/>
              <p:cNvGrpSpPr>
                <a:grpSpLocks/>
              </p:cNvGrpSpPr>
              <p:nvPr/>
            </p:nvGrpSpPr>
            <p:grpSpPr bwMode="auto">
              <a:xfrm>
                <a:off x="594914" y="3222795"/>
                <a:ext cx="3664757" cy="195957"/>
                <a:chOff x="380" y="1838"/>
                <a:chExt cx="3818" cy="188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8" name="Line 24"/>
                <p:cNvSpPr>
                  <a:spLocks noChangeShapeType="1"/>
                </p:cNvSpPr>
                <p:nvPr/>
              </p:nvSpPr>
              <p:spPr bwMode="auto">
                <a:xfrm>
                  <a:off x="380" y="1933"/>
                  <a:ext cx="286" cy="0"/>
                </a:xfrm>
                <a:prstGeom prst="line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9" name="Line 25"/>
                <p:cNvSpPr>
                  <a:spLocks noChangeShapeType="1"/>
                </p:cNvSpPr>
                <p:nvPr/>
              </p:nvSpPr>
              <p:spPr bwMode="auto">
                <a:xfrm>
                  <a:off x="3912" y="1941"/>
                  <a:ext cx="286" cy="0"/>
                </a:xfrm>
                <a:prstGeom prst="line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20" name="Rectangle 26"/>
                <p:cNvSpPr>
                  <a:spLocks noChangeArrowheads="1"/>
                </p:cNvSpPr>
                <p:nvPr/>
              </p:nvSpPr>
              <p:spPr bwMode="auto">
                <a:xfrm>
                  <a:off x="479" y="1838"/>
                  <a:ext cx="211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21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" y="1838"/>
                  <a:ext cx="256" cy="188"/>
                </a:xfrm>
                <a:prstGeom prst="rect">
                  <a:avLst/>
                </a:prstGeom>
                <a:solidFill>
                  <a:srgbClr val="FD505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22" name="Rectangle 28"/>
                <p:cNvSpPr>
                  <a:spLocks noChangeArrowheads="1"/>
                </p:cNvSpPr>
                <p:nvPr/>
              </p:nvSpPr>
              <p:spPr bwMode="auto">
                <a:xfrm>
                  <a:off x="935" y="1838"/>
                  <a:ext cx="385" cy="188"/>
                </a:xfrm>
                <a:prstGeom prst="rect">
                  <a:avLst/>
                </a:prstGeom>
                <a:solidFill>
                  <a:srgbClr val="FD505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23" name="Rectangle 29"/>
                <p:cNvSpPr>
                  <a:spLocks noChangeArrowheads="1"/>
                </p:cNvSpPr>
                <p:nvPr/>
              </p:nvSpPr>
              <p:spPr bwMode="auto">
                <a:xfrm>
                  <a:off x="1314" y="1838"/>
                  <a:ext cx="302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24" name="Rectangle 30"/>
                <p:cNvSpPr>
                  <a:spLocks noChangeArrowheads="1"/>
                </p:cNvSpPr>
                <p:nvPr/>
              </p:nvSpPr>
              <p:spPr bwMode="auto">
                <a:xfrm>
                  <a:off x="1610" y="1838"/>
                  <a:ext cx="355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25" name="Rectangle 31"/>
                <p:cNvSpPr>
                  <a:spLocks noChangeArrowheads="1"/>
                </p:cNvSpPr>
                <p:nvPr/>
              </p:nvSpPr>
              <p:spPr bwMode="auto">
                <a:xfrm>
                  <a:off x="1959" y="1838"/>
                  <a:ext cx="355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26" name="Rectangle 32"/>
                <p:cNvSpPr>
                  <a:spLocks noChangeArrowheads="1"/>
                </p:cNvSpPr>
                <p:nvPr/>
              </p:nvSpPr>
              <p:spPr bwMode="auto">
                <a:xfrm>
                  <a:off x="2308" y="1838"/>
                  <a:ext cx="452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27" name="Rectangle 33"/>
                <p:cNvSpPr>
                  <a:spLocks noChangeArrowheads="1"/>
                </p:cNvSpPr>
                <p:nvPr/>
              </p:nvSpPr>
              <p:spPr bwMode="auto">
                <a:xfrm>
                  <a:off x="2755" y="1838"/>
                  <a:ext cx="354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28" name="Rectangle 34"/>
                <p:cNvSpPr>
                  <a:spLocks noChangeArrowheads="1"/>
                </p:cNvSpPr>
                <p:nvPr/>
              </p:nvSpPr>
              <p:spPr bwMode="auto">
                <a:xfrm>
                  <a:off x="3104" y="1838"/>
                  <a:ext cx="354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29" name="Rectangle 35"/>
                <p:cNvSpPr>
                  <a:spLocks noChangeArrowheads="1"/>
                </p:cNvSpPr>
                <p:nvPr/>
              </p:nvSpPr>
              <p:spPr bwMode="auto">
                <a:xfrm>
                  <a:off x="3452" y="1838"/>
                  <a:ext cx="581" cy="188"/>
                </a:xfrm>
                <a:prstGeom prst="rect">
                  <a:avLst/>
                </a:prstGeom>
                <a:solidFill>
                  <a:srgbClr val="FC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</p:grpSp>
        </p:grpSp>
        <p:sp>
          <p:nvSpPr>
            <p:cNvPr id="8" name="TextBox 7"/>
            <p:cNvSpPr txBox="1"/>
            <p:nvPr/>
          </p:nvSpPr>
          <p:spPr>
            <a:xfrm>
              <a:off x="854566" y="2176516"/>
              <a:ext cx="16207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b="1" dirty="0" smtClean="0">
                  <a:solidFill>
                    <a:srgbClr val="1A7384"/>
                  </a:solidFill>
                  <a:ea typeface="굴림" charset="-127"/>
                </a:rPr>
                <a:t>Sanofi Pasteur:</a:t>
              </a:r>
              <a:endParaRPr kumimoji="1" lang="en-US" b="1" dirty="0">
                <a:solidFill>
                  <a:srgbClr val="1A7384"/>
                </a:solidFill>
                <a:ea typeface="굴림" charset="-127"/>
              </a:endParaRPr>
            </a:p>
          </p:txBody>
        </p:sp>
        <p:grpSp>
          <p:nvGrpSpPr>
            <p:cNvPr id="9" name="Group 179"/>
            <p:cNvGrpSpPr/>
            <p:nvPr/>
          </p:nvGrpSpPr>
          <p:grpSpPr>
            <a:xfrm>
              <a:off x="4512661" y="2441141"/>
              <a:ext cx="873957" cy="1079320"/>
              <a:chOff x="5412728" y="2515115"/>
              <a:chExt cx="873957" cy="107932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5412728" y="2515115"/>
                <a:ext cx="873957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fontAlgn="base" latinLnBrk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600" dirty="0" smtClean="0">
                    <a:solidFill>
                      <a:srgbClr val="1A7384"/>
                    </a:solidFill>
                    <a:ea typeface="굴림" charset="-127"/>
                  </a:rPr>
                  <a:t>Chimeric</a:t>
                </a:r>
                <a:endParaRPr kumimoji="1" lang="en-US" sz="1600" dirty="0">
                  <a:solidFill>
                    <a:srgbClr val="1A7384"/>
                  </a:solidFill>
                  <a:ea typeface="굴림" charset="-127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412728" y="2762037"/>
                <a:ext cx="873957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fontAlgn="base" latinLnBrk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600" dirty="0" smtClean="0">
                    <a:solidFill>
                      <a:srgbClr val="1A7384"/>
                    </a:solidFill>
                    <a:ea typeface="굴림" charset="-127"/>
                  </a:rPr>
                  <a:t>Chimeric</a:t>
                </a:r>
                <a:endParaRPr kumimoji="1" lang="en-US" sz="1600" dirty="0">
                  <a:solidFill>
                    <a:srgbClr val="1A7384"/>
                  </a:solidFill>
                  <a:ea typeface="굴림" charset="-127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412728" y="3008958"/>
                <a:ext cx="873957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fontAlgn="base" latinLnBrk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600" dirty="0" smtClean="0">
                    <a:solidFill>
                      <a:srgbClr val="1A7384"/>
                    </a:solidFill>
                    <a:ea typeface="굴림" charset="-127"/>
                  </a:rPr>
                  <a:t>Chimeric</a:t>
                </a:r>
                <a:endParaRPr kumimoji="1" lang="en-US" sz="1600" dirty="0">
                  <a:solidFill>
                    <a:srgbClr val="1A7384"/>
                  </a:solidFill>
                  <a:ea typeface="굴림" charset="-127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12728" y="3255881"/>
                <a:ext cx="873957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fontAlgn="base" latinLnBrk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600" dirty="0" smtClean="0">
                    <a:solidFill>
                      <a:srgbClr val="1A7384"/>
                    </a:solidFill>
                    <a:ea typeface="굴림" charset="-127"/>
                  </a:rPr>
                  <a:t>Chimeric</a:t>
                </a:r>
                <a:endParaRPr kumimoji="1" lang="en-US" sz="1600" dirty="0">
                  <a:solidFill>
                    <a:srgbClr val="1A7384"/>
                  </a:solidFill>
                  <a:ea typeface="굴림" charset="-127"/>
                </a:endParaRPr>
              </a:p>
            </p:txBody>
          </p:sp>
        </p:grpSp>
      </p:grpSp>
      <p:grpSp>
        <p:nvGrpSpPr>
          <p:cNvPr id="66" name="Group 217"/>
          <p:cNvGrpSpPr/>
          <p:nvPr/>
        </p:nvGrpSpPr>
        <p:grpSpPr>
          <a:xfrm>
            <a:off x="847182" y="3586801"/>
            <a:ext cx="4685310" cy="1348759"/>
            <a:chOff x="847182" y="3717277"/>
            <a:chExt cx="4685310" cy="1348759"/>
          </a:xfrm>
        </p:grpSpPr>
        <p:grpSp>
          <p:nvGrpSpPr>
            <p:cNvPr id="67" name="Group 59"/>
            <p:cNvGrpSpPr/>
            <p:nvPr/>
          </p:nvGrpSpPr>
          <p:grpSpPr>
            <a:xfrm>
              <a:off x="847182" y="4053695"/>
              <a:ext cx="3665657" cy="926937"/>
              <a:chOff x="4830271" y="2507325"/>
              <a:chExt cx="3665657" cy="926937"/>
            </a:xfrm>
          </p:grpSpPr>
          <p:grpSp>
            <p:nvGrpSpPr>
              <p:cNvPr id="74" name="Group 23"/>
              <p:cNvGrpSpPr>
                <a:grpSpLocks/>
              </p:cNvGrpSpPr>
              <p:nvPr/>
            </p:nvGrpSpPr>
            <p:grpSpPr bwMode="auto">
              <a:xfrm>
                <a:off x="4830271" y="2507325"/>
                <a:ext cx="3664757" cy="195957"/>
                <a:chOff x="380" y="1838"/>
                <a:chExt cx="3818" cy="188"/>
              </a:xfrm>
              <a:solidFill>
                <a:srgbClr val="0080FF"/>
              </a:solidFill>
            </p:grpSpPr>
            <p:sp>
              <p:nvSpPr>
                <p:cNvPr id="114" name="Line 24"/>
                <p:cNvSpPr>
                  <a:spLocks noChangeShapeType="1"/>
                </p:cNvSpPr>
                <p:nvPr/>
              </p:nvSpPr>
              <p:spPr bwMode="auto">
                <a:xfrm>
                  <a:off x="380" y="1933"/>
                  <a:ext cx="286" cy="0"/>
                </a:xfrm>
                <a:prstGeom prst="line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15" name="Line 25"/>
                <p:cNvSpPr>
                  <a:spLocks noChangeShapeType="1"/>
                </p:cNvSpPr>
                <p:nvPr/>
              </p:nvSpPr>
              <p:spPr bwMode="auto">
                <a:xfrm>
                  <a:off x="3912" y="1941"/>
                  <a:ext cx="286" cy="0"/>
                </a:xfrm>
                <a:prstGeom prst="line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16" name="Rectangle 26"/>
                <p:cNvSpPr>
                  <a:spLocks noChangeArrowheads="1"/>
                </p:cNvSpPr>
                <p:nvPr/>
              </p:nvSpPr>
              <p:spPr bwMode="auto">
                <a:xfrm>
                  <a:off x="479" y="1838"/>
                  <a:ext cx="211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17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" y="1838"/>
                  <a:ext cx="256" cy="188"/>
                </a:xfrm>
                <a:prstGeom prst="rect">
                  <a:avLst/>
                </a:prstGeom>
                <a:solidFill>
                  <a:srgbClr val="52A3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18" name="Rectangle 28"/>
                <p:cNvSpPr>
                  <a:spLocks noChangeArrowheads="1"/>
                </p:cNvSpPr>
                <p:nvPr/>
              </p:nvSpPr>
              <p:spPr bwMode="auto">
                <a:xfrm>
                  <a:off x="935" y="1838"/>
                  <a:ext cx="385" cy="188"/>
                </a:xfrm>
                <a:prstGeom prst="rect">
                  <a:avLst/>
                </a:prstGeom>
                <a:solidFill>
                  <a:srgbClr val="52A3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19" name="Rectangle 29"/>
                <p:cNvSpPr>
                  <a:spLocks noChangeArrowheads="1"/>
                </p:cNvSpPr>
                <p:nvPr/>
              </p:nvSpPr>
              <p:spPr bwMode="auto">
                <a:xfrm>
                  <a:off x="1314" y="1838"/>
                  <a:ext cx="302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20" name="Rectangle 30"/>
                <p:cNvSpPr>
                  <a:spLocks noChangeArrowheads="1"/>
                </p:cNvSpPr>
                <p:nvPr/>
              </p:nvSpPr>
              <p:spPr bwMode="auto">
                <a:xfrm>
                  <a:off x="1610" y="1838"/>
                  <a:ext cx="355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21" name="Rectangle 31"/>
                <p:cNvSpPr>
                  <a:spLocks noChangeArrowheads="1"/>
                </p:cNvSpPr>
                <p:nvPr/>
              </p:nvSpPr>
              <p:spPr bwMode="auto">
                <a:xfrm>
                  <a:off x="1959" y="1838"/>
                  <a:ext cx="355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22" name="Rectangle 32"/>
                <p:cNvSpPr>
                  <a:spLocks noChangeArrowheads="1"/>
                </p:cNvSpPr>
                <p:nvPr/>
              </p:nvSpPr>
              <p:spPr bwMode="auto">
                <a:xfrm>
                  <a:off x="2308" y="1838"/>
                  <a:ext cx="452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23" name="Rectangle 33"/>
                <p:cNvSpPr>
                  <a:spLocks noChangeArrowheads="1"/>
                </p:cNvSpPr>
                <p:nvPr/>
              </p:nvSpPr>
              <p:spPr bwMode="auto">
                <a:xfrm>
                  <a:off x="2755" y="1838"/>
                  <a:ext cx="354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24" name="Rectangle 34"/>
                <p:cNvSpPr>
                  <a:spLocks noChangeArrowheads="1"/>
                </p:cNvSpPr>
                <p:nvPr/>
              </p:nvSpPr>
              <p:spPr bwMode="auto">
                <a:xfrm>
                  <a:off x="3104" y="1838"/>
                  <a:ext cx="354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25" name="Rectangle 35"/>
                <p:cNvSpPr>
                  <a:spLocks noChangeArrowheads="1"/>
                </p:cNvSpPr>
                <p:nvPr/>
              </p:nvSpPr>
              <p:spPr bwMode="auto">
                <a:xfrm>
                  <a:off x="3452" y="1838"/>
                  <a:ext cx="581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</p:grpSp>
          <p:grpSp>
            <p:nvGrpSpPr>
              <p:cNvPr id="75" name="Group 23"/>
              <p:cNvGrpSpPr>
                <a:grpSpLocks/>
              </p:cNvGrpSpPr>
              <p:nvPr/>
            </p:nvGrpSpPr>
            <p:grpSpPr bwMode="auto">
              <a:xfrm>
                <a:off x="4830571" y="2750985"/>
                <a:ext cx="3664757" cy="195957"/>
                <a:chOff x="380" y="1838"/>
                <a:chExt cx="3818" cy="188"/>
              </a:xfrm>
              <a:solidFill>
                <a:srgbClr val="0080FF"/>
              </a:solidFill>
            </p:grpSpPr>
            <p:sp>
              <p:nvSpPr>
                <p:cNvPr id="102" name="Line 24"/>
                <p:cNvSpPr>
                  <a:spLocks noChangeShapeType="1"/>
                </p:cNvSpPr>
                <p:nvPr/>
              </p:nvSpPr>
              <p:spPr bwMode="auto">
                <a:xfrm>
                  <a:off x="380" y="1933"/>
                  <a:ext cx="286" cy="0"/>
                </a:xfrm>
                <a:prstGeom prst="line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03" name="Line 25"/>
                <p:cNvSpPr>
                  <a:spLocks noChangeShapeType="1"/>
                </p:cNvSpPr>
                <p:nvPr/>
              </p:nvSpPr>
              <p:spPr bwMode="auto">
                <a:xfrm>
                  <a:off x="3912" y="1941"/>
                  <a:ext cx="286" cy="0"/>
                </a:xfrm>
                <a:prstGeom prst="line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04" name="Rectangle 26"/>
                <p:cNvSpPr>
                  <a:spLocks noChangeArrowheads="1"/>
                </p:cNvSpPr>
                <p:nvPr/>
              </p:nvSpPr>
              <p:spPr bwMode="auto">
                <a:xfrm>
                  <a:off x="479" y="1838"/>
                  <a:ext cx="211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05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" y="1838"/>
                  <a:ext cx="256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06" name="Rectangle 28"/>
                <p:cNvSpPr>
                  <a:spLocks noChangeArrowheads="1"/>
                </p:cNvSpPr>
                <p:nvPr/>
              </p:nvSpPr>
              <p:spPr bwMode="auto">
                <a:xfrm>
                  <a:off x="935" y="1838"/>
                  <a:ext cx="385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07" name="Rectangle 29"/>
                <p:cNvSpPr>
                  <a:spLocks noChangeArrowheads="1"/>
                </p:cNvSpPr>
                <p:nvPr/>
              </p:nvSpPr>
              <p:spPr bwMode="auto">
                <a:xfrm>
                  <a:off x="1314" y="1838"/>
                  <a:ext cx="302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08" name="Rectangle 30"/>
                <p:cNvSpPr>
                  <a:spLocks noChangeArrowheads="1"/>
                </p:cNvSpPr>
                <p:nvPr/>
              </p:nvSpPr>
              <p:spPr bwMode="auto">
                <a:xfrm>
                  <a:off x="1610" y="1838"/>
                  <a:ext cx="355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09" name="Rectangle 31"/>
                <p:cNvSpPr>
                  <a:spLocks noChangeArrowheads="1"/>
                </p:cNvSpPr>
                <p:nvPr/>
              </p:nvSpPr>
              <p:spPr bwMode="auto">
                <a:xfrm>
                  <a:off x="1959" y="1838"/>
                  <a:ext cx="355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10" name="Rectangle 32"/>
                <p:cNvSpPr>
                  <a:spLocks noChangeArrowheads="1"/>
                </p:cNvSpPr>
                <p:nvPr/>
              </p:nvSpPr>
              <p:spPr bwMode="auto">
                <a:xfrm>
                  <a:off x="2308" y="1838"/>
                  <a:ext cx="452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11" name="Rectangle 33"/>
                <p:cNvSpPr>
                  <a:spLocks noChangeArrowheads="1"/>
                </p:cNvSpPr>
                <p:nvPr/>
              </p:nvSpPr>
              <p:spPr bwMode="auto">
                <a:xfrm>
                  <a:off x="2755" y="1838"/>
                  <a:ext cx="354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12" name="Rectangle 34"/>
                <p:cNvSpPr>
                  <a:spLocks noChangeArrowheads="1"/>
                </p:cNvSpPr>
                <p:nvPr/>
              </p:nvSpPr>
              <p:spPr bwMode="auto">
                <a:xfrm>
                  <a:off x="3104" y="1838"/>
                  <a:ext cx="354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13" name="Rectangle 35"/>
                <p:cNvSpPr>
                  <a:spLocks noChangeArrowheads="1"/>
                </p:cNvSpPr>
                <p:nvPr/>
              </p:nvSpPr>
              <p:spPr bwMode="auto">
                <a:xfrm>
                  <a:off x="3452" y="1838"/>
                  <a:ext cx="581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</p:grpSp>
          <p:grpSp>
            <p:nvGrpSpPr>
              <p:cNvPr id="76" name="Group 23"/>
              <p:cNvGrpSpPr>
                <a:grpSpLocks/>
              </p:cNvGrpSpPr>
              <p:nvPr/>
            </p:nvGrpSpPr>
            <p:grpSpPr bwMode="auto">
              <a:xfrm>
                <a:off x="4830871" y="2994645"/>
                <a:ext cx="3664757" cy="195957"/>
                <a:chOff x="380" y="1838"/>
                <a:chExt cx="3818" cy="188"/>
              </a:xfrm>
              <a:solidFill>
                <a:srgbClr val="0080FF"/>
              </a:solidFill>
            </p:grpSpPr>
            <p:sp>
              <p:nvSpPr>
                <p:cNvPr id="90" name="Line 24"/>
                <p:cNvSpPr>
                  <a:spLocks noChangeShapeType="1"/>
                </p:cNvSpPr>
                <p:nvPr/>
              </p:nvSpPr>
              <p:spPr bwMode="auto">
                <a:xfrm>
                  <a:off x="380" y="1933"/>
                  <a:ext cx="286" cy="0"/>
                </a:xfrm>
                <a:prstGeom prst="line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91" name="Line 25"/>
                <p:cNvSpPr>
                  <a:spLocks noChangeShapeType="1"/>
                </p:cNvSpPr>
                <p:nvPr/>
              </p:nvSpPr>
              <p:spPr bwMode="auto">
                <a:xfrm>
                  <a:off x="3912" y="1941"/>
                  <a:ext cx="286" cy="0"/>
                </a:xfrm>
                <a:prstGeom prst="line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92" name="Rectangle 26"/>
                <p:cNvSpPr>
                  <a:spLocks noChangeArrowheads="1"/>
                </p:cNvSpPr>
                <p:nvPr/>
              </p:nvSpPr>
              <p:spPr bwMode="auto">
                <a:xfrm>
                  <a:off x="479" y="1838"/>
                  <a:ext cx="211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93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" y="1838"/>
                  <a:ext cx="256" cy="188"/>
                </a:xfrm>
                <a:prstGeom prst="rect">
                  <a:avLst/>
                </a:prstGeom>
                <a:solidFill>
                  <a:srgbClr val="0BFF7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94" name="Rectangle 28"/>
                <p:cNvSpPr>
                  <a:spLocks noChangeArrowheads="1"/>
                </p:cNvSpPr>
                <p:nvPr/>
              </p:nvSpPr>
              <p:spPr bwMode="auto">
                <a:xfrm>
                  <a:off x="935" y="1838"/>
                  <a:ext cx="385" cy="188"/>
                </a:xfrm>
                <a:prstGeom prst="rect">
                  <a:avLst/>
                </a:prstGeom>
                <a:solidFill>
                  <a:srgbClr val="0BFF7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95" name="Rectangle 29"/>
                <p:cNvSpPr>
                  <a:spLocks noChangeArrowheads="1"/>
                </p:cNvSpPr>
                <p:nvPr/>
              </p:nvSpPr>
              <p:spPr bwMode="auto">
                <a:xfrm>
                  <a:off x="1314" y="1838"/>
                  <a:ext cx="302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96" name="Rectangle 30"/>
                <p:cNvSpPr>
                  <a:spLocks noChangeArrowheads="1"/>
                </p:cNvSpPr>
                <p:nvPr/>
              </p:nvSpPr>
              <p:spPr bwMode="auto">
                <a:xfrm>
                  <a:off x="1610" y="1838"/>
                  <a:ext cx="355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97" name="Rectangle 31"/>
                <p:cNvSpPr>
                  <a:spLocks noChangeArrowheads="1"/>
                </p:cNvSpPr>
                <p:nvPr/>
              </p:nvSpPr>
              <p:spPr bwMode="auto">
                <a:xfrm>
                  <a:off x="1959" y="1838"/>
                  <a:ext cx="355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98" name="Rectangle 32"/>
                <p:cNvSpPr>
                  <a:spLocks noChangeArrowheads="1"/>
                </p:cNvSpPr>
                <p:nvPr/>
              </p:nvSpPr>
              <p:spPr bwMode="auto">
                <a:xfrm>
                  <a:off x="2308" y="1838"/>
                  <a:ext cx="452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99" name="Rectangle 33"/>
                <p:cNvSpPr>
                  <a:spLocks noChangeArrowheads="1"/>
                </p:cNvSpPr>
                <p:nvPr/>
              </p:nvSpPr>
              <p:spPr bwMode="auto">
                <a:xfrm>
                  <a:off x="2755" y="1838"/>
                  <a:ext cx="354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00" name="Rectangle 34"/>
                <p:cNvSpPr>
                  <a:spLocks noChangeArrowheads="1"/>
                </p:cNvSpPr>
                <p:nvPr/>
              </p:nvSpPr>
              <p:spPr bwMode="auto">
                <a:xfrm>
                  <a:off x="3104" y="1838"/>
                  <a:ext cx="354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01" name="Rectangle 35"/>
                <p:cNvSpPr>
                  <a:spLocks noChangeArrowheads="1"/>
                </p:cNvSpPr>
                <p:nvPr/>
              </p:nvSpPr>
              <p:spPr bwMode="auto">
                <a:xfrm>
                  <a:off x="3452" y="1838"/>
                  <a:ext cx="581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</p:grpSp>
          <p:grpSp>
            <p:nvGrpSpPr>
              <p:cNvPr id="77" name="Group 23"/>
              <p:cNvGrpSpPr>
                <a:grpSpLocks/>
              </p:cNvGrpSpPr>
              <p:nvPr/>
            </p:nvGrpSpPr>
            <p:grpSpPr bwMode="auto">
              <a:xfrm>
                <a:off x="4831171" y="3238305"/>
                <a:ext cx="3664757" cy="195957"/>
                <a:chOff x="380" y="1838"/>
                <a:chExt cx="3818" cy="188"/>
              </a:xfrm>
              <a:solidFill>
                <a:srgbClr val="0080FF"/>
              </a:solidFill>
            </p:grpSpPr>
            <p:sp>
              <p:nvSpPr>
                <p:cNvPr id="78" name="Line 24"/>
                <p:cNvSpPr>
                  <a:spLocks noChangeShapeType="1"/>
                </p:cNvSpPr>
                <p:nvPr/>
              </p:nvSpPr>
              <p:spPr bwMode="auto">
                <a:xfrm>
                  <a:off x="380" y="1933"/>
                  <a:ext cx="286" cy="0"/>
                </a:xfrm>
                <a:prstGeom prst="line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79" name="Line 25"/>
                <p:cNvSpPr>
                  <a:spLocks noChangeShapeType="1"/>
                </p:cNvSpPr>
                <p:nvPr/>
              </p:nvSpPr>
              <p:spPr bwMode="auto">
                <a:xfrm>
                  <a:off x="3912" y="1941"/>
                  <a:ext cx="286" cy="0"/>
                </a:xfrm>
                <a:prstGeom prst="line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80" name="Rectangle 26"/>
                <p:cNvSpPr>
                  <a:spLocks noChangeArrowheads="1"/>
                </p:cNvSpPr>
                <p:nvPr/>
              </p:nvSpPr>
              <p:spPr bwMode="auto">
                <a:xfrm>
                  <a:off x="479" y="1838"/>
                  <a:ext cx="211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81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" y="1838"/>
                  <a:ext cx="256" cy="188"/>
                </a:xfrm>
                <a:prstGeom prst="rect">
                  <a:avLst/>
                </a:prstGeom>
                <a:solidFill>
                  <a:srgbClr val="FD505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82" name="Rectangle 28"/>
                <p:cNvSpPr>
                  <a:spLocks noChangeArrowheads="1"/>
                </p:cNvSpPr>
                <p:nvPr/>
              </p:nvSpPr>
              <p:spPr bwMode="auto">
                <a:xfrm>
                  <a:off x="935" y="1838"/>
                  <a:ext cx="385" cy="188"/>
                </a:xfrm>
                <a:prstGeom prst="rect">
                  <a:avLst/>
                </a:prstGeom>
                <a:solidFill>
                  <a:srgbClr val="FD505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83" name="Rectangle 29"/>
                <p:cNvSpPr>
                  <a:spLocks noChangeArrowheads="1"/>
                </p:cNvSpPr>
                <p:nvPr/>
              </p:nvSpPr>
              <p:spPr bwMode="auto">
                <a:xfrm>
                  <a:off x="1314" y="1838"/>
                  <a:ext cx="302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84" name="Rectangle 30"/>
                <p:cNvSpPr>
                  <a:spLocks noChangeArrowheads="1"/>
                </p:cNvSpPr>
                <p:nvPr/>
              </p:nvSpPr>
              <p:spPr bwMode="auto">
                <a:xfrm>
                  <a:off x="1610" y="1838"/>
                  <a:ext cx="355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85" name="Rectangle 31"/>
                <p:cNvSpPr>
                  <a:spLocks noChangeArrowheads="1"/>
                </p:cNvSpPr>
                <p:nvPr/>
              </p:nvSpPr>
              <p:spPr bwMode="auto">
                <a:xfrm>
                  <a:off x="1959" y="1838"/>
                  <a:ext cx="355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86" name="Rectangle 32"/>
                <p:cNvSpPr>
                  <a:spLocks noChangeArrowheads="1"/>
                </p:cNvSpPr>
                <p:nvPr/>
              </p:nvSpPr>
              <p:spPr bwMode="auto">
                <a:xfrm>
                  <a:off x="2308" y="1838"/>
                  <a:ext cx="452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87" name="Rectangle 33"/>
                <p:cNvSpPr>
                  <a:spLocks noChangeArrowheads="1"/>
                </p:cNvSpPr>
                <p:nvPr/>
              </p:nvSpPr>
              <p:spPr bwMode="auto">
                <a:xfrm>
                  <a:off x="2755" y="1838"/>
                  <a:ext cx="354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88" name="Rectangle 34"/>
                <p:cNvSpPr>
                  <a:spLocks noChangeArrowheads="1"/>
                </p:cNvSpPr>
                <p:nvPr/>
              </p:nvSpPr>
              <p:spPr bwMode="auto">
                <a:xfrm>
                  <a:off x="3104" y="1838"/>
                  <a:ext cx="354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89" name="Rectangle 35"/>
                <p:cNvSpPr>
                  <a:spLocks noChangeArrowheads="1"/>
                </p:cNvSpPr>
                <p:nvPr/>
              </p:nvSpPr>
              <p:spPr bwMode="auto">
                <a:xfrm>
                  <a:off x="3452" y="1838"/>
                  <a:ext cx="581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</p:grpSp>
        </p:grpSp>
        <p:sp>
          <p:nvSpPr>
            <p:cNvPr id="68" name="TextBox 67"/>
            <p:cNvSpPr txBox="1"/>
            <p:nvPr/>
          </p:nvSpPr>
          <p:spPr>
            <a:xfrm>
              <a:off x="869168" y="3717277"/>
              <a:ext cx="9344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b="1" dirty="0" smtClean="0">
                  <a:solidFill>
                    <a:srgbClr val="1A7384"/>
                  </a:solidFill>
                  <a:ea typeface="굴림" charset="-127"/>
                </a:rPr>
                <a:t>Takeda:</a:t>
              </a:r>
              <a:endParaRPr kumimoji="1" lang="en-US" b="1" dirty="0">
                <a:solidFill>
                  <a:srgbClr val="1A7384"/>
                </a:solidFill>
                <a:ea typeface="굴림" charset="-127"/>
              </a:endParaRPr>
            </a:p>
          </p:txBody>
        </p:sp>
        <p:grpSp>
          <p:nvGrpSpPr>
            <p:cNvPr id="69" name="Group 184"/>
            <p:cNvGrpSpPr/>
            <p:nvPr/>
          </p:nvGrpSpPr>
          <p:grpSpPr>
            <a:xfrm>
              <a:off x="4512661" y="3986716"/>
              <a:ext cx="1019831" cy="1079320"/>
              <a:chOff x="5412728" y="2515115"/>
              <a:chExt cx="1019831" cy="1079320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5412728" y="2515115"/>
                <a:ext cx="873957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fontAlgn="base" latinLnBrk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600" dirty="0" smtClean="0">
                    <a:solidFill>
                      <a:srgbClr val="1A7384"/>
                    </a:solidFill>
                    <a:ea typeface="굴림" charset="-127"/>
                  </a:rPr>
                  <a:t>Chimeric</a:t>
                </a:r>
                <a:endParaRPr kumimoji="1" lang="en-US" sz="1600" dirty="0">
                  <a:solidFill>
                    <a:srgbClr val="1A7384"/>
                  </a:solidFill>
                  <a:ea typeface="굴림" charset="-127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12728" y="2762037"/>
                <a:ext cx="101983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fontAlgn="base" latinLnBrk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600" dirty="0" smtClean="0">
                    <a:solidFill>
                      <a:srgbClr val="1A7384"/>
                    </a:solidFill>
                    <a:ea typeface="굴림" charset="-127"/>
                  </a:rPr>
                  <a:t>Full-length</a:t>
                </a:r>
                <a:endParaRPr kumimoji="1" lang="en-US" sz="1600" dirty="0">
                  <a:solidFill>
                    <a:srgbClr val="1A7384"/>
                  </a:solidFill>
                  <a:ea typeface="굴림" charset="-127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412728" y="3008958"/>
                <a:ext cx="873957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fontAlgn="base" latinLnBrk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600" dirty="0" smtClean="0">
                    <a:solidFill>
                      <a:srgbClr val="1A7384"/>
                    </a:solidFill>
                    <a:ea typeface="굴림" charset="-127"/>
                  </a:rPr>
                  <a:t>Chimeric</a:t>
                </a:r>
                <a:endParaRPr kumimoji="1" lang="en-US" sz="1600" dirty="0">
                  <a:solidFill>
                    <a:srgbClr val="1A7384"/>
                  </a:solidFill>
                  <a:ea typeface="굴림" charset="-127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412728" y="3255881"/>
                <a:ext cx="873957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fontAlgn="base" latinLnBrk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600" dirty="0" smtClean="0">
                    <a:solidFill>
                      <a:srgbClr val="1A7384"/>
                    </a:solidFill>
                    <a:ea typeface="굴림" charset="-127"/>
                  </a:rPr>
                  <a:t>Chimeric</a:t>
                </a:r>
                <a:endParaRPr kumimoji="1" lang="en-US" sz="1600" dirty="0">
                  <a:solidFill>
                    <a:srgbClr val="1A7384"/>
                  </a:solidFill>
                  <a:ea typeface="굴림" charset="-127"/>
                </a:endParaRPr>
              </a:p>
            </p:txBody>
          </p:sp>
        </p:grpSp>
      </p:grpSp>
      <p:grpSp>
        <p:nvGrpSpPr>
          <p:cNvPr id="126" name="Group 218"/>
          <p:cNvGrpSpPr/>
          <p:nvPr/>
        </p:nvGrpSpPr>
        <p:grpSpPr>
          <a:xfrm>
            <a:off x="832885" y="4882945"/>
            <a:ext cx="4699611" cy="1363938"/>
            <a:chOff x="832881" y="5161371"/>
            <a:chExt cx="4699611" cy="1363939"/>
          </a:xfrm>
        </p:grpSpPr>
        <p:grpSp>
          <p:nvGrpSpPr>
            <p:cNvPr id="127" name="Group 113"/>
            <p:cNvGrpSpPr/>
            <p:nvPr/>
          </p:nvGrpSpPr>
          <p:grpSpPr>
            <a:xfrm>
              <a:off x="832881" y="5504665"/>
              <a:ext cx="3665657" cy="926937"/>
              <a:chOff x="594315" y="4028364"/>
              <a:chExt cx="3665657" cy="926937"/>
            </a:xfrm>
          </p:grpSpPr>
          <p:grpSp>
            <p:nvGrpSpPr>
              <p:cNvPr id="134" name="Group 23"/>
              <p:cNvGrpSpPr>
                <a:grpSpLocks/>
              </p:cNvGrpSpPr>
              <p:nvPr/>
            </p:nvGrpSpPr>
            <p:grpSpPr bwMode="auto">
              <a:xfrm>
                <a:off x="594315" y="4028364"/>
                <a:ext cx="3664757" cy="195957"/>
                <a:chOff x="380" y="1838"/>
                <a:chExt cx="3818" cy="188"/>
              </a:xfrm>
              <a:solidFill>
                <a:srgbClr val="FFFF00"/>
              </a:solidFill>
            </p:grpSpPr>
            <p:sp>
              <p:nvSpPr>
                <p:cNvPr id="174" name="Line 24"/>
                <p:cNvSpPr>
                  <a:spLocks noChangeShapeType="1"/>
                </p:cNvSpPr>
                <p:nvPr/>
              </p:nvSpPr>
              <p:spPr bwMode="auto">
                <a:xfrm>
                  <a:off x="380" y="1933"/>
                  <a:ext cx="286" cy="0"/>
                </a:xfrm>
                <a:prstGeom prst="line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75" name="Line 25"/>
                <p:cNvSpPr>
                  <a:spLocks noChangeShapeType="1"/>
                </p:cNvSpPr>
                <p:nvPr/>
              </p:nvSpPr>
              <p:spPr bwMode="auto">
                <a:xfrm>
                  <a:off x="3912" y="1941"/>
                  <a:ext cx="286" cy="0"/>
                </a:xfrm>
                <a:prstGeom prst="line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76" name="Rectangle 26"/>
                <p:cNvSpPr>
                  <a:spLocks noChangeArrowheads="1"/>
                </p:cNvSpPr>
                <p:nvPr/>
              </p:nvSpPr>
              <p:spPr bwMode="auto">
                <a:xfrm>
                  <a:off x="479" y="1838"/>
                  <a:ext cx="211" cy="188"/>
                </a:xfrm>
                <a:prstGeom prst="rect">
                  <a:avLst/>
                </a:prstGeom>
                <a:solidFill>
                  <a:srgbClr val="52A3FF"/>
                </a:solidFill>
                <a:ln w="12700" cmpd="sng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77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" y="1838"/>
                  <a:ext cx="256" cy="188"/>
                </a:xfrm>
                <a:prstGeom prst="rect">
                  <a:avLst/>
                </a:prstGeom>
                <a:solidFill>
                  <a:srgbClr val="52A3FF"/>
                </a:solidFill>
                <a:ln w="12700" cmpd="sng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78" name="Rectangle 28"/>
                <p:cNvSpPr>
                  <a:spLocks noChangeArrowheads="1"/>
                </p:cNvSpPr>
                <p:nvPr/>
              </p:nvSpPr>
              <p:spPr bwMode="auto">
                <a:xfrm>
                  <a:off x="935" y="1838"/>
                  <a:ext cx="385" cy="188"/>
                </a:xfrm>
                <a:prstGeom prst="rect">
                  <a:avLst/>
                </a:prstGeom>
                <a:solidFill>
                  <a:srgbClr val="52A3FF"/>
                </a:solidFill>
                <a:ln w="12700" cmpd="sng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79" name="Rectangle 29"/>
                <p:cNvSpPr>
                  <a:spLocks noChangeArrowheads="1"/>
                </p:cNvSpPr>
                <p:nvPr/>
              </p:nvSpPr>
              <p:spPr bwMode="auto">
                <a:xfrm>
                  <a:off x="1314" y="1838"/>
                  <a:ext cx="302" cy="188"/>
                </a:xfrm>
                <a:prstGeom prst="rect">
                  <a:avLst/>
                </a:prstGeom>
                <a:solidFill>
                  <a:srgbClr val="52A3FF"/>
                </a:solidFill>
                <a:ln w="12700" cmpd="sng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80" name="Rectangle 30"/>
                <p:cNvSpPr>
                  <a:spLocks noChangeArrowheads="1"/>
                </p:cNvSpPr>
                <p:nvPr/>
              </p:nvSpPr>
              <p:spPr bwMode="auto">
                <a:xfrm>
                  <a:off x="1610" y="1838"/>
                  <a:ext cx="355" cy="188"/>
                </a:xfrm>
                <a:prstGeom prst="rect">
                  <a:avLst/>
                </a:prstGeom>
                <a:solidFill>
                  <a:srgbClr val="52A3FF"/>
                </a:solidFill>
                <a:ln w="12700" cmpd="sng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81" name="Rectangle 31"/>
                <p:cNvSpPr>
                  <a:spLocks noChangeArrowheads="1"/>
                </p:cNvSpPr>
                <p:nvPr/>
              </p:nvSpPr>
              <p:spPr bwMode="auto">
                <a:xfrm>
                  <a:off x="1959" y="1838"/>
                  <a:ext cx="355" cy="188"/>
                </a:xfrm>
                <a:prstGeom prst="rect">
                  <a:avLst/>
                </a:prstGeom>
                <a:solidFill>
                  <a:srgbClr val="52A3FF"/>
                </a:solidFill>
                <a:ln w="12700" cmpd="sng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82" name="Rectangle 32"/>
                <p:cNvSpPr>
                  <a:spLocks noChangeArrowheads="1"/>
                </p:cNvSpPr>
                <p:nvPr/>
              </p:nvSpPr>
              <p:spPr bwMode="auto">
                <a:xfrm>
                  <a:off x="2308" y="1838"/>
                  <a:ext cx="452" cy="188"/>
                </a:xfrm>
                <a:prstGeom prst="rect">
                  <a:avLst/>
                </a:prstGeom>
                <a:solidFill>
                  <a:srgbClr val="52A3FF"/>
                </a:solidFill>
                <a:ln w="12700" cmpd="sng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83" name="Rectangle 33"/>
                <p:cNvSpPr>
                  <a:spLocks noChangeArrowheads="1"/>
                </p:cNvSpPr>
                <p:nvPr/>
              </p:nvSpPr>
              <p:spPr bwMode="auto">
                <a:xfrm>
                  <a:off x="2755" y="1838"/>
                  <a:ext cx="354" cy="188"/>
                </a:xfrm>
                <a:prstGeom prst="rect">
                  <a:avLst/>
                </a:prstGeom>
                <a:solidFill>
                  <a:srgbClr val="52A3FF"/>
                </a:solidFill>
                <a:ln w="12700" cmpd="sng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84" name="Rectangle 34"/>
                <p:cNvSpPr>
                  <a:spLocks noChangeArrowheads="1"/>
                </p:cNvSpPr>
                <p:nvPr/>
              </p:nvSpPr>
              <p:spPr bwMode="auto">
                <a:xfrm>
                  <a:off x="3104" y="1838"/>
                  <a:ext cx="354" cy="188"/>
                </a:xfrm>
                <a:prstGeom prst="rect">
                  <a:avLst/>
                </a:prstGeom>
                <a:solidFill>
                  <a:srgbClr val="52A3FF"/>
                </a:solidFill>
                <a:ln w="12700" cmpd="sng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85" name="Rectangle 35"/>
                <p:cNvSpPr>
                  <a:spLocks noChangeArrowheads="1"/>
                </p:cNvSpPr>
                <p:nvPr/>
              </p:nvSpPr>
              <p:spPr bwMode="auto">
                <a:xfrm>
                  <a:off x="3452" y="1838"/>
                  <a:ext cx="581" cy="188"/>
                </a:xfrm>
                <a:prstGeom prst="rect">
                  <a:avLst/>
                </a:prstGeom>
                <a:solidFill>
                  <a:srgbClr val="52A3FF"/>
                </a:solidFill>
                <a:ln w="12700" cmpd="sng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</p:grpSp>
          <p:grpSp>
            <p:nvGrpSpPr>
              <p:cNvPr id="135" name="Group 23"/>
              <p:cNvGrpSpPr>
                <a:grpSpLocks/>
              </p:cNvGrpSpPr>
              <p:nvPr/>
            </p:nvGrpSpPr>
            <p:grpSpPr bwMode="auto">
              <a:xfrm>
                <a:off x="594615" y="4272024"/>
                <a:ext cx="3664757" cy="195957"/>
                <a:chOff x="380" y="1838"/>
                <a:chExt cx="3818" cy="188"/>
              </a:xfrm>
              <a:solidFill>
                <a:srgbClr val="0BFF7C"/>
              </a:solidFill>
            </p:grpSpPr>
            <p:sp>
              <p:nvSpPr>
                <p:cNvPr id="162" name="Line 24"/>
                <p:cNvSpPr>
                  <a:spLocks noChangeShapeType="1"/>
                </p:cNvSpPr>
                <p:nvPr/>
              </p:nvSpPr>
              <p:spPr bwMode="auto">
                <a:xfrm>
                  <a:off x="380" y="1933"/>
                  <a:ext cx="286" cy="0"/>
                </a:xfrm>
                <a:prstGeom prst="line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63" name="Line 25"/>
                <p:cNvSpPr>
                  <a:spLocks noChangeShapeType="1"/>
                </p:cNvSpPr>
                <p:nvPr/>
              </p:nvSpPr>
              <p:spPr bwMode="auto">
                <a:xfrm>
                  <a:off x="3912" y="1941"/>
                  <a:ext cx="286" cy="0"/>
                </a:xfrm>
                <a:prstGeom prst="line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64" name="Rectangle 26"/>
                <p:cNvSpPr>
                  <a:spLocks noChangeArrowheads="1"/>
                </p:cNvSpPr>
                <p:nvPr/>
              </p:nvSpPr>
              <p:spPr bwMode="auto">
                <a:xfrm>
                  <a:off x="479" y="1838"/>
                  <a:ext cx="211" cy="188"/>
                </a:xfrm>
                <a:prstGeom prst="rect">
                  <a:avLst/>
                </a:prstGeom>
                <a:solidFill>
                  <a:srgbClr val="FD505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65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" y="1838"/>
                  <a:ext cx="256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66" name="Rectangle 28"/>
                <p:cNvSpPr>
                  <a:spLocks noChangeArrowheads="1"/>
                </p:cNvSpPr>
                <p:nvPr/>
              </p:nvSpPr>
              <p:spPr bwMode="auto">
                <a:xfrm>
                  <a:off x="935" y="1838"/>
                  <a:ext cx="385" cy="18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67" name="Rectangle 29"/>
                <p:cNvSpPr>
                  <a:spLocks noChangeArrowheads="1"/>
                </p:cNvSpPr>
                <p:nvPr/>
              </p:nvSpPr>
              <p:spPr bwMode="auto">
                <a:xfrm>
                  <a:off x="1314" y="1838"/>
                  <a:ext cx="302" cy="188"/>
                </a:xfrm>
                <a:prstGeom prst="rect">
                  <a:avLst/>
                </a:prstGeom>
                <a:solidFill>
                  <a:srgbClr val="FD505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68" name="Rectangle 30"/>
                <p:cNvSpPr>
                  <a:spLocks noChangeArrowheads="1"/>
                </p:cNvSpPr>
                <p:nvPr/>
              </p:nvSpPr>
              <p:spPr bwMode="auto">
                <a:xfrm>
                  <a:off x="1610" y="1838"/>
                  <a:ext cx="355" cy="188"/>
                </a:xfrm>
                <a:prstGeom prst="rect">
                  <a:avLst/>
                </a:prstGeom>
                <a:solidFill>
                  <a:srgbClr val="FD505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69" name="Rectangle 31"/>
                <p:cNvSpPr>
                  <a:spLocks noChangeArrowheads="1"/>
                </p:cNvSpPr>
                <p:nvPr/>
              </p:nvSpPr>
              <p:spPr bwMode="auto">
                <a:xfrm>
                  <a:off x="1959" y="1838"/>
                  <a:ext cx="355" cy="188"/>
                </a:xfrm>
                <a:prstGeom prst="rect">
                  <a:avLst/>
                </a:prstGeom>
                <a:solidFill>
                  <a:srgbClr val="FD505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70" name="Rectangle 32"/>
                <p:cNvSpPr>
                  <a:spLocks noChangeArrowheads="1"/>
                </p:cNvSpPr>
                <p:nvPr/>
              </p:nvSpPr>
              <p:spPr bwMode="auto">
                <a:xfrm>
                  <a:off x="2308" y="1838"/>
                  <a:ext cx="452" cy="188"/>
                </a:xfrm>
                <a:prstGeom prst="rect">
                  <a:avLst/>
                </a:prstGeom>
                <a:solidFill>
                  <a:srgbClr val="FD505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71" name="Rectangle 33"/>
                <p:cNvSpPr>
                  <a:spLocks noChangeArrowheads="1"/>
                </p:cNvSpPr>
                <p:nvPr/>
              </p:nvSpPr>
              <p:spPr bwMode="auto">
                <a:xfrm>
                  <a:off x="2755" y="1838"/>
                  <a:ext cx="354" cy="188"/>
                </a:xfrm>
                <a:prstGeom prst="rect">
                  <a:avLst/>
                </a:prstGeom>
                <a:solidFill>
                  <a:srgbClr val="FD505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72" name="Rectangle 34"/>
                <p:cNvSpPr>
                  <a:spLocks noChangeArrowheads="1"/>
                </p:cNvSpPr>
                <p:nvPr/>
              </p:nvSpPr>
              <p:spPr bwMode="auto">
                <a:xfrm>
                  <a:off x="3104" y="1838"/>
                  <a:ext cx="354" cy="188"/>
                </a:xfrm>
                <a:prstGeom prst="rect">
                  <a:avLst/>
                </a:prstGeom>
                <a:solidFill>
                  <a:srgbClr val="FD505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73" name="Rectangle 35"/>
                <p:cNvSpPr>
                  <a:spLocks noChangeArrowheads="1"/>
                </p:cNvSpPr>
                <p:nvPr/>
              </p:nvSpPr>
              <p:spPr bwMode="auto">
                <a:xfrm>
                  <a:off x="3452" y="1838"/>
                  <a:ext cx="581" cy="188"/>
                </a:xfrm>
                <a:prstGeom prst="rect">
                  <a:avLst/>
                </a:prstGeom>
                <a:solidFill>
                  <a:srgbClr val="FD505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</p:grpSp>
          <p:grpSp>
            <p:nvGrpSpPr>
              <p:cNvPr id="136" name="Group 23"/>
              <p:cNvGrpSpPr>
                <a:grpSpLocks/>
              </p:cNvGrpSpPr>
              <p:nvPr/>
            </p:nvGrpSpPr>
            <p:grpSpPr bwMode="auto">
              <a:xfrm>
                <a:off x="594915" y="4515684"/>
                <a:ext cx="3664757" cy="195957"/>
                <a:chOff x="380" y="1838"/>
                <a:chExt cx="3818" cy="188"/>
              </a:xfrm>
              <a:solidFill>
                <a:srgbClr val="0BFF7C"/>
              </a:solidFill>
            </p:grpSpPr>
            <p:sp>
              <p:nvSpPr>
                <p:cNvPr id="150" name="Line 24"/>
                <p:cNvSpPr>
                  <a:spLocks noChangeShapeType="1"/>
                </p:cNvSpPr>
                <p:nvPr/>
              </p:nvSpPr>
              <p:spPr bwMode="auto">
                <a:xfrm>
                  <a:off x="380" y="1933"/>
                  <a:ext cx="286" cy="0"/>
                </a:xfrm>
                <a:prstGeom prst="line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51" name="Line 25"/>
                <p:cNvSpPr>
                  <a:spLocks noChangeShapeType="1"/>
                </p:cNvSpPr>
                <p:nvPr/>
              </p:nvSpPr>
              <p:spPr bwMode="auto">
                <a:xfrm>
                  <a:off x="3912" y="1941"/>
                  <a:ext cx="286" cy="0"/>
                </a:xfrm>
                <a:prstGeom prst="line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52" name="Rectangle 26"/>
                <p:cNvSpPr>
                  <a:spLocks noChangeArrowheads="1"/>
                </p:cNvSpPr>
                <p:nvPr/>
              </p:nvSpPr>
              <p:spPr bwMode="auto">
                <a:xfrm>
                  <a:off x="479" y="1838"/>
                  <a:ext cx="211" cy="18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53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" y="1838"/>
                  <a:ext cx="256" cy="18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54" name="Rectangle 28"/>
                <p:cNvSpPr>
                  <a:spLocks noChangeArrowheads="1"/>
                </p:cNvSpPr>
                <p:nvPr/>
              </p:nvSpPr>
              <p:spPr bwMode="auto">
                <a:xfrm>
                  <a:off x="935" y="1838"/>
                  <a:ext cx="385" cy="18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55" name="Rectangle 29"/>
                <p:cNvSpPr>
                  <a:spLocks noChangeArrowheads="1"/>
                </p:cNvSpPr>
                <p:nvPr/>
              </p:nvSpPr>
              <p:spPr bwMode="auto">
                <a:xfrm>
                  <a:off x="1314" y="1838"/>
                  <a:ext cx="302" cy="18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56" name="Rectangle 30"/>
                <p:cNvSpPr>
                  <a:spLocks noChangeArrowheads="1"/>
                </p:cNvSpPr>
                <p:nvPr/>
              </p:nvSpPr>
              <p:spPr bwMode="auto">
                <a:xfrm>
                  <a:off x="1610" y="1838"/>
                  <a:ext cx="355" cy="18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57" name="Rectangle 31"/>
                <p:cNvSpPr>
                  <a:spLocks noChangeArrowheads="1"/>
                </p:cNvSpPr>
                <p:nvPr/>
              </p:nvSpPr>
              <p:spPr bwMode="auto">
                <a:xfrm>
                  <a:off x="1959" y="1838"/>
                  <a:ext cx="355" cy="18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58" name="Rectangle 32"/>
                <p:cNvSpPr>
                  <a:spLocks noChangeArrowheads="1"/>
                </p:cNvSpPr>
                <p:nvPr/>
              </p:nvSpPr>
              <p:spPr bwMode="auto">
                <a:xfrm>
                  <a:off x="2308" y="1838"/>
                  <a:ext cx="452" cy="18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59" name="Rectangle 33"/>
                <p:cNvSpPr>
                  <a:spLocks noChangeArrowheads="1"/>
                </p:cNvSpPr>
                <p:nvPr/>
              </p:nvSpPr>
              <p:spPr bwMode="auto">
                <a:xfrm>
                  <a:off x="2755" y="1838"/>
                  <a:ext cx="354" cy="18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60" name="Rectangle 34"/>
                <p:cNvSpPr>
                  <a:spLocks noChangeArrowheads="1"/>
                </p:cNvSpPr>
                <p:nvPr/>
              </p:nvSpPr>
              <p:spPr bwMode="auto">
                <a:xfrm>
                  <a:off x="3104" y="1838"/>
                  <a:ext cx="354" cy="18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61" name="Rectangle 35"/>
                <p:cNvSpPr>
                  <a:spLocks noChangeArrowheads="1"/>
                </p:cNvSpPr>
                <p:nvPr/>
              </p:nvSpPr>
              <p:spPr bwMode="auto">
                <a:xfrm>
                  <a:off x="3452" y="1838"/>
                  <a:ext cx="581" cy="18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</p:grpSp>
          <p:grpSp>
            <p:nvGrpSpPr>
              <p:cNvPr id="137" name="Group 23"/>
              <p:cNvGrpSpPr>
                <a:grpSpLocks/>
              </p:cNvGrpSpPr>
              <p:nvPr/>
            </p:nvGrpSpPr>
            <p:grpSpPr bwMode="auto">
              <a:xfrm>
                <a:off x="595215" y="4759344"/>
                <a:ext cx="3664757" cy="195957"/>
                <a:chOff x="380" y="1838"/>
                <a:chExt cx="3818" cy="188"/>
              </a:xfrm>
              <a:solidFill>
                <a:srgbClr val="FF2C19"/>
              </a:solidFill>
            </p:grpSpPr>
            <p:sp>
              <p:nvSpPr>
                <p:cNvPr id="138" name="Line 24"/>
                <p:cNvSpPr>
                  <a:spLocks noChangeShapeType="1"/>
                </p:cNvSpPr>
                <p:nvPr/>
              </p:nvSpPr>
              <p:spPr bwMode="auto">
                <a:xfrm>
                  <a:off x="380" y="1933"/>
                  <a:ext cx="286" cy="0"/>
                </a:xfrm>
                <a:prstGeom prst="line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39" name="Line 25"/>
                <p:cNvSpPr>
                  <a:spLocks noChangeShapeType="1"/>
                </p:cNvSpPr>
                <p:nvPr/>
              </p:nvSpPr>
              <p:spPr bwMode="auto">
                <a:xfrm>
                  <a:off x="3912" y="1941"/>
                  <a:ext cx="286" cy="0"/>
                </a:xfrm>
                <a:prstGeom prst="line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40" name="Rectangle 26"/>
                <p:cNvSpPr>
                  <a:spLocks noChangeArrowheads="1"/>
                </p:cNvSpPr>
                <p:nvPr/>
              </p:nvSpPr>
              <p:spPr bwMode="auto">
                <a:xfrm>
                  <a:off x="479" y="1838"/>
                  <a:ext cx="211" cy="188"/>
                </a:xfrm>
                <a:prstGeom prst="rect">
                  <a:avLst/>
                </a:prstGeom>
                <a:solidFill>
                  <a:srgbClr val="FD505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41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" y="1838"/>
                  <a:ext cx="256" cy="188"/>
                </a:xfrm>
                <a:prstGeom prst="rect">
                  <a:avLst/>
                </a:prstGeom>
                <a:solidFill>
                  <a:srgbClr val="FD505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42" name="Rectangle 28"/>
                <p:cNvSpPr>
                  <a:spLocks noChangeArrowheads="1"/>
                </p:cNvSpPr>
                <p:nvPr/>
              </p:nvSpPr>
              <p:spPr bwMode="auto">
                <a:xfrm>
                  <a:off x="935" y="1838"/>
                  <a:ext cx="385" cy="188"/>
                </a:xfrm>
                <a:prstGeom prst="rect">
                  <a:avLst/>
                </a:prstGeom>
                <a:solidFill>
                  <a:srgbClr val="FD505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43" name="Rectangle 29"/>
                <p:cNvSpPr>
                  <a:spLocks noChangeArrowheads="1"/>
                </p:cNvSpPr>
                <p:nvPr/>
              </p:nvSpPr>
              <p:spPr bwMode="auto">
                <a:xfrm>
                  <a:off x="1314" y="1838"/>
                  <a:ext cx="302" cy="188"/>
                </a:xfrm>
                <a:prstGeom prst="rect">
                  <a:avLst/>
                </a:prstGeom>
                <a:solidFill>
                  <a:srgbClr val="FD505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44" name="Rectangle 30"/>
                <p:cNvSpPr>
                  <a:spLocks noChangeArrowheads="1"/>
                </p:cNvSpPr>
                <p:nvPr/>
              </p:nvSpPr>
              <p:spPr bwMode="auto">
                <a:xfrm>
                  <a:off x="1610" y="1838"/>
                  <a:ext cx="355" cy="188"/>
                </a:xfrm>
                <a:prstGeom prst="rect">
                  <a:avLst/>
                </a:prstGeom>
                <a:solidFill>
                  <a:srgbClr val="FD505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45" name="Rectangle 31"/>
                <p:cNvSpPr>
                  <a:spLocks noChangeArrowheads="1"/>
                </p:cNvSpPr>
                <p:nvPr/>
              </p:nvSpPr>
              <p:spPr bwMode="auto">
                <a:xfrm>
                  <a:off x="1959" y="1838"/>
                  <a:ext cx="355" cy="188"/>
                </a:xfrm>
                <a:prstGeom prst="rect">
                  <a:avLst/>
                </a:prstGeom>
                <a:solidFill>
                  <a:srgbClr val="FD505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46" name="Rectangle 32"/>
                <p:cNvSpPr>
                  <a:spLocks noChangeArrowheads="1"/>
                </p:cNvSpPr>
                <p:nvPr/>
              </p:nvSpPr>
              <p:spPr bwMode="auto">
                <a:xfrm>
                  <a:off x="2308" y="1838"/>
                  <a:ext cx="452" cy="188"/>
                </a:xfrm>
                <a:prstGeom prst="rect">
                  <a:avLst/>
                </a:prstGeom>
                <a:solidFill>
                  <a:srgbClr val="FD505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47" name="Rectangle 33"/>
                <p:cNvSpPr>
                  <a:spLocks noChangeArrowheads="1"/>
                </p:cNvSpPr>
                <p:nvPr/>
              </p:nvSpPr>
              <p:spPr bwMode="auto">
                <a:xfrm>
                  <a:off x="2755" y="1838"/>
                  <a:ext cx="354" cy="188"/>
                </a:xfrm>
                <a:prstGeom prst="rect">
                  <a:avLst/>
                </a:prstGeom>
                <a:solidFill>
                  <a:srgbClr val="FD505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48" name="Rectangle 34"/>
                <p:cNvSpPr>
                  <a:spLocks noChangeArrowheads="1"/>
                </p:cNvSpPr>
                <p:nvPr/>
              </p:nvSpPr>
              <p:spPr bwMode="auto">
                <a:xfrm>
                  <a:off x="3104" y="1838"/>
                  <a:ext cx="354" cy="188"/>
                </a:xfrm>
                <a:prstGeom prst="rect">
                  <a:avLst/>
                </a:prstGeom>
                <a:solidFill>
                  <a:srgbClr val="FD505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149" name="Rectangle 35"/>
                <p:cNvSpPr>
                  <a:spLocks noChangeArrowheads="1"/>
                </p:cNvSpPr>
                <p:nvPr/>
              </p:nvSpPr>
              <p:spPr bwMode="auto">
                <a:xfrm>
                  <a:off x="3452" y="1838"/>
                  <a:ext cx="581" cy="188"/>
                </a:xfrm>
                <a:prstGeom prst="rect">
                  <a:avLst/>
                </a:prstGeom>
                <a:solidFill>
                  <a:srgbClr val="FD505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400" dirty="0">
                    <a:solidFill>
                      <a:srgbClr val="000000"/>
                    </a:solidFill>
                    <a:latin typeface="굴림" charset="-127"/>
                    <a:ea typeface="굴림" charset="-127"/>
                  </a:endParaRPr>
                </a:p>
              </p:txBody>
            </p:sp>
          </p:grpSp>
        </p:grpSp>
        <p:sp>
          <p:nvSpPr>
            <p:cNvPr id="128" name="TextBox 127"/>
            <p:cNvSpPr txBox="1"/>
            <p:nvPr/>
          </p:nvSpPr>
          <p:spPr>
            <a:xfrm>
              <a:off x="854867" y="5161371"/>
              <a:ext cx="154241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b="1" dirty="0" smtClean="0">
                  <a:solidFill>
                    <a:srgbClr val="1A7384"/>
                  </a:solidFill>
                  <a:ea typeface="굴림" charset="-127"/>
                </a:rPr>
                <a:t>NIH/</a:t>
              </a:r>
              <a:r>
                <a:rPr kumimoji="1" lang="en-US" b="1" dirty="0" err="1" smtClean="0">
                  <a:solidFill>
                    <a:srgbClr val="1A7384"/>
                  </a:solidFill>
                  <a:ea typeface="굴림" charset="-127"/>
                </a:rPr>
                <a:t>Butantan</a:t>
              </a:r>
              <a:r>
                <a:rPr kumimoji="1" lang="en-US" b="1" dirty="0" smtClean="0">
                  <a:solidFill>
                    <a:srgbClr val="1A7384"/>
                  </a:solidFill>
                  <a:ea typeface="굴림" charset="-127"/>
                </a:rPr>
                <a:t>:</a:t>
              </a:r>
              <a:endParaRPr kumimoji="1" lang="en-US" b="1" dirty="0">
                <a:solidFill>
                  <a:srgbClr val="1A7384"/>
                </a:solidFill>
                <a:ea typeface="굴림" charset="-127"/>
              </a:endParaRPr>
            </a:p>
          </p:txBody>
        </p:sp>
        <p:grpSp>
          <p:nvGrpSpPr>
            <p:cNvPr id="129" name="Group 189"/>
            <p:cNvGrpSpPr/>
            <p:nvPr/>
          </p:nvGrpSpPr>
          <p:grpSpPr>
            <a:xfrm>
              <a:off x="4512661" y="5445989"/>
              <a:ext cx="1019831" cy="1079321"/>
              <a:chOff x="5412728" y="2515115"/>
              <a:chExt cx="1019831" cy="1079321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5412728" y="2515115"/>
                <a:ext cx="101983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fontAlgn="base" latinLnBrk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600" dirty="0" smtClean="0">
                    <a:solidFill>
                      <a:srgbClr val="1A7384"/>
                    </a:solidFill>
                    <a:ea typeface="굴림" charset="-127"/>
                  </a:rPr>
                  <a:t>Full-length</a:t>
                </a:r>
                <a:endParaRPr kumimoji="1" lang="en-US" sz="1600" dirty="0">
                  <a:solidFill>
                    <a:srgbClr val="1A7384"/>
                  </a:solidFill>
                  <a:ea typeface="굴림" charset="-127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5412728" y="2762038"/>
                <a:ext cx="873957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fontAlgn="base" latinLnBrk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600" dirty="0" smtClean="0">
                    <a:solidFill>
                      <a:srgbClr val="1A7384"/>
                    </a:solidFill>
                    <a:ea typeface="굴림" charset="-127"/>
                  </a:rPr>
                  <a:t>Chimeric</a:t>
                </a:r>
                <a:endParaRPr kumimoji="1" lang="en-US" sz="1600" dirty="0">
                  <a:solidFill>
                    <a:srgbClr val="1A7384"/>
                  </a:solidFill>
                  <a:ea typeface="굴림" charset="-127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5412728" y="3008959"/>
                <a:ext cx="101983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fontAlgn="base" latinLnBrk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600" dirty="0" smtClean="0">
                    <a:solidFill>
                      <a:srgbClr val="1A7384"/>
                    </a:solidFill>
                    <a:ea typeface="굴림" charset="-127"/>
                  </a:rPr>
                  <a:t>Full-length</a:t>
                </a:r>
                <a:endParaRPr kumimoji="1" lang="en-US" sz="1600" dirty="0">
                  <a:solidFill>
                    <a:srgbClr val="1A7384"/>
                  </a:solidFill>
                  <a:ea typeface="굴림" charset="-127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5412728" y="3255882"/>
                <a:ext cx="101983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fontAlgn="base" latinLnBrk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600" dirty="0" smtClean="0">
                    <a:solidFill>
                      <a:srgbClr val="1A7384"/>
                    </a:solidFill>
                    <a:ea typeface="굴림" charset="-127"/>
                  </a:rPr>
                  <a:t>Full-length</a:t>
                </a:r>
                <a:endParaRPr kumimoji="1" lang="en-US" sz="1600" dirty="0">
                  <a:solidFill>
                    <a:srgbClr val="1A7384"/>
                  </a:solidFill>
                  <a:ea typeface="굴림" charset="-127"/>
                </a:endParaRPr>
              </a:p>
            </p:txBody>
          </p:sp>
        </p:grpSp>
      </p:grpSp>
      <p:sp>
        <p:nvSpPr>
          <p:cNvPr id="186" name="TextBox 185"/>
          <p:cNvSpPr txBox="1"/>
          <p:nvPr/>
        </p:nvSpPr>
        <p:spPr>
          <a:xfrm>
            <a:off x="5652121" y="2083925"/>
            <a:ext cx="12333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400" dirty="0" smtClean="0">
                <a:solidFill>
                  <a:srgbClr val="1A7384"/>
                </a:solidFill>
                <a:ea typeface="굴림" charset="-127"/>
              </a:rPr>
              <a:t>Unique DENV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400" dirty="0" smtClean="0">
                <a:solidFill>
                  <a:srgbClr val="1A7384"/>
                </a:solidFill>
                <a:ea typeface="굴림" charset="-127"/>
              </a:rPr>
              <a:t>proteins</a:t>
            </a:r>
            <a:endParaRPr kumimoji="1" lang="en-US" sz="1400" dirty="0">
              <a:solidFill>
                <a:srgbClr val="1A7384"/>
              </a:solidFill>
              <a:ea typeface="굴림" charset="-127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6130268" y="2902455"/>
            <a:ext cx="29848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600" dirty="0" smtClean="0">
                <a:solidFill>
                  <a:srgbClr val="1A7384"/>
                </a:solidFill>
                <a:ea typeface="굴림" charset="-127"/>
              </a:rPr>
              <a:t>8</a:t>
            </a:r>
            <a:endParaRPr kumimoji="1" lang="en-US" sz="1600" dirty="0">
              <a:solidFill>
                <a:srgbClr val="1A7384"/>
              </a:solidFill>
              <a:ea typeface="굴림" charset="-127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6073212" y="4115148"/>
            <a:ext cx="41229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600" dirty="0" smtClean="0">
                <a:solidFill>
                  <a:srgbClr val="1A7384"/>
                </a:solidFill>
                <a:ea typeface="굴림" charset="-127"/>
              </a:rPr>
              <a:t>16</a:t>
            </a:r>
            <a:endParaRPr kumimoji="1" lang="en-US" sz="1600" dirty="0">
              <a:solidFill>
                <a:srgbClr val="1A7384"/>
              </a:solidFill>
              <a:ea typeface="굴림" charset="-127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6073212" y="5500447"/>
            <a:ext cx="41229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600" dirty="0" smtClean="0">
                <a:solidFill>
                  <a:srgbClr val="1A7384"/>
                </a:solidFill>
                <a:ea typeface="굴림" charset="-127"/>
              </a:rPr>
              <a:t>32</a:t>
            </a:r>
            <a:endParaRPr kumimoji="1" lang="en-US" sz="1600" dirty="0">
              <a:solidFill>
                <a:srgbClr val="1A7384"/>
              </a:solidFill>
              <a:ea typeface="굴림" charset="-127"/>
            </a:endParaRPr>
          </a:p>
        </p:txBody>
      </p:sp>
      <p:grpSp>
        <p:nvGrpSpPr>
          <p:cNvPr id="190" name="Group 224"/>
          <p:cNvGrpSpPr/>
          <p:nvPr/>
        </p:nvGrpSpPr>
        <p:grpSpPr>
          <a:xfrm>
            <a:off x="7347545" y="2275946"/>
            <a:ext cx="1455848" cy="1462194"/>
            <a:chOff x="7347545" y="2433765"/>
            <a:chExt cx="1455848" cy="1462195"/>
          </a:xfrm>
        </p:grpSpPr>
        <p:sp>
          <p:nvSpPr>
            <p:cNvPr id="191" name="Rectangle 28"/>
            <p:cNvSpPr>
              <a:spLocks noChangeArrowheads="1"/>
            </p:cNvSpPr>
            <p:nvPr/>
          </p:nvSpPr>
          <p:spPr bwMode="auto">
            <a:xfrm>
              <a:off x="7501752" y="2569593"/>
              <a:ext cx="369548" cy="195957"/>
            </a:xfrm>
            <a:prstGeom prst="rect">
              <a:avLst/>
            </a:prstGeom>
            <a:solidFill>
              <a:srgbClr val="52A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en-US" sz="1400" dirty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92" name="Rectangle 28"/>
            <p:cNvSpPr>
              <a:spLocks noChangeArrowheads="1"/>
            </p:cNvSpPr>
            <p:nvPr/>
          </p:nvSpPr>
          <p:spPr bwMode="auto">
            <a:xfrm>
              <a:off x="7501752" y="2817056"/>
              <a:ext cx="369547" cy="195957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en-US" sz="1400" dirty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93" name="Rectangle 28"/>
            <p:cNvSpPr>
              <a:spLocks noChangeArrowheads="1"/>
            </p:cNvSpPr>
            <p:nvPr/>
          </p:nvSpPr>
          <p:spPr bwMode="auto">
            <a:xfrm>
              <a:off x="7501752" y="3064519"/>
              <a:ext cx="369548" cy="195957"/>
            </a:xfrm>
            <a:prstGeom prst="rect">
              <a:avLst/>
            </a:prstGeom>
            <a:solidFill>
              <a:srgbClr val="0BFF7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en-US" sz="1400" dirty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94" name="Rectangle 28"/>
            <p:cNvSpPr>
              <a:spLocks noChangeArrowheads="1"/>
            </p:cNvSpPr>
            <p:nvPr/>
          </p:nvSpPr>
          <p:spPr bwMode="auto">
            <a:xfrm>
              <a:off x="7501752" y="3311982"/>
              <a:ext cx="369548" cy="195957"/>
            </a:xfrm>
            <a:prstGeom prst="rect">
              <a:avLst/>
            </a:prstGeom>
            <a:solidFill>
              <a:srgbClr val="FD505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en-US" sz="1400" dirty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7872286" y="2495345"/>
              <a:ext cx="74732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dirty="0" smtClean="0">
                  <a:solidFill>
                    <a:srgbClr val="1A7384"/>
                  </a:solidFill>
                  <a:ea typeface="굴림" charset="-127"/>
                </a:rPr>
                <a:t>DENV-1</a:t>
              </a:r>
              <a:endParaRPr kumimoji="1" lang="en-US" sz="1400" dirty="0">
                <a:solidFill>
                  <a:srgbClr val="1A7384"/>
                </a:solidFill>
                <a:ea typeface="굴림" charset="-127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7872286" y="2746612"/>
              <a:ext cx="74732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dirty="0" smtClean="0">
                  <a:solidFill>
                    <a:srgbClr val="1A7384"/>
                  </a:solidFill>
                  <a:ea typeface="굴림" charset="-127"/>
                </a:rPr>
                <a:t>DENV-2</a:t>
              </a:r>
              <a:endParaRPr kumimoji="1" lang="en-US" sz="1400" dirty="0">
                <a:solidFill>
                  <a:srgbClr val="1A7384"/>
                </a:solidFill>
                <a:ea typeface="굴림" charset="-127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7872286" y="2997879"/>
              <a:ext cx="74732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dirty="0" smtClean="0">
                  <a:solidFill>
                    <a:srgbClr val="1A7384"/>
                  </a:solidFill>
                  <a:ea typeface="굴림" charset="-127"/>
                </a:rPr>
                <a:t>DENV-3</a:t>
              </a:r>
              <a:endParaRPr kumimoji="1" lang="en-US" sz="1400" dirty="0">
                <a:solidFill>
                  <a:srgbClr val="1A7384"/>
                </a:solidFill>
                <a:ea typeface="굴림" charset="-127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7872286" y="3249147"/>
              <a:ext cx="74732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dirty="0" smtClean="0">
                  <a:solidFill>
                    <a:srgbClr val="1A7384"/>
                  </a:solidFill>
                  <a:ea typeface="굴림" charset="-127"/>
                </a:rPr>
                <a:t>DENV-4</a:t>
              </a:r>
              <a:endParaRPr kumimoji="1" lang="en-US" sz="1400" dirty="0">
                <a:solidFill>
                  <a:srgbClr val="1A7384"/>
                </a:solidFill>
                <a:ea typeface="굴림" charset="-127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7872286" y="3500412"/>
              <a:ext cx="4716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400" dirty="0" smtClean="0">
                  <a:solidFill>
                    <a:srgbClr val="1A7384"/>
                  </a:solidFill>
                  <a:ea typeface="굴림" charset="-127"/>
                </a:rPr>
                <a:t>YFV</a:t>
              </a:r>
              <a:endParaRPr kumimoji="1" lang="en-US" sz="1400" dirty="0">
                <a:solidFill>
                  <a:srgbClr val="1A7384"/>
                </a:solidFill>
                <a:ea typeface="굴림" charset="-127"/>
              </a:endParaRPr>
            </a:p>
          </p:txBody>
        </p:sp>
        <p:sp>
          <p:nvSpPr>
            <p:cNvPr id="200" name="Rectangle 28"/>
            <p:cNvSpPr>
              <a:spLocks noChangeArrowheads="1"/>
            </p:cNvSpPr>
            <p:nvPr/>
          </p:nvSpPr>
          <p:spPr bwMode="auto">
            <a:xfrm>
              <a:off x="7501752" y="3559445"/>
              <a:ext cx="369548" cy="195957"/>
            </a:xfrm>
            <a:prstGeom prst="rect">
              <a:avLst/>
            </a:prstGeom>
            <a:solidFill>
              <a:srgbClr val="FC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en-US" sz="1400" dirty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347545" y="2433765"/>
              <a:ext cx="1455848" cy="14621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202" name="Straight Connector 201"/>
          <p:cNvCxnSpPr/>
          <p:nvPr/>
        </p:nvCxnSpPr>
        <p:spPr bwMode="auto">
          <a:xfrm>
            <a:off x="599797" y="1549538"/>
            <a:ext cx="1512407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/>
          <p:cNvCxnSpPr/>
          <p:nvPr/>
        </p:nvCxnSpPr>
        <p:spPr bwMode="auto">
          <a:xfrm flipV="1">
            <a:off x="2228649" y="1549538"/>
            <a:ext cx="5581799" cy="29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4" name="TextBox 203"/>
          <p:cNvSpPr txBox="1"/>
          <p:nvPr/>
        </p:nvSpPr>
        <p:spPr>
          <a:xfrm>
            <a:off x="870245" y="1241315"/>
            <a:ext cx="956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600" dirty="0" smtClean="0">
                <a:solidFill>
                  <a:srgbClr val="1A7384"/>
                </a:solidFill>
                <a:ea typeface="굴림" charset="-127"/>
              </a:rPr>
              <a:t>Structural</a:t>
            </a:r>
            <a:endParaRPr kumimoji="1" lang="en-US" sz="1600" dirty="0">
              <a:solidFill>
                <a:srgbClr val="1A7384"/>
              </a:solidFill>
              <a:ea typeface="굴림" charset="-127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995936" y="1241315"/>
            <a:ext cx="1320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600" dirty="0" smtClean="0">
                <a:solidFill>
                  <a:srgbClr val="1A7384"/>
                </a:solidFill>
                <a:ea typeface="굴림" charset="-127"/>
              </a:rPr>
              <a:t>Non-structural</a:t>
            </a:r>
            <a:endParaRPr kumimoji="1" lang="en-US" sz="1600" dirty="0">
              <a:solidFill>
                <a:srgbClr val="1A738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5879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89" y="125835"/>
            <a:ext cx="7886700" cy="755009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TDV (Takeda)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124744"/>
            <a:ext cx="8291501" cy="547260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GB" dirty="0" smtClean="0"/>
              <a:t>DENV/DENV chimeric live tetravalent vaccine based on attenuated DENV-2 backbone</a:t>
            </a:r>
          </a:p>
          <a:p>
            <a:pPr marL="457200" indent="-457200"/>
            <a:r>
              <a:rPr lang="en-GB" dirty="0" smtClean="0"/>
              <a:t>Has been evaluated in multiple trials in dengue-naïve and exposed subjects, addressing:</a:t>
            </a:r>
          </a:p>
          <a:p>
            <a:pPr lvl="1"/>
            <a:r>
              <a:rPr lang="en-GB" dirty="0" smtClean="0"/>
              <a:t>Delivery routes (SQ, IM, ID)</a:t>
            </a:r>
          </a:p>
          <a:p>
            <a:pPr lvl="1"/>
            <a:r>
              <a:rPr lang="en-GB" dirty="0" smtClean="0"/>
              <a:t>Vaccine formulations (high, low dose)</a:t>
            </a:r>
          </a:p>
          <a:p>
            <a:pPr lvl="1"/>
            <a:r>
              <a:rPr lang="en-GB" dirty="0" smtClean="0"/>
              <a:t>Scheduling (one vs two doses)</a:t>
            </a:r>
          </a:p>
          <a:p>
            <a:pPr marL="457200" indent="-457200"/>
            <a:r>
              <a:rPr lang="en-GB" dirty="0" smtClean="0"/>
              <a:t>Phase II trial in 1800 children 2-17 </a:t>
            </a:r>
            <a:r>
              <a:rPr lang="en-GB" dirty="0" err="1" smtClean="0"/>
              <a:t>y.o</a:t>
            </a:r>
            <a:r>
              <a:rPr lang="en-GB" dirty="0" smtClean="0"/>
              <a:t>. in 3 dengue endemic countries</a:t>
            </a:r>
          </a:p>
          <a:p>
            <a:pPr lvl="1"/>
            <a:r>
              <a:rPr lang="en-GB" dirty="0" smtClean="0"/>
              <a:t>18-month interim results encouraging</a:t>
            </a:r>
          </a:p>
          <a:p>
            <a:pPr marL="457200" indent="-457200"/>
            <a:r>
              <a:rPr lang="en-GB" dirty="0" smtClean="0"/>
              <a:t>In </a:t>
            </a:r>
            <a:r>
              <a:rPr lang="en-GB" dirty="0"/>
              <a:t>P</a:t>
            </a:r>
            <a:r>
              <a:rPr lang="en-GB" dirty="0" smtClean="0"/>
              <a:t>hase III multi-</a:t>
            </a:r>
            <a:r>
              <a:rPr lang="en-GB" dirty="0" err="1" smtClean="0"/>
              <a:t>center</a:t>
            </a:r>
            <a:r>
              <a:rPr lang="en-GB" dirty="0" smtClean="0"/>
              <a:t> </a:t>
            </a:r>
            <a:r>
              <a:rPr lang="en-GB" dirty="0"/>
              <a:t>evaluation (</a:t>
            </a:r>
            <a:r>
              <a:rPr lang="en-GB" dirty="0" smtClean="0"/>
              <a:t>NCT02747927)</a:t>
            </a:r>
          </a:p>
          <a:p>
            <a:pPr lvl="1"/>
            <a:r>
              <a:rPr lang="en-GB" dirty="0" smtClean="0"/>
              <a:t>DB-RCT trial in children 4-16 years, placebo controlled</a:t>
            </a:r>
          </a:p>
          <a:p>
            <a:pPr lvl="1"/>
            <a:r>
              <a:rPr lang="en-GB" dirty="0" smtClean="0"/>
              <a:t>0.5 ml TDV SQ day 1 and day 90</a:t>
            </a:r>
          </a:p>
          <a:p>
            <a:pPr lvl="1"/>
            <a:r>
              <a:rPr lang="en-GB" dirty="0" smtClean="0"/>
              <a:t>Countries: Brazil, Colombia, Dom. Republic, Nicaragua, Panama, Philippines,  Sri </a:t>
            </a:r>
            <a:r>
              <a:rPr lang="en-GB" dirty="0"/>
              <a:t>L</a:t>
            </a:r>
            <a:r>
              <a:rPr lang="en-GB" dirty="0" smtClean="0"/>
              <a:t>anka, Thailand</a:t>
            </a:r>
          </a:p>
          <a:p>
            <a:pPr lvl="1"/>
            <a:r>
              <a:rPr lang="en-GB" b="1" dirty="0"/>
              <a:t>P</a:t>
            </a:r>
            <a:r>
              <a:rPr lang="en-GB" b="1" dirty="0" smtClean="0"/>
              <a:t>reliminary efficacy results in Q1 2019</a:t>
            </a:r>
          </a:p>
          <a:p>
            <a:pPr lvl="1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7951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1836F1-570E-4F6C-8CAC-12C4E2FE5BB7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6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56" y="180569"/>
            <a:ext cx="7886700" cy="666720"/>
          </a:xfrm>
        </p:spPr>
        <p:txBody>
          <a:bodyPr/>
          <a:lstStyle/>
          <a:p>
            <a:r>
              <a:rPr lang="en-GB" sz="3600" dirty="0" smtClean="0"/>
              <a:t>TV003/TV005 (US NIH)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42541" y="1124744"/>
            <a:ext cx="8291501" cy="50405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/>
            <a:r>
              <a:rPr lang="en-GB" dirty="0" smtClean="0"/>
              <a:t>DENV attenuated by deletions in 3’UTR or DENV/DENV </a:t>
            </a:r>
            <a:r>
              <a:rPr lang="en-GB" dirty="0" err="1" smtClean="0"/>
              <a:t>chimerization</a:t>
            </a:r>
            <a:r>
              <a:rPr lang="en-GB" dirty="0" smtClean="0"/>
              <a:t> (DENV-2 component)</a:t>
            </a:r>
          </a:p>
          <a:p>
            <a:pPr marL="457200" indent="-457200"/>
            <a:r>
              <a:rPr lang="en-GB" dirty="0" smtClean="0"/>
              <a:t>TV003 contains 3log10 PFU/component, TV005 contains 10x fold dose of rDENV2/4∆30</a:t>
            </a:r>
          </a:p>
          <a:p>
            <a:pPr marL="457200" indent="-457200"/>
            <a:r>
              <a:rPr lang="en-GB" dirty="0" smtClean="0"/>
              <a:t>Extensively studied in Phase I trials, including human challenge studies</a:t>
            </a:r>
          </a:p>
          <a:p>
            <a:pPr marL="457200" indent="-457200"/>
            <a:r>
              <a:rPr lang="en-GB" dirty="0" smtClean="0"/>
              <a:t>Elicits transient viremia in most subjects (≈75%)</a:t>
            </a:r>
          </a:p>
          <a:p>
            <a:pPr marL="457200" indent="-457200"/>
            <a:r>
              <a:rPr lang="en-GB" dirty="0" smtClean="0"/>
              <a:t>For all 4 components, no boost observed with 2</a:t>
            </a:r>
            <a:r>
              <a:rPr lang="en-GB" baseline="30000" dirty="0" smtClean="0"/>
              <a:t>nd</a:t>
            </a:r>
            <a:r>
              <a:rPr lang="en-GB" dirty="0" smtClean="0"/>
              <a:t> dose</a:t>
            </a:r>
          </a:p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7951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1836F1-570E-4F6C-8CAC-12C4E2FE5BB7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4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882" y="782404"/>
            <a:ext cx="8953614" cy="4634878"/>
            <a:chOff x="105459" y="1741462"/>
            <a:chExt cx="11938152" cy="4628858"/>
          </a:xfrm>
        </p:grpSpPr>
        <p:pic>
          <p:nvPicPr>
            <p:cNvPr id="9" name="Picture 2" descr="Afficher l'image d'origin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934" y="3179670"/>
              <a:ext cx="763524" cy="452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Afficher l'image d'origin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05094" y="3286909"/>
              <a:ext cx="515829" cy="560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Afficher l'image d'origin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32211" y="3206120"/>
              <a:ext cx="986039" cy="64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227837" y="2243453"/>
              <a:ext cx="10815774" cy="41268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latinLnBrk="0"/>
              <a:endParaRPr lang="en-US" sz="12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78802" y="1741462"/>
              <a:ext cx="10472788" cy="88232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 latinLnBrk="0"/>
              <a:r>
                <a:rPr lang="en-US" sz="1600" b="1" dirty="0" smtClean="0">
                  <a:solidFill>
                    <a:schemeClr val="tx1"/>
                  </a:solidFill>
                </a:rPr>
                <a:t>GLOBAL DENGUE &amp; AEDES-TRANSMITTED DISEASES CONSORTIUM</a:t>
              </a:r>
            </a:p>
            <a:p>
              <a:pPr algn="r" latinLnBrk="0"/>
              <a:r>
                <a:rPr lang="en-US" sz="1600" b="1" dirty="0" smtClean="0">
                  <a:solidFill>
                    <a:schemeClr val="tx1"/>
                  </a:solidFill>
                </a:rPr>
                <a:t>Chair: Duane Gubler</a:t>
              </a:r>
            </a:p>
            <a:p>
              <a:pPr algn="r" latinLnBrk="0"/>
              <a:r>
                <a:rPr lang="en-US" sz="1600" b="1" dirty="0" smtClean="0">
                  <a:solidFill>
                    <a:schemeClr val="tx1"/>
                  </a:solidFill>
                </a:rPr>
                <a:t>Director: In-Kyu Yoon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84235" y="3145194"/>
              <a:ext cx="2484000" cy="3026478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36000" tIns="360000" rIns="0" rtlCol="0" anchor="ctr" anchorCtr="0"/>
            <a:lstStyle/>
            <a:p>
              <a:pPr algn="ctr" latinLnBrk="0"/>
              <a:r>
                <a:rPr lang="en-US" b="1" dirty="0" smtClean="0"/>
                <a:t>International </a:t>
              </a:r>
              <a:r>
                <a:rPr lang="en-US" b="1" dirty="0"/>
                <a:t>V</a:t>
              </a:r>
              <a:r>
                <a:rPr lang="en-US" b="1" dirty="0" smtClean="0"/>
                <a:t>accine Institute</a:t>
              </a:r>
            </a:p>
            <a:p>
              <a:pPr marL="171450" indent="-171450" latinLnBrk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Vaccine introduction</a:t>
              </a:r>
            </a:p>
            <a:p>
              <a:pPr marL="171450" indent="-171450" latinLnBrk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Epidemiology</a:t>
              </a:r>
            </a:p>
            <a:p>
              <a:pPr marL="171450" indent="-171450" latinLnBrk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Laboratory testing</a:t>
              </a:r>
            </a:p>
            <a:p>
              <a:pPr marL="171450" indent="-171450" latinLnBrk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Modelling</a:t>
              </a:r>
            </a:p>
            <a:p>
              <a:pPr marL="171450" indent="-171450" latinLnBrk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Policy and access</a:t>
              </a:r>
            </a:p>
            <a:p>
              <a:pPr marL="171450" indent="-171450" latinLnBrk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Vaccine </a:t>
              </a:r>
              <a:r>
                <a:rPr lang="en-US" sz="1200" dirty="0"/>
                <a:t>development</a:t>
              </a:r>
            </a:p>
            <a:p>
              <a:pPr marL="171450" indent="-171450" latinLnBrk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Regulatory support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5459" y="3139440"/>
              <a:ext cx="1122379" cy="3020657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360000" rIns="0" rtlCol="0" anchor="ctr" anchorCtr="0"/>
            <a:lstStyle/>
            <a:p>
              <a:pPr algn="ctr" latinLnBrk="0">
                <a:lnSpc>
                  <a:spcPct val="150000"/>
                </a:lnSpc>
              </a:pPr>
              <a:r>
                <a:rPr lang="en-US" b="1" i="1" dirty="0" smtClean="0"/>
                <a:t>WHO</a:t>
              </a:r>
            </a:p>
            <a:p>
              <a:pPr algn="ctr" latinLnBrk="0">
                <a:lnSpc>
                  <a:spcPct val="150000"/>
                </a:lnSpc>
              </a:pPr>
              <a:r>
                <a:rPr lang="en-US" sz="1200" i="1" dirty="0" smtClean="0"/>
                <a:t>(close collaborator)</a:t>
              </a:r>
              <a:endParaRPr lang="en-US" sz="1200" b="1" dirty="0" smtClean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058430" y="3128890"/>
              <a:ext cx="2484000" cy="3042782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36000" tIns="0" rIns="0" rtlCol="0" anchor="ctr" anchorCtr="0"/>
            <a:lstStyle/>
            <a:p>
              <a:pPr algn="ctr" latinLnBrk="0">
                <a:lnSpc>
                  <a:spcPct val="150000"/>
                </a:lnSpc>
              </a:pPr>
              <a:r>
                <a:rPr lang="en-US" b="1" dirty="0" smtClean="0"/>
                <a:t>Sabin Vaccine Institute</a:t>
              </a:r>
            </a:p>
            <a:p>
              <a:pPr marL="171450" indent="-171450" latinLnBrk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Communications </a:t>
              </a:r>
              <a:r>
                <a:rPr lang="en-US" sz="1200" dirty="0"/>
                <a:t>and </a:t>
              </a:r>
              <a:r>
                <a:rPr lang="en-US" sz="1200" dirty="0" smtClean="0"/>
                <a:t>advocacy</a:t>
              </a:r>
            </a:p>
            <a:p>
              <a:pPr marL="171450" indent="-171450" latinLnBrk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200" dirty="0" smtClean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680342" y="3128889"/>
              <a:ext cx="2484000" cy="3042783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36000" rIns="0" rtlCol="0" anchor="b" anchorCtr="0"/>
            <a:lstStyle/>
            <a:p>
              <a:pPr algn="ctr" latinLnBrk="0"/>
              <a:r>
                <a:rPr lang="en-US" b="1" dirty="0" smtClean="0"/>
                <a:t>International Vaccine Access Center</a:t>
              </a:r>
            </a:p>
            <a:p>
              <a:pPr algn="ctr" latinLnBrk="0">
                <a:lnSpc>
                  <a:spcPct val="150000"/>
                </a:lnSpc>
              </a:pPr>
              <a:r>
                <a:rPr lang="en-US" sz="1200" b="1" dirty="0" smtClean="0"/>
                <a:t>(at Johns Hopkins </a:t>
              </a:r>
              <a:r>
                <a:rPr lang="en-US" sz="1200" b="1" dirty="0" err="1" smtClean="0"/>
                <a:t>Univ</a:t>
              </a:r>
              <a:r>
                <a:rPr lang="en-US" sz="1200" b="1" dirty="0" smtClean="0"/>
                <a:t>)</a:t>
              </a:r>
            </a:p>
            <a:p>
              <a:pPr marL="171450" indent="-171450" latinLnBrk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Health economics</a:t>
              </a:r>
            </a:p>
            <a:p>
              <a:pPr marL="171450" indent="-171450" latinLnBrk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Vaccine development</a:t>
              </a:r>
            </a:p>
            <a:p>
              <a:pPr marL="171450" indent="-171450" latinLnBrk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Regulatory support</a:t>
              </a:r>
              <a:endParaRPr lang="en-US" sz="1200" dirty="0"/>
            </a:p>
            <a:p>
              <a:pPr marL="171450" indent="-171450" latinLnBrk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200" dirty="0"/>
            </a:p>
            <a:p>
              <a:pPr latinLnBrk="0">
                <a:lnSpc>
                  <a:spcPct val="150000"/>
                </a:lnSpc>
              </a:pPr>
              <a:endParaRPr lang="en-US" sz="12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373023" y="3128889"/>
              <a:ext cx="2484000" cy="3031207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36000" rIns="0" rtlCol="0" anchor="b" anchorCtr="0"/>
            <a:lstStyle/>
            <a:p>
              <a:pPr algn="ctr" latinLnBrk="0"/>
              <a:r>
                <a:rPr lang="en-US" b="1" dirty="0" smtClean="0"/>
                <a:t>Partnership for Dengue Control</a:t>
              </a:r>
            </a:p>
            <a:p>
              <a:pPr marL="171450" indent="-171450" latinLnBrk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Integrated vaccine/vector control</a:t>
              </a:r>
            </a:p>
            <a:p>
              <a:pPr marL="171450" indent="-171450" latinLnBrk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Diagnostics</a:t>
              </a:r>
            </a:p>
            <a:p>
              <a:pPr marL="171450" indent="-171450" latinLnBrk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Surveillance</a:t>
              </a:r>
            </a:p>
            <a:p>
              <a:pPr marL="171450" indent="-171450" latinLnBrk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Clinical management</a:t>
              </a:r>
            </a:p>
            <a:p>
              <a:pPr marL="171450" indent="-171450" latinLnBrk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Pathogenesis</a:t>
              </a:r>
            </a:p>
            <a:p>
              <a:pPr marL="171450" indent="-171450" latinLnBrk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Therapeutics</a:t>
              </a:r>
              <a:endParaRPr lang="en-US" sz="1200" dirty="0"/>
            </a:p>
          </p:txBody>
        </p:sp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2432" y="3212976"/>
              <a:ext cx="1545491" cy="450611"/>
            </a:xfrm>
            <a:prstGeom prst="rect">
              <a:avLst/>
            </a:prstGeom>
          </p:spPr>
        </p:pic>
        <p:pic>
          <p:nvPicPr>
            <p:cNvPr id="47" name="Picture 2" descr="Afficher l'image d'origin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4164" y="3240227"/>
              <a:ext cx="614363" cy="476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1322"/>
            <a:ext cx="1728192" cy="65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333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89" y="188958"/>
            <a:ext cx="7886700" cy="633164"/>
          </a:xfrm>
        </p:spPr>
        <p:txBody>
          <a:bodyPr/>
          <a:lstStyle/>
          <a:p>
            <a:r>
              <a:rPr lang="en-GB" sz="3600" dirty="0" err="1" smtClean="0"/>
              <a:t>Butantan</a:t>
            </a:r>
            <a:r>
              <a:rPr lang="en-GB" sz="3600" dirty="0" smtClean="0"/>
              <a:t>-DV (</a:t>
            </a:r>
            <a:r>
              <a:rPr lang="en-GB" sz="3600" dirty="0" err="1" smtClean="0"/>
              <a:t>Butantan</a:t>
            </a:r>
            <a:r>
              <a:rPr lang="en-GB" sz="36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8291501" cy="51125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/>
            <a:r>
              <a:rPr lang="en-GB" dirty="0" err="1" smtClean="0"/>
              <a:t>Butantan</a:t>
            </a:r>
            <a:r>
              <a:rPr lang="en-GB" dirty="0" smtClean="0"/>
              <a:t>-DV (equivalent to TV003)</a:t>
            </a:r>
          </a:p>
          <a:p>
            <a:pPr marL="457200" indent="-457200"/>
            <a:r>
              <a:rPr lang="en-GB" dirty="0"/>
              <a:t>Phase III </a:t>
            </a:r>
            <a:r>
              <a:rPr lang="en-GB" dirty="0" smtClean="0"/>
              <a:t>trial (</a:t>
            </a:r>
            <a:r>
              <a:rPr lang="en-GB" dirty="0"/>
              <a:t>NCT02406729</a:t>
            </a:r>
            <a:r>
              <a:rPr lang="en-GB" dirty="0" smtClean="0"/>
              <a:t>)</a:t>
            </a:r>
          </a:p>
          <a:p>
            <a:pPr marL="1200150" lvl="1" indent="-457200"/>
            <a:r>
              <a:rPr lang="en-GB" dirty="0" smtClean="0"/>
              <a:t>DB-RCT multi-site in Brazil</a:t>
            </a:r>
          </a:p>
          <a:p>
            <a:pPr marL="1200150" lvl="1" indent="-457200"/>
            <a:r>
              <a:rPr lang="en-GB" dirty="0" smtClean="0"/>
              <a:t>2:1 ratio of </a:t>
            </a:r>
            <a:r>
              <a:rPr lang="en-GB" dirty="0" err="1" smtClean="0"/>
              <a:t>vaccine:placebo</a:t>
            </a:r>
            <a:endParaRPr lang="en-GB" dirty="0" smtClean="0"/>
          </a:p>
          <a:p>
            <a:pPr marL="1200150" lvl="1" indent="-457200"/>
            <a:r>
              <a:rPr lang="en-GB" dirty="0" smtClean="0"/>
              <a:t>Single dose, lyophilized product</a:t>
            </a:r>
          </a:p>
          <a:p>
            <a:pPr marL="1200150" lvl="1" indent="-457200"/>
            <a:r>
              <a:rPr lang="en-GB" dirty="0" smtClean="0"/>
              <a:t>Age groups: 18-59 years, 7-17 years, 2-6 years</a:t>
            </a:r>
          </a:p>
          <a:p>
            <a:pPr marL="1200150" lvl="1" indent="-457200"/>
            <a:r>
              <a:rPr lang="en-GB" dirty="0" smtClean="0"/>
              <a:t>Study population N=16,944</a:t>
            </a:r>
          </a:p>
          <a:p>
            <a:pPr marL="1200150" lvl="1" indent="-457200"/>
            <a:r>
              <a:rPr lang="en-US" dirty="0"/>
              <a:t>P</a:t>
            </a:r>
            <a:r>
              <a:rPr lang="en-US" dirty="0" smtClean="0"/>
              <a:t>rimary </a:t>
            </a:r>
            <a:r>
              <a:rPr lang="en-US" dirty="0"/>
              <a:t>efficacy outcome is incidence density of </a:t>
            </a:r>
            <a:r>
              <a:rPr lang="en-US" dirty="0" smtClean="0"/>
              <a:t>symptomatic </a:t>
            </a:r>
            <a:r>
              <a:rPr lang="en-US" dirty="0" err="1"/>
              <a:t>virologically</a:t>
            </a:r>
            <a:r>
              <a:rPr lang="en-US" dirty="0"/>
              <a:t> </a:t>
            </a:r>
            <a:r>
              <a:rPr lang="en-US" dirty="0" smtClean="0"/>
              <a:t>confirmed dengue</a:t>
            </a:r>
            <a:endParaRPr lang="en-GB" dirty="0" smtClean="0"/>
          </a:p>
          <a:p>
            <a:pPr marL="1200150" lvl="1" indent="-457200"/>
            <a:r>
              <a:rPr lang="en-GB" b="1" dirty="0"/>
              <a:t>P</a:t>
            </a:r>
            <a:r>
              <a:rPr lang="en-GB" b="1" dirty="0" smtClean="0"/>
              <a:t>reliminary efficacy results in late </a:t>
            </a:r>
            <a:r>
              <a:rPr lang="en-GB" b="1" dirty="0" smtClean="0"/>
              <a:t>2018?</a:t>
            </a:r>
            <a:endParaRPr lang="en-US" b="1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7951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1836F1-570E-4F6C-8CAC-12C4E2FE5BB7}" type="slidenum">
              <a:rPr lang="ko-KR" altLang="en-US" smtClean="0"/>
              <a:pPr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60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90" y="95684"/>
            <a:ext cx="8984609" cy="630956"/>
          </a:xfrm>
        </p:spPr>
        <p:txBody>
          <a:bodyPr>
            <a:normAutofit/>
          </a:bodyPr>
          <a:lstStyle/>
          <a:p>
            <a:r>
              <a:rPr lang="en-US" sz="3400" dirty="0"/>
              <a:t>P</a:t>
            </a:r>
            <a:r>
              <a:rPr lang="en-US" sz="3400" dirty="0" smtClean="0"/>
              <a:t>aradigm for using new tools: Integration and synergy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79512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21836F1-570E-4F6C-8CAC-12C4E2FE5BB7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5687291" y="2587982"/>
            <a:ext cx="311150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latinLnBrk="0">
              <a:defRPr/>
            </a:pPr>
            <a:r>
              <a:rPr lang="en-US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Targeted 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prevention &amp; control 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program</a:t>
            </a:r>
          </a:p>
          <a:p>
            <a:pPr algn="ctr" defTabSz="457200" latinLnBrk="0">
              <a:defRPr/>
            </a:pPr>
            <a:endParaRPr lang="en-US" sz="1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riangle isocèle 15"/>
          <p:cNvSpPr/>
          <p:nvPr/>
        </p:nvSpPr>
        <p:spPr>
          <a:xfrm>
            <a:off x="971601" y="1190472"/>
            <a:ext cx="4248472" cy="3462664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lang="fr-FR" sz="1600" dirty="0">
              <a:solidFill>
                <a:prstClr val="white"/>
              </a:solidFill>
            </a:endParaRPr>
          </a:p>
        </p:txBody>
      </p:sp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3963600" y="1340770"/>
            <a:ext cx="20984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latinLnBrk="0"/>
            <a:r>
              <a:rPr lang="fr-FR" altLang="en-US" sz="2400" b="1" dirty="0" err="1"/>
              <a:t>Community</a:t>
            </a:r>
            <a:r>
              <a:rPr lang="fr-FR" altLang="en-US" sz="2400" b="1" dirty="0"/>
              <a:t> </a:t>
            </a:r>
          </a:p>
          <a:p>
            <a:pPr defTabSz="457200" latinLnBrk="0"/>
            <a:r>
              <a:rPr lang="fr-FR" altLang="en-US" sz="2400" b="1" dirty="0"/>
              <a:t>engagement</a:t>
            </a:r>
          </a:p>
        </p:txBody>
      </p:sp>
      <p:sp>
        <p:nvSpPr>
          <p:cNvPr id="8" name="ZoneTexte 11"/>
          <p:cNvSpPr txBox="1">
            <a:spLocks noChangeArrowheads="1"/>
          </p:cNvSpPr>
          <p:nvPr/>
        </p:nvSpPr>
        <p:spPr bwMode="auto">
          <a:xfrm>
            <a:off x="3417390" y="3678125"/>
            <a:ext cx="12266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latinLnBrk="0"/>
            <a:r>
              <a:rPr lang="fr-FR" altLang="en-US" sz="2400" b="1" dirty="0" err="1">
                <a:solidFill>
                  <a:prstClr val="black"/>
                </a:solidFill>
              </a:rPr>
              <a:t>Vector</a:t>
            </a:r>
            <a:r>
              <a:rPr lang="fr-FR" altLang="en-US" sz="2400" b="1" dirty="0">
                <a:solidFill>
                  <a:prstClr val="black"/>
                </a:solidFill>
              </a:rPr>
              <a:t> </a:t>
            </a:r>
          </a:p>
          <a:p>
            <a:pPr defTabSz="457200" latinLnBrk="0"/>
            <a:r>
              <a:rPr lang="fr-FR" altLang="en-US" sz="2400" b="1" dirty="0">
                <a:solidFill>
                  <a:prstClr val="black"/>
                </a:solidFill>
              </a:rPr>
              <a:t>c</a:t>
            </a:r>
            <a:r>
              <a:rPr lang="fr-FR" altLang="en-US" sz="2400" b="1" dirty="0" smtClean="0">
                <a:solidFill>
                  <a:prstClr val="black"/>
                </a:solidFill>
              </a:rPr>
              <a:t>ontrol</a:t>
            </a:r>
            <a:endParaRPr lang="fr-FR" altLang="en-US" sz="2400" b="1" dirty="0">
              <a:solidFill>
                <a:prstClr val="black"/>
              </a:solidFill>
            </a:endParaRPr>
          </a:p>
        </p:txBody>
      </p:sp>
      <p:sp>
        <p:nvSpPr>
          <p:cNvPr id="9" name="ZoneTexte 12"/>
          <p:cNvSpPr txBox="1">
            <a:spLocks noChangeArrowheads="1"/>
          </p:cNvSpPr>
          <p:nvPr/>
        </p:nvSpPr>
        <p:spPr bwMode="auto">
          <a:xfrm>
            <a:off x="1259633" y="3861050"/>
            <a:ext cx="1903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latinLnBrk="0"/>
            <a:r>
              <a:rPr lang="fr-FR" altLang="en-US" sz="2800" b="1" u="sng" dirty="0" smtClean="0">
                <a:solidFill>
                  <a:prstClr val="black"/>
                </a:solidFill>
              </a:rPr>
              <a:t>Vaccines</a:t>
            </a:r>
            <a:r>
              <a:rPr lang="fr-FR" altLang="en-US" sz="2000" b="1" dirty="0" smtClean="0">
                <a:solidFill>
                  <a:prstClr val="white"/>
                </a:solidFill>
              </a:rPr>
              <a:t> </a:t>
            </a:r>
            <a:endParaRPr lang="fr-FR" altLang="en-US" sz="2000" b="1" dirty="0">
              <a:solidFill>
                <a:prstClr val="white"/>
              </a:solidFill>
            </a:endParaRPr>
          </a:p>
        </p:txBody>
      </p:sp>
      <p:sp>
        <p:nvSpPr>
          <p:cNvPr id="10" name="Flèche droite 5"/>
          <p:cNvSpPr/>
          <p:nvPr/>
        </p:nvSpPr>
        <p:spPr>
          <a:xfrm>
            <a:off x="5095478" y="3140968"/>
            <a:ext cx="62865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2381" y="1196752"/>
            <a:ext cx="2211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latinLnBrk="0"/>
            <a:r>
              <a:rPr lang="en-US" altLang="en-US" sz="2400" b="1" dirty="0"/>
              <a:t>Clinical </a:t>
            </a:r>
            <a:r>
              <a:rPr lang="en-US" altLang="en-US" sz="2400" b="1" dirty="0" smtClean="0"/>
              <a:t>management/therapeutics</a:t>
            </a:r>
            <a:endParaRPr lang="en-US" altLang="en-US" sz="2400" b="1" dirty="0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979712" y="2276874"/>
            <a:ext cx="23042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latinLnBrk="0"/>
            <a:r>
              <a:rPr lang="en-US" altLang="en-US" sz="2400" b="1" dirty="0" smtClean="0">
                <a:solidFill>
                  <a:prstClr val="black"/>
                </a:solidFill>
              </a:rPr>
              <a:t>Improved surveillance</a:t>
            </a:r>
          </a:p>
          <a:p>
            <a:pPr algn="ctr" defTabSz="457200" latinLnBrk="0"/>
            <a:r>
              <a:rPr lang="en-US" altLang="en-US" sz="2400" b="1" dirty="0" smtClean="0">
                <a:solidFill>
                  <a:prstClr val="black"/>
                </a:solidFill>
              </a:rPr>
              <a:t>&amp; diagnostics</a:t>
            </a:r>
            <a:endParaRPr lang="en-US" altLang="en-US" sz="24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3" y="4883676"/>
            <a:ext cx="511256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457200" latinLnBrk="0">
              <a:defRPr/>
            </a:pPr>
            <a:r>
              <a:rPr lang="en-US" sz="2400" b="1" dirty="0"/>
              <a:t>International mobilization of </a:t>
            </a:r>
            <a:r>
              <a:rPr lang="en-US" sz="2400" b="1" dirty="0" smtClean="0"/>
              <a:t>resources</a:t>
            </a:r>
          </a:p>
          <a:p>
            <a:pPr algn="ctr" defTabSz="457200" latinLnBrk="0">
              <a:defRPr/>
            </a:pPr>
            <a:r>
              <a:rPr lang="en-US" sz="2400" dirty="0" smtClean="0"/>
              <a:t>Build </a:t>
            </a:r>
            <a:r>
              <a:rPr lang="en-US" sz="2400" dirty="0"/>
              <a:t>public health </a:t>
            </a:r>
            <a:r>
              <a:rPr lang="en-US" sz="2400" dirty="0" smtClean="0"/>
              <a:t>capacity</a:t>
            </a:r>
          </a:p>
          <a:p>
            <a:pPr algn="ctr" defTabSz="457200" latinLnBrk="0">
              <a:defRPr/>
            </a:pPr>
            <a:r>
              <a:rPr lang="en-US" sz="2400" dirty="0" smtClean="0"/>
              <a:t>Fund </a:t>
            </a:r>
            <a:r>
              <a:rPr lang="en-US" sz="2400" dirty="0"/>
              <a:t>program </a:t>
            </a:r>
            <a:r>
              <a:rPr lang="en-US" sz="2400" dirty="0" smtClean="0"/>
              <a:t>implementation</a:t>
            </a:r>
          </a:p>
          <a:p>
            <a:pPr algn="ctr" defTabSz="457200" latinLnBrk="0">
              <a:defRPr/>
            </a:pPr>
            <a:r>
              <a:rPr lang="en-US" sz="2400" dirty="0" smtClean="0"/>
              <a:t>Fund </a:t>
            </a:r>
            <a:r>
              <a:rPr lang="en-US" sz="2400" dirty="0"/>
              <a:t>research    </a:t>
            </a:r>
          </a:p>
        </p:txBody>
      </p:sp>
    </p:spTree>
    <p:extLst>
      <p:ext uri="{BB962C8B-B14F-4D97-AF65-F5344CB8AC3E}">
        <p14:creationId xmlns:p14="http://schemas.microsoft.com/office/powerpoint/2010/main" val="134363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89" y="205735"/>
            <a:ext cx="7886700" cy="725443"/>
          </a:xfrm>
        </p:spPr>
        <p:txBody>
          <a:bodyPr/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95536" y="1090404"/>
            <a:ext cx="8352928" cy="51601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Dengue burden is increasing </a:t>
            </a:r>
            <a:r>
              <a:rPr lang="en-US" dirty="0" smtClean="0"/>
              <a:t>globally</a:t>
            </a:r>
            <a:r>
              <a:rPr lang="en-US" dirty="0"/>
              <a:t> </a:t>
            </a:r>
            <a:r>
              <a:rPr lang="en-US" dirty="0" smtClean="0"/>
              <a:t>with highest burden still</a:t>
            </a:r>
            <a:r>
              <a:rPr lang="en-US" dirty="0" smtClean="0"/>
              <a:t> </a:t>
            </a:r>
            <a:r>
              <a:rPr lang="en-US" dirty="0" smtClean="0"/>
              <a:t>in </a:t>
            </a:r>
            <a:r>
              <a:rPr lang="en-US" dirty="0" smtClean="0"/>
              <a:t>Asia</a:t>
            </a:r>
            <a:endParaRPr lang="en-US" dirty="0" smtClean="0"/>
          </a:p>
          <a:p>
            <a:r>
              <a:rPr lang="en-US" dirty="0" err="1" smtClean="0"/>
              <a:t>Dengvaxia</a:t>
            </a:r>
            <a:r>
              <a:rPr lang="en-US" dirty="0" smtClean="0"/>
              <a:t>® has moderate efficacy</a:t>
            </a:r>
          </a:p>
          <a:p>
            <a:pPr lvl="1"/>
            <a:r>
              <a:rPr lang="en-US" dirty="0" smtClean="0"/>
              <a:t>Even moderately effective dengue vaccine can have potentially large </a:t>
            </a:r>
            <a:r>
              <a:rPr lang="en-US" dirty="0"/>
              <a:t>public health </a:t>
            </a:r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However, concern </a:t>
            </a:r>
            <a:r>
              <a:rPr lang="en-US" dirty="0" smtClean="0"/>
              <a:t>due to increased risk of hospitalized and severe dengue in dengue naïve vaccine recipients</a:t>
            </a:r>
          </a:p>
          <a:p>
            <a:r>
              <a:rPr lang="en-US" dirty="0" smtClean="0"/>
              <a:t>Key lessons have been learned from </a:t>
            </a:r>
            <a:r>
              <a:rPr lang="en-US" dirty="0" err="1" smtClean="0"/>
              <a:t>Dengvaxia</a:t>
            </a:r>
            <a:r>
              <a:rPr lang="en-US" dirty="0" smtClean="0"/>
              <a:t>® experience</a:t>
            </a:r>
          </a:p>
          <a:p>
            <a:r>
              <a:rPr lang="en-US" dirty="0" smtClean="0"/>
              <a:t>Two other dengue vaccines, TDV (Takeda) and </a:t>
            </a:r>
            <a:r>
              <a:rPr lang="en-US" dirty="0" err="1" smtClean="0"/>
              <a:t>Butantan</a:t>
            </a:r>
            <a:r>
              <a:rPr lang="en-US" dirty="0" smtClean="0"/>
              <a:t>-DV (</a:t>
            </a:r>
            <a:r>
              <a:rPr lang="en-US" dirty="0" err="1" smtClean="0"/>
              <a:t>Butantan</a:t>
            </a:r>
            <a:r>
              <a:rPr lang="en-US" dirty="0" smtClean="0"/>
              <a:t>), </a:t>
            </a:r>
            <a:r>
              <a:rPr lang="en-US" dirty="0" smtClean="0"/>
              <a:t>are in phase III trials with preliminary results becoming available in near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7951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1836F1-570E-4F6C-8CAC-12C4E2FE5BB7}" type="slidenum">
              <a:rPr lang="ko-KR" altLang="en-US" smtClean="0">
                <a:solidFill>
                  <a:prstClr val="black"/>
                </a:solidFill>
              </a:rPr>
              <a:pPr/>
              <a:t>32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7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VI Buildi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85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8" y="44624"/>
            <a:ext cx="2736304" cy="774576"/>
          </a:xfrm>
          <a:noFill/>
        </p:spPr>
        <p:txBody>
          <a:bodyPr>
            <a:noAutofit/>
          </a:bodyPr>
          <a:lstStyle/>
          <a:p>
            <a:r>
              <a:rPr lang="en-US" sz="4000" b="1" dirty="0" smtClean="0">
                <a:latin typeface="+mn-lt"/>
                <a:cs typeface="Arial" panose="020B0604020202020204" pitchFamily="34" charset="0"/>
              </a:rPr>
              <a:t>Thank you</a:t>
            </a:r>
            <a:endParaRPr lang="en-US" sz="4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309320"/>
            <a:ext cx="2867944" cy="55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2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45" y="222514"/>
            <a:ext cx="7886700" cy="649942"/>
          </a:xfrm>
        </p:spPr>
        <p:txBody>
          <a:bodyPr/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95536" y="1149127"/>
            <a:ext cx="8352928" cy="51601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Dengue burden</a:t>
            </a:r>
          </a:p>
          <a:p>
            <a:r>
              <a:rPr lang="en-US" dirty="0" err="1" smtClean="0"/>
              <a:t>Dengvaxia</a:t>
            </a:r>
            <a:r>
              <a:rPr lang="en-US" dirty="0" smtClean="0"/>
              <a:t>® </a:t>
            </a:r>
            <a:r>
              <a:rPr lang="en-US" dirty="0" smtClean="0"/>
              <a:t>experience</a:t>
            </a:r>
          </a:p>
          <a:p>
            <a:pPr lvl="1"/>
            <a:r>
              <a:rPr lang="en-US" dirty="0"/>
              <a:t>Potential public health </a:t>
            </a:r>
            <a:r>
              <a:rPr lang="en-US" dirty="0" smtClean="0"/>
              <a:t>impact of moderately effective vaccines</a:t>
            </a:r>
          </a:p>
          <a:p>
            <a:pPr lvl="1"/>
            <a:r>
              <a:rPr lang="en-US" dirty="0" smtClean="0"/>
              <a:t>Revised WHO SAGE recommendations on </a:t>
            </a:r>
            <a:r>
              <a:rPr lang="en-US" dirty="0" err="1" smtClean="0"/>
              <a:t>Dengvaxia</a:t>
            </a:r>
            <a:r>
              <a:rPr lang="en-US" dirty="0" smtClean="0"/>
              <a:t>®</a:t>
            </a:r>
            <a:endParaRPr lang="en-US" dirty="0"/>
          </a:p>
          <a:p>
            <a:pPr lvl="1"/>
            <a:r>
              <a:rPr lang="en-US" dirty="0" smtClean="0"/>
              <a:t>Lessons learned for 2</a:t>
            </a:r>
            <a:r>
              <a:rPr lang="en-US" baseline="30000" dirty="0" smtClean="0"/>
              <a:t>nd</a:t>
            </a:r>
            <a:r>
              <a:rPr lang="en-US" dirty="0" smtClean="0"/>
              <a:t> generation vaccines</a:t>
            </a:r>
            <a:endParaRPr lang="en-US" dirty="0"/>
          </a:p>
          <a:p>
            <a:r>
              <a:rPr lang="en-US" dirty="0" smtClean="0"/>
              <a:t>Dengue vaccine pipeline</a:t>
            </a:r>
          </a:p>
          <a:p>
            <a:pPr lvl="1"/>
            <a:r>
              <a:rPr lang="en-US" dirty="0" smtClean="0"/>
              <a:t>Takeda and </a:t>
            </a:r>
            <a:r>
              <a:rPr lang="en-US" dirty="0" smtClean="0"/>
              <a:t>US NIH/</a:t>
            </a:r>
            <a:r>
              <a:rPr lang="en-US" dirty="0" err="1" smtClean="0"/>
              <a:t>Butantan</a:t>
            </a:r>
            <a:r>
              <a:rPr lang="en-US" dirty="0" smtClean="0"/>
              <a:t> </a:t>
            </a:r>
            <a:r>
              <a:rPr lang="en-US" dirty="0" smtClean="0"/>
              <a:t>dengue vaccines</a:t>
            </a:r>
            <a:endParaRPr lang="en-US" dirty="0" smtClean="0"/>
          </a:p>
          <a:p>
            <a:r>
              <a:rPr lang="en-US" dirty="0" smtClean="0"/>
              <a:t>Conclusions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654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78" y="188957"/>
            <a:ext cx="7886700" cy="607997"/>
          </a:xfrm>
        </p:spPr>
        <p:txBody>
          <a:bodyPr/>
          <a:lstStyle/>
          <a:p>
            <a:r>
              <a:rPr lang="en-US" sz="3600" dirty="0" smtClean="0"/>
              <a:t>Global dengue burden continues to rise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7951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1836F1-570E-4F6C-8CAC-12C4E2FE5BB7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10242" name="Picture 2" descr="C:\Users\inkyu.yoon\Pictures\Capture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06679"/>
            <a:ext cx="8013726" cy="56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8348" y="6534259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SEARO; J </a:t>
            </a:r>
            <a:r>
              <a:rPr lang="en-US" sz="1400" dirty="0"/>
              <a:t>Vector Borne Dis. </a:t>
            </a:r>
            <a:r>
              <a:rPr lang="en-US" sz="1400" dirty="0" smtClean="0"/>
              <a:t>2016 Oct-Dec;53(4</a:t>
            </a:r>
            <a:r>
              <a:rPr lang="en-US" sz="1400" dirty="0"/>
              <a:t>):293-304.</a:t>
            </a:r>
          </a:p>
        </p:txBody>
      </p:sp>
    </p:spTree>
    <p:extLst>
      <p:ext uri="{BB962C8B-B14F-4D97-AF65-F5344CB8AC3E}">
        <p14:creationId xmlns:p14="http://schemas.microsoft.com/office/powerpoint/2010/main" val="321125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67" y="214124"/>
            <a:ext cx="7886700" cy="708665"/>
          </a:xfrm>
        </p:spPr>
        <p:txBody>
          <a:bodyPr/>
          <a:lstStyle/>
          <a:p>
            <a:r>
              <a:rPr lang="en-US" sz="3600" dirty="0" smtClean="0"/>
              <a:t>Global burden of disease study 2013 &amp; 2015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92947" y="1014904"/>
            <a:ext cx="8555517" cy="459733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800100" indent="-457200">
              <a:lnSpc>
                <a:spcPct val="120000"/>
              </a:lnSpc>
            </a:pPr>
            <a:r>
              <a:rPr lang="en-US" dirty="0" smtClean="0"/>
              <a:t>Modelled incidence </a:t>
            </a:r>
            <a:r>
              <a:rPr lang="en-US" dirty="0"/>
              <a:t>from officially reported </a:t>
            </a:r>
            <a:r>
              <a:rPr lang="en-US" dirty="0" smtClean="0"/>
              <a:t>cases</a:t>
            </a:r>
          </a:p>
          <a:p>
            <a:pPr marL="1200150" lvl="1" indent="-457200">
              <a:lnSpc>
                <a:spcPct val="120000"/>
              </a:lnSpc>
            </a:pPr>
            <a:r>
              <a:rPr lang="en-US" dirty="0"/>
              <a:t>A</a:t>
            </a:r>
            <a:r>
              <a:rPr lang="en-US" dirty="0" smtClean="0"/>
              <a:t>djusted for </a:t>
            </a:r>
            <a:r>
              <a:rPr lang="en-US" dirty="0"/>
              <a:t>under-reporting based </a:t>
            </a:r>
            <a:r>
              <a:rPr lang="en-US" dirty="0" smtClean="0"/>
              <a:t>on published expansion factors (14 countries)</a:t>
            </a:r>
          </a:p>
          <a:p>
            <a:pPr marL="800100" indent="-457200">
              <a:lnSpc>
                <a:spcPct val="120000"/>
              </a:lnSpc>
            </a:pPr>
            <a:r>
              <a:rPr lang="en-US" dirty="0"/>
              <a:t>Modelled mortality from vital registration, verbal autopsy, and surveillance data</a:t>
            </a:r>
          </a:p>
          <a:p>
            <a:pPr marL="800100" indent="-457200">
              <a:lnSpc>
                <a:spcPct val="120000"/>
              </a:lnSpc>
            </a:pPr>
            <a:r>
              <a:rPr lang="en-US" dirty="0" smtClean="0"/>
              <a:t>Estimated </a:t>
            </a:r>
            <a:r>
              <a:rPr lang="en-US" b="1" dirty="0" smtClean="0"/>
              <a:t>58.4</a:t>
            </a:r>
            <a:r>
              <a:rPr lang="en-US" dirty="0" smtClean="0"/>
              <a:t> million symptomatic cases </a:t>
            </a:r>
            <a:r>
              <a:rPr lang="en-US" dirty="0"/>
              <a:t>(</a:t>
            </a:r>
            <a:r>
              <a:rPr lang="en-US" dirty="0" smtClean="0"/>
              <a:t>23.6-121.9 </a:t>
            </a:r>
            <a:r>
              <a:rPr lang="en-US" dirty="0"/>
              <a:t>million</a:t>
            </a:r>
            <a:r>
              <a:rPr lang="en-US" dirty="0" smtClean="0"/>
              <a:t>) </a:t>
            </a:r>
            <a:r>
              <a:rPr lang="en-US" dirty="0"/>
              <a:t>in </a:t>
            </a:r>
            <a:r>
              <a:rPr lang="en-US" dirty="0" smtClean="0"/>
              <a:t>2013 </a:t>
            </a:r>
            <a:r>
              <a:rPr lang="fr-FR" sz="1500" dirty="0" smtClean="0"/>
              <a:t>[</a:t>
            </a:r>
            <a:r>
              <a:rPr lang="fr-FR" sz="1500" dirty="0" err="1" smtClean="0"/>
              <a:t>Stanaway</a:t>
            </a:r>
            <a:r>
              <a:rPr lang="fr-FR" sz="1500" dirty="0" smtClean="0"/>
              <a:t> </a:t>
            </a:r>
            <a:r>
              <a:rPr lang="fr-FR" sz="1500" dirty="0"/>
              <a:t>JD et al. Lancet Infect Dis. 2016 Jun;16(6):712-23</a:t>
            </a:r>
            <a:r>
              <a:rPr lang="fr-FR" sz="1500" dirty="0" smtClean="0"/>
              <a:t>]</a:t>
            </a:r>
            <a:endParaRPr lang="en-US" sz="1500" dirty="0" smtClean="0"/>
          </a:p>
          <a:p>
            <a:pPr marL="1200150" lvl="1" indent="-457200">
              <a:lnSpc>
                <a:spcPct val="120000"/>
              </a:lnSpc>
            </a:pPr>
            <a:r>
              <a:rPr lang="en-US" b="1" dirty="0" smtClean="0"/>
              <a:t>21.1</a:t>
            </a:r>
            <a:r>
              <a:rPr lang="en-US" dirty="0" smtClean="0"/>
              <a:t> million in Southeast Asia alone</a:t>
            </a:r>
          </a:p>
          <a:p>
            <a:pPr marL="800100" indent="-457200">
              <a:lnSpc>
                <a:spcPct val="120000"/>
              </a:lnSpc>
            </a:pPr>
            <a:r>
              <a:rPr lang="en-US" dirty="0" smtClean="0"/>
              <a:t>From 2005 to 2015, dengue </a:t>
            </a:r>
            <a:r>
              <a:rPr lang="en-US" dirty="0"/>
              <a:t>deaths increased by </a:t>
            </a:r>
            <a:r>
              <a:rPr lang="en-US" b="1" dirty="0" smtClean="0"/>
              <a:t>48.7</a:t>
            </a:r>
            <a:r>
              <a:rPr lang="en-US" b="1" dirty="0"/>
              <a:t>%</a:t>
            </a:r>
            <a:r>
              <a:rPr lang="en-US" dirty="0"/>
              <a:t> (</a:t>
            </a:r>
            <a:r>
              <a:rPr lang="en-US" dirty="0" smtClean="0"/>
              <a:t>15.1-90.9), </a:t>
            </a:r>
            <a:r>
              <a:rPr lang="en-US" dirty="0"/>
              <a:t>resulting in </a:t>
            </a:r>
            <a:r>
              <a:rPr lang="en-US" dirty="0" smtClean="0"/>
              <a:t>18,400 </a:t>
            </a:r>
            <a:r>
              <a:rPr lang="en-US" dirty="0"/>
              <a:t>deaths </a:t>
            </a:r>
            <a:r>
              <a:rPr lang="en-US" dirty="0" smtClean="0"/>
              <a:t>(11,800-22,700</a:t>
            </a:r>
            <a:r>
              <a:rPr lang="en-US" dirty="0"/>
              <a:t>) in </a:t>
            </a:r>
            <a:r>
              <a:rPr lang="en-US" dirty="0" smtClean="0"/>
              <a:t>2015 </a:t>
            </a:r>
            <a:r>
              <a:rPr lang="en-US" sz="1900" dirty="0" smtClean="0"/>
              <a:t>[Lancet</a:t>
            </a:r>
            <a:r>
              <a:rPr lang="en-US" sz="1900" dirty="0"/>
              <a:t>. 2016 Oct 8;388(10053):</a:t>
            </a:r>
            <a:r>
              <a:rPr lang="en-US" sz="1900" dirty="0" smtClean="0"/>
              <a:t>1459-1544]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7951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1836F1-570E-4F6C-8CAC-12C4E2FE5BB7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22788" y="5478011"/>
            <a:ext cx="520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/>
              <a:t>One of few infectious diseases </a:t>
            </a:r>
            <a:r>
              <a:rPr lang="en-US" sz="2400" b="1" dirty="0" smtClean="0"/>
              <a:t>with increasing </a:t>
            </a:r>
            <a:r>
              <a:rPr lang="en-US" sz="2400" b="1" dirty="0"/>
              <a:t>mortality trend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91046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11" y="37956"/>
            <a:ext cx="7886700" cy="687610"/>
          </a:xfrm>
        </p:spPr>
        <p:txBody>
          <a:bodyPr/>
          <a:lstStyle/>
          <a:p>
            <a:r>
              <a:rPr lang="en-US" sz="3600" dirty="0" smtClean="0"/>
              <a:t>Highest incidence rates are in Asia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7951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1836F1-570E-4F6C-8CAC-12C4E2FE5BB7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14338" name="Picture 2" descr="C:\Users\inkyu.yoo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4" y="742343"/>
            <a:ext cx="896150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6237312"/>
            <a:ext cx="4461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Stanaway</a:t>
            </a:r>
            <a:r>
              <a:rPr lang="fr-FR" sz="1400" dirty="0" smtClean="0"/>
              <a:t> </a:t>
            </a:r>
            <a:r>
              <a:rPr lang="fr-FR" sz="1400" dirty="0"/>
              <a:t>JD et al. Lancet Infect Dis. 2016 Jun;16(6):</a:t>
            </a:r>
            <a:r>
              <a:rPr lang="fr-FR" sz="1400" dirty="0" smtClean="0"/>
              <a:t>712-23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1901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36" y="95684"/>
            <a:ext cx="8942664" cy="630956"/>
          </a:xfrm>
        </p:spPr>
        <p:txBody>
          <a:bodyPr>
            <a:normAutofit/>
          </a:bodyPr>
          <a:lstStyle/>
          <a:p>
            <a:r>
              <a:rPr lang="en-US" sz="3600" dirty="0"/>
              <a:t>P</a:t>
            </a:r>
            <a:r>
              <a:rPr lang="en-US" sz="3600" dirty="0" smtClean="0"/>
              <a:t>romising new tools being developed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87228" y="1149127"/>
            <a:ext cx="8161235" cy="5160193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Vaccines</a:t>
            </a:r>
          </a:p>
          <a:p>
            <a:r>
              <a:rPr lang="en-US" dirty="0" smtClean="0"/>
              <a:t>Mosquito control</a:t>
            </a:r>
          </a:p>
          <a:p>
            <a:r>
              <a:rPr lang="en-US" dirty="0"/>
              <a:t>S</a:t>
            </a:r>
            <a:r>
              <a:rPr lang="en-US" dirty="0" smtClean="0"/>
              <a:t>urveillance and mapping</a:t>
            </a:r>
          </a:p>
          <a:p>
            <a:r>
              <a:rPr lang="en-US" dirty="0" smtClean="0"/>
              <a:t>Diagnostic assays</a:t>
            </a:r>
          </a:p>
          <a:p>
            <a:r>
              <a:rPr lang="en-US" dirty="0" smtClean="0"/>
              <a:t>Biomarkers for disease severity</a:t>
            </a:r>
          </a:p>
          <a:p>
            <a:r>
              <a:rPr lang="en-US" dirty="0" smtClean="0"/>
              <a:t>Antiviral drugs</a:t>
            </a:r>
          </a:p>
          <a:p>
            <a:r>
              <a:rPr lang="en-US" dirty="0"/>
              <a:t>T</a:t>
            </a:r>
            <a:r>
              <a:rPr lang="en-US" dirty="0" smtClean="0"/>
              <a:t>herapeutic antibodies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7951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1836F1-570E-4F6C-8CAC-12C4E2FE5BB7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657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00215" y="4472325"/>
            <a:ext cx="342900" cy="416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08013"/>
            <a:ext cx="8424936" cy="5373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 txBox="1">
            <a:spLocks noGrp="1"/>
          </p:cNvSpPr>
          <p:nvPr>
            <p:ph type="title"/>
          </p:nvPr>
        </p:nvSpPr>
        <p:spPr>
          <a:xfrm>
            <a:off x="169168" y="78180"/>
            <a:ext cx="8867328" cy="70609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dirty="0" smtClean="0">
                <a:solidFill>
                  <a:srgbClr val="CB3433"/>
                </a:solidFill>
                <a:latin typeface="Franklin Gothic Medium Cond" panose="020B0606030402020204" pitchFamily="34" charset="0"/>
              </a:rPr>
              <a:t>Sanofi Pasteur’s </a:t>
            </a:r>
            <a:r>
              <a:rPr lang="en-US" sz="3600" dirty="0" err="1" smtClean="0">
                <a:solidFill>
                  <a:srgbClr val="CB3433"/>
                </a:solidFill>
                <a:latin typeface="Franklin Gothic Medium Cond" panose="020B0606030402020204" pitchFamily="34" charset="0"/>
              </a:rPr>
              <a:t>Dengvaxia</a:t>
            </a:r>
            <a:r>
              <a:rPr lang="en-US" sz="3600" dirty="0" smtClean="0">
                <a:solidFill>
                  <a:srgbClr val="CB3433"/>
                </a:solidFill>
                <a:latin typeface="Franklin Gothic Medium Cond" panose="020B0606030402020204" pitchFamily="34" charset="0"/>
              </a:rPr>
              <a:t>® (CYD-TDV)</a:t>
            </a:r>
            <a:endParaRPr lang="en-US" sz="3600" dirty="0">
              <a:solidFill>
                <a:srgbClr val="CB3433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0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2247</Words>
  <Application>Microsoft Office PowerPoint</Application>
  <PresentationFormat>On-screen Show (4:3)</PresentationFormat>
  <Paragraphs>360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2_Office Theme</vt:lpstr>
      <vt:lpstr>1_Office Theme</vt:lpstr>
      <vt:lpstr>Dengue vaccines: Current situation and public health impact</vt:lpstr>
      <vt:lpstr>Mission: To promote the development and implementation of innovative and synergistic approaches for prevention and control of dengue and other Aedes-transmitted diseases</vt:lpstr>
      <vt:lpstr>PowerPoint Presentation</vt:lpstr>
      <vt:lpstr>Outline</vt:lpstr>
      <vt:lpstr>Global dengue burden continues to rise</vt:lpstr>
      <vt:lpstr>Global burden of disease study 2013 &amp; 2015</vt:lpstr>
      <vt:lpstr>Highest incidence rates are in Asia</vt:lpstr>
      <vt:lpstr>Promising new tools being developed</vt:lpstr>
      <vt:lpstr>Sanofi Pasteur’s Dengvaxia® (CYD-TDV)</vt:lpstr>
      <vt:lpstr>Dengvaxia® and seroprevalence</vt:lpstr>
      <vt:lpstr>WHO position paper in July 2016</vt:lpstr>
      <vt:lpstr>Public health outcome measures</vt:lpstr>
      <vt:lpstr>Dengvaxia® VPDI over 2-year period compared to other vaccines</vt:lpstr>
      <vt:lpstr>Public health benefits beyond direct and indirect protection</vt:lpstr>
      <vt:lpstr>Impact of moderately effective vaccines</vt:lpstr>
      <vt:lpstr>WHO support for country decision-making on Dengvaxia®</vt:lpstr>
      <vt:lpstr>Dengvaxia® safety summary (up to 2017)</vt:lpstr>
      <vt:lpstr>SP announcement on Dengvaxia® (29 Nov 2017)</vt:lpstr>
      <vt:lpstr>Revised WHO SAGE recommendation in Apr 2018</vt:lpstr>
      <vt:lpstr>Revised WHO SAGE recommendation in Apr 2018</vt:lpstr>
      <vt:lpstr>Revised WHO SAGE recommendation in Apr 2018</vt:lpstr>
      <vt:lpstr>Revised WHO SAGE recommendation in Apr 2018</vt:lpstr>
      <vt:lpstr>Lessons learned for 2nd generation vaccines</vt:lpstr>
      <vt:lpstr>Lessons learned for 2nd generation vaccines</vt:lpstr>
      <vt:lpstr>Dengue vaccine pipeline (in human trials)</vt:lpstr>
      <vt:lpstr>Dengue vaccine pipeline status</vt:lpstr>
      <vt:lpstr>Two live atten. candidates in phase III trials</vt:lpstr>
      <vt:lpstr>TDV (Takeda)</vt:lpstr>
      <vt:lpstr>TV003/TV005 (US NIH)</vt:lpstr>
      <vt:lpstr>Butantan-DV (Butantan)</vt:lpstr>
      <vt:lpstr>Paradigm for using new tools: Integration and synergy</vt:lpstr>
      <vt:lpstr>Conclusions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Elizabeth Powell</dc:creator>
  <cp:lastModifiedBy>In Kyu Yoon</cp:lastModifiedBy>
  <cp:revision>67</cp:revision>
  <dcterms:created xsi:type="dcterms:W3CDTF">2016-10-20T19:56:28Z</dcterms:created>
  <dcterms:modified xsi:type="dcterms:W3CDTF">2018-05-02T23:45:35Z</dcterms:modified>
</cp:coreProperties>
</file>