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457" r:id="rId3"/>
    <p:sldId id="458" r:id="rId4"/>
    <p:sldId id="258" r:id="rId5"/>
    <p:sldId id="469" r:id="rId6"/>
    <p:sldId id="459" r:id="rId7"/>
    <p:sldId id="473" r:id="rId8"/>
    <p:sldId id="460" r:id="rId9"/>
    <p:sldId id="472" r:id="rId10"/>
    <p:sldId id="462" r:id="rId11"/>
    <p:sldId id="463" r:id="rId12"/>
    <p:sldId id="465" r:id="rId13"/>
    <p:sldId id="471" r:id="rId14"/>
    <p:sldId id="466" r:id="rId15"/>
    <p:sldId id="467" r:id="rId16"/>
    <p:sldId id="470" r:id="rId17"/>
    <p:sldId id="474" r:id="rId18"/>
    <p:sldId id="275" r:id="rId19"/>
    <p:sldId id="263" r:id="rId20"/>
    <p:sldId id="264" r:id="rId21"/>
    <p:sldId id="455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6600"/>
    <a:srgbClr val="0080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500" autoAdjust="0"/>
  </p:normalViewPr>
  <p:slideViewPr>
    <p:cSldViewPr snapToGrid="0">
      <p:cViewPr varScale="1">
        <p:scale>
          <a:sx n="97" d="100"/>
          <a:sy n="97" d="100"/>
        </p:scale>
        <p:origin x="19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Dengue\DengueEvaEp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9031371078616"/>
          <c:y val="4.0515653775322284E-2"/>
          <c:w val="0.83522926300879052"/>
          <c:h val="0.7937695219036846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00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0099"/>
              </a:solidFill>
              <a:ln w="9525">
                <a:solidFill>
                  <a:srgbClr val="000099"/>
                </a:solidFill>
              </a:ln>
              <a:effectLst/>
            </c:spPr>
          </c:marker>
          <c:trendline>
            <c:spPr>
              <a:ln w="28575" cap="rnd">
                <a:solidFill>
                  <a:srgbClr val="C0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[DengueEvaEpi.xlsx]secular!$A$13:$B$132</c:f>
              <c:multiLvlStrCache>
                <c:ptCount val="120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Apr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Aug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Apr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Aug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Apr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Aug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Dec</c:v>
                  </c:pt>
                  <c:pt idx="108">
                    <c:v>Jan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Apr</c:v>
                  </c:pt>
                  <c:pt idx="112">
                    <c:v>May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Aug</c:v>
                  </c:pt>
                  <c:pt idx="116">
                    <c:v>Sep</c:v>
                  </c:pt>
                  <c:pt idx="117">
                    <c:v>Oct</c:v>
                  </c:pt>
                  <c:pt idx="118">
                    <c:v>Nov</c:v>
                  </c:pt>
                  <c:pt idx="119">
                    <c:v>Dec</c:v>
                  </c:pt>
                </c:lvl>
                <c:lvl>
                  <c:pt idx="0">
                    <c:v>2008</c:v>
                  </c:pt>
                  <c:pt idx="12">
                    <c:v>2009</c:v>
                  </c:pt>
                  <c:pt idx="24">
                    <c:v>2010</c:v>
                  </c:pt>
                  <c:pt idx="36">
                    <c:v>2011</c:v>
                  </c:pt>
                  <c:pt idx="48">
                    <c:v>2012</c:v>
                  </c:pt>
                  <c:pt idx="60">
                    <c:v>2013</c:v>
                  </c:pt>
                  <c:pt idx="72">
                    <c:v>2014</c:v>
                  </c:pt>
                  <c:pt idx="84">
                    <c:v>2015</c:v>
                  </c:pt>
                  <c:pt idx="96">
                    <c:v>2016</c:v>
                  </c:pt>
                  <c:pt idx="108">
                    <c:v>2017</c:v>
                  </c:pt>
                </c:lvl>
              </c:multiLvlStrCache>
            </c:multiLvlStrRef>
          </c:cat>
          <c:val>
            <c:numRef>
              <c:f>[DengueEvaEpi.xlsx]secular!$C$13:$C$132</c:f>
              <c:numCache>
                <c:formatCode>General</c:formatCode>
                <c:ptCount val="120"/>
                <c:pt idx="0">
                  <c:v>3323</c:v>
                </c:pt>
                <c:pt idx="1">
                  <c:v>3141</c:v>
                </c:pt>
                <c:pt idx="2">
                  <c:v>3831</c:v>
                </c:pt>
                <c:pt idx="3">
                  <c:v>4587</c:v>
                </c:pt>
                <c:pt idx="4">
                  <c:v>8695</c:v>
                </c:pt>
                <c:pt idx="5">
                  <c:v>13868</c:v>
                </c:pt>
                <c:pt idx="6">
                  <c:v>14422</c:v>
                </c:pt>
                <c:pt idx="7">
                  <c:v>12450</c:v>
                </c:pt>
                <c:pt idx="8">
                  <c:v>8091</c:v>
                </c:pt>
                <c:pt idx="9">
                  <c:v>8026</c:v>
                </c:pt>
                <c:pt idx="10">
                  <c:v>5928</c:v>
                </c:pt>
                <c:pt idx="11">
                  <c:v>3264</c:v>
                </c:pt>
                <c:pt idx="12">
                  <c:v>2614</c:v>
                </c:pt>
                <c:pt idx="13">
                  <c:v>2057</c:v>
                </c:pt>
                <c:pt idx="14">
                  <c:v>2324</c:v>
                </c:pt>
                <c:pt idx="15">
                  <c:v>2947</c:v>
                </c:pt>
                <c:pt idx="16">
                  <c:v>6234</c:v>
                </c:pt>
                <c:pt idx="17">
                  <c:v>8569</c:v>
                </c:pt>
                <c:pt idx="18">
                  <c:v>7184</c:v>
                </c:pt>
                <c:pt idx="19">
                  <c:v>7302</c:v>
                </c:pt>
                <c:pt idx="20">
                  <c:v>5016</c:v>
                </c:pt>
                <c:pt idx="21">
                  <c:v>4640</c:v>
                </c:pt>
                <c:pt idx="22">
                  <c:v>4724</c:v>
                </c:pt>
                <c:pt idx="23">
                  <c:v>3040</c:v>
                </c:pt>
                <c:pt idx="24">
                  <c:v>3626</c:v>
                </c:pt>
                <c:pt idx="25">
                  <c:v>3710</c:v>
                </c:pt>
                <c:pt idx="26">
                  <c:v>4550</c:v>
                </c:pt>
                <c:pt idx="27">
                  <c:v>4291</c:v>
                </c:pt>
                <c:pt idx="28">
                  <c:v>7616</c:v>
                </c:pt>
                <c:pt idx="29">
                  <c:v>13876</c:v>
                </c:pt>
                <c:pt idx="30">
                  <c:v>21455</c:v>
                </c:pt>
                <c:pt idx="31">
                  <c:v>23462</c:v>
                </c:pt>
                <c:pt idx="32">
                  <c:v>16492</c:v>
                </c:pt>
                <c:pt idx="33">
                  <c:v>8897</c:v>
                </c:pt>
                <c:pt idx="34">
                  <c:v>5723</c:v>
                </c:pt>
                <c:pt idx="35">
                  <c:v>3249</c:v>
                </c:pt>
                <c:pt idx="36">
                  <c:v>2889</c:v>
                </c:pt>
                <c:pt idx="37">
                  <c:v>2256</c:v>
                </c:pt>
                <c:pt idx="38">
                  <c:v>2403</c:v>
                </c:pt>
                <c:pt idx="39">
                  <c:v>3255</c:v>
                </c:pt>
                <c:pt idx="40">
                  <c:v>8058</c:v>
                </c:pt>
                <c:pt idx="41">
                  <c:v>12284</c:v>
                </c:pt>
                <c:pt idx="42">
                  <c:v>12082</c:v>
                </c:pt>
                <c:pt idx="43">
                  <c:v>9784</c:v>
                </c:pt>
                <c:pt idx="44">
                  <c:v>6244</c:v>
                </c:pt>
                <c:pt idx="45">
                  <c:v>4115</c:v>
                </c:pt>
                <c:pt idx="46">
                  <c:v>4143</c:v>
                </c:pt>
                <c:pt idx="47">
                  <c:v>2287</c:v>
                </c:pt>
                <c:pt idx="48">
                  <c:v>1964</c:v>
                </c:pt>
                <c:pt idx="49">
                  <c:v>2019</c:v>
                </c:pt>
                <c:pt idx="50">
                  <c:v>2379</c:v>
                </c:pt>
                <c:pt idx="51">
                  <c:v>3105</c:v>
                </c:pt>
                <c:pt idx="52">
                  <c:v>4924</c:v>
                </c:pt>
                <c:pt idx="53">
                  <c:v>8359</c:v>
                </c:pt>
                <c:pt idx="54">
                  <c:v>10162</c:v>
                </c:pt>
                <c:pt idx="55">
                  <c:v>9708</c:v>
                </c:pt>
                <c:pt idx="56">
                  <c:v>8934</c:v>
                </c:pt>
                <c:pt idx="57">
                  <c:v>9697</c:v>
                </c:pt>
                <c:pt idx="58">
                  <c:v>10576</c:v>
                </c:pt>
                <c:pt idx="59">
                  <c:v>7766</c:v>
                </c:pt>
                <c:pt idx="60">
                  <c:v>8172</c:v>
                </c:pt>
                <c:pt idx="61">
                  <c:v>6099</c:v>
                </c:pt>
                <c:pt idx="62">
                  <c:v>7707</c:v>
                </c:pt>
                <c:pt idx="63">
                  <c:v>9000</c:v>
                </c:pt>
                <c:pt idx="64">
                  <c:v>15660</c:v>
                </c:pt>
                <c:pt idx="65">
                  <c:v>28377</c:v>
                </c:pt>
                <c:pt idx="66">
                  <c:v>31132</c:v>
                </c:pt>
                <c:pt idx="67">
                  <c:v>22253</c:v>
                </c:pt>
                <c:pt idx="68">
                  <c:v>11844</c:v>
                </c:pt>
                <c:pt idx="69">
                  <c:v>6838</c:v>
                </c:pt>
                <c:pt idx="70">
                  <c:v>5002</c:v>
                </c:pt>
                <c:pt idx="71">
                  <c:v>2360</c:v>
                </c:pt>
                <c:pt idx="72">
                  <c:v>1748</c:v>
                </c:pt>
                <c:pt idx="73">
                  <c:v>1528</c:v>
                </c:pt>
                <c:pt idx="74">
                  <c:v>1672</c:v>
                </c:pt>
                <c:pt idx="75">
                  <c:v>1382</c:v>
                </c:pt>
                <c:pt idx="76">
                  <c:v>2474</c:v>
                </c:pt>
                <c:pt idx="77">
                  <c:v>4357</c:v>
                </c:pt>
                <c:pt idx="78">
                  <c:v>5911</c:v>
                </c:pt>
                <c:pt idx="79">
                  <c:v>5751</c:v>
                </c:pt>
                <c:pt idx="80">
                  <c:v>4845</c:v>
                </c:pt>
                <c:pt idx="81">
                  <c:v>4326</c:v>
                </c:pt>
                <c:pt idx="82">
                  <c:v>4229</c:v>
                </c:pt>
                <c:pt idx="83">
                  <c:v>2859</c:v>
                </c:pt>
                <c:pt idx="84">
                  <c:v>2639</c:v>
                </c:pt>
                <c:pt idx="85">
                  <c:v>2183</c:v>
                </c:pt>
                <c:pt idx="86">
                  <c:v>2716</c:v>
                </c:pt>
                <c:pt idx="87">
                  <c:v>3431</c:v>
                </c:pt>
                <c:pt idx="88">
                  <c:v>8065</c:v>
                </c:pt>
                <c:pt idx="89">
                  <c:v>12913</c:v>
                </c:pt>
                <c:pt idx="90">
                  <c:v>17735</c:v>
                </c:pt>
                <c:pt idx="91">
                  <c:v>21852</c:v>
                </c:pt>
                <c:pt idx="92">
                  <c:v>21181</c:v>
                </c:pt>
                <c:pt idx="93">
                  <c:v>18058</c:v>
                </c:pt>
                <c:pt idx="94">
                  <c:v>23472</c:v>
                </c:pt>
                <c:pt idx="95">
                  <c:v>10707</c:v>
                </c:pt>
                <c:pt idx="96">
                  <c:v>7068</c:v>
                </c:pt>
                <c:pt idx="97">
                  <c:v>4060</c:v>
                </c:pt>
                <c:pt idx="98">
                  <c:v>3712</c:v>
                </c:pt>
                <c:pt idx="99">
                  <c:v>2152</c:v>
                </c:pt>
                <c:pt idx="100">
                  <c:v>1981</c:v>
                </c:pt>
                <c:pt idx="101">
                  <c:v>3741</c:v>
                </c:pt>
                <c:pt idx="102">
                  <c:v>7491</c:v>
                </c:pt>
                <c:pt idx="103">
                  <c:v>10258</c:v>
                </c:pt>
                <c:pt idx="104">
                  <c:v>7995</c:v>
                </c:pt>
                <c:pt idx="105">
                  <c:v>6336</c:v>
                </c:pt>
                <c:pt idx="106">
                  <c:v>5253</c:v>
                </c:pt>
                <c:pt idx="107">
                  <c:v>3884</c:v>
                </c:pt>
                <c:pt idx="108">
                  <c:v>3425</c:v>
                </c:pt>
                <c:pt idx="109">
                  <c:v>2477</c:v>
                </c:pt>
                <c:pt idx="110">
                  <c:v>2158</c:v>
                </c:pt>
                <c:pt idx="111">
                  <c:v>2140</c:v>
                </c:pt>
                <c:pt idx="112">
                  <c:v>3771</c:v>
                </c:pt>
                <c:pt idx="113">
                  <c:v>7259</c:v>
                </c:pt>
                <c:pt idx="114">
                  <c:v>8581</c:v>
                </c:pt>
                <c:pt idx="115">
                  <c:v>7708</c:v>
                </c:pt>
                <c:pt idx="116">
                  <c:v>5121</c:v>
                </c:pt>
                <c:pt idx="117">
                  <c:v>4167</c:v>
                </c:pt>
                <c:pt idx="118">
                  <c:v>4179</c:v>
                </c:pt>
                <c:pt idx="119">
                  <c:v>2975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7F-438E-9B93-6F831F790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0391472"/>
        <c:axId val="1920392720"/>
      </c:lineChart>
      <c:catAx>
        <c:axId val="192039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920392720"/>
        <c:crosses val="autoZero"/>
        <c:auto val="1"/>
        <c:lblAlgn val="ctr"/>
        <c:lblOffset val="100"/>
        <c:noMultiLvlLbl val="0"/>
      </c:catAx>
      <c:valAx>
        <c:axId val="19203927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sz="1200"/>
                  <a:t>number of reported cases</a:t>
                </a:r>
              </a:p>
            </c:rich>
          </c:tx>
          <c:layout>
            <c:manualLayout>
              <c:xMode val="edge"/>
              <c:yMode val="edge"/>
              <c:x val="2.1164021164021163E-2"/>
              <c:y val="0.177381998520903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92039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00391383191886E-2"/>
          <c:y val="6.4344866402469544E-2"/>
          <c:w val="0.90004469668745601"/>
          <c:h val="0.62670850987842519"/>
        </c:manualLayout>
      </c:layout>
      <c:lineChart>
        <c:grouping val="standard"/>
        <c:varyColors val="0"/>
        <c:ser>
          <c:idx val="0"/>
          <c:order val="0"/>
          <c:tx>
            <c:strRef>
              <c:f>'[HImonth-export.xlsx]CIbyPlace'!$J$1</c:f>
              <c:strCache>
                <c:ptCount val="1"/>
                <c:pt idx="0">
                  <c:v>ศาสนสถาน</c:v>
                </c:pt>
              </c:strCache>
            </c:strRef>
          </c:tx>
          <c:spPr>
            <a:ln w="28575" cap="rnd">
              <a:solidFill>
                <a:srgbClr val="000099"/>
              </a:solidFill>
              <a:round/>
            </a:ln>
            <a:effectLst/>
          </c:spPr>
          <c:marker>
            <c:symbol val="none"/>
          </c:marker>
          <c:cat>
            <c:strRef>
              <c:f>'[HImonth-export.xlsx]CIbyPlace'!$I$2:$I$13</c:f>
              <c:strCache>
                <c:ptCount val="12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  <c:pt idx="7">
                  <c:v>สิงหาคม</c:v>
                </c:pt>
                <c:pt idx="8">
                  <c:v>กันยายน</c:v>
                </c:pt>
                <c:pt idx="9">
                  <c:v>ตุลาคม</c:v>
                </c:pt>
                <c:pt idx="10">
                  <c:v>พฤศจิกายน</c:v>
                </c:pt>
                <c:pt idx="11">
                  <c:v>ธันวาคม</c:v>
                </c:pt>
              </c:strCache>
            </c:strRef>
          </c:cat>
          <c:val>
            <c:numRef>
              <c:f>'[HImonth-export.xlsx]CIbyPlace'!$J$2:$J$13</c:f>
              <c:numCache>
                <c:formatCode>0.00</c:formatCode>
                <c:ptCount val="12"/>
                <c:pt idx="0">
                  <c:v>8.27</c:v>
                </c:pt>
                <c:pt idx="1">
                  <c:v>8.9</c:v>
                </c:pt>
                <c:pt idx="2">
                  <c:v>6.04</c:v>
                </c:pt>
                <c:pt idx="3">
                  <c:v>8.43</c:v>
                </c:pt>
                <c:pt idx="4">
                  <c:v>7.1800000000000006</c:v>
                </c:pt>
                <c:pt idx="5">
                  <c:v>7.01</c:v>
                </c:pt>
                <c:pt idx="6">
                  <c:v>12.1</c:v>
                </c:pt>
                <c:pt idx="7">
                  <c:v>7.23</c:v>
                </c:pt>
                <c:pt idx="8">
                  <c:v>15.379999999999999</c:v>
                </c:pt>
                <c:pt idx="9">
                  <c:v>0</c:v>
                </c:pt>
                <c:pt idx="10">
                  <c:v>5.48</c:v>
                </c:pt>
                <c:pt idx="11">
                  <c:v>6.370000000000001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CD6-41D6-9297-FBEBBA8865C5}"/>
            </c:ext>
          </c:extLst>
        </c:ser>
        <c:ser>
          <c:idx val="1"/>
          <c:order val="1"/>
          <c:tx>
            <c:strRef>
              <c:f>'[HImonth-export.xlsx]CIbyPlace'!$K$1</c:f>
              <c:strCache>
                <c:ptCount val="1"/>
                <c:pt idx="0">
                  <c:v>สถานศึกษา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'[HImonth-export.xlsx]CIbyPlace'!$I$2:$I$13</c:f>
              <c:strCache>
                <c:ptCount val="12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  <c:pt idx="7">
                  <c:v>สิงหาคม</c:v>
                </c:pt>
                <c:pt idx="8">
                  <c:v>กันยายน</c:v>
                </c:pt>
                <c:pt idx="9">
                  <c:v>ตุลาคม</c:v>
                </c:pt>
                <c:pt idx="10">
                  <c:v>พฤศจิกายน</c:v>
                </c:pt>
                <c:pt idx="11">
                  <c:v>ธันวาคม</c:v>
                </c:pt>
              </c:strCache>
            </c:strRef>
          </c:cat>
          <c:val>
            <c:numRef>
              <c:f>'[HImonth-export.xlsx]CIbyPlace'!$K$2:$K$13</c:f>
              <c:numCache>
                <c:formatCode>0.00</c:formatCode>
                <c:ptCount val="12"/>
                <c:pt idx="0">
                  <c:v>4.1099999999999994</c:v>
                </c:pt>
                <c:pt idx="1">
                  <c:v>2.8000000000000003</c:v>
                </c:pt>
                <c:pt idx="2">
                  <c:v>4.95</c:v>
                </c:pt>
                <c:pt idx="3">
                  <c:v>5.09</c:v>
                </c:pt>
                <c:pt idx="4">
                  <c:v>3.3099999999999996</c:v>
                </c:pt>
                <c:pt idx="5">
                  <c:v>2.59</c:v>
                </c:pt>
                <c:pt idx="6">
                  <c:v>10.75</c:v>
                </c:pt>
                <c:pt idx="7">
                  <c:v>3.4299999999999997</c:v>
                </c:pt>
                <c:pt idx="8">
                  <c:v>0.3</c:v>
                </c:pt>
                <c:pt idx="9">
                  <c:v>8.7900000000000009</c:v>
                </c:pt>
                <c:pt idx="10">
                  <c:v>4.3099999999999996</c:v>
                </c:pt>
                <c:pt idx="11">
                  <c:v>2.9899999999999998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CD6-41D6-9297-FBEBBA8865C5}"/>
            </c:ext>
          </c:extLst>
        </c:ser>
        <c:ser>
          <c:idx val="2"/>
          <c:order val="2"/>
          <c:tx>
            <c:strRef>
              <c:f>'[HImonth-export.xlsx]CIbyPlace'!$L$1</c:f>
              <c:strCache>
                <c:ptCount val="1"/>
                <c:pt idx="0">
                  <c:v>สาธารณสุข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'[HImonth-export.xlsx]CIbyPlace'!$I$2:$I$13</c:f>
              <c:strCache>
                <c:ptCount val="12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  <c:pt idx="7">
                  <c:v>สิงหาคม</c:v>
                </c:pt>
                <c:pt idx="8">
                  <c:v>กันยายน</c:v>
                </c:pt>
                <c:pt idx="9">
                  <c:v>ตุลาคม</c:v>
                </c:pt>
                <c:pt idx="10">
                  <c:v>พฤศจิกายน</c:v>
                </c:pt>
                <c:pt idx="11">
                  <c:v>ธันวาคม</c:v>
                </c:pt>
              </c:strCache>
            </c:strRef>
          </c:cat>
          <c:val>
            <c:numRef>
              <c:f>'[HImonth-export.xlsx]CIbyPlace'!$L$2:$L$13</c:f>
              <c:numCache>
                <c:formatCode>0.00</c:formatCode>
                <c:ptCount val="12"/>
                <c:pt idx="0">
                  <c:v>3.91</c:v>
                </c:pt>
                <c:pt idx="1">
                  <c:v>2.31</c:v>
                </c:pt>
                <c:pt idx="2">
                  <c:v>1.7999999999999998</c:v>
                </c:pt>
                <c:pt idx="3">
                  <c:v>2.54</c:v>
                </c:pt>
                <c:pt idx="4">
                  <c:v>7.13</c:v>
                </c:pt>
                <c:pt idx="5">
                  <c:v>8.3099999999999987</c:v>
                </c:pt>
                <c:pt idx="6">
                  <c:v>4.22</c:v>
                </c:pt>
                <c:pt idx="7">
                  <c:v>5.71</c:v>
                </c:pt>
                <c:pt idx="8">
                  <c:v>1.71</c:v>
                </c:pt>
                <c:pt idx="9">
                  <c:v>0</c:v>
                </c:pt>
                <c:pt idx="10">
                  <c:v>5.58</c:v>
                </c:pt>
                <c:pt idx="11">
                  <c:v>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CD6-41D6-9297-FBEBBA8865C5}"/>
            </c:ext>
          </c:extLst>
        </c:ser>
        <c:ser>
          <c:idx val="3"/>
          <c:order val="3"/>
          <c:tx>
            <c:strRef>
              <c:f>'[HImonth-export.xlsx]CIbyPlace'!$M$1</c:f>
              <c:strCache>
                <c:ptCount val="1"/>
                <c:pt idx="0">
                  <c:v>โรงงาน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'[HImonth-export.xlsx]CIbyPlace'!$I$2:$I$13</c:f>
              <c:strCache>
                <c:ptCount val="12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  <c:pt idx="7">
                  <c:v>สิงหาคม</c:v>
                </c:pt>
                <c:pt idx="8">
                  <c:v>กันยายน</c:v>
                </c:pt>
                <c:pt idx="9">
                  <c:v>ตุลาคม</c:v>
                </c:pt>
                <c:pt idx="10">
                  <c:v>พฤศจิกายน</c:v>
                </c:pt>
                <c:pt idx="11">
                  <c:v>ธันวาคม</c:v>
                </c:pt>
              </c:strCache>
            </c:strRef>
          </c:cat>
          <c:val>
            <c:numRef>
              <c:f>'[HImonth-export.xlsx]CIbyPlace'!$M$2:$M$13</c:f>
              <c:numCache>
                <c:formatCode>0.00</c:formatCode>
                <c:ptCount val="12"/>
                <c:pt idx="0">
                  <c:v>10.83</c:v>
                </c:pt>
                <c:pt idx="1">
                  <c:v>11.86</c:v>
                </c:pt>
                <c:pt idx="2">
                  <c:v>3.4099999999999997</c:v>
                </c:pt>
                <c:pt idx="3">
                  <c:v>6.3100000000000005</c:v>
                </c:pt>
                <c:pt idx="4">
                  <c:v>16.669999999999998</c:v>
                </c:pt>
                <c:pt idx="5">
                  <c:v>0</c:v>
                </c:pt>
                <c:pt idx="6">
                  <c:v>6.9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4.47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ACD6-41D6-9297-FBEBBA8865C5}"/>
            </c:ext>
          </c:extLst>
        </c:ser>
        <c:ser>
          <c:idx val="4"/>
          <c:order val="4"/>
          <c:tx>
            <c:strRef>
              <c:f>'[HImonth-export.xlsx]CIbyPlace'!$N$1</c:f>
              <c:strCache>
                <c:ptCount val="1"/>
                <c:pt idx="0">
                  <c:v>โรงแรม/รีสอร์ท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'[HImonth-export.xlsx]CIbyPlace'!$I$2:$I$13</c:f>
              <c:strCache>
                <c:ptCount val="12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  <c:pt idx="7">
                  <c:v>สิงหาคม</c:v>
                </c:pt>
                <c:pt idx="8">
                  <c:v>กันยายน</c:v>
                </c:pt>
                <c:pt idx="9">
                  <c:v>ตุลาคม</c:v>
                </c:pt>
                <c:pt idx="10">
                  <c:v>พฤศจิกายน</c:v>
                </c:pt>
                <c:pt idx="11">
                  <c:v>ธันวาคม</c:v>
                </c:pt>
              </c:strCache>
            </c:strRef>
          </c:cat>
          <c:val>
            <c:numRef>
              <c:f>'[HImonth-export.xlsx]CIbyPlace'!$N$2:$N$13</c:f>
              <c:numCache>
                <c:formatCode>0.00</c:formatCode>
                <c:ptCount val="12"/>
                <c:pt idx="0">
                  <c:v>2.3800000000000003</c:v>
                </c:pt>
                <c:pt idx="1">
                  <c:v>4.88</c:v>
                </c:pt>
                <c:pt idx="2">
                  <c:v>5.3900000000000006</c:v>
                </c:pt>
                <c:pt idx="3">
                  <c:v>3.62</c:v>
                </c:pt>
                <c:pt idx="4">
                  <c:v>7.0499999999999989</c:v>
                </c:pt>
                <c:pt idx="5">
                  <c:v>15.870000000000001</c:v>
                </c:pt>
                <c:pt idx="6">
                  <c:v>17.599999999999998</c:v>
                </c:pt>
                <c:pt idx="7">
                  <c:v>0.76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6.49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ACD6-41D6-9297-FBEBBA886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357775"/>
        <c:axId val="15356639"/>
      </c:lineChart>
      <c:catAx>
        <c:axId val="6535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356639"/>
        <c:crosses val="autoZero"/>
        <c:auto val="1"/>
        <c:lblAlgn val="ctr"/>
        <c:lblOffset val="100"/>
        <c:noMultiLvlLbl val="0"/>
      </c:catAx>
      <c:valAx>
        <c:axId val="15356639"/>
        <c:scaling>
          <c:orientation val="minMax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535777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0.03072</cdr:x>
      <cdr:y>0.72586</cdr:y>
    </cdr:from>
    <cdr:to>
      <cdr:x>0.96151</cdr:x>
      <cdr:y>0.89257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6AFA8293-3135-41D8-912C-32B4FE2BC7A4}"/>
            </a:ext>
          </a:extLst>
        </cdr:cNvPr>
        <cdr:cNvSpPr/>
      </cdr:nvSpPr>
      <cdr:spPr>
        <a:xfrm xmlns:a="http://schemas.openxmlformats.org/drawingml/2006/main">
          <a:off x="261258" y="3255929"/>
          <a:ext cx="7914898" cy="74783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F1C89-7C0C-4B95-9FE9-DBFFED1AA8CF}" type="datetimeFigureOut">
              <a:rPr lang="th-TH" smtClean="0"/>
              <a:t>22/04/61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1E6E5-05B3-4535-964B-FFBFD10978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041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E6E5-05B3-4535-964B-FFBFD1097838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0248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E6E5-05B3-4535-964B-FFBFD1097838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7242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E6E5-05B3-4535-964B-FFBFD1097838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0925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E6E5-05B3-4535-964B-FFBFD1097838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2265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E6E5-05B3-4535-964B-FFBFD1097838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019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E6E5-05B3-4535-964B-FFBFD1097838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6756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E6E5-05B3-4535-964B-FFBFD1097838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177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https://www.tmd.go.th/en/archive/thailand_climate.pdf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E6E5-05B3-4535-964B-FFBFD1097838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5180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E6E5-05B3-4535-964B-FFBFD1097838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9635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E6E5-05B3-4535-964B-FFBFD1097838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3296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1031AEB6-5564-4B64-B88E-0007D04596CD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76373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1E6E5-05B3-4535-964B-FFBFD1097838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5577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1E6E5-05B3-4535-964B-FFBFD109783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5245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This map show geographical distribution of dengue in Thailand. Dengue cases spread throughout Thailand and high risk of dengue transmission presents in urban area  </a:t>
            </a:r>
            <a:endParaRPr lang="th-TH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03B38E43-D538-48AD-888D-20CC1305E3B9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89358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E5AF7A3-5607-4DEF-AE2A-F285586486AD}" type="slidenum">
              <a:rPr lang="en-US" altLang="th-TH" sz="1200" smtClean="0"/>
              <a:pPr/>
              <a:t>11</a:t>
            </a:fld>
            <a:endParaRPr lang="en-US" altLang="th-TH" sz="1200" smtClean="0"/>
          </a:p>
        </p:txBody>
      </p:sp>
    </p:spTree>
    <p:extLst>
      <p:ext uri="{BB962C8B-B14F-4D97-AF65-F5344CB8AC3E}">
        <p14:creationId xmlns:p14="http://schemas.microsoft.com/office/powerpoint/2010/main" val="376824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552598"/>
          </a:xfrm>
        </p:spPr>
        <p:txBody>
          <a:bodyPr anchor="b">
            <a:normAutofit/>
          </a:bodyPr>
          <a:lstStyle>
            <a:lvl1pPr algn="ctr">
              <a:defRPr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FC42-7FD9-4714-8C98-234F8FB594AE}" type="datetime1">
              <a:rPr lang="th-TH" smtClean="0"/>
              <a:t>22/04/61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080F70-BD77-4FD3-8D11-B4334296A2D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356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9C28-1C21-4A5E-87A6-392A7ED403C3}" type="datetime1">
              <a:rPr lang="th-TH" smtClean="0"/>
              <a:t>22/04/61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0F70-BD77-4FD3-8D11-B4334296A2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935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D4BE-CE2F-48F9-ADCE-E60118D1B011}" type="datetime1">
              <a:rPr lang="th-TH" smtClean="0"/>
              <a:t>22/04/61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0F70-BD77-4FD3-8D11-B4334296A2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535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B3FF-98D5-4E82-8694-27C73D05AD48}" type="datetime1">
              <a:rPr lang="th-TH" smtClean="0"/>
              <a:t>22/04/61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9688" y="6012916"/>
            <a:ext cx="205740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080F70-BD77-4FD3-8D11-B4334296A2D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587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4E92-BA46-4102-9D5A-9CA24AD9FB9B}" type="datetime1">
              <a:rPr lang="th-TH" smtClean="0"/>
              <a:t>22/04/61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0F70-BD77-4FD3-8D11-B4334296A2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019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062D-86B7-4206-BCD6-6DDDE457E44E}" type="datetime1">
              <a:rPr lang="th-TH" smtClean="0"/>
              <a:t>22/04/61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0F70-BD77-4FD3-8D11-B4334296A2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409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1F2C-8FF1-445D-BDEA-577E154771CA}" type="datetime1">
              <a:rPr lang="th-TH" smtClean="0"/>
              <a:t>22/04/61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0F70-BD77-4FD3-8D11-B4334296A2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441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8F5D-DF46-4999-A8F0-06DD0B09838A}" type="datetime1">
              <a:rPr lang="th-TH" smtClean="0"/>
              <a:t>22/04/61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0F70-BD77-4FD3-8D11-B4334296A2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511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40CC-94C1-4DC8-9672-C61B048A5A4F}" type="datetime1">
              <a:rPr lang="th-TH" smtClean="0"/>
              <a:t>22/04/61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0F70-BD77-4FD3-8D11-B4334296A2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283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3E88-24E6-4AC8-9AFB-16B84FE801E0}" type="datetime1">
              <a:rPr lang="th-TH" smtClean="0"/>
              <a:t>22/04/61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0F70-BD77-4FD3-8D11-B4334296A2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667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93A5-D48D-459B-8E72-D5D571A3CC44}" type="datetime1">
              <a:rPr lang="th-TH" smtClean="0"/>
              <a:t>22/04/61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0F70-BD77-4FD3-8D11-B4334296A2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360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B70BA-BF6F-40D5-B785-FAA8189DC20A}" type="datetime1">
              <a:rPr lang="th-TH" smtClean="0"/>
              <a:t>22/04/61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80F70-BD77-4FD3-8D11-B4334296A2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697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E7BCD-E7E2-4F12-A0B0-0AED73EAF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489" y="923826"/>
            <a:ext cx="8099981" cy="93325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600" dirty="0" smtClean="0"/>
              <a:t>Dengue Epidemiology in Thailand</a:t>
            </a:r>
            <a:endParaRPr lang="th-TH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22DDEE-5083-4B18-85D9-B9900939A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7986" y="5306768"/>
            <a:ext cx="5631878" cy="1221041"/>
          </a:xfrm>
        </p:spPr>
        <p:txBody>
          <a:bodyPr>
            <a:normAutofit/>
          </a:bodyPr>
          <a:lstStyle/>
          <a:p>
            <a:pPr algn="r"/>
            <a:r>
              <a:rPr lang="en-US" sz="1600" dirty="0" smtClean="0"/>
              <a:t>Darin Areechokchai </a:t>
            </a:r>
            <a:r>
              <a:rPr lang="en-US" sz="1600" dirty="0"/>
              <a:t>M.D., </a:t>
            </a:r>
            <a:r>
              <a:rPr lang="en-US" sz="1600" dirty="0" smtClean="0"/>
              <a:t>M.C.T.M.</a:t>
            </a:r>
            <a:endParaRPr lang="en-US" sz="1600" dirty="0"/>
          </a:p>
          <a:p>
            <a:pPr algn="r"/>
            <a:r>
              <a:rPr lang="en-US" sz="1600" dirty="0" smtClean="0"/>
              <a:t>Deputy director</a:t>
            </a:r>
            <a:r>
              <a:rPr lang="en-US" sz="1600" dirty="0"/>
              <a:t>, Bureau of Vector Borne Diseases</a:t>
            </a:r>
          </a:p>
          <a:p>
            <a:pPr algn="r"/>
            <a:r>
              <a:rPr lang="en-US" sz="1600" dirty="0"/>
              <a:t>Department of Disease Control, MOPH Thailand</a:t>
            </a:r>
            <a:endParaRPr lang="th-TH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942" y="2293904"/>
            <a:ext cx="3397696" cy="199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2"/>
          <p:cNvSpPr>
            <a:spLocks noChangeArrowheads="1"/>
          </p:cNvSpPr>
          <p:nvPr/>
        </p:nvSpPr>
        <p:spPr bwMode="auto">
          <a:xfrm>
            <a:off x="3851275" y="1063625"/>
            <a:ext cx="4919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IN" altLang="en-US" b="1">
                <a:solidFill>
                  <a:schemeClr val="bg1"/>
                </a:solidFill>
              </a:rPr>
              <a:t>Geographical Distribution of dengue, in Thailand</a:t>
            </a:r>
            <a:endParaRPr lang="en-US" altLang="th-TH" b="1">
              <a:solidFill>
                <a:schemeClr val="bg1"/>
              </a:solidFill>
            </a:endParaRPr>
          </a:p>
        </p:txBody>
      </p:sp>
      <p:pic>
        <p:nvPicPr>
          <p:cNvPr id="2048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6" t="10298" r="33507" b="12222"/>
          <a:stretch>
            <a:fillRect/>
          </a:stretch>
        </p:blipFill>
        <p:spPr bwMode="auto">
          <a:xfrm>
            <a:off x="717139" y="1314602"/>
            <a:ext cx="2806811" cy="49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/>
          </p:cNvPr>
          <p:cNvSpPr/>
          <p:nvPr/>
        </p:nvSpPr>
        <p:spPr>
          <a:xfrm>
            <a:off x="4551599" y="1517850"/>
            <a:ext cx="42326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Dengue </a:t>
            </a: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spreads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throughout </a:t>
            </a: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Thailand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237 of 983 districts are high risk</a:t>
            </a: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dengue transmission </a:t>
            </a: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presents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urban </a:t>
            </a: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areas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Bangkok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perimeter, and municipalities in the south are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hyperendemic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6EEB33-9BA6-43FD-B69F-74553AC9B0F0}"/>
              </a:ext>
            </a:extLst>
          </p:cNvPr>
          <p:cNvGrpSpPr/>
          <p:nvPr/>
        </p:nvGrpSpPr>
        <p:grpSpPr>
          <a:xfrm>
            <a:off x="193964" y="5893145"/>
            <a:ext cx="8841754" cy="830641"/>
            <a:chOff x="193964" y="5863644"/>
            <a:chExt cx="8841754" cy="8306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732C0C-7855-4B40-BDD9-41342847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3964" y="5863644"/>
              <a:ext cx="780035" cy="7478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93DA41A-A46A-487E-9C1B-D7657C17626D}"/>
                </a:ext>
              </a:extLst>
            </p:cNvPr>
            <p:cNvCxnSpPr>
              <a:cxnSpLocks/>
            </p:cNvCxnSpPr>
            <p:nvPr/>
          </p:nvCxnSpPr>
          <p:spPr>
            <a:xfrm>
              <a:off x="955959" y="6220687"/>
              <a:ext cx="7564581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6A5C5D-B381-47D6-BE51-4AC440FF5D12}"/>
                </a:ext>
              </a:extLst>
            </p:cNvPr>
            <p:cNvSpPr txBox="1"/>
            <p:nvPr/>
          </p:nvSpPr>
          <p:spPr>
            <a:xfrm>
              <a:off x="583981" y="6386508"/>
              <a:ext cx="8451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36600"/>
                  </a:solidFill>
                </a:rPr>
                <a:t>APEC Conference on Severe Dengue Prevention and Strategies for Reducing Disease Burden, Tainan, 3</a:t>
              </a:r>
              <a:r>
                <a:rPr lang="en-US" sz="1400" baseline="30000" dirty="0">
                  <a:solidFill>
                    <a:srgbClr val="336600"/>
                  </a:solidFill>
                </a:rPr>
                <a:t>rd</a:t>
              </a:r>
              <a:r>
                <a:rPr lang="en-US" sz="1400" dirty="0">
                  <a:solidFill>
                    <a:srgbClr val="336600"/>
                  </a:solidFill>
                </a:rPr>
                <a:t> May 2018</a:t>
              </a:r>
              <a:endParaRPr lang="th-TH" sz="1100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32260" y="305140"/>
            <a:ext cx="8438678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of dengue transmission by district,</a:t>
            </a:r>
          </a:p>
          <a:p>
            <a:pPr algn="ctr"/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2013 - 2017 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9056" y="4380897"/>
            <a:ext cx="1170000" cy="953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466836" y="4626569"/>
            <a:ext cx="1057114" cy="1415598"/>
            <a:chOff x="3748713" y="4420278"/>
            <a:chExt cx="1057114" cy="1415598"/>
          </a:xfrm>
          <a:solidFill>
            <a:schemeClr val="bg1"/>
          </a:solidFill>
        </p:grpSpPr>
        <p:sp>
          <p:nvSpPr>
            <p:cNvPr id="5" name="TextBox 4"/>
            <p:cNvSpPr txBox="1"/>
            <p:nvPr/>
          </p:nvSpPr>
          <p:spPr>
            <a:xfrm>
              <a:off x="3932546" y="4420278"/>
              <a:ext cx="75572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en-US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ery low</a:t>
              </a:r>
              <a:endPara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761295" y="4479569"/>
              <a:ext cx="179110" cy="15841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53436" y="4763946"/>
              <a:ext cx="179110" cy="158419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65632" y="4705743"/>
              <a:ext cx="417102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</a:t>
              </a:r>
              <a:r>
                <a:rPr lang="en-US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ow</a:t>
              </a:r>
              <a:endPara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55004" y="5048322"/>
              <a:ext cx="179110" cy="15841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7773" y="4990121"/>
              <a:ext cx="732893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medium</a:t>
              </a:r>
              <a:endPara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56572" y="5342127"/>
              <a:ext cx="179110" cy="15841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59344" y="5293353"/>
              <a:ext cx="478016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high</a:t>
              </a:r>
              <a:endPara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48713" y="5617078"/>
              <a:ext cx="179110" cy="15841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89193" y="5558877"/>
              <a:ext cx="816634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en-US" sz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ery high</a:t>
              </a:r>
              <a:endPara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998531" y="4349788"/>
            <a:ext cx="2404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of dengue transmission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53157" y="6067625"/>
            <a:ext cx="2057400" cy="365125"/>
          </a:xfrm>
        </p:spPr>
        <p:txBody>
          <a:bodyPr/>
          <a:lstStyle/>
          <a:p>
            <a:fld id="{6D080F70-BD77-4FD3-8D11-B4334296A2DD}" type="slidenum">
              <a:rPr lang="th-TH" sz="11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fld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56EEB33-9BA6-43FD-B69F-74553AC9B0F0}"/>
              </a:ext>
            </a:extLst>
          </p:cNvPr>
          <p:cNvGrpSpPr/>
          <p:nvPr/>
        </p:nvGrpSpPr>
        <p:grpSpPr>
          <a:xfrm>
            <a:off x="175110" y="5957914"/>
            <a:ext cx="8841754" cy="830641"/>
            <a:chOff x="193964" y="5863644"/>
            <a:chExt cx="8841754" cy="8306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732C0C-7855-4B40-BDD9-41342847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3964" y="5863644"/>
              <a:ext cx="780035" cy="7478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93DA41A-A46A-487E-9C1B-D7657C17626D}"/>
                </a:ext>
              </a:extLst>
            </p:cNvPr>
            <p:cNvCxnSpPr>
              <a:cxnSpLocks/>
            </p:cNvCxnSpPr>
            <p:nvPr/>
          </p:nvCxnSpPr>
          <p:spPr>
            <a:xfrm>
              <a:off x="955959" y="6220687"/>
              <a:ext cx="7564581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6A5C5D-B381-47D6-BE51-4AC440FF5D12}"/>
                </a:ext>
              </a:extLst>
            </p:cNvPr>
            <p:cNvSpPr txBox="1"/>
            <p:nvPr/>
          </p:nvSpPr>
          <p:spPr>
            <a:xfrm>
              <a:off x="583981" y="6386508"/>
              <a:ext cx="8451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36600"/>
                  </a:solidFill>
                </a:rPr>
                <a:t>APEC Conference on Severe Dengue Prevention and Strategies for Reducing Disease Burden, Tainan, 3</a:t>
              </a:r>
              <a:r>
                <a:rPr lang="en-US" sz="1400" baseline="30000" dirty="0">
                  <a:solidFill>
                    <a:srgbClr val="336600"/>
                  </a:solidFill>
                </a:rPr>
                <a:t>rd</a:t>
              </a:r>
              <a:r>
                <a:rPr lang="en-US" sz="1400" dirty="0">
                  <a:solidFill>
                    <a:srgbClr val="336600"/>
                  </a:solidFill>
                </a:rPr>
                <a:t> </a:t>
              </a:r>
              <a:r>
                <a:rPr lang="en-US" sz="1400" dirty="0" smtClean="0">
                  <a:solidFill>
                    <a:srgbClr val="336600"/>
                  </a:solidFill>
                </a:rPr>
                <a:t>May 2018</a:t>
              </a:r>
              <a:endParaRPr lang="th-TH" sz="1100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22530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840788"/>
              </p:ext>
            </p:extLst>
          </p:nvPr>
        </p:nvGraphicFramePr>
        <p:xfrm>
          <a:off x="84842" y="1069297"/>
          <a:ext cx="7239785" cy="4805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Chart" r:id="rId5" imgW="8449788" imgH="4224894" progId="Excel.Chart.8">
                  <p:embed/>
                </p:oleObj>
              </mc:Choice>
              <mc:Fallback>
                <p:oleObj name="Chart" r:id="rId5" imgW="8449788" imgH="4224894" progId="Excel.Chart.8">
                  <p:embed/>
                  <p:pic>
                    <p:nvPicPr>
                      <p:cNvPr id="2253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42" y="1069297"/>
                        <a:ext cx="7239785" cy="48058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24394" y="380256"/>
            <a:ext cx="831928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n-IN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distribution of dengue cases, </a:t>
            </a:r>
            <a:r>
              <a:rPr lang="en-IN" alt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2008-2017</a:t>
            </a:r>
            <a:endParaRPr lang="en-US" alt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9120" y="5396344"/>
            <a:ext cx="1001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group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7557" y="4440024"/>
            <a:ext cx="2125870" cy="18466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86274" y="6201165"/>
            <a:ext cx="2057400" cy="365125"/>
          </a:xfrm>
        </p:spPr>
        <p:txBody>
          <a:bodyPr/>
          <a:lstStyle/>
          <a:p>
            <a:fld id="{6D080F70-BD77-4FD3-8D11-B4334296A2DD}" type="slidenum">
              <a:rPr lang="th-TH" sz="11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fld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40" y="365127"/>
            <a:ext cx="8925635" cy="78128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Dengue morbidity and mortality by age group, 2017</a:t>
            </a:r>
            <a:endParaRPr lang="th-TH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600495"/>
              </p:ext>
            </p:extLst>
          </p:nvPr>
        </p:nvGraphicFramePr>
        <p:xfrm>
          <a:off x="218364" y="1327126"/>
          <a:ext cx="8708819" cy="449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436">
                  <a:extLst>
                    <a:ext uri="{9D8B030D-6E8A-4147-A177-3AD203B41FA5}">
                      <a16:colId xmlns:a16="http://schemas.microsoft.com/office/drawing/2014/main" val="1215478141"/>
                    </a:ext>
                  </a:extLst>
                </a:gridCol>
                <a:gridCol w="1591593">
                  <a:extLst>
                    <a:ext uri="{9D8B030D-6E8A-4147-A177-3AD203B41FA5}">
                      <a16:colId xmlns:a16="http://schemas.microsoft.com/office/drawing/2014/main" val="3583112218"/>
                    </a:ext>
                  </a:extLst>
                </a:gridCol>
                <a:gridCol w="2656630">
                  <a:extLst>
                    <a:ext uri="{9D8B030D-6E8A-4147-A177-3AD203B41FA5}">
                      <a16:colId xmlns:a16="http://schemas.microsoft.com/office/drawing/2014/main" val="838081915"/>
                    </a:ext>
                  </a:extLst>
                </a:gridCol>
                <a:gridCol w="1213956">
                  <a:extLst>
                    <a:ext uri="{9D8B030D-6E8A-4147-A177-3AD203B41FA5}">
                      <a16:colId xmlns:a16="http://schemas.microsoft.com/office/drawing/2014/main" val="463961165"/>
                    </a:ext>
                  </a:extLst>
                </a:gridCol>
                <a:gridCol w="1636204">
                  <a:extLst>
                    <a:ext uri="{9D8B030D-6E8A-4147-A177-3AD203B41FA5}">
                      <a16:colId xmlns:a16="http://schemas.microsoft.com/office/drawing/2014/main" val="3560968564"/>
                    </a:ext>
                  </a:extLst>
                </a:gridCol>
              </a:tblGrid>
              <a:tr h="61354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Age</a:t>
                      </a:r>
                      <a:r>
                        <a:rPr lang="en-US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group (</a:t>
                      </a:r>
                      <a:r>
                        <a:rPr lang="en-US" b="1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yrs</a:t>
                      </a:r>
                      <a:r>
                        <a:rPr lang="en-US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Cases</a:t>
                      </a:r>
                      <a:endParaRPr lang="th-TH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Morbidity rate</a:t>
                      </a:r>
                    </a:p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100,000</a:t>
                      </a:r>
                      <a:r>
                        <a:rPr lang="en-US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pop</a:t>
                      </a:r>
                      <a:endParaRPr lang="th-TH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Deaths</a:t>
                      </a:r>
                      <a:endParaRPr lang="th-TH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CFR</a:t>
                      </a:r>
                      <a:r>
                        <a:rPr lang="en-US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(%)</a:t>
                      </a:r>
                      <a:endParaRPr lang="th-TH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865888"/>
                  </a:ext>
                </a:extLst>
              </a:tr>
              <a:tr h="642802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– 14 </a:t>
                      </a:r>
                      <a:endParaRPr lang="th-TH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0332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170.6</a:t>
                      </a:r>
                      <a:endParaRPr lang="en-US" sz="2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0.09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639563"/>
                  </a:ext>
                </a:extLst>
              </a:tr>
              <a:tr h="642802">
                <a:tc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– 24 </a:t>
                      </a:r>
                      <a:endParaRPr lang="th-TH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3140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137.5</a:t>
                      </a:r>
                      <a:endParaRPr lang="en-US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0.09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4710385"/>
                  </a:ext>
                </a:extLst>
              </a:tr>
              <a:tr h="642802">
                <a:tc>
                  <a:txBody>
                    <a:bodyPr/>
                    <a:lstStyle/>
                    <a:p>
                      <a:pPr algn="l"/>
                      <a:r>
                        <a:rPr lang="th-TH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– 34</a:t>
                      </a:r>
                      <a:r>
                        <a:rPr lang="th-TH" sz="20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6332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65.1</a:t>
                      </a:r>
                      <a:endParaRPr lang="en-US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0.11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4468923"/>
                  </a:ext>
                </a:extLst>
              </a:tr>
              <a:tr h="642802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r>
                        <a:rPr lang="en-US" sz="2000" b="0" baseline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54</a:t>
                      </a:r>
                      <a:endParaRPr lang="th-TH" sz="2000" b="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1449</a:t>
                      </a:r>
                      <a:endParaRPr lang="th-TH" sz="2000" b="0" i="0" u="none" strike="noStrike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54.6</a:t>
                      </a:r>
                      <a:endParaRPr lang="en-US" sz="20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  <a:endParaRPr lang="th-TH" sz="2000" b="0" i="0" u="none" strike="noStrike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0.24</a:t>
                      </a:r>
                      <a:endParaRPr lang="th-TH" sz="2000" b="0" i="0" u="none" strike="noStrike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6818291"/>
                  </a:ext>
                </a:extLst>
              </a:tr>
              <a:tr h="642802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</a:t>
                      </a:r>
                      <a:r>
                        <a:rPr lang="en-US" sz="2000" b="0" baseline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endParaRPr lang="th-TH" sz="2000" b="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2708</a:t>
                      </a:r>
                      <a:endParaRPr lang="th-TH" sz="2000" b="0" i="0" u="none" strike="noStrike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18.6</a:t>
                      </a:r>
                      <a:endParaRPr lang="th-TH" sz="2000" b="0" i="0" u="none" strike="noStrike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th-TH" sz="2000" b="0" i="0" u="none" strike="noStrike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0.22</a:t>
                      </a:r>
                      <a:endParaRPr lang="th-TH" sz="2000" b="0" i="0" u="none" strike="noStrike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5788314"/>
                  </a:ext>
                </a:extLst>
              </a:tr>
              <a:tr h="642802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53961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97.7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0.13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138164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756EEB33-9BA6-43FD-B69F-74553AC9B0F0}"/>
              </a:ext>
            </a:extLst>
          </p:cNvPr>
          <p:cNvGrpSpPr/>
          <p:nvPr/>
        </p:nvGrpSpPr>
        <p:grpSpPr>
          <a:xfrm>
            <a:off x="175110" y="5910779"/>
            <a:ext cx="8841754" cy="830641"/>
            <a:chOff x="193964" y="5863644"/>
            <a:chExt cx="8841754" cy="8306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732C0C-7855-4B40-BDD9-41342847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964" y="5863644"/>
              <a:ext cx="780035" cy="747831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93DA41A-A46A-487E-9C1B-D7657C17626D}"/>
                </a:ext>
              </a:extLst>
            </p:cNvPr>
            <p:cNvCxnSpPr>
              <a:cxnSpLocks/>
            </p:cNvCxnSpPr>
            <p:nvPr/>
          </p:nvCxnSpPr>
          <p:spPr>
            <a:xfrm>
              <a:off x="955959" y="6220687"/>
              <a:ext cx="7564581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6A5C5D-B381-47D6-BE51-4AC440FF5D12}"/>
                </a:ext>
              </a:extLst>
            </p:cNvPr>
            <p:cNvSpPr txBox="1"/>
            <p:nvPr/>
          </p:nvSpPr>
          <p:spPr>
            <a:xfrm>
              <a:off x="583981" y="6386508"/>
              <a:ext cx="8451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36600"/>
                  </a:solidFill>
                </a:rPr>
                <a:t>APEC Conference on Severe Dengue Prevention and Strategies for Reducing Disease Burden, Tainan, 3</a:t>
              </a:r>
              <a:r>
                <a:rPr lang="en-US" sz="1400" baseline="30000" dirty="0">
                  <a:solidFill>
                    <a:srgbClr val="336600"/>
                  </a:solidFill>
                </a:rPr>
                <a:t>rd</a:t>
              </a:r>
              <a:r>
                <a:rPr lang="en-US" sz="1400" dirty="0">
                  <a:solidFill>
                    <a:srgbClr val="336600"/>
                  </a:solidFill>
                </a:rPr>
                <a:t> </a:t>
              </a:r>
              <a:r>
                <a:rPr lang="en-US" sz="1400" dirty="0" smtClean="0">
                  <a:solidFill>
                    <a:srgbClr val="336600"/>
                  </a:solidFill>
                </a:rPr>
                <a:t>May 2018</a:t>
              </a:r>
              <a:endParaRPr lang="th-TH" sz="1100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58957" y="6085259"/>
            <a:ext cx="2057400" cy="365125"/>
          </a:xfrm>
        </p:spPr>
        <p:txBody>
          <a:bodyPr/>
          <a:lstStyle/>
          <a:p>
            <a:fld id="{6D080F70-BD77-4FD3-8D11-B4334296A2DD}" type="slidenum">
              <a:rPr lang="th-TH" smtClean="0"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454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3805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0099"/>
                </a:solidFill>
              </a:rPr>
              <a:t>Characteristics of</a:t>
            </a:r>
            <a:br>
              <a:rPr lang="en-US" sz="4000" dirty="0" smtClean="0">
                <a:solidFill>
                  <a:srgbClr val="000099"/>
                </a:solidFill>
              </a:rPr>
            </a:br>
            <a:r>
              <a:rPr lang="en-US" sz="4000" dirty="0" smtClean="0">
                <a:solidFill>
                  <a:srgbClr val="000099"/>
                </a:solidFill>
              </a:rPr>
              <a:t>Dengue deaths in 2018</a:t>
            </a:r>
            <a:endParaRPr lang="en-US" sz="4000" dirty="0">
              <a:solidFill>
                <a:srgbClr val="0000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1030" y="6160400"/>
            <a:ext cx="2057400" cy="365125"/>
          </a:xfrm>
        </p:spPr>
        <p:txBody>
          <a:bodyPr/>
          <a:lstStyle/>
          <a:p>
            <a:fld id="{6D080F70-BD77-4FD3-8D11-B4334296A2DD}" type="slidenum">
              <a:rPr lang="th-TH" smtClean="0"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504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5FC2E-50E7-4C97-B9C5-9F942E69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02" y="387048"/>
            <a:ext cx="7886700" cy="6269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Dengue deaths in Thailand, 2018</a:t>
            </a:r>
            <a:endParaRPr lang="th-TH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598E3-9513-4DF8-AF69-217C7D3EA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18" y="1211916"/>
            <a:ext cx="8687517" cy="53491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400" dirty="0" smtClean="0">
                <a:solidFill>
                  <a:srgbClr val="000099"/>
                </a:solidFill>
              </a:rPr>
              <a:t>Total 18 deaths during January – April 2018</a:t>
            </a:r>
            <a:endParaRPr lang="th-TH" sz="2400" dirty="0"/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1800" dirty="0" smtClean="0"/>
              <a:t>Serotype </a:t>
            </a:r>
            <a:r>
              <a:rPr lang="en-US" sz="1800" dirty="0"/>
              <a:t>1 </a:t>
            </a:r>
            <a:r>
              <a:rPr lang="th-TH" sz="1800" dirty="0" smtClean="0"/>
              <a:t>(</a:t>
            </a:r>
            <a:r>
              <a:rPr lang="en-US" sz="1800" dirty="0"/>
              <a:t>3</a:t>
            </a:r>
            <a:r>
              <a:rPr lang="en-US" sz="1800" dirty="0" smtClean="0"/>
              <a:t> deaths</a:t>
            </a:r>
            <a:r>
              <a:rPr lang="th-TH" sz="1800" dirty="0" smtClean="0"/>
              <a:t>)</a:t>
            </a:r>
            <a:r>
              <a:rPr lang="en-US" sz="1800" dirty="0" smtClean="0"/>
              <a:t> 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1800" dirty="0" smtClean="0"/>
              <a:t>Serotype </a:t>
            </a:r>
            <a:r>
              <a:rPr lang="en-US" sz="1800" dirty="0"/>
              <a:t>2 </a:t>
            </a:r>
            <a:r>
              <a:rPr lang="th-TH" sz="1800" dirty="0"/>
              <a:t>(</a:t>
            </a:r>
            <a:r>
              <a:rPr lang="en-US" sz="1800" dirty="0"/>
              <a:t>3 </a:t>
            </a:r>
            <a:r>
              <a:rPr lang="en-US" sz="1800" dirty="0" smtClean="0"/>
              <a:t>deaths</a:t>
            </a:r>
            <a:r>
              <a:rPr lang="th-TH" sz="1800" dirty="0" smtClean="0"/>
              <a:t>) </a:t>
            </a:r>
            <a:endParaRPr lang="en-US" sz="1800" dirty="0" smtClean="0"/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1800" dirty="0" smtClean="0"/>
              <a:t>Serotype </a:t>
            </a:r>
            <a:r>
              <a:rPr lang="en-US" sz="1800" dirty="0"/>
              <a:t>4 </a:t>
            </a:r>
            <a:r>
              <a:rPr lang="th-TH" sz="1800" dirty="0"/>
              <a:t>(</a:t>
            </a:r>
            <a:r>
              <a:rPr lang="en-US" sz="1800" dirty="0"/>
              <a:t>2 </a:t>
            </a:r>
            <a:r>
              <a:rPr lang="en-US" sz="1800" dirty="0" smtClean="0"/>
              <a:t>deaths</a:t>
            </a:r>
            <a:r>
              <a:rPr lang="th-TH" sz="1800" dirty="0" smtClean="0"/>
              <a:t>)</a:t>
            </a:r>
            <a:endParaRPr lang="en-US" sz="1800" dirty="0" smtClean="0"/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1800" dirty="0" smtClean="0"/>
              <a:t>Other 10 deaths had dengue IgM – positive or NS1 Antigen – positive without dengue PCR</a:t>
            </a:r>
          </a:p>
          <a:p>
            <a:pPr marL="457200" lvl="1" indent="0">
              <a:lnSpc>
                <a:spcPct val="100000"/>
              </a:lnSpc>
              <a:spcBef>
                <a:spcPts val="300"/>
              </a:spcBef>
              <a:buNone/>
            </a:pPr>
            <a:endParaRPr lang="th-TH" sz="9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400" dirty="0" smtClean="0">
                <a:solidFill>
                  <a:srgbClr val="000099"/>
                </a:solidFill>
              </a:rPr>
              <a:t>14 deaths (78%) had underlying diseases or risky conditions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1800" dirty="0" smtClean="0"/>
              <a:t>4 Obesity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1800" dirty="0"/>
              <a:t>3</a:t>
            </a:r>
            <a:r>
              <a:rPr lang="en-US" sz="1800" dirty="0" smtClean="0"/>
              <a:t> DM, HT, cardiovascular diseases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1800" dirty="0" smtClean="0"/>
              <a:t>2 Thalassemia 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1800" dirty="0" smtClean="0"/>
              <a:t>2 Epilepsy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1800" dirty="0" smtClean="0"/>
              <a:t>1 Alcoholism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1800" dirty="0" smtClean="0"/>
              <a:t>1 baby (5 months old)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1800" dirty="0" smtClean="0"/>
              <a:t>1 having menstruation </a:t>
            </a:r>
            <a:endParaRPr lang="th-TH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01690" y="5818364"/>
            <a:ext cx="335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dead case investigation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6EEB33-9BA6-43FD-B69F-74553AC9B0F0}"/>
              </a:ext>
            </a:extLst>
          </p:cNvPr>
          <p:cNvGrpSpPr/>
          <p:nvPr/>
        </p:nvGrpSpPr>
        <p:grpSpPr>
          <a:xfrm>
            <a:off x="175110" y="5929633"/>
            <a:ext cx="8841754" cy="802360"/>
            <a:chOff x="193964" y="5863644"/>
            <a:chExt cx="8841754" cy="8023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732C0C-7855-4B40-BDD9-41342847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964" y="5863644"/>
              <a:ext cx="780035" cy="747831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93DA41A-A46A-487E-9C1B-D7657C17626D}"/>
                </a:ext>
              </a:extLst>
            </p:cNvPr>
            <p:cNvCxnSpPr>
              <a:cxnSpLocks/>
            </p:cNvCxnSpPr>
            <p:nvPr/>
          </p:nvCxnSpPr>
          <p:spPr>
            <a:xfrm>
              <a:off x="955959" y="6220687"/>
              <a:ext cx="7564581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6A5C5D-B381-47D6-BE51-4AC440FF5D12}"/>
                </a:ext>
              </a:extLst>
            </p:cNvPr>
            <p:cNvSpPr txBox="1"/>
            <p:nvPr/>
          </p:nvSpPr>
          <p:spPr>
            <a:xfrm>
              <a:off x="583981" y="6358227"/>
              <a:ext cx="8451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36600"/>
                  </a:solidFill>
                </a:rPr>
                <a:t>APEC Conference on Severe Dengue Prevention and Strategies for Reducing Disease Burden, Tainan, 3</a:t>
              </a:r>
              <a:r>
                <a:rPr lang="en-US" sz="1400" baseline="30000" dirty="0">
                  <a:solidFill>
                    <a:srgbClr val="336600"/>
                  </a:solidFill>
                </a:rPr>
                <a:t>rd</a:t>
              </a:r>
              <a:r>
                <a:rPr lang="en-US" sz="1400" dirty="0">
                  <a:solidFill>
                    <a:srgbClr val="336600"/>
                  </a:solidFill>
                </a:rPr>
                <a:t> </a:t>
              </a:r>
              <a:r>
                <a:rPr lang="en-US" sz="1400" dirty="0" smtClean="0">
                  <a:solidFill>
                    <a:srgbClr val="336600"/>
                  </a:solidFill>
                </a:rPr>
                <a:t>May 2018</a:t>
              </a:r>
              <a:endParaRPr lang="th-TH" sz="1100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4731" y="6090603"/>
            <a:ext cx="2057400" cy="365125"/>
          </a:xfrm>
        </p:spPr>
        <p:txBody>
          <a:bodyPr/>
          <a:lstStyle/>
          <a:p>
            <a:fld id="{6D080F70-BD77-4FD3-8D11-B4334296A2DD}" type="slidenum">
              <a:rPr lang="th-TH" smtClean="0"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010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598E3-9513-4DF8-AF69-217C7D3EA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76" y="1255214"/>
            <a:ext cx="8510145" cy="517386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0099"/>
                </a:solidFill>
              </a:rPr>
              <a:t>Admission diagnosis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11 deaths were diagnosed dengue infection 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7 deaths had other disease diagnoses </a:t>
            </a:r>
          </a:p>
          <a:p>
            <a:pPr lvl="2">
              <a:lnSpc>
                <a:spcPct val="110000"/>
              </a:lnSpc>
            </a:pPr>
            <a:r>
              <a:rPr lang="en-US" sz="1800" dirty="0" smtClean="0"/>
              <a:t>Gastrointestinal bleeding, gastroenteritis, pneumonia, sepsis, anemia</a:t>
            </a:r>
          </a:p>
          <a:p>
            <a:pPr marL="914400" lvl="2" indent="0">
              <a:lnSpc>
                <a:spcPct val="110000"/>
              </a:lnSpc>
              <a:buNone/>
            </a:pPr>
            <a:endParaRPr lang="en-US" sz="1800" dirty="0" smtClean="0"/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0099"/>
                </a:solidFill>
              </a:rPr>
              <a:t>Causes of death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10 Prolong shock and multiple organ failure</a:t>
            </a:r>
            <a:endParaRPr lang="en-US" sz="2400" dirty="0" smtClean="0">
              <a:solidFill>
                <a:srgbClr val="000099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6 massive bleeding with shock</a:t>
            </a:r>
            <a:endParaRPr lang="en-US" sz="2400" dirty="0" smtClean="0">
              <a:solidFill>
                <a:srgbClr val="000099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2 pulmonary edema </a:t>
            </a:r>
            <a:endParaRPr lang="en-US" sz="2400" dirty="0">
              <a:solidFill>
                <a:srgbClr val="000099"/>
              </a:solidFill>
            </a:endParaRPr>
          </a:p>
          <a:p>
            <a:pPr>
              <a:lnSpc>
                <a:spcPct val="110000"/>
              </a:lnSpc>
            </a:pPr>
            <a:endParaRPr lang="th-TH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25FC2E-50E7-4C97-B9C5-9F942E69D392}"/>
              </a:ext>
            </a:extLst>
          </p:cNvPr>
          <p:cNvSpPr txBox="1">
            <a:spLocks/>
          </p:cNvSpPr>
          <p:nvPr/>
        </p:nvSpPr>
        <p:spPr>
          <a:xfrm>
            <a:off x="615002" y="387048"/>
            <a:ext cx="7886700" cy="626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3000" smtClean="0"/>
              <a:t>Dengue deaths in Thailand, 2018</a:t>
            </a:r>
            <a:endParaRPr lang="th-TH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5658252" y="5657232"/>
            <a:ext cx="335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dead case investigation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6EEB33-9BA6-43FD-B69F-74553AC9B0F0}"/>
              </a:ext>
            </a:extLst>
          </p:cNvPr>
          <p:cNvGrpSpPr/>
          <p:nvPr/>
        </p:nvGrpSpPr>
        <p:grpSpPr>
          <a:xfrm>
            <a:off x="175110" y="5891925"/>
            <a:ext cx="8841754" cy="792933"/>
            <a:chOff x="193964" y="5863644"/>
            <a:chExt cx="8841754" cy="79293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5732C0C-7855-4B40-BDD9-41342847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964" y="5863644"/>
              <a:ext cx="780035" cy="747831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93DA41A-A46A-487E-9C1B-D7657C17626D}"/>
                </a:ext>
              </a:extLst>
            </p:cNvPr>
            <p:cNvCxnSpPr>
              <a:cxnSpLocks/>
            </p:cNvCxnSpPr>
            <p:nvPr/>
          </p:nvCxnSpPr>
          <p:spPr>
            <a:xfrm>
              <a:off x="955959" y="6220687"/>
              <a:ext cx="7564581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6A5C5D-B381-47D6-BE51-4AC440FF5D12}"/>
                </a:ext>
              </a:extLst>
            </p:cNvPr>
            <p:cNvSpPr txBox="1"/>
            <p:nvPr/>
          </p:nvSpPr>
          <p:spPr>
            <a:xfrm>
              <a:off x="583981" y="6348800"/>
              <a:ext cx="8451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36600"/>
                  </a:solidFill>
                </a:rPr>
                <a:t>APEC Conference on Severe Dengue Prevention and Strategies for Reducing Disease Burden, Tainan, 3</a:t>
              </a:r>
              <a:r>
                <a:rPr lang="en-US" sz="1400" baseline="30000" dirty="0">
                  <a:solidFill>
                    <a:srgbClr val="336600"/>
                  </a:solidFill>
                </a:rPr>
                <a:t>rd</a:t>
              </a:r>
              <a:r>
                <a:rPr lang="en-US" sz="1400" dirty="0">
                  <a:solidFill>
                    <a:srgbClr val="336600"/>
                  </a:solidFill>
                </a:rPr>
                <a:t> </a:t>
              </a:r>
              <a:r>
                <a:rPr lang="en-US" sz="1400" dirty="0" smtClean="0">
                  <a:solidFill>
                    <a:srgbClr val="336600"/>
                  </a:solidFill>
                </a:rPr>
                <a:t>May 2018</a:t>
              </a:r>
              <a:endParaRPr lang="th-TH" sz="1100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09593" y="6066405"/>
            <a:ext cx="2057400" cy="365125"/>
          </a:xfrm>
        </p:spPr>
        <p:txBody>
          <a:bodyPr/>
          <a:lstStyle/>
          <a:p>
            <a:fld id="{6D080F70-BD77-4FD3-8D11-B4334296A2DD}" type="slidenum">
              <a:rPr lang="th-TH" smtClean="0"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385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3805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0099"/>
                </a:solidFill>
              </a:rPr>
              <a:t>Dengue control</a:t>
            </a:r>
            <a:endParaRPr lang="en-US" sz="4000" dirty="0">
              <a:solidFill>
                <a:srgbClr val="0000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13043" y="6189897"/>
            <a:ext cx="2057400" cy="365125"/>
          </a:xfrm>
        </p:spPr>
        <p:txBody>
          <a:bodyPr/>
          <a:lstStyle/>
          <a:p>
            <a:fld id="{6D080F70-BD77-4FD3-8D11-B4334296A2DD}" type="slidenum">
              <a:rPr lang="th-TH" smtClean="0"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9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56EEB33-9BA6-43FD-B69F-74553AC9B0F0}"/>
              </a:ext>
            </a:extLst>
          </p:cNvPr>
          <p:cNvGrpSpPr/>
          <p:nvPr/>
        </p:nvGrpSpPr>
        <p:grpSpPr>
          <a:xfrm>
            <a:off x="193964" y="5863644"/>
            <a:ext cx="8734337" cy="820020"/>
            <a:chOff x="193964" y="5863644"/>
            <a:chExt cx="8734337" cy="8200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732C0C-7855-4B40-BDD9-41342847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964" y="5863644"/>
              <a:ext cx="780035" cy="747831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93DA41A-A46A-487E-9C1B-D7657C17626D}"/>
                </a:ext>
              </a:extLst>
            </p:cNvPr>
            <p:cNvCxnSpPr>
              <a:cxnSpLocks/>
            </p:cNvCxnSpPr>
            <p:nvPr/>
          </p:nvCxnSpPr>
          <p:spPr>
            <a:xfrm>
              <a:off x="955959" y="6220687"/>
              <a:ext cx="7564581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6A5C5D-B381-47D6-BE51-4AC440FF5D12}"/>
                </a:ext>
              </a:extLst>
            </p:cNvPr>
            <p:cNvSpPr txBox="1"/>
            <p:nvPr/>
          </p:nvSpPr>
          <p:spPr>
            <a:xfrm>
              <a:off x="476564" y="6375887"/>
              <a:ext cx="8451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36600"/>
                  </a:solidFill>
                </a:rPr>
                <a:t>APEC Conference on Severe Dengue Prevention and Strategies for Reducing Disease Burden, Tainan, 3</a:t>
              </a:r>
              <a:r>
                <a:rPr lang="en-US" sz="1400" baseline="30000" dirty="0">
                  <a:solidFill>
                    <a:srgbClr val="336600"/>
                  </a:solidFill>
                </a:rPr>
                <a:t>rd</a:t>
              </a:r>
              <a:r>
                <a:rPr lang="en-US" sz="1400" dirty="0">
                  <a:solidFill>
                    <a:srgbClr val="336600"/>
                  </a:solidFill>
                </a:rPr>
                <a:t> May 2018</a:t>
              </a:r>
              <a:endParaRPr lang="th-TH" sz="1100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93FD30-517A-4194-AAD9-29235136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2" y="296301"/>
            <a:ext cx="8332839" cy="81474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/>
              <a:t>Surveillance data for disease control</a:t>
            </a:r>
            <a:endParaRPr lang="th-TH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A1BE5-5184-4402-B858-FBC47B653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24" y="1036356"/>
            <a:ext cx="2302090" cy="14373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4D35E4-6373-4F4F-8C94-9956D90ACBAF}"/>
              </a:ext>
            </a:extLst>
          </p:cNvPr>
          <p:cNvSpPr txBox="1"/>
          <p:nvPr/>
        </p:nvSpPr>
        <p:spPr>
          <a:xfrm>
            <a:off x="2625212" y="1335356"/>
            <a:ext cx="5589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Feedback to communities to raise awareness and community participation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5F0FA0C-377C-48E6-950F-BAFF23443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896" y="2214905"/>
            <a:ext cx="2352651" cy="145965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3D765DF-BE5F-4399-BAB9-72EC3B95F30B}"/>
              </a:ext>
            </a:extLst>
          </p:cNvPr>
          <p:cNvSpPr txBox="1"/>
          <p:nvPr/>
        </p:nvSpPr>
        <p:spPr>
          <a:xfrm>
            <a:off x="-176981" y="2659122"/>
            <a:ext cx="6524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 local government to accelerate outbreak response and resource mobilization </a:t>
            </a:r>
            <a:endParaRPr lang="th-TH" sz="24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F2A90E-B6B7-44CE-98D3-D28D703C6ED7}"/>
              </a:ext>
            </a:extLst>
          </p:cNvPr>
          <p:cNvSpPr txBox="1"/>
          <p:nvPr/>
        </p:nvSpPr>
        <p:spPr>
          <a:xfrm>
            <a:off x="2630126" y="3858656"/>
            <a:ext cx="5860640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 to executives for decision making</a:t>
            </a:r>
          </a:p>
          <a:p>
            <a:pPr>
              <a:lnSpc>
                <a:spcPct val="80000"/>
              </a:lnSpc>
            </a:pP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Alert the disease control network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2CA1A45-7080-4BA0-9823-188C699F9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073" y="3601626"/>
            <a:ext cx="2289730" cy="152969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0180AF8-406A-4F51-B94B-F54DEE9283A5}"/>
              </a:ext>
            </a:extLst>
          </p:cNvPr>
          <p:cNvSpPr txBox="1"/>
          <p:nvPr/>
        </p:nvSpPr>
        <p:spPr>
          <a:xfrm>
            <a:off x="1460086" y="5211168"/>
            <a:ext cx="5118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 public about disease situations and personal protection   </a:t>
            </a:r>
          </a:p>
        </p:txBody>
      </p:sp>
      <p:pic>
        <p:nvPicPr>
          <p:cNvPr id="3074" name="Picture 2" descr="Image result for à¹à¸à¹à¹à¸¥à¸·à¸­à¸à¸­à¸­à¸ à¸à¸£à¸¡à¸à¸§à¸à¸à¸¸à¸¡à¹à¸£à¸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389" y="4639184"/>
            <a:ext cx="2167402" cy="14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49227" y="6035585"/>
            <a:ext cx="2057400" cy="365125"/>
          </a:xfrm>
        </p:spPr>
        <p:txBody>
          <a:bodyPr/>
          <a:lstStyle/>
          <a:p>
            <a:fld id="{6D080F70-BD77-4FD3-8D11-B4334296A2DD}" type="slidenum">
              <a:rPr lang="th-TH" smtClean="0"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56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BC361-A991-42BF-9FD9-9C93F2CB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88" y="270835"/>
            <a:ext cx="8653901" cy="61459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dirty="0"/>
              <a:t>Community engagement</a:t>
            </a:r>
            <a:endParaRPr lang="th-TH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DFABB-B227-4860-839F-9E8E131071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465" b="4354"/>
          <a:stretch/>
        </p:blipFill>
        <p:spPr>
          <a:xfrm>
            <a:off x="239788" y="1076634"/>
            <a:ext cx="4110986" cy="2256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B59D8C-5F80-464A-AFBA-6F8E8E3131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570" r="8710"/>
          <a:stretch/>
        </p:blipFill>
        <p:spPr>
          <a:xfrm>
            <a:off x="4584662" y="1061886"/>
            <a:ext cx="4090528" cy="2271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FB76D1-A3EA-4E36-A58A-5ECB3BBE78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76" r="8548"/>
          <a:stretch/>
        </p:blipFill>
        <p:spPr>
          <a:xfrm>
            <a:off x="239788" y="3898396"/>
            <a:ext cx="4110986" cy="2192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B5F02B-D0BE-4322-917B-9080EDE11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6738" y="3898395"/>
            <a:ext cx="4108452" cy="21926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8C89189-C26F-459E-8391-B2387F48FB24}"/>
              </a:ext>
            </a:extLst>
          </p:cNvPr>
          <p:cNvSpPr txBox="1"/>
          <p:nvPr/>
        </p:nvSpPr>
        <p:spPr>
          <a:xfrm>
            <a:off x="1011399" y="3339676"/>
            <a:ext cx="27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Schools: opening term</a:t>
            </a:r>
            <a:endParaRPr lang="th-TH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912027-3C66-4DFE-90C5-7323520D251B}"/>
              </a:ext>
            </a:extLst>
          </p:cNvPr>
          <p:cNvSpPr txBox="1"/>
          <p:nvPr/>
        </p:nvSpPr>
        <p:spPr>
          <a:xfrm>
            <a:off x="4747653" y="3344595"/>
            <a:ext cx="368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Tourist areas: resorts &amp; hotels</a:t>
            </a:r>
            <a:endParaRPr lang="th-TH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FC6AF9-2659-4162-89DE-090C5B20A142}"/>
              </a:ext>
            </a:extLst>
          </p:cNvPr>
          <p:cNvSpPr txBox="1"/>
          <p:nvPr/>
        </p:nvSpPr>
        <p:spPr>
          <a:xfrm>
            <a:off x="195320" y="6122204"/>
            <a:ext cx="475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Temples: Songkran &amp; Buddhist lent day</a:t>
            </a:r>
            <a:endParaRPr lang="th-TH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17F21C-89B4-4950-AFBA-9EA5EBB52832}"/>
              </a:ext>
            </a:extLst>
          </p:cNvPr>
          <p:cNvSpPr txBox="1"/>
          <p:nvPr/>
        </p:nvSpPr>
        <p:spPr>
          <a:xfrm>
            <a:off x="6065173" y="6122197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</a:t>
            </a:r>
            <a:r>
              <a:rPr lang="en-US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places</a:t>
            </a:r>
            <a:endParaRPr lang="th-TH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90778" y="6242198"/>
            <a:ext cx="2057400" cy="365125"/>
          </a:xfrm>
        </p:spPr>
        <p:txBody>
          <a:bodyPr/>
          <a:lstStyle/>
          <a:p>
            <a:fld id="{6D080F70-BD77-4FD3-8D11-B4334296A2DD}" type="slidenum">
              <a:rPr lang="th-TH" smtClean="0"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602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BC361-A991-42BF-9FD9-9C93F2CB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94" y="256491"/>
            <a:ext cx="8428232" cy="89569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/>
              <a:t>Vector control: </a:t>
            </a:r>
            <a:br>
              <a:rPr lang="en-US" sz="2800" dirty="0"/>
            </a:br>
            <a:r>
              <a:rPr lang="en-US" sz="2800" dirty="0"/>
              <a:t>Larva Index in public settings, 2017</a:t>
            </a:r>
            <a:endParaRPr lang="th-TH" sz="2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6EEB33-9BA6-43FD-B69F-74553AC9B0F0}"/>
              </a:ext>
            </a:extLst>
          </p:cNvPr>
          <p:cNvGrpSpPr/>
          <p:nvPr/>
        </p:nvGrpSpPr>
        <p:grpSpPr>
          <a:xfrm>
            <a:off x="193964" y="5780519"/>
            <a:ext cx="8326576" cy="747831"/>
            <a:chOff x="193964" y="5863644"/>
            <a:chExt cx="8326576" cy="7478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732C0C-7855-4B40-BDD9-41342847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964" y="5863644"/>
              <a:ext cx="780035" cy="747831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93DA41A-A46A-487E-9C1B-D7657C17626D}"/>
                </a:ext>
              </a:extLst>
            </p:cNvPr>
            <p:cNvCxnSpPr>
              <a:cxnSpLocks/>
            </p:cNvCxnSpPr>
            <p:nvPr/>
          </p:nvCxnSpPr>
          <p:spPr>
            <a:xfrm>
              <a:off x="955959" y="6220687"/>
              <a:ext cx="7564581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46EA49F-8EFB-4B28-B1F5-983C4D059F1A}"/>
              </a:ext>
            </a:extLst>
          </p:cNvPr>
          <p:cNvSpPr txBox="1"/>
          <p:nvPr/>
        </p:nvSpPr>
        <p:spPr>
          <a:xfrm>
            <a:off x="250725" y="1322374"/>
            <a:ext cx="2475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Container index (CI) (%)</a:t>
            </a:r>
            <a:endParaRPr lang="th-TH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EB2A02-5AAF-4E06-B48C-B90CD8365C35}"/>
              </a:ext>
            </a:extLst>
          </p:cNvPr>
          <p:cNvGrpSpPr/>
          <p:nvPr/>
        </p:nvGrpSpPr>
        <p:grpSpPr>
          <a:xfrm>
            <a:off x="344384" y="1558901"/>
            <a:ext cx="8503481" cy="4485634"/>
            <a:chOff x="344384" y="1487651"/>
            <a:chExt cx="8503481" cy="4485634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17F3ED5E-BAC0-4877-9E37-B0D11788A29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12014962"/>
                </p:ext>
              </p:extLst>
            </p:nvPr>
          </p:nvGraphicFramePr>
          <p:xfrm>
            <a:off x="344384" y="1487651"/>
            <a:ext cx="8503481" cy="44856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13A6A2E-6497-4E42-A1A3-245AD9C87A60}"/>
                </a:ext>
              </a:extLst>
            </p:cNvPr>
            <p:cNvGrpSpPr/>
            <p:nvPr/>
          </p:nvGrpSpPr>
          <p:grpSpPr>
            <a:xfrm>
              <a:off x="1073386" y="4724403"/>
              <a:ext cx="7695074" cy="399030"/>
              <a:chOff x="1073386" y="4356268"/>
              <a:chExt cx="7695074" cy="39903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3492C5-A2FF-4116-8CF6-8CA030509699}"/>
                  </a:ext>
                </a:extLst>
              </p:cNvPr>
              <p:cNvSpPr txBox="1"/>
              <p:nvPr/>
            </p:nvSpPr>
            <p:spPr>
              <a:xfrm flipH="1">
                <a:off x="1073386" y="4358243"/>
                <a:ext cx="486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Jan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DF5754-038F-4B06-B086-9F62A011F0D7}"/>
                  </a:ext>
                </a:extLst>
              </p:cNvPr>
              <p:cNvSpPr txBox="1"/>
              <p:nvPr/>
            </p:nvSpPr>
            <p:spPr>
              <a:xfrm flipH="1">
                <a:off x="1700789" y="4356268"/>
                <a:ext cx="570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Feb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79577B-2882-4FAC-983B-2D11B9B4D0C5}"/>
                  </a:ext>
                </a:extLst>
              </p:cNvPr>
              <p:cNvSpPr txBox="1"/>
              <p:nvPr/>
            </p:nvSpPr>
            <p:spPr>
              <a:xfrm flipH="1">
                <a:off x="2340083" y="4366165"/>
                <a:ext cx="62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Mar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8B3AB3-8604-4847-B637-92815B87160E}"/>
                  </a:ext>
                </a:extLst>
              </p:cNvPr>
              <p:cNvSpPr txBox="1"/>
              <p:nvPr/>
            </p:nvSpPr>
            <p:spPr>
              <a:xfrm flipH="1">
                <a:off x="2897525" y="4376063"/>
                <a:ext cx="62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Apr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EC1970-2A34-440D-B97B-BFE6D1F9C2DB}"/>
                  </a:ext>
                </a:extLst>
              </p:cNvPr>
              <p:cNvSpPr txBox="1"/>
              <p:nvPr/>
            </p:nvSpPr>
            <p:spPr>
              <a:xfrm flipH="1">
                <a:off x="3594905" y="4374085"/>
                <a:ext cx="604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May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F99680-097F-4AA7-8FD7-4BA563ED0086}"/>
                  </a:ext>
                </a:extLst>
              </p:cNvPr>
              <p:cNvSpPr txBox="1"/>
              <p:nvPr/>
            </p:nvSpPr>
            <p:spPr>
              <a:xfrm flipH="1">
                <a:off x="4246066" y="4372108"/>
                <a:ext cx="628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Jun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C54120-E49C-4F7D-91E9-87B656D41D33}"/>
                  </a:ext>
                </a:extLst>
              </p:cNvPr>
              <p:cNvSpPr txBox="1"/>
              <p:nvPr/>
            </p:nvSpPr>
            <p:spPr>
              <a:xfrm flipH="1">
                <a:off x="4897232" y="4370132"/>
                <a:ext cx="486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Jul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15651A-320C-475F-8811-204627BEF355}"/>
                  </a:ext>
                </a:extLst>
              </p:cNvPr>
              <p:cNvSpPr txBox="1"/>
              <p:nvPr/>
            </p:nvSpPr>
            <p:spPr>
              <a:xfrm flipH="1">
                <a:off x="5465265" y="4380028"/>
                <a:ext cx="570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Aug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7FD3D1-ADB8-48AB-8329-0A2CFFEA4E2E}"/>
                  </a:ext>
                </a:extLst>
              </p:cNvPr>
              <p:cNvSpPr txBox="1"/>
              <p:nvPr/>
            </p:nvSpPr>
            <p:spPr>
              <a:xfrm flipH="1">
                <a:off x="6128886" y="4378047"/>
                <a:ext cx="5338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Sep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3542D15-F7A0-48BD-B17F-BB16214B9242}"/>
                  </a:ext>
                </a:extLst>
              </p:cNvPr>
              <p:cNvSpPr txBox="1"/>
              <p:nvPr/>
            </p:nvSpPr>
            <p:spPr>
              <a:xfrm flipH="1">
                <a:off x="6826964" y="4376069"/>
                <a:ext cx="627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Oct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53E5772-3AAB-4628-92D9-AABEBC81ECA8}"/>
                  </a:ext>
                </a:extLst>
              </p:cNvPr>
              <p:cNvSpPr txBox="1"/>
              <p:nvPr/>
            </p:nvSpPr>
            <p:spPr>
              <a:xfrm flipH="1">
                <a:off x="7524346" y="4385966"/>
                <a:ext cx="5647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Nov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0272B1-6E00-4CD1-A8EC-DECB8F05372E}"/>
                  </a:ext>
                </a:extLst>
              </p:cNvPr>
              <p:cNvSpPr txBox="1"/>
              <p:nvPr/>
            </p:nvSpPr>
            <p:spPr>
              <a:xfrm flipH="1">
                <a:off x="8081789" y="4383988"/>
                <a:ext cx="6866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Dec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7AF6E0-4035-4745-AB4F-AE3CA0E8BDDB}"/>
              </a:ext>
            </a:extLst>
          </p:cNvPr>
          <p:cNvGrpSpPr/>
          <p:nvPr/>
        </p:nvGrpSpPr>
        <p:grpSpPr>
          <a:xfrm>
            <a:off x="1389415" y="5583310"/>
            <a:ext cx="7113100" cy="398284"/>
            <a:chOff x="1389415" y="5583310"/>
            <a:chExt cx="7113100" cy="39828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56BF2F7-1B28-4EE0-8431-B826B44398A6}"/>
                </a:ext>
              </a:extLst>
            </p:cNvPr>
            <p:cNvSpPr txBox="1"/>
            <p:nvPr/>
          </p:nvSpPr>
          <p:spPr>
            <a:xfrm>
              <a:off x="1389415" y="5606876"/>
              <a:ext cx="10331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Temple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DF1BE1-60D1-4BA3-9B6A-641251BBCF11}"/>
                </a:ext>
              </a:extLst>
            </p:cNvPr>
            <p:cNvSpPr txBox="1"/>
            <p:nvPr/>
          </p:nvSpPr>
          <p:spPr>
            <a:xfrm>
              <a:off x="2695005" y="5590488"/>
              <a:ext cx="12594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School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8057170-0D39-43A5-B365-78685E33FFAE}"/>
                </a:ext>
              </a:extLst>
            </p:cNvPr>
            <p:cNvSpPr txBox="1"/>
            <p:nvPr/>
          </p:nvSpPr>
          <p:spPr>
            <a:xfrm>
              <a:off x="4308070" y="5612262"/>
              <a:ext cx="11571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Hospital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C8D861D-978B-455E-9814-E5454208C08A}"/>
                </a:ext>
              </a:extLst>
            </p:cNvPr>
            <p:cNvSpPr txBox="1"/>
            <p:nvPr/>
          </p:nvSpPr>
          <p:spPr>
            <a:xfrm>
              <a:off x="5679661" y="5586097"/>
              <a:ext cx="8992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Factory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E80C26-5044-4669-8C13-6F5E6B6AAF8D}"/>
                </a:ext>
              </a:extLst>
            </p:cNvPr>
            <p:cNvSpPr txBox="1"/>
            <p:nvPr/>
          </p:nvSpPr>
          <p:spPr>
            <a:xfrm>
              <a:off x="6877094" y="5583310"/>
              <a:ext cx="16254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Hotel / resort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3CC4680-56DF-414D-9365-40F6FCE8EB17}"/>
              </a:ext>
            </a:extLst>
          </p:cNvPr>
          <p:cNvSpPr txBox="1"/>
          <p:nvPr/>
        </p:nvSpPr>
        <p:spPr>
          <a:xfrm>
            <a:off x="339916" y="6325030"/>
            <a:ext cx="845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336600"/>
                </a:solidFill>
              </a:rPr>
              <a:t>APEC Conference on Severe Dengue Prevention and Strategies for Reducing Disease Burden, Tainan, 3</a:t>
            </a:r>
            <a:r>
              <a:rPr lang="en-US" sz="1400" baseline="30000" dirty="0">
                <a:solidFill>
                  <a:srgbClr val="336600"/>
                </a:solidFill>
              </a:rPr>
              <a:t>rd</a:t>
            </a:r>
            <a:r>
              <a:rPr lang="en-US" sz="1400" dirty="0">
                <a:solidFill>
                  <a:srgbClr val="336600"/>
                </a:solidFill>
              </a:rPr>
              <a:t> May 2018</a:t>
            </a:r>
            <a:endParaRPr lang="th-TH" sz="1100" dirty="0">
              <a:solidFill>
                <a:srgbClr val="33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73999" y="3959258"/>
            <a:ext cx="7873866" cy="1885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80794" y="5937874"/>
            <a:ext cx="2057400" cy="365125"/>
          </a:xfrm>
        </p:spPr>
        <p:txBody>
          <a:bodyPr/>
          <a:lstStyle/>
          <a:p>
            <a:fld id="{6D080F70-BD77-4FD3-8D11-B4334296A2DD}" type="slidenum">
              <a:rPr lang="th-TH" smtClean="0"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431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56EEB33-9BA6-43FD-B69F-74553AC9B0F0}"/>
              </a:ext>
            </a:extLst>
          </p:cNvPr>
          <p:cNvGrpSpPr/>
          <p:nvPr/>
        </p:nvGrpSpPr>
        <p:grpSpPr>
          <a:xfrm>
            <a:off x="128456" y="5860276"/>
            <a:ext cx="8887088" cy="810704"/>
            <a:chOff x="193964" y="5863644"/>
            <a:chExt cx="8887088" cy="8107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5732C0C-7855-4B40-BDD9-41342847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964" y="5863644"/>
              <a:ext cx="780035" cy="74783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93DA41A-A46A-487E-9C1B-D7657C17626D}"/>
                </a:ext>
              </a:extLst>
            </p:cNvPr>
            <p:cNvCxnSpPr>
              <a:cxnSpLocks/>
            </p:cNvCxnSpPr>
            <p:nvPr/>
          </p:nvCxnSpPr>
          <p:spPr>
            <a:xfrm>
              <a:off x="955959" y="6220687"/>
              <a:ext cx="7564581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6A5C5D-B381-47D6-BE51-4AC440FF5D12}"/>
                </a:ext>
              </a:extLst>
            </p:cNvPr>
            <p:cNvSpPr txBox="1"/>
            <p:nvPr/>
          </p:nvSpPr>
          <p:spPr>
            <a:xfrm>
              <a:off x="629315" y="6366571"/>
              <a:ext cx="8451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36600"/>
                  </a:solidFill>
                </a:rPr>
                <a:t>APEC Conference on Severe Dengue Prevention and Strategies for Reducing Disease Burden, </a:t>
              </a:r>
              <a:r>
                <a:rPr lang="en-US" sz="1400" dirty="0" smtClean="0">
                  <a:solidFill>
                    <a:srgbClr val="336600"/>
                  </a:solidFill>
                </a:rPr>
                <a:t>Tainan, 3</a:t>
              </a:r>
              <a:r>
                <a:rPr lang="en-US" sz="1400" baseline="30000" dirty="0" smtClean="0">
                  <a:solidFill>
                    <a:srgbClr val="336600"/>
                  </a:solidFill>
                </a:rPr>
                <a:t>rd</a:t>
              </a:r>
              <a:r>
                <a:rPr lang="en-US" sz="1400" dirty="0" smtClean="0">
                  <a:solidFill>
                    <a:srgbClr val="336600"/>
                  </a:solidFill>
                </a:rPr>
                <a:t> May 2018</a:t>
              </a:r>
              <a:endParaRPr lang="th-TH" sz="1100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7677"/>
            <a:ext cx="7886700" cy="84150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Contents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306" y="1746969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Background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Dengue surveillance and epidemiology</a:t>
            </a:r>
            <a:endParaRPr lang="th-TH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Characteristics of dengue deaths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Dengue control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8144" y="6040092"/>
            <a:ext cx="2057400" cy="365125"/>
          </a:xfrm>
        </p:spPr>
        <p:txBody>
          <a:bodyPr/>
          <a:lstStyle/>
          <a:p>
            <a:fld id="{6D080F70-BD77-4FD3-8D11-B4334296A2DD}" type="slidenum">
              <a:rPr lang="th-TH" sz="11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fld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BC361-A991-42BF-9FD9-9C93F2CB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88" y="344575"/>
            <a:ext cx="8653901" cy="61459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dirty="0"/>
              <a:t>Key containers of </a:t>
            </a:r>
            <a:r>
              <a:rPr lang="en-US" sz="3200" dirty="0" err="1"/>
              <a:t>Aedes</a:t>
            </a:r>
            <a:r>
              <a:rPr lang="en-US" sz="3200" dirty="0"/>
              <a:t> breeding sites</a:t>
            </a:r>
            <a:endParaRPr lang="th-TH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DB384B-6E0B-4C12-BCBB-A368348CAE74}"/>
              </a:ext>
            </a:extLst>
          </p:cNvPr>
          <p:cNvSpPr txBox="1"/>
          <p:nvPr/>
        </p:nvSpPr>
        <p:spPr>
          <a:xfrm>
            <a:off x="3864082" y="1165134"/>
            <a:ext cx="311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www.tanrabad.org</a:t>
            </a:r>
            <a:endParaRPr lang="th-TH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BD2BB3-38DF-4B57-9520-48CA7BD87889}"/>
              </a:ext>
            </a:extLst>
          </p:cNvPr>
          <p:cNvGrpSpPr/>
          <p:nvPr/>
        </p:nvGrpSpPr>
        <p:grpSpPr>
          <a:xfrm>
            <a:off x="239788" y="1056343"/>
            <a:ext cx="8803079" cy="5321698"/>
            <a:chOff x="193964" y="1132280"/>
            <a:chExt cx="8803079" cy="532169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9BF0B63-ECF1-4244-8497-033AB13A2100}"/>
                </a:ext>
              </a:extLst>
            </p:cNvPr>
            <p:cNvGrpSpPr/>
            <p:nvPr/>
          </p:nvGrpSpPr>
          <p:grpSpPr>
            <a:xfrm>
              <a:off x="193964" y="1132280"/>
              <a:ext cx="8803079" cy="5321698"/>
              <a:chOff x="193964" y="1206023"/>
              <a:chExt cx="8803079" cy="532169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A7F1483-B04B-4595-9965-2E357AE5D55D}"/>
                  </a:ext>
                </a:extLst>
              </p:cNvPr>
              <p:cNvGrpSpPr/>
              <p:nvPr/>
            </p:nvGrpSpPr>
            <p:grpSpPr>
              <a:xfrm>
                <a:off x="193964" y="1206023"/>
                <a:ext cx="8803079" cy="5321698"/>
                <a:chOff x="193964" y="1206023"/>
                <a:chExt cx="8803079" cy="5321698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91B8072F-61D4-429D-9677-0A63035BC0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3964" y="1206023"/>
                  <a:ext cx="8803079" cy="5321698"/>
                </a:xfrm>
                <a:prstGeom prst="rect">
                  <a:avLst/>
                </a:prstGeom>
              </p:spPr>
            </p:pic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53D5B9F-33EA-48A7-ADF5-2029AAF54A5A}"/>
                    </a:ext>
                  </a:extLst>
                </p:cNvPr>
                <p:cNvSpPr txBox="1"/>
                <p:nvPr/>
              </p:nvSpPr>
              <p:spPr>
                <a:xfrm>
                  <a:off x="2857494" y="1825117"/>
                  <a:ext cx="5535385" cy="101566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Type of containers found </a:t>
                  </a:r>
                  <a:r>
                    <a:rPr lang="en-US" sz="2000" b="1" dirty="0" err="1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Aedes</a:t>
                  </a:r>
                  <a:r>
                    <a:rPr lang="en-US" sz="20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larvae</a:t>
                  </a:r>
                </a:p>
                <a:p>
                  <a:pPr algn="ctr"/>
                  <a:r>
                    <a:rPr lang="en-US" sz="20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2017, Thailand</a:t>
                  </a:r>
                </a:p>
                <a:p>
                  <a:pPr algn="ctr"/>
                  <a:endParaRPr lang="th-TH" sz="2000" b="1" dirty="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DFD7B4-D137-4FB1-8531-3BF94765B568}"/>
                  </a:ext>
                </a:extLst>
              </p:cNvPr>
              <p:cNvSpPr txBox="1"/>
              <p:nvPr/>
            </p:nvSpPr>
            <p:spPr>
              <a:xfrm>
                <a:off x="2717402" y="3099565"/>
                <a:ext cx="298145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Indoor containers (60.2%)</a:t>
                </a:r>
                <a:endParaRPr lang="th-TH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67647E0-3DAC-4641-9DB4-5BBB56623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3468" y="3547687"/>
                <a:ext cx="3442435" cy="2410668"/>
              </a:xfrm>
              <a:prstGeom prst="rect">
                <a:avLst/>
              </a:prstGeom>
            </p:spPr>
          </p:pic>
          <p:pic>
            <p:nvPicPr>
              <p:cNvPr id="16" name="Picture 9">
                <a:extLst>
                  <a:ext uri="{FF2B5EF4-FFF2-40B4-BE49-F238E27FC236}">
                    <a16:creationId xmlns:a16="http://schemas.microsoft.com/office/drawing/2014/main" id="{5AFE428A-8AAC-4D21-84AB-AA8DDF6D036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4297" y="4527760"/>
                <a:ext cx="944047" cy="658114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2855AB2-B8D6-4D67-890C-416A8E04304D}"/>
                  </a:ext>
                </a:extLst>
              </p:cNvPr>
              <p:cNvGrpSpPr/>
              <p:nvPr/>
            </p:nvGrpSpPr>
            <p:grpSpPr>
              <a:xfrm>
                <a:off x="1828799" y="3989156"/>
                <a:ext cx="888603" cy="1969199"/>
                <a:chOff x="3995738" y="1933575"/>
                <a:chExt cx="1214438" cy="2801937"/>
              </a:xfrm>
            </p:grpSpPr>
            <p:pic>
              <p:nvPicPr>
                <p:cNvPr id="18" name="Picture 15">
                  <a:extLst>
                    <a:ext uri="{FF2B5EF4-FFF2-40B4-BE49-F238E27FC236}">
                      <a16:creationId xmlns:a16="http://schemas.microsoft.com/office/drawing/2014/main" id="{78C3ECCB-FC13-4B3F-BC37-1097F76C497E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6">
                  <a:lum bright="-12000" contrast="12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5738" y="1933575"/>
                  <a:ext cx="1214438" cy="28019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AutoShape 16">
                  <a:extLst>
                    <a:ext uri="{FF2B5EF4-FFF2-40B4-BE49-F238E27FC236}">
                      <a16:creationId xmlns:a16="http://schemas.microsoft.com/office/drawing/2014/main" id="{0256C4F5-89C2-4942-BEF7-0185CCB01F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155379">
                  <a:off x="4311650" y="3530600"/>
                  <a:ext cx="504825" cy="504825"/>
                </a:xfrm>
                <a:prstGeom prst="downArrow">
                  <a:avLst>
                    <a:gd name="adj1" fmla="val 50000"/>
                    <a:gd name="adj2" fmla="val 25000"/>
                  </a:avLst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h-TH" altLang="th-TH" sz="2000">
                    <a:solidFill>
                      <a:srgbClr val="000000"/>
                    </a:solidFill>
                    <a:latin typeface="Tahoma" panose="020B0604030504040204" pitchFamily="34" charset="0"/>
                    <a:ea typeface="Arial Unicode MS" pitchFamily="34" charset="-128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9E014F3-9DD5-4ABC-BAA0-83782420C796}"/>
                  </a:ext>
                </a:extLst>
              </p:cNvPr>
              <p:cNvSpPr/>
              <p:nvPr/>
            </p:nvSpPr>
            <p:spPr>
              <a:xfrm>
                <a:off x="6784259" y="4705196"/>
                <a:ext cx="2212784" cy="1822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4D9938E-0E17-4C06-9B68-755FF13A5E70}"/>
                  </a:ext>
                </a:extLst>
              </p:cNvPr>
              <p:cNvGrpSpPr/>
              <p:nvPr/>
            </p:nvGrpSpPr>
            <p:grpSpPr>
              <a:xfrm>
                <a:off x="5760676" y="2722208"/>
                <a:ext cx="3220210" cy="2401896"/>
                <a:chOff x="5959764" y="2382991"/>
                <a:chExt cx="3021122" cy="2401896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5EFADB8C-B127-4E96-8D4A-B2CDD68E43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59764" y="2382991"/>
                  <a:ext cx="2978287" cy="2401896"/>
                </a:xfrm>
                <a:prstGeom prst="rect">
                  <a:avLst/>
                </a:prstGeom>
              </p:spPr>
            </p:pic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7DB6499-2144-4008-9A9F-FCE1B8045092}"/>
                    </a:ext>
                  </a:extLst>
                </p:cNvPr>
                <p:cNvSpPr txBox="1"/>
                <p:nvPr/>
              </p:nvSpPr>
              <p:spPr>
                <a:xfrm>
                  <a:off x="5959764" y="2471717"/>
                  <a:ext cx="3021122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Outdoor containers (39.8%)</a:t>
                  </a:r>
                  <a:endParaRPr lang="th-TH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5" name="Picture 4">
                <a:extLst>
                  <a:ext uri="{FF2B5EF4-FFF2-40B4-BE49-F238E27FC236}">
                    <a16:creationId xmlns:a16="http://schemas.microsoft.com/office/drawing/2014/main" id="{19241001-8034-4B0F-A477-8F2A0603283E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2848" y="5131925"/>
                <a:ext cx="2545707" cy="1094344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5F3244-DAF8-481A-890B-351C08D9449D}"/>
                </a:ext>
              </a:extLst>
            </p:cNvPr>
            <p:cNvSpPr txBox="1"/>
            <p:nvPr/>
          </p:nvSpPr>
          <p:spPr>
            <a:xfrm>
              <a:off x="309718" y="1847776"/>
              <a:ext cx="16421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Level of data analysis</a:t>
              </a:r>
              <a:endParaRPr lang="th-TH" sz="1200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4404" y="6247479"/>
            <a:ext cx="2057400" cy="365125"/>
          </a:xfrm>
        </p:spPr>
        <p:txBody>
          <a:bodyPr/>
          <a:lstStyle/>
          <a:p>
            <a:fld id="{6D080F70-BD77-4FD3-8D11-B4334296A2DD}" type="slidenum">
              <a:rPr lang="th-TH" smtClean="0"/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914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74" y="512796"/>
            <a:ext cx="8691136" cy="66368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Conclusion and Challenges</a:t>
            </a:r>
            <a:endParaRPr lang="th-T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7" y="1414096"/>
            <a:ext cx="8259098" cy="5267871"/>
          </a:xfrm>
        </p:spPr>
        <p:txBody>
          <a:bodyPr>
            <a:noAutofit/>
          </a:bodyPr>
          <a:lstStyle/>
          <a:p>
            <a:pPr marL="344488" indent="-344488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000" dirty="0" smtClean="0"/>
              <a:t>Dengue is an endemic disease in Thailand 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000" dirty="0"/>
              <a:t>A</a:t>
            </a:r>
            <a:r>
              <a:rPr lang="en-US" sz="3000" dirty="0" smtClean="0"/>
              <a:t>ll serotypes have been circulating 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000" dirty="0"/>
              <a:t>More adult dengue cases and deaths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000" dirty="0" smtClean="0"/>
              <a:t>Vector control is ineffective in urban areas due to limitation of community engagement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000" dirty="0"/>
              <a:t>Several regulations have been developed but not seriously </a:t>
            </a:r>
            <a:r>
              <a:rPr lang="en-US" sz="3000" dirty="0" smtClean="0"/>
              <a:t>enforced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30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30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3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30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US" sz="3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US" sz="3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US" sz="3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th-TH" sz="3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6EEB33-9BA6-43FD-B69F-74553AC9B0F0}"/>
              </a:ext>
            </a:extLst>
          </p:cNvPr>
          <p:cNvGrpSpPr/>
          <p:nvPr/>
        </p:nvGrpSpPr>
        <p:grpSpPr>
          <a:xfrm>
            <a:off x="233292" y="5839511"/>
            <a:ext cx="8326576" cy="747831"/>
            <a:chOff x="193964" y="5863644"/>
            <a:chExt cx="8326576" cy="7478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5732C0C-7855-4B40-BDD9-41342847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964" y="5863644"/>
              <a:ext cx="780035" cy="747831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93DA41A-A46A-487E-9C1B-D7657C17626D}"/>
                </a:ext>
              </a:extLst>
            </p:cNvPr>
            <p:cNvCxnSpPr>
              <a:cxnSpLocks/>
            </p:cNvCxnSpPr>
            <p:nvPr/>
          </p:nvCxnSpPr>
          <p:spPr>
            <a:xfrm>
              <a:off x="955959" y="6220687"/>
              <a:ext cx="7564581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3CC4680-56DF-414D-9365-40F6FCE8EB17}"/>
              </a:ext>
            </a:extLst>
          </p:cNvPr>
          <p:cNvSpPr txBox="1"/>
          <p:nvPr/>
        </p:nvSpPr>
        <p:spPr>
          <a:xfrm>
            <a:off x="379244" y="6384022"/>
            <a:ext cx="8451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336600"/>
                </a:solidFill>
              </a:rPr>
              <a:t>APEC Conference on Severe Dengue Prevention and Strategies for Reducing Disease Burden, Tainan, 3</a:t>
            </a:r>
            <a:r>
              <a:rPr lang="en-US" sz="1400" baseline="30000" dirty="0">
                <a:solidFill>
                  <a:srgbClr val="336600"/>
                </a:solidFill>
              </a:rPr>
              <a:t>rd</a:t>
            </a:r>
            <a:r>
              <a:rPr lang="en-US" sz="1400" dirty="0">
                <a:solidFill>
                  <a:srgbClr val="336600"/>
                </a:solidFill>
              </a:rPr>
              <a:t> May 2018</a:t>
            </a:r>
            <a:endParaRPr lang="th-TH" sz="1100" dirty="0">
              <a:solidFill>
                <a:srgbClr val="33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0F70-BD77-4FD3-8D11-B4334296A2DD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40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ABBC449-F65C-490D-A4C3-AA9CCC612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832" y="6203946"/>
            <a:ext cx="456033" cy="365125"/>
          </a:xfrm>
        </p:spPr>
        <p:txBody>
          <a:bodyPr/>
          <a:lstStyle/>
          <a:p>
            <a:fld id="{6D080F70-BD77-4FD3-8D11-B4334296A2DD}" type="slidenum">
              <a:rPr lang="th-TH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fld>
            <a:endParaRPr lang="th-TH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8E78F0-0CCE-4EA0-B6C2-E9E8895CC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645" y="899652"/>
            <a:ext cx="6915575" cy="51029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07442C-2AE3-4E27-848B-B9FB1874A35C}"/>
              </a:ext>
            </a:extLst>
          </p:cNvPr>
          <p:cNvSpPr txBox="1"/>
          <p:nvPr/>
        </p:nvSpPr>
        <p:spPr>
          <a:xfrm>
            <a:off x="2389243" y="1120884"/>
            <a:ext cx="5548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Thank you very much</a:t>
            </a:r>
            <a:endParaRPr lang="th-TH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BC361-A991-42BF-9FD9-9C93F2CB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80823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Background</a:t>
            </a:r>
            <a:endParaRPr lang="th-TH" sz="4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3A3B385-EBEC-4EBA-8C19-546D4A2102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2836" y="1564150"/>
            <a:ext cx="3790949" cy="46376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0099"/>
                </a:solidFill>
              </a:rPr>
              <a:t>Climate of Thailand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Three seasons</a:t>
            </a:r>
          </a:p>
          <a:p>
            <a:r>
              <a:rPr lang="en-US" sz="2400" dirty="0"/>
              <a:t>Cool season (</a:t>
            </a:r>
            <a:r>
              <a:rPr lang="en-US" sz="2400" dirty="0" smtClean="0"/>
              <a:t>Nov-Jan)</a:t>
            </a:r>
            <a:endParaRPr lang="en-US" sz="2400" dirty="0"/>
          </a:p>
          <a:p>
            <a:r>
              <a:rPr lang="en-US" sz="2400" dirty="0"/>
              <a:t>Hot season </a:t>
            </a:r>
            <a:r>
              <a:rPr lang="en-US" sz="2400" dirty="0" smtClean="0"/>
              <a:t>(Feb-May)</a:t>
            </a:r>
            <a:endParaRPr lang="en-US" sz="2400" dirty="0"/>
          </a:p>
          <a:p>
            <a:r>
              <a:rPr lang="en-US" sz="2400" dirty="0"/>
              <a:t>Rainy season (</a:t>
            </a:r>
            <a:r>
              <a:rPr lang="en-US" sz="2400" dirty="0" smtClean="0"/>
              <a:t>Jun-Oct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400" b="1" dirty="0"/>
              <a:t>Average annual Temp.</a:t>
            </a:r>
          </a:p>
          <a:p>
            <a:r>
              <a:rPr lang="en-US" sz="2400" dirty="0"/>
              <a:t>high of 38 °C (100.4 °F) </a:t>
            </a:r>
          </a:p>
          <a:p>
            <a:r>
              <a:rPr lang="en-US" sz="2400" dirty="0"/>
              <a:t>low of 19 °C (66.2 °F)</a:t>
            </a:r>
          </a:p>
        </p:txBody>
      </p:sp>
      <p:pic>
        <p:nvPicPr>
          <p:cNvPr id="14" name="Picture 2" descr="http://www.freeworldmaps.net/asia/thailand/thailand-map-physical.jpg">
            <a:extLst>
              <a:ext uri="{FF2B5EF4-FFF2-40B4-BE49-F238E27FC236}">
                <a16:creationId xmlns:a16="http://schemas.microsoft.com/office/drawing/2014/main" id="{7BC3232D-F69B-4455-92BC-E975C5ABA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7" y="1413407"/>
            <a:ext cx="3689509" cy="443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56EEB33-9BA6-43FD-B69F-74553AC9B0F0}"/>
              </a:ext>
            </a:extLst>
          </p:cNvPr>
          <p:cNvGrpSpPr/>
          <p:nvPr/>
        </p:nvGrpSpPr>
        <p:grpSpPr>
          <a:xfrm>
            <a:off x="193964" y="5873093"/>
            <a:ext cx="8874365" cy="868447"/>
            <a:chOff x="193964" y="5863644"/>
            <a:chExt cx="8874365" cy="86844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5732C0C-7855-4B40-BDD9-41342847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3964" y="5863644"/>
              <a:ext cx="780035" cy="747831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93DA41A-A46A-487E-9C1B-D7657C17626D}"/>
                </a:ext>
              </a:extLst>
            </p:cNvPr>
            <p:cNvCxnSpPr>
              <a:cxnSpLocks/>
            </p:cNvCxnSpPr>
            <p:nvPr/>
          </p:nvCxnSpPr>
          <p:spPr>
            <a:xfrm>
              <a:off x="955959" y="6220687"/>
              <a:ext cx="7564581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6A5C5D-B381-47D6-BE51-4AC440FF5D12}"/>
                </a:ext>
              </a:extLst>
            </p:cNvPr>
            <p:cNvSpPr txBox="1"/>
            <p:nvPr/>
          </p:nvSpPr>
          <p:spPr>
            <a:xfrm>
              <a:off x="616592" y="6424314"/>
              <a:ext cx="8451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36600"/>
                  </a:solidFill>
                </a:rPr>
                <a:t>APEC Conference on Severe Dengue Prevention and Strategies for Reducing Disease Burden, Tainan, 3</a:t>
              </a:r>
              <a:r>
                <a:rPr lang="en-US" sz="1400" baseline="30000" dirty="0">
                  <a:solidFill>
                    <a:srgbClr val="336600"/>
                  </a:solidFill>
                </a:rPr>
                <a:t>rd</a:t>
              </a:r>
              <a:r>
                <a:rPr lang="en-US" sz="1400" dirty="0">
                  <a:solidFill>
                    <a:srgbClr val="336600"/>
                  </a:solidFill>
                </a:rPr>
                <a:t> May 2018</a:t>
              </a:r>
              <a:endParaRPr lang="th-TH" sz="1100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37210" y="6040252"/>
            <a:ext cx="2057400" cy="365125"/>
          </a:xfrm>
        </p:spPr>
        <p:txBody>
          <a:bodyPr/>
          <a:lstStyle/>
          <a:p>
            <a:fld id="{6D080F70-BD77-4FD3-8D11-B4334296A2DD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901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BC361-A991-42BF-9FD9-9C93F2CB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0378"/>
            <a:ext cx="7886700" cy="78673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/>
              <a:t>Background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59728-AF0E-496B-8641-18E603520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01" y="1500244"/>
            <a:ext cx="8254099" cy="4391890"/>
          </a:xfrm>
        </p:spPr>
        <p:txBody>
          <a:bodyPr/>
          <a:lstStyle/>
          <a:p>
            <a:pPr algn="thaiDi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 err="1"/>
              <a:t>Aedes</a:t>
            </a:r>
            <a:r>
              <a:rPr lang="en-US" i="1" dirty="0"/>
              <a:t> aegypti </a:t>
            </a:r>
            <a:r>
              <a:rPr lang="en-US" dirty="0"/>
              <a:t>and </a:t>
            </a:r>
            <a:r>
              <a:rPr lang="en-US" i="1" dirty="0" err="1"/>
              <a:t>Aedes</a:t>
            </a:r>
            <a:r>
              <a:rPr lang="en-US" i="1" dirty="0"/>
              <a:t> </a:t>
            </a:r>
            <a:r>
              <a:rPr lang="en-US" i="1" dirty="0" err="1"/>
              <a:t>albopictus</a:t>
            </a:r>
            <a:r>
              <a:rPr lang="en-US" i="1" dirty="0"/>
              <a:t> </a:t>
            </a:r>
            <a:r>
              <a:rPr lang="en-US" dirty="0"/>
              <a:t>are the main vectors of mosquito-borne viruses </a:t>
            </a:r>
          </a:p>
          <a:p>
            <a:pPr lvl="1" algn="thaiDi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Epidemics of dengue for &gt;50 years</a:t>
            </a:r>
          </a:p>
          <a:p>
            <a:pPr lvl="1" algn="thaiDi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Zika outbreaks since 2016</a:t>
            </a:r>
          </a:p>
          <a:p>
            <a:pPr lvl="1" algn="thaiDi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Sporadic cases of chikungunya with occasional outbreaks </a:t>
            </a:r>
            <a:endParaRPr lang="th-TH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6EEB33-9BA6-43FD-B69F-74553AC9B0F0}"/>
              </a:ext>
            </a:extLst>
          </p:cNvPr>
          <p:cNvGrpSpPr/>
          <p:nvPr/>
        </p:nvGrpSpPr>
        <p:grpSpPr>
          <a:xfrm>
            <a:off x="193964" y="5804269"/>
            <a:ext cx="8874365" cy="868447"/>
            <a:chOff x="193964" y="5863644"/>
            <a:chExt cx="8874365" cy="8684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732C0C-7855-4B40-BDD9-41342847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964" y="5863644"/>
              <a:ext cx="780035" cy="747831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93DA41A-A46A-487E-9C1B-D7657C17626D}"/>
                </a:ext>
              </a:extLst>
            </p:cNvPr>
            <p:cNvCxnSpPr>
              <a:cxnSpLocks/>
            </p:cNvCxnSpPr>
            <p:nvPr/>
          </p:nvCxnSpPr>
          <p:spPr>
            <a:xfrm>
              <a:off x="955959" y="6220687"/>
              <a:ext cx="7564581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6A5C5D-B381-47D6-BE51-4AC440FF5D12}"/>
                </a:ext>
              </a:extLst>
            </p:cNvPr>
            <p:cNvSpPr txBox="1"/>
            <p:nvPr/>
          </p:nvSpPr>
          <p:spPr>
            <a:xfrm>
              <a:off x="616592" y="6424314"/>
              <a:ext cx="8451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36600"/>
                  </a:solidFill>
                </a:rPr>
                <a:t>APEC Conference on Severe Dengue Prevention and Strategies for Reducing Disease Burden, Tainan, 3</a:t>
              </a:r>
              <a:r>
                <a:rPr lang="en-US" sz="1400" baseline="30000" dirty="0">
                  <a:solidFill>
                    <a:srgbClr val="336600"/>
                  </a:solidFill>
                </a:rPr>
                <a:t>rd</a:t>
              </a:r>
              <a:r>
                <a:rPr lang="en-US" sz="1400" dirty="0">
                  <a:solidFill>
                    <a:srgbClr val="336600"/>
                  </a:solidFill>
                </a:rPr>
                <a:t> May 2018</a:t>
              </a:r>
              <a:endParaRPr lang="th-TH" sz="1100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0D97B06-1703-4B6D-986F-53780FB39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0048">
            <a:off x="6348425" y="4846593"/>
            <a:ext cx="1946183" cy="113963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B9996F-4B24-4AA6-8990-AE7B2F17D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02615">
            <a:off x="5029259" y="4802714"/>
            <a:ext cx="1491549" cy="113540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85768" y="5975957"/>
            <a:ext cx="2057400" cy="365125"/>
          </a:xfrm>
        </p:spPr>
        <p:txBody>
          <a:bodyPr/>
          <a:lstStyle/>
          <a:p>
            <a:fld id="{6D080F70-BD77-4FD3-8D11-B4334296A2DD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573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3805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0099"/>
                </a:solidFill>
              </a:rPr>
              <a:t>Surveillance and Epidemiology</a:t>
            </a:r>
            <a:endParaRPr lang="en-US" sz="4000" dirty="0">
              <a:solidFill>
                <a:srgbClr val="0000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3043" y="6081742"/>
            <a:ext cx="2057400" cy="365125"/>
          </a:xfrm>
        </p:spPr>
        <p:txBody>
          <a:bodyPr/>
          <a:lstStyle/>
          <a:p>
            <a:fld id="{6D080F70-BD77-4FD3-8D11-B4334296A2DD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74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BC361-A991-42BF-9FD9-9C93F2CB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250824"/>
            <a:ext cx="8488635" cy="79013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err="1"/>
              <a:t>Aedes</a:t>
            </a:r>
            <a:r>
              <a:rPr lang="en-US" dirty="0"/>
              <a:t>-borne disease surveillance</a:t>
            </a:r>
            <a:endParaRPr lang="th-TH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6EEB33-9BA6-43FD-B69F-74553AC9B0F0}"/>
              </a:ext>
            </a:extLst>
          </p:cNvPr>
          <p:cNvGrpSpPr/>
          <p:nvPr/>
        </p:nvGrpSpPr>
        <p:grpSpPr>
          <a:xfrm>
            <a:off x="193964" y="5863644"/>
            <a:ext cx="8770153" cy="830641"/>
            <a:chOff x="193964" y="5863644"/>
            <a:chExt cx="8770153" cy="8306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732C0C-7855-4B40-BDD9-41342847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964" y="5863644"/>
              <a:ext cx="780035" cy="747831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93DA41A-A46A-487E-9C1B-D7657C17626D}"/>
                </a:ext>
              </a:extLst>
            </p:cNvPr>
            <p:cNvCxnSpPr>
              <a:cxnSpLocks/>
            </p:cNvCxnSpPr>
            <p:nvPr/>
          </p:nvCxnSpPr>
          <p:spPr>
            <a:xfrm>
              <a:off x="955959" y="6220687"/>
              <a:ext cx="7564581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6A5C5D-B381-47D6-BE51-4AC440FF5D12}"/>
                </a:ext>
              </a:extLst>
            </p:cNvPr>
            <p:cNvSpPr txBox="1"/>
            <p:nvPr/>
          </p:nvSpPr>
          <p:spPr>
            <a:xfrm>
              <a:off x="512380" y="6386508"/>
              <a:ext cx="8451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36600"/>
                  </a:solidFill>
                </a:rPr>
                <a:t>APEC Conference on Severe Dengue Prevention and Strategies for Reducing Disease Burden, Tainan, 3</a:t>
              </a:r>
              <a:r>
                <a:rPr lang="en-US" sz="1400" baseline="30000" dirty="0">
                  <a:solidFill>
                    <a:srgbClr val="336600"/>
                  </a:solidFill>
                </a:rPr>
                <a:t>rd</a:t>
              </a:r>
              <a:r>
                <a:rPr lang="en-US" sz="1400" dirty="0">
                  <a:solidFill>
                    <a:srgbClr val="336600"/>
                  </a:solidFill>
                </a:rPr>
                <a:t> May 2018</a:t>
              </a:r>
              <a:endParaRPr lang="th-TH" sz="1100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36D6EBE-E972-4605-A9DC-C53DA75B5465}"/>
              </a:ext>
            </a:extLst>
          </p:cNvPr>
          <p:cNvSpPr txBox="1"/>
          <p:nvPr/>
        </p:nvSpPr>
        <p:spPr>
          <a:xfrm>
            <a:off x="603180" y="1187348"/>
            <a:ext cx="2879314" cy="92333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risk factors</a:t>
            </a:r>
          </a:p>
          <a:p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HI, CI, BI</a:t>
            </a:r>
          </a:p>
          <a:p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key containers</a:t>
            </a:r>
            <a:endParaRPr lang="th-TH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67056E-BACA-4B33-8395-98A8B4B40AD4}"/>
              </a:ext>
            </a:extLst>
          </p:cNvPr>
          <p:cNvSpPr txBox="1"/>
          <p:nvPr/>
        </p:nvSpPr>
        <p:spPr>
          <a:xfrm>
            <a:off x="5898116" y="1138361"/>
            <a:ext cx="2576154" cy="92333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factors</a:t>
            </a:r>
          </a:p>
          <a:p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temperature, rainfall</a:t>
            </a:r>
          </a:p>
          <a:p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Density of population</a:t>
            </a:r>
            <a:endParaRPr lang="th-TH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491F7A-5856-49CB-86C2-BE00A2B52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199" y="2015222"/>
            <a:ext cx="1206272" cy="810051"/>
          </a:xfrm>
          <a:prstGeom prst="rect">
            <a:avLst/>
          </a:prstGeom>
        </p:spPr>
      </p:pic>
      <p:sp>
        <p:nvSpPr>
          <p:cNvPr id="16" name="Bent-Up Arrow 9">
            <a:extLst>
              <a:ext uri="{FF2B5EF4-FFF2-40B4-BE49-F238E27FC236}">
                <a16:creationId xmlns:a16="http://schemas.microsoft.com/office/drawing/2014/main" id="{11AA276E-C619-454E-B242-60E9CE6A541A}"/>
              </a:ext>
            </a:extLst>
          </p:cNvPr>
          <p:cNvSpPr/>
          <p:nvPr/>
        </p:nvSpPr>
        <p:spPr>
          <a:xfrm rot="5400000">
            <a:off x="2767767" y="1608197"/>
            <a:ext cx="537234" cy="1569493"/>
          </a:xfrm>
          <a:prstGeom prst="bentUpArrow">
            <a:avLst/>
          </a:prstGeom>
          <a:solidFill>
            <a:schemeClr val="tx1">
              <a:lumMod val="65000"/>
              <a:lumOff val="35000"/>
            </a:schemeClr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0" cap="none" spc="0" normalizeH="0" baseline="0" noProof="0">
              <a:ln w="22225">
                <a:solidFill>
                  <a:srgbClr val="DE7E18"/>
                </a:solidFill>
                <a:prstDash val="solid"/>
              </a:ln>
              <a:solidFill>
                <a:srgbClr val="DE7E18">
                  <a:lumMod val="40000"/>
                  <a:lumOff val="6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Bent-Up Arrow 10">
            <a:extLst>
              <a:ext uri="{FF2B5EF4-FFF2-40B4-BE49-F238E27FC236}">
                <a16:creationId xmlns:a16="http://schemas.microsoft.com/office/drawing/2014/main" id="{41666BB6-C3E8-4747-9224-ECCC6916A621}"/>
              </a:ext>
            </a:extLst>
          </p:cNvPr>
          <p:cNvSpPr/>
          <p:nvPr/>
        </p:nvSpPr>
        <p:spPr>
          <a:xfrm rot="16200000" flipH="1">
            <a:off x="5809643" y="1565829"/>
            <a:ext cx="523993" cy="1569493"/>
          </a:xfrm>
          <a:prstGeom prst="bentUpArrow">
            <a:avLst/>
          </a:prstGeom>
          <a:solidFill>
            <a:schemeClr val="tx1">
              <a:lumMod val="65000"/>
              <a:lumOff val="35000"/>
            </a:schemeClr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0" cap="none" spc="0" normalizeH="0" baseline="0" noProof="0" dirty="0">
              <a:ln w="22225">
                <a:solidFill>
                  <a:srgbClr val="DE7E18"/>
                </a:solidFill>
                <a:prstDash val="solid"/>
              </a:ln>
              <a:solidFill>
                <a:srgbClr val="DE7E18">
                  <a:lumMod val="40000"/>
                  <a:lumOff val="6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Down Arrow 12">
            <a:extLst>
              <a:ext uri="{FF2B5EF4-FFF2-40B4-BE49-F238E27FC236}">
                <a16:creationId xmlns:a16="http://schemas.microsoft.com/office/drawing/2014/main" id="{83BB4B1E-F0B1-4B66-8708-BB6B5842F7B5}"/>
              </a:ext>
            </a:extLst>
          </p:cNvPr>
          <p:cNvSpPr/>
          <p:nvPr/>
        </p:nvSpPr>
        <p:spPr>
          <a:xfrm>
            <a:off x="4388841" y="2901556"/>
            <a:ext cx="278690" cy="50564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D8D745-1090-43E7-AC4A-BB281E0E0CD2}"/>
              </a:ext>
            </a:extLst>
          </p:cNvPr>
          <p:cNvCxnSpPr>
            <a:cxnSpLocks/>
          </p:cNvCxnSpPr>
          <p:nvPr/>
        </p:nvCxnSpPr>
        <p:spPr>
          <a:xfrm flipV="1">
            <a:off x="5641176" y="3662373"/>
            <a:ext cx="1123155" cy="1"/>
          </a:xfrm>
          <a:prstGeom prst="straightConnector1">
            <a:avLst/>
          </a:prstGeom>
          <a:noFill/>
          <a:ln w="57150" cap="rnd" cmpd="sng" algn="ctr">
            <a:solidFill>
              <a:schemeClr val="tx1">
                <a:lumMod val="65000"/>
                <a:lumOff val="35000"/>
              </a:schemeClr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CB5A0D7-CDF2-4569-9574-CF5DCF38099C}"/>
              </a:ext>
            </a:extLst>
          </p:cNvPr>
          <p:cNvSpPr txBox="1"/>
          <p:nvPr/>
        </p:nvSpPr>
        <p:spPr>
          <a:xfrm>
            <a:off x="6790471" y="3469574"/>
            <a:ext cx="1795684" cy="369332"/>
          </a:xfrm>
          <a:prstGeom prst="rect">
            <a:avLst/>
          </a:prstGeom>
          <a:solidFill>
            <a:srgbClr val="FAB8E7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Trans-ovarian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AC6707-6DC9-4E4F-B332-9C80A044FAFE}"/>
              </a:ext>
            </a:extLst>
          </p:cNvPr>
          <p:cNvSpPr txBox="1"/>
          <p:nvPr/>
        </p:nvSpPr>
        <p:spPr>
          <a:xfrm>
            <a:off x="3536828" y="3452517"/>
            <a:ext cx="2026517" cy="369332"/>
          </a:xfrm>
          <a:prstGeom prst="rect">
            <a:avLst/>
          </a:prstGeom>
          <a:solidFill>
            <a:srgbClr val="FAB8E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Infective vector</a:t>
            </a:r>
          </a:p>
        </p:txBody>
      </p:sp>
      <p:sp>
        <p:nvSpPr>
          <p:cNvPr id="22" name="Down Arrow 16">
            <a:extLst>
              <a:ext uri="{FF2B5EF4-FFF2-40B4-BE49-F238E27FC236}">
                <a16:creationId xmlns:a16="http://schemas.microsoft.com/office/drawing/2014/main" id="{1C1149F9-EBD5-4672-B35C-620305CEC514}"/>
              </a:ext>
            </a:extLst>
          </p:cNvPr>
          <p:cNvSpPr/>
          <p:nvPr/>
        </p:nvSpPr>
        <p:spPr>
          <a:xfrm>
            <a:off x="4391113" y="3882379"/>
            <a:ext cx="278690" cy="50564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B340F9-95C8-42A3-ACC4-7898B26B6546}"/>
              </a:ext>
            </a:extLst>
          </p:cNvPr>
          <p:cNvSpPr txBox="1"/>
          <p:nvPr/>
        </p:nvSpPr>
        <p:spPr>
          <a:xfrm>
            <a:off x="3874924" y="5722304"/>
            <a:ext cx="1318815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Cases</a:t>
            </a:r>
          </a:p>
        </p:txBody>
      </p:sp>
      <p:sp>
        <p:nvSpPr>
          <p:cNvPr id="24" name="Down Arrow 19">
            <a:extLst>
              <a:ext uri="{FF2B5EF4-FFF2-40B4-BE49-F238E27FC236}">
                <a16:creationId xmlns:a16="http://schemas.microsoft.com/office/drawing/2014/main" id="{C114DB10-2466-4238-98F3-AB6CAA9DB4B6}"/>
              </a:ext>
            </a:extLst>
          </p:cNvPr>
          <p:cNvSpPr/>
          <p:nvPr/>
        </p:nvSpPr>
        <p:spPr>
          <a:xfrm>
            <a:off x="4393385" y="5158238"/>
            <a:ext cx="278690" cy="50564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9445E4A-B365-4003-8A82-9BB4D24BB210}"/>
              </a:ext>
            </a:extLst>
          </p:cNvPr>
          <p:cNvCxnSpPr/>
          <p:nvPr/>
        </p:nvCxnSpPr>
        <p:spPr>
          <a:xfrm flipV="1">
            <a:off x="5304580" y="5906762"/>
            <a:ext cx="1123155" cy="1"/>
          </a:xfrm>
          <a:prstGeom prst="straightConnector1">
            <a:avLst/>
          </a:prstGeom>
          <a:noFill/>
          <a:ln w="57150" cap="rnd" cmpd="sng" algn="ctr">
            <a:solidFill>
              <a:schemeClr val="tx1">
                <a:lumMod val="65000"/>
                <a:lumOff val="35000"/>
              </a:schemeClr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5D17148-9892-4CED-B32E-D94FA155331B}"/>
              </a:ext>
            </a:extLst>
          </p:cNvPr>
          <p:cNvSpPr txBox="1"/>
          <p:nvPr/>
        </p:nvSpPr>
        <p:spPr>
          <a:xfrm>
            <a:off x="6510865" y="5719302"/>
            <a:ext cx="108555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Deaths</a:t>
            </a:r>
            <a:endParaRPr kumimoji="0" lang="th-TH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DAD876-94E9-4613-8113-43821F2E839C}"/>
              </a:ext>
            </a:extLst>
          </p:cNvPr>
          <p:cNvSpPr txBox="1"/>
          <p:nvPr/>
        </p:nvSpPr>
        <p:spPr>
          <a:xfrm>
            <a:off x="986371" y="4430868"/>
            <a:ext cx="708950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Host factors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Age, underlying conditions, delayed diagnosis and treatment, etc.</a:t>
            </a:r>
            <a:endParaRPr kumimoji="0" lang="th-TH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2F34530-AD95-407F-B07A-D67FC7CE5DDC}"/>
              </a:ext>
            </a:extLst>
          </p:cNvPr>
          <p:cNvCxnSpPr/>
          <p:nvPr/>
        </p:nvCxnSpPr>
        <p:spPr>
          <a:xfrm flipV="1">
            <a:off x="2360113" y="3662364"/>
            <a:ext cx="1123155" cy="1"/>
          </a:xfrm>
          <a:prstGeom prst="straightConnector1">
            <a:avLst/>
          </a:prstGeom>
          <a:noFill/>
          <a:ln w="57150" cap="rnd" cmpd="sng" algn="ctr">
            <a:solidFill>
              <a:schemeClr val="tx1">
                <a:lumMod val="65000"/>
                <a:lumOff val="35000"/>
              </a:schemeClr>
            </a:solidFill>
            <a:prstDash val="solid"/>
            <a:tailEnd type="triangle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215AF86-6FEE-446D-83D1-BEA5D0DEED4F}"/>
              </a:ext>
            </a:extLst>
          </p:cNvPr>
          <p:cNvSpPr txBox="1"/>
          <p:nvPr/>
        </p:nvSpPr>
        <p:spPr>
          <a:xfrm>
            <a:off x="948502" y="3422329"/>
            <a:ext cx="1316386" cy="461665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Viruses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C2EEB10-4549-4A9A-8B05-5BE869E45B98}"/>
              </a:ext>
            </a:extLst>
          </p:cNvPr>
          <p:cNvGrpSpPr/>
          <p:nvPr/>
        </p:nvGrpSpPr>
        <p:grpSpPr>
          <a:xfrm>
            <a:off x="277584" y="2122710"/>
            <a:ext cx="1830950" cy="3350141"/>
            <a:chOff x="277584" y="2122710"/>
            <a:chExt cx="1830950" cy="335014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7C867F8-DDE1-4451-ADF3-59704EA5CF84}"/>
                </a:ext>
              </a:extLst>
            </p:cNvPr>
            <p:cNvSpPr txBox="1"/>
            <p:nvPr/>
          </p:nvSpPr>
          <p:spPr>
            <a:xfrm>
              <a:off x="277584" y="2122710"/>
              <a:ext cx="1830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Environment</a:t>
              </a:r>
              <a:endParaRPr lang="th-TH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CBF906A-693A-46D3-A627-C098622EFE4E}"/>
                </a:ext>
              </a:extLst>
            </p:cNvPr>
            <p:cNvSpPr txBox="1"/>
            <p:nvPr/>
          </p:nvSpPr>
          <p:spPr>
            <a:xfrm>
              <a:off x="315681" y="3826319"/>
              <a:ext cx="9444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Agent</a:t>
              </a:r>
              <a:endParaRPr lang="th-TH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9566FB2-2788-4F2F-A329-E7127874D7F2}"/>
                </a:ext>
              </a:extLst>
            </p:cNvPr>
            <p:cNvSpPr txBox="1"/>
            <p:nvPr/>
          </p:nvSpPr>
          <p:spPr>
            <a:xfrm>
              <a:off x="337449" y="5072741"/>
              <a:ext cx="7761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Host</a:t>
              </a:r>
              <a:endParaRPr lang="th-TH" sz="2000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12477" y="6084957"/>
            <a:ext cx="2057400" cy="365125"/>
          </a:xfrm>
        </p:spPr>
        <p:txBody>
          <a:bodyPr/>
          <a:lstStyle/>
          <a:p>
            <a:fld id="{6D080F70-BD77-4FD3-8D11-B4334296A2DD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80677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>
            <a:extLst/>
          </p:cNvPr>
          <p:cNvSpPr txBox="1">
            <a:spLocks noChangeArrowheads="1"/>
          </p:cNvSpPr>
          <p:nvPr/>
        </p:nvSpPr>
        <p:spPr bwMode="auto">
          <a:xfrm>
            <a:off x="212725" y="265113"/>
            <a:ext cx="1841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th-TH" sz="1477">
              <a:solidFill>
                <a:schemeClr val="bg1"/>
              </a:solidFill>
              <a:cs typeface="DilleniaUPC" panose="02020603050405020304" pitchFamily="18" charset="-34"/>
            </a:endParaRPr>
          </a:p>
        </p:txBody>
      </p:sp>
      <p:sp>
        <p:nvSpPr>
          <p:cNvPr id="15364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517525" y="617538"/>
            <a:ext cx="1841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th-TH" sz="1477">
              <a:solidFill>
                <a:schemeClr val="bg1"/>
              </a:solidFill>
              <a:cs typeface="DilleniaUPC" panose="02020603050405020304" pitchFamily="18" charset="-34"/>
            </a:endParaRPr>
          </a:p>
        </p:txBody>
      </p:sp>
      <p:grpSp>
        <p:nvGrpSpPr>
          <p:cNvPr id="26628" name="Group 1"/>
          <p:cNvGrpSpPr>
            <a:grpSpLocks/>
          </p:cNvGrpSpPr>
          <p:nvPr/>
        </p:nvGrpSpPr>
        <p:grpSpPr bwMode="auto">
          <a:xfrm>
            <a:off x="304800" y="1465303"/>
            <a:ext cx="8278812" cy="4668797"/>
            <a:chOff x="381001" y="1378232"/>
            <a:chExt cx="8278847" cy="4667862"/>
          </a:xfrm>
        </p:grpSpPr>
        <p:sp>
          <p:nvSpPr>
            <p:cNvPr id="15365" name="Text Box 5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1943107" y="1378232"/>
              <a:ext cx="2952762" cy="4110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th-TH" sz="1292" b="1">
                  <a:latin typeface="Arial" panose="020B0604020202020204" pitchFamily="34" charset="0"/>
                  <a:cs typeface="Arial" panose="020B0604020202020204" pitchFamily="34" charset="0"/>
                </a:rPr>
                <a:t>Ministry of Public Health</a:t>
              </a:r>
              <a:endParaRPr lang="th-TH" altLang="th-TH" sz="1292" b="1">
                <a:latin typeface="Arial" panose="020B0604020202020204" pitchFamily="34" charset="0"/>
                <a:cs typeface="DilleniaUPC" panose="02020603050405020304" pitchFamily="18" charset="-34"/>
              </a:endParaRPr>
            </a:p>
          </p:txBody>
        </p:sp>
        <p:sp>
          <p:nvSpPr>
            <p:cNvPr id="15366" name="Text Box 6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1908182" y="2100359"/>
              <a:ext cx="2903550" cy="3364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th-TH" sz="1292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Department </a:t>
              </a:r>
              <a:r>
                <a:rPr lang="en-US" altLang="th-TH" sz="1292" b="1" dirty="0">
                  <a:latin typeface="Arial" panose="020B0604020202020204" pitchFamily="34" charset="0"/>
                  <a:cs typeface="Arial" panose="020B0604020202020204" pitchFamily="34" charset="0"/>
                </a:rPr>
                <a:t>of Disease Control</a:t>
              </a:r>
              <a:endParaRPr lang="th-TH" altLang="th-TH" sz="1292" b="1" dirty="0">
                <a:latin typeface="Arial" panose="020B0604020202020204" pitchFamily="34" charset="0"/>
                <a:cs typeface="DilleniaUPC" panose="02020603050405020304" pitchFamily="18" charset="-34"/>
              </a:endParaRPr>
            </a:p>
          </p:txBody>
        </p:sp>
        <p:sp>
          <p:nvSpPr>
            <p:cNvPr id="15368" name="Text Box 8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2667011" y="2866969"/>
              <a:ext cx="2343160" cy="3364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th-TH" sz="1292" b="1" dirty="0">
                  <a:latin typeface="Arial" panose="020B0604020202020204" pitchFamily="34" charset="0"/>
                  <a:cs typeface="Arial" panose="020B0604020202020204" pitchFamily="34" charset="0"/>
                </a:rPr>
                <a:t>Bureau of Epidemiology</a:t>
              </a:r>
              <a:endParaRPr lang="th-TH" altLang="th-TH" sz="1292" b="1" dirty="0">
                <a:latin typeface="Arial" panose="020B0604020202020204" pitchFamily="34" charset="0"/>
                <a:cs typeface="DilleniaUPC" panose="02020603050405020304" pitchFamily="18" charset="-34"/>
              </a:endParaRPr>
            </a:p>
          </p:txBody>
        </p:sp>
        <p:sp>
          <p:nvSpPr>
            <p:cNvPr id="15369" name="Text Box 9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2486035" y="3570090"/>
              <a:ext cx="2590811" cy="63328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th-TH" sz="1292" b="1">
                  <a:latin typeface="Arial" panose="020B0604020202020204" pitchFamily="34" charset="0"/>
                  <a:cs typeface="Arial" panose="020B0604020202020204" pitchFamily="34" charset="0"/>
                </a:rPr>
                <a:t>Provincial Epidemiological Unit</a:t>
              </a:r>
              <a:endParaRPr lang="th-TH" altLang="th-TH" sz="1292" b="1">
                <a:latin typeface="Arial" panose="020B0604020202020204" pitchFamily="34" charset="0"/>
                <a:cs typeface="DilleniaUPC" panose="02020603050405020304" pitchFamily="18" charset="-34"/>
              </a:endParaRPr>
            </a:p>
          </p:txBody>
        </p:sp>
        <p:sp>
          <p:nvSpPr>
            <p:cNvPr id="15370" name="Text Box 10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914403" y="5398524"/>
              <a:ext cx="2286009" cy="59201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th-TH" sz="1292" b="1">
                  <a:latin typeface="Arial" panose="020B0604020202020204" pitchFamily="34" charset="0"/>
                  <a:cs typeface="Arial" panose="020B0604020202020204" pitchFamily="34" charset="0"/>
                </a:rPr>
                <a:t>Private hospitals and clinics</a:t>
              </a:r>
              <a:endParaRPr lang="th-TH" altLang="th-TH" sz="1292" b="1">
                <a:latin typeface="Arial" panose="020B0604020202020204" pitchFamily="34" charset="0"/>
                <a:cs typeface="DilleniaUPC" panose="02020603050405020304" pitchFamily="18" charset="-34"/>
              </a:endParaRPr>
            </a:p>
          </p:txBody>
        </p:sp>
        <p:sp>
          <p:nvSpPr>
            <p:cNvPr id="15371" name="Text Box 11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6762777" y="5142988"/>
              <a:ext cx="1897071" cy="77930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th-TH" sz="1292" b="1">
                  <a:latin typeface="Arial" panose="020B0604020202020204" pitchFamily="34" charset="0"/>
                  <a:cs typeface="Arial" panose="020B0604020202020204" pitchFamily="34" charset="0"/>
                </a:rPr>
                <a:t>Hospitals and clinic under universal coverage scheme</a:t>
              </a:r>
              <a:endParaRPr lang="th-TH" altLang="th-TH" sz="1292" b="1">
                <a:latin typeface="Arial" panose="020B0604020202020204" pitchFamily="34" charset="0"/>
                <a:cs typeface="DilleniaUPC" panose="02020603050405020304" pitchFamily="18" charset="-34"/>
              </a:endParaRPr>
            </a:p>
          </p:txBody>
        </p:sp>
        <p:sp>
          <p:nvSpPr>
            <p:cNvPr id="26644" name="Line 12"/>
            <p:cNvSpPr>
              <a:spLocks noChangeShapeType="1"/>
            </p:cNvSpPr>
            <p:nvPr/>
          </p:nvSpPr>
          <p:spPr bwMode="auto">
            <a:xfrm flipV="1">
              <a:off x="1979736" y="4906108"/>
              <a:ext cx="441080" cy="4029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Line 13"/>
            <p:cNvSpPr>
              <a:spLocks noChangeShapeType="1"/>
            </p:cNvSpPr>
            <p:nvPr/>
          </p:nvSpPr>
          <p:spPr bwMode="auto">
            <a:xfrm flipH="1" flipV="1">
              <a:off x="4195397" y="5008685"/>
              <a:ext cx="304800" cy="2813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Line 14"/>
            <p:cNvSpPr>
              <a:spLocks noChangeShapeType="1"/>
            </p:cNvSpPr>
            <p:nvPr/>
          </p:nvSpPr>
          <p:spPr bwMode="auto">
            <a:xfrm flipH="1">
              <a:off x="2268416" y="4976447"/>
              <a:ext cx="473320" cy="40298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Line 16"/>
            <p:cNvSpPr>
              <a:spLocks noChangeShapeType="1"/>
            </p:cNvSpPr>
            <p:nvPr/>
          </p:nvSpPr>
          <p:spPr bwMode="auto">
            <a:xfrm flipV="1">
              <a:off x="3657600" y="2444261"/>
              <a:ext cx="0" cy="4220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Line 17"/>
            <p:cNvSpPr>
              <a:spLocks noChangeShapeType="1"/>
            </p:cNvSpPr>
            <p:nvPr/>
          </p:nvSpPr>
          <p:spPr bwMode="auto">
            <a:xfrm flipV="1">
              <a:off x="3657600" y="1758462"/>
              <a:ext cx="0" cy="3516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Line 18"/>
            <p:cNvSpPr>
              <a:spLocks noChangeShapeType="1"/>
            </p:cNvSpPr>
            <p:nvPr/>
          </p:nvSpPr>
          <p:spPr bwMode="auto">
            <a:xfrm>
              <a:off x="5781362" y="4151191"/>
              <a:ext cx="60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Line 19"/>
            <p:cNvSpPr>
              <a:spLocks noChangeShapeType="1"/>
            </p:cNvSpPr>
            <p:nvPr/>
          </p:nvSpPr>
          <p:spPr bwMode="auto">
            <a:xfrm>
              <a:off x="5781362" y="4573222"/>
              <a:ext cx="609600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Text Box 20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2495560" y="4425582"/>
              <a:ext cx="2514610" cy="49043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  <a:defRPr/>
              </a:pPr>
              <a:r>
                <a:rPr lang="en-US" altLang="th-TH" sz="1292" b="1">
                  <a:latin typeface="Arial" panose="020B0604020202020204" pitchFamily="34" charset="0"/>
                  <a:cs typeface="Arial" panose="020B0604020202020204" pitchFamily="34" charset="0"/>
                </a:rPr>
                <a:t>District Surveillance information center</a:t>
              </a:r>
              <a:endParaRPr lang="th-TH" altLang="th-TH" sz="1292" b="1">
                <a:latin typeface="Arial" panose="020B0604020202020204" pitchFamily="34" charset="0"/>
                <a:cs typeface="DilleniaUPC" panose="02020603050405020304" pitchFamily="18" charset="-34"/>
              </a:endParaRPr>
            </a:p>
          </p:txBody>
        </p:sp>
        <p:sp>
          <p:nvSpPr>
            <p:cNvPr id="26652" name="Line 21"/>
            <p:cNvSpPr>
              <a:spLocks noChangeShapeType="1"/>
            </p:cNvSpPr>
            <p:nvPr/>
          </p:nvSpPr>
          <p:spPr bwMode="auto">
            <a:xfrm flipV="1">
              <a:off x="3505200" y="4202723"/>
              <a:ext cx="0" cy="2813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Line 22"/>
            <p:cNvSpPr>
              <a:spLocks noChangeShapeType="1"/>
            </p:cNvSpPr>
            <p:nvPr/>
          </p:nvSpPr>
          <p:spPr bwMode="auto">
            <a:xfrm flipV="1">
              <a:off x="3505200" y="3217985"/>
              <a:ext cx="0" cy="3516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Line 23"/>
            <p:cNvSpPr>
              <a:spLocks noChangeShapeType="1"/>
            </p:cNvSpPr>
            <p:nvPr/>
          </p:nvSpPr>
          <p:spPr bwMode="auto">
            <a:xfrm>
              <a:off x="3886200" y="3217985"/>
              <a:ext cx="0" cy="3516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Line 24"/>
            <p:cNvSpPr>
              <a:spLocks noChangeShapeType="1"/>
            </p:cNvSpPr>
            <p:nvPr/>
          </p:nvSpPr>
          <p:spPr bwMode="auto">
            <a:xfrm>
              <a:off x="4419600" y="4941277"/>
              <a:ext cx="381000" cy="2813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Text Box 25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3419488" y="5257265"/>
              <a:ext cx="2447935" cy="7888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  <a:defRPr/>
              </a:pPr>
              <a:r>
                <a:rPr lang="en-US" altLang="th-TH" sz="1292" b="1">
                  <a:latin typeface="Arial" panose="020B0604020202020204" pitchFamily="34" charset="0"/>
                  <a:cs typeface="Arial" panose="020B0604020202020204" pitchFamily="34" charset="0"/>
                </a:rPr>
                <a:t>Hospitals</a:t>
              </a:r>
            </a:p>
            <a:p>
              <a:pPr algn="ctr">
                <a:spcBef>
                  <a:spcPct val="50000"/>
                </a:spcBef>
                <a:buFontTx/>
                <a:buNone/>
                <a:defRPr/>
              </a:pPr>
              <a:r>
                <a:rPr lang="en-US" altLang="th-TH" sz="1292" b="1">
                  <a:latin typeface="Arial" panose="020B0604020202020204" pitchFamily="34" charset="0"/>
                  <a:cs typeface="Arial" panose="020B0604020202020204" pitchFamily="34" charset="0"/>
                </a:rPr>
                <a:t>under MOPH and universal coverage schemes</a:t>
              </a:r>
              <a:endParaRPr lang="th-TH" altLang="th-TH" sz="1292" b="1">
                <a:latin typeface="Arial" panose="020B0604020202020204" pitchFamily="34" charset="0"/>
                <a:cs typeface="DilleniaUPC" panose="02020603050405020304" pitchFamily="18" charset="-34"/>
              </a:endParaRPr>
            </a:p>
          </p:txBody>
        </p:sp>
        <p:sp>
          <p:nvSpPr>
            <p:cNvPr id="26657" name="Line 26"/>
            <p:cNvSpPr>
              <a:spLocks noChangeShapeType="1"/>
            </p:cNvSpPr>
            <p:nvPr/>
          </p:nvSpPr>
          <p:spPr bwMode="auto">
            <a:xfrm flipH="1">
              <a:off x="5945066" y="5468816"/>
              <a:ext cx="762000" cy="29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Text Box 27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6467191" y="3974925"/>
              <a:ext cx="1676407" cy="26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th-TH" sz="1108" b="1" dirty="0">
                  <a:latin typeface="Corbel" panose="020B0503020204020204" pitchFamily="34" charset="0"/>
                  <a:cs typeface="DilleniaUPC" panose="02020603050405020304" pitchFamily="18" charset="-34"/>
                </a:rPr>
                <a:t>Report</a:t>
              </a:r>
              <a:endParaRPr lang="th-TH" altLang="th-TH" sz="1108" b="1" dirty="0">
                <a:latin typeface="Corbel" panose="020B0503020204020204" pitchFamily="34" charset="0"/>
                <a:cs typeface="DilleniaUPC" panose="02020603050405020304" pitchFamily="18" charset="-34"/>
              </a:endParaRPr>
            </a:p>
          </p:txBody>
        </p:sp>
        <p:sp>
          <p:nvSpPr>
            <p:cNvPr id="15387" name="Text Box 28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6448143" y="4362197"/>
              <a:ext cx="1828808" cy="26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th-TH" sz="1108" b="1">
                  <a:latin typeface="Corbel" panose="020B0503020204020204" pitchFamily="34" charset="0"/>
                  <a:cs typeface="DilleniaUPC" panose="02020603050405020304" pitchFamily="18" charset="-34"/>
                </a:rPr>
                <a:t>Feedback</a:t>
              </a:r>
              <a:endParaRPr lang="th-TH" altLang="th-TH" sz="1108" b="1">
                <a:latin typeface="Corbel" panose="020B0503020204020204" pitchFamily="34" charset="0"/>
                <a:cs typeface="DilleniaUPC" panose="02020603050405020304" pitchFamily="18" charset="-34"/>
              </a:endParaRPr>
            </a:p>
          </p:txBody>
        </p:sp>
        <p:sp>
          <p:nvSpPr>
            <p:cNvPr id="15388" name="Text Box 29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381001" y="2936805"/>
              <a:ext cx="1598620" cy="49043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ngsana New" panose="02020603050405020304" pitchFamily="18" charset="-34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  <a:defRPr/>
              </a:pPr>
              <a:r>
                <a:rPr lang="en-US" altLang="th-TH" sz="1292" b="1" dirty="0">
                  <a:latin typeface="Arial" panose="020B0604020202020204" pitchFamily="34" charset="0"/>
                  <a:cs typeface="Arial" panose="020B0604020202020204" pitchFamily="34" charset="0"/>
                </a:rPr>
                <a:t>Regional Disease Control Center</a:t>
              </a:r>
              <a:endParaRPr lang="th-TH" altLang="th-TH" sz="1292" b="1" dirty="0">
                <a:latin typeface="Arial" panose="020B0604020202020204" pitchFamily="34" charset="0"/>
                <a:cs typeface="DilleniaUPC" panose="02020603050405020304" pitchFamily="18" charset="-34"/>
              </a:endParaRPr>
            </a:p>
          </p:txBody>
        </p:sp>
        <p:sp>
          <p:nvSpPr>
            <p:cNvPr id="26662" name="Line 31"/>
            <p:cNvSpPr>
              <a:spLocks noChangeShapeType="1"/>
            </p:cNvSpPr>
            <p:nvPr/>
          </p:nvSpPr>
          <p:spPr bwMode="auto">
            <a:xfrm>
              <a:off x="2051538" y="3562351"/>
              <a:ext cx="398585" cy="288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32"/>
            <p:cNvSpPr>
              <a:spLocks noChangeShapeType="1"/>
            </p:cNvSpPr>
            <p:nvPr/>
          </p:nvSpPr>
          <p:spPr bwMode="auto">
            <a:xfrm flipH="1">
              <a:off x="2133600" y="3077308"/>
              <a:ext cx="533400" cy="1406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33"/>
            <p:cNvSpPr>
              <a:spLocks noChangeShapeType="1"/>
            </p:cNvSpPr>
            <p:nvPr/>
          </p:nvSpPr>
          <p:spPr bwMode="auto">
            <a:xfrm flipV="1">
              <a:off x="2133600" y="2936631"/>
              <a:ext cx="533400" cy="1406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34"/>
            <p:cNvSpPr>
              <a:spLocks noChangeShapeType="1"/>
            </p:cNvSpPr>
            <p:nvPr/>
          </p:nvSpPr>
          <p:spPr bwMode="auto">
            <a:xfrm flipH="1" flipV="1">
              <a:off x="2133600" y="3429000"/>
              <a:ext cx="304800" cy="1406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Line 35"/>
            <p:cNvSpPr>
              <a:spLocks noChangeShapeType="1"/>
            </p:cNvSpPr>
            <p:nvPr/>
          </p:nvSpPr>
          <p:spPr bwMode="auto">
            <a:xfrm>
              <a:off x="3851031" y="4141177"/>
              <a:ext cx="0" cy="3516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9" name="Title 1"/>
          <p:cNvSpPr txBox="1">
            <a:spLocks/>
          </p:cNvSpPr>
          <p:nvPr/>
        </p:nvSpPr>
        <p:spPr bwMode="auto">
          <a:xfrm>
            <a:off x="396875" y="301108"/>
            <a:ext cx="8423275" cy="849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Dengue Surveillance </a:t>
            </a:r>
            <a:r>
              <a:rPr lang="en-US" alt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in Thailand</a:t>
            </a:r>
            <a:endParaRPr lang="en-US" alt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30" name="TextBox 2"/>
          <p:cNvSpPr txBox="1">
            <a:spLocks noChangeArrowheads="1"/>
          </p:cNvSpPr>
          <p:nvPr/>
        </p:nvSpPr>
        <p:spPr bwMode="auto">
          <a:xfrm>
            <a:off x="2266639" y="6431993"/>
            <a:ext cx="580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/>
            <a:r>
              <a:rPr lang="en-US" altLang="en-US" sz="1400" b="1"/>
              <a:t>Ref: Bureau of Epidemiology, DDC, MOPH, Thailand</a:t>
            </a:r>
            <a:endParaRPr lang="th-TH" altLang="en-US" sz="1400" b="1"/>
          </a:p>
        </p:txBody>
      </p:sp>
      <p:sp>
        <p:nvSpPr>
          <p:cNvPr id="4" name="Slide Number Placeholder 3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6762750" y="6249430"/>
            <a:ext cx="2057400" cy="365125"/>
          </a:xfrm>
        </p:spPr>
        <p:txBody>
          <a:bodyPr/>
          <a:lstStyle/>
          <a:p>
            <a:pPr>
              <a:defRPr/>
            </a:pPr>
            <a:fld id="{FFD3C03B-DCA9-45C0-9102-BBF6A947C0CE}" type="slidenum">
              <a:rPr lang="en-US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63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7" t="39143" r="21083" b="28783"/>
          <a:stretch>
            <a:fillRect/>
          </a:stretch>
        </p:blipFill>
        <p:spPr bwMode="auto">
          <a:xfrm>
            <a:off x="212725" y="2439988"/>
            <a:ext cx="381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/>
          </p:cNvPr>
          <p:cNvSpPr txBox="1"/>
          <p:nvPr/>
        </p:nvSpPr>
        <p:spPr>
          <a:xfrm>
            <a:off x="563563" y="2563813"/>
            <a:ext cx="1855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Larva survey</a:t>
            </a:r>
          </a:p>
        </p:txBody>
      </p:sp>
      <p:pic>
        <p:nvPicPr>
          <p:cNvPr id="2663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7" t="39143" r="21083" b="28783"/>
          <a:stretch>
            <a:fillRect/>
          </a:stretch>
        </p:blipFill>
        <p:spPr bwMode="auto">
          <a:xfrm>
            <a:off x="5013325" y="4703763"/>
            <a:ext cx="381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>
            <a:extLst/>
          </p:cNvPr>
          <p:cNvSpPr txBox="1"/>
          <p:nvPr/>
        </p:nvSpPr>
        <p:spPr>
          <a:xfrm>
            <a:off x="5364163" y="4827588"/>
            <a:ext cx="1855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Larva survey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116" y="1185579"/>
            <a:ext cx="3400420" cy="259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37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BC361-A991-42BF-9FD9-9C93F2CB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92" y="283483"/>
            <a:ext cx="8653901" cy="74521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/>
              <a:t>Monthly dengue cases, Thailand, </a:t>
            </a:r>
            <a:r>
              <a:rPr lang="en-US" sz="2800" dirty="0" smtClean="0"/>
              <a:t>2008 </a:t>
            </a:r>
            <a:r>
              <a:rPr lang="en-US" sz="2800" dirty="0"/>
              <a:t>- </a:t>
            </a:r>
            <a:r>
              <a:rPr lang="en-US" sz="2800" dirty="0" smtClean="0"/>
              <a:t>2017</a:t>
            </a:r>
            <a:endParaRPr lang="th-TH" sz="2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6EEB33-9BA6-43FD-B69F-74553AC9B0F0}"/>
              </a:ext>
            </a:extLst>
          </p:cNvPr>
          <p:cNvGrpSpPr/>
          <p:nvPr/>
        </p:nvGrpSpPr>
        <p:grpSpPr>
          <a:xfrm>
            <a:off x="193964" y="5863644"/>
            <a:ext cx="8841754" cy="830641"/>
            <a:chOff x="193964" y="5863644"/>
            <a:chExt cx="8841754" cy="8306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732C0C-7855-4B40-BDD9-41342847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964" y="5863644"/>
              <a:ext cx="780035" cy="747831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93DA41A-A46A-487E-9C1B-D7657C17626D}"/>
                </a:ext>
              </a:extLst>
            </p:cNvPr>
            <p:cNvCxnSpPr>
              <a:cxnSpLocks/>
            </p:cNvCxnSpPr>
            <p:nvPr/>
          </p:nvCxnSpPr>
          <p:spPr>
            <a:xfrm>
              <a:off x="955959" y="6220687"/>
              <a:ext cx="7564581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6A5C5D-B381-47D6-BE51-4AC440FF5D12}"/>
                </a:ext>
              </a:extLst>
            </p:cNvPr>
            <p:cNvSpPr txBox="1"/>
            <p:nvPr/>
          </p:nvSpPr>
          <p:spPr>
            <a:xfrm>
              <a:off x="583981" y="6386508"/>
              <a:ext cx="8451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36600"/>
                  </a:solidFill>
                </a:rPr>
                <a:t>APEC Conference on Severe Dengue Prevention and Strategies for Reducing Disease Burden, Tainan, 3</a:t>
              </a:r>
              <a:r>
                <a:rPr lang="en-US" sz="1400" baseline="30000" dirty="0">
                  <a:solidFill>
                    <a:srgbClr val="336600"/>
                  </a:solidFill>
                </a:rPr>
                <a:t>rd</a:t>
              </a:r>
              <a:r>
                <a:rPr lang="en-US" sz="1400" dirty="0">
                  <a:solidFill>
                    <a:srgbClr val="336600"/>
                  </a:solidFill>
                </a:rPr>
                <a:t> May 2018</a:t>
              </a:r>
              <a:endParaRPr lang="th-TH" sz="1100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318" name="Chart 317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647568"/>
              </p:ext>
            </p:extLst>
          </p:nvPr>
        </p:nvGraphicFramePr>
        <p:xfrm>
          <a:off x="193963" y="2024229"/>
          <a:ext cx="8653901" cy="411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2D0E0DD-64F1-438F-B483-984740B93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929" y="1166645"/>
            <a:ext cx="7459936" cy="125608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1600" dirty="0" smtClean="0"/>
              <a:t>Epidemic every </a:t>
            </a:r>
            <a:r>
              <a:rPr lang="th-TH" sz="1600" dirty="0" smtClean="0"/>
              <a:t> </a:t>
            </a:r>
            <a:r>
              <a:rPr lang="en-US" sz="1600" dirty="0" smtClean="0"/>
              <a:t>other years or once every 2 – 3 years</a:t>
            </a:r>
            <a:endParaRPr lang="en-US" sz="1600" dirty="0"/>
          </a:p>
          <a:p>
            <a:r>
              <a:rPr lang="en-US" sz="1600" dirty="0"/>
              <a:t>Strong seasonal pattern</a:t>
            </a:r>
          </a:p>
          <a:p>
            <a:pPr lvl="1">
              <a:buFont typeface="Tahoma" panose="020B0604030504040204" pitchFamily="34" charset="0"/>
              <a:buChar char="-"/>
            </a:pPr>
            <a:r>
              <a:rPr lang="en-US" sz="1600" dirty="0" smtClean="0"/>
              <a:t>1000 – 3000 cases </a:t>
            </a:r>
            <a:r>
              <a:rPr lang="en-US" sz="1600" dirty="0"/>
              <a:t>/ month in non-rainy season</a:t>
            </a:r>
          </a:p>
          <a:p>
            <a:pPr lvl="1">
              <a:buFont typeface="Tahoma" panose="020B0604030504040204" pitchFamily="34" charset="0"/>
              <a:buChar char="-"/>
            </a:pPr>
            <a:r>
              <a:rPr lang="en-US" sz="1600" dirty="0"/>
              <a:t>Can be &gt;20,000 cases in rainy season </a:t>
            </a:r>
          </a:p>
          <a:p>
            <a:endParaRPr lang="th-TH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8318" y="6038124"/>
            <a:ext cx="2057400" cy="365125"/>
          </a:xfrm>
        </p:spPr>
        <p:txBody>
          <a:bodyPr/>
          <a:lstStyle/>
          <a:p>
            <a:fld id="{6D080F70-BD77-4FD3-8D11-B4334296A2DD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63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BC361-A991-42BF-9FD9-9C93F2CB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36" y="147483"/>
            <a:ext cx="8653901" cy="89596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/>
              <a:t>Proportion of dengue serotypes and </a:t>
            </a:r>
            <a:br>
              <a:rPr lang="en-US" sz="2800" dirty="0"/>
            </a:br>
            <a:r>
              <a:rPr lang="en-US" sz="2800" dirty="0"/>
              <a:t>morbidity rate, 2007 – 2016, Thailand</a:t>
            </a:r>
            <a:endParaRPr lang="th-TH" sz="2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6EEB33-9BA6-43FD-B69F-74553AC9B0F0}"/>
              </a:ext>
            </a:extLst>
          </p:cNvPr>
          <p:cNvGrpSpPr/>
          <p:nvPr/>
        </p:nvGrpSpPr>
        <p:grpSpPr>
          <a:xfrm>
            <a:off x="193964" y="5863644"/>
            <a:ext cx="8841754" cy="793818"/>
            <a:chOff x="193964" y="5863644"/>
            <a:chExt cx="8841754" cy="79381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732C0C-7855-4B40-BDD9-41342847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964" y="5863644"/>
              <a:ext cx="780035" cy="747831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93DA41A-A46A-487E-9C1B-D7657C17626D}"/>
                </a:ext>
              </a:extLst>
            </p:cNvPr>
            <p:cNvCxnSpPr>
              <a:cxnSpLocks/>
            </p:cNvCxnSpPr>
            <p:nvPr/>
          </p:nvCxnSpPr>
          <p:spPr>
            <a:xfrm>
              <a:off x="955959" y="6220687"/>
              <a:ext cx="7564581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6A5C5D-B381-47D6-BE51-4AC440FF5D12}"/>
                </a:ext>
              </a:extLst>
            </p:cNvPr>
            <p:cNvSpPr txBox="1"/>
            <p:nvPr/>
          </p:nvSpPr>
          <p:spPr>
            <a:xfrm>
              <a:off x="583981" y="6349685"/>
              <a:ext cx="8451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36600"/>
                  </a:solidFill>
                </a:rPr>
                <a:t>APEC Conference on Severe Dengue Prevention and Strategies for Reducing Disease Burden, Tainan, 3</a:t>
              </a:r>
              <a:r>
                <a:rPr lang="en-US" sz="1400" baseline="30000" dirty="0">
                  <a:solidFill>
                    <a:srgbClr val="336600"/>
                  </a:solidFill>
                </a:rPr>
                <a:t>rd</a:t>
              </a:r>
              <a:r>
                <a:rPr lang="en-US" sz="1400" dirty="0">
                  <a:solidFill>
                    <a:srgbClr val="336600"/>
                  </a:solidFill>
                </a:rPr>
                <a:t> May 2018</a:t>
              </a:r>
              <a:endParaRPr lang="th-TH" sz="1100" dirty="0">
                <a:solidFill>
                  <a:srgbClr val="33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4AFAA0B-C369-49FC-ACF6-FE21BE561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6" y="1135498"/>
            <a:ext cx="9047248" cy="52064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8318" y="6038124"/>
            <a:ext cx="2057400" cy="365125"/>
          </a:xfrm>
        </p:spPr>
        <p:txBody>
          <a:bodyPr/>
          <a:lstStyle/>
          <a:p>
            <a:fld id="{6D080F70-BD77-4FD3-8D11-B4334296A2DD}" type="slidenum">
              <a:rPr lang="th-TH" smtClean="0"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83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1172</TotalTime>
  <Words>1027</Words>
  <Application>Microsoft Office PowerPoint</Application>
  <PresentationFormat>On-screen Show (4:3)</PresentationFormat>
  <Paragraphs>253</Paragraphs>
  <Slides>22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Angsana New</vt:lpstr>
      <vt:lpstr>Arial</vt:lpstr>
      <vt:lpstr>Arial Unicode MS</vt:lpstr>
      <vt:lpstr>Calibri</vt:lpstr>
      <vt:lpstr>Calibri Light</vt:lpstr>
      <vt:lpstr>Century Gothic</vt:lpstr>
      <vt:lpstr>Corbel</vt:lpstr>
      <vt:lpstr>Cordia New</vt:lpstr>
      <vt:lpstr>DilleniaUPC</vt:lpstr>
      <vt:lpstr>Forte</vt:lpstr>
      <vt:lpstr>Tahoma</vt:lpstr>
      <vt:lpstr>Wingdings</vt:lpstr>
      <vt:lpstr>Office Theme</vt:lpstr>
      <vt:lpstr>Chart</vt:lpstr>
      <vt:lpstr>Dengue Epidemiology in Thailand</vt:lpstr>
      <vt:lpstr>Contents </vt:lpstr>
      <vt:lpstr>Background</vt:lpstr>
      <vt:lpstr>Background</vt:lpstr>
      <vt:lpstr>Surveillance and Epidemiology</vt:lpstr>
      <vt:lpstr>Aedes-borne disease surveillance</vt:lpstr>
      <vt:lpstr>PowerPoint Presentation</vt:lpstr>
      <vt:lpstr>Monthly dengue cases, Thailand, 2008 - 2017</vt:lpstr>
      <vt:lpstr>Proportion of dengue serotypes and  morbidity rate, 2007 – 2016, Thailand</vt:lpstr>
      <vt:lpstr>PowerPoint Presentation</vt:lpstr>
      <vt:lpstr>PowerPoint Presentation</vt:lpstr>
      <vt:lpstr>Dengue morbidity and mortality by age group, 2017</vt:lpstr>
      <vt:lpstr>Characteristics of Dengue deaths in 2018</vt:lpstr>
      <vt:lpstr>Dengue deaths in Thailand, 2018</vt:lpstr>
      <vt:lpstr>PowerPoint Presentation</vt:lpstr>
      <vt:lpstr>Dengue control</vt:lpstr>
      <vt:lpstr>Surveillance data for disease control</vt:lpstr>
      <vt:lpstr>Community engagement</vt:lpstr>
      <vt:lpstr>Vector control:  Larva Index in public settings, 2017</vt:lpstr>
      <vt:lpstr>Key containers of Aedes breeding sites</vt:lpstr>
      <vt:lpstr>Conclusion and Challenges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darin areechokchai</cp:lastModifiedBy>
  <cp:revision>115</cp:revision>
  <dcterms:created xsi:type="dcterms:W3CDTF">2017-08-02T03:11:52Z</dcterms:created>
  <dcterms:modified xsi:type="dcterms:W3CDTF">2018-04-22T10:35:36Z</dcterms:modified>
</cp:coreProperties>
</file>