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6"/>
  </p:notesMasterIdLst>
  <p:sldIdLst>
    <p:sldId id="256" r:id="rId2"/>
    <p:sldId id="276" r:id="rId3"/>
    <p:sldId id="418" r:id="rId4"/>
    <p:sldId id="423" r:id="rId5"/>
    <p:sldId id="304" r:id="rId6"/>
    <p:sldId id="424" r:id="rId7"/>
    <p:sldId id="338" r:id="rId8"/>
    <p:sldId id="425" r:id="rId9"/>
    <p:sldId id="341" r:id="rId10"/>
    <p:sldId id="286" r:id="rId11"/>
    <p:sldId id="352" r:id="rId12"/>
    <p:sldId id="270" r:id="rId13"/>
    <p:sldId id="271" r:id="rId14"/>
    <p:sldId id="272" r:id="rId15"/>
    <p:sldId id="273" r:id="rId16"/>
    <p:sldId id="368" r:id="rId17"/>
    <p:sldId id="426" r:id="rId18"/>
    <p:sldId id="356" r:id="rId19"/>
    <p:sldId id="401" r:id="rId20"/>
    <p:sldId id="427" r:id="rId21"/>
    <p:sldId id="429" r:id="rId22"/>
    <p:sldId id="323" r:id="rId23"/>
    <p:sldId id="325" r:id="rId24"/>
    <p:sldId id="327" r:id="rId25"/>
    <p:sldId id="430" r:id="rId26"/>
    <p:sldId id="288" r:id="rId27"/>
    <p:sldId id="306" r:id="rId28"/>
    <p:sldId id="431" r:id="rId29"/>
    <p:sldId id="432" r:id="rId30"/>
    <p:sldId id="307" r:id="rId31"/>
    <p:sldId id="433" r:id="rId32"/>
    <p:sldId id="434" r:id="rId33"/>
    <p:sldId id="435" r:id="rId34"/>
    <p:sldId id="439" r:id="rId35"/>
    <p:sldId id="440" r:id="rId36"/>
    <p:sldId id="441" r:id="rId37"/>
    <p:sldId id="291" r:id="rId38"/>
    <p:sldId id="442" r:id="rId39"/>
    <p:sldId id="443" r:id="rId40"/>
    <p:sldId id="428" r:id="rId41"/>
    <p:sldId id="382" r:id="rId42"/>
    <p:sldId id="383" r:id="rId43"/>
    <p:sldId id="384" r:id="rId44"/>
    <p:sldId id="328" r:id="rId45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048B3C5-EC52-7146-B443-D99E973841EA}">
          <p14:sldIdLst>
            <p14:sldId id="256"/>
            <p14:sldId id="276"/>
            <p14:sldId id="418"/>
            <p14:sldId id="423"/>
            <p14:sldId id="304"/>
            <p14:sldId id="424"/>
            <p14:sldId id="338"/>
            <p14:sldId id="425"/>
            <p14:sldId id="341"/>
            <p14:sldId id="286"/>
            <p14:sldId id="352"/>
            <p14:sldId id="270"/>
            <p14:sldId id="271"/>
            <p14:sldId id="272"/>
            <p14:sldId id="273"/>
            <p14:sldId id="368"/>
            <p14:sldId id="426"/>
            <p14:sldId id="356"/>
            <p14:sldId id="401"/>
            <p14:sldId id="427"/>
            <p14:sldId id="429"/>
            <p14:sldId id="323"/>
            <p14:sldId id="325"/>
            <p14:sldId id="327"/>
            <p14:sldId id="430"/>
            <p14:sldId id="288"/>
            <p14:sldId id="306"/>
            <p14:sldId id="431"/>
            <p14:sldId id="432"/>
            <p14:sldId id="307"/>
            <p14:sldId id="433"/>
            <p14:sldId id="434"/>
            <p14:sldId id="435"/>
            <p14:sldId id="439"/>
            <p14:sldId id="440"/>
            <p14:sldId id="441"/>
            <p14:sldId id="291"/>
            <p14:sldId id="442"/>
            <p14:sldId id="443"/>
          </p14:sldIdLst>
        </p14:section>
        <p14:section name="Extra slides" id="{35CEA6FB-0BE9-C644-BAD6-0E01923F3119}">
          <p14:sldIdLst>
            <p14:sldId id="428"/>
            <p14:sldId id="382"/>
            <p14:sldId id="383"/>
            <p14:sldId id="384"/>
            <p14:sldId id="32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0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62"/>
    <p:restoredTop sz="94674"/>
  </p:normalViewPr>
  <p:slideViewPr>
    <p:cSldViewPr snapToGrid="0" snapToObjects="1">
      <p:cViewPr varScale="1">
        <p:scale>
          <a:sx n="197" d="100"/>
          <a:sy n="197" d="100"/>
        </p:scale>
        <p:origin x="208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8" d="100"/>
        <a:sy n="18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05C241-40A7-7145-9022-03578B0CCB9C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5AD628-D1F8-A547-A64D-8D57592A46E0}">
      <dgm:prSet phldrT="[Text]"/>
      <dgm:spPr/>
      <dgm:t>
        <a:bodyPr/>
        <a:lstStyle/>
        <a:p>
          <a:r>
            <a:rPr lang="en-US" dirty="0"/>
            <a:t>Infection</a:t>
          </a:r>
        </a:p>
      </dgm:t>
    </dgm:pt>
    <dgm:pt modelId="{F6A097FE-807F-3645-8991-2CA09180FC08}" type="parTrans" cxnId="{3ACEBFF1-3234-6640-A5E0-F838A1E419B6}">
      <dgm:prSet/>
      <dgm:spPr/>
      <dgm:t>
        <a:bodyPr/>
        <a:lstStyle/>
        <a:p>
          <a:endParaRPr lang="en-US"/>
        </a:p>
      </dgm:t>
    </dgm:pt>
    <dgm:pt modelId="{01ED28BC-341D-444D-A730-D69EE096C347}" type="sibTrans" cxnId="{3ACEBFF1-3234-6640-A5E0-F838A1E419B6}">
      <dgm:prSet/>
      <dgm:spPr/>
      <dgm:t>
        <a:bodyPr/>
        <a:lstStyle/>
        <a:p>
          <a:endParaRPr lang="en-US"/>
        </a:p>
      </dgm:t>
    </dgm:pt>
    <dgm:pt modelId="{D8CF2DC4-9B68-9646-A809-CF60ED9BB6A4}">
      <dgm:prSet phldrT="[Text]"/>
      <dgm:spPr>
        <a:ln w="25400">
          <a:solidFill>
            <a:srgbClr val="C00000"/>
          </a:solidFill>
        </a:ln>
      </dgm:spPr>
      <dgm:t>
        <a:bodyPr/>
        <a:lstStyle/>
        <a:p>
          <a:r>
            <a:rPr lang="en-US" dirty="0"/>
            <a:t>Viremia</a:t>
          </a:r>
        </a:p>
      </dgm:t>
    </dgm:pt>
    <dgm:pt modelId="{CB9D5D06-CEA9-F34A-8958-A638F1E2887B}" type="parTrans" cxnId="{657F95CB-1D44-2E4B-BD13-1078162416A3}">
      <dgm:prSet/>
      <dgm:spPr/>
      <dgm:t>
        <a:bodyPr/>
        <a:lstStyle/>
        <a:p>
          <a:endParaRPr lang="en-US"/>
        </a:p>
      </dgm:t>
    </dgm:pt>
    <dgm:pt modelId="{1F40D492-CEC3-924B-B26A-286C077423C5}" type="sibTrans" cxnId="{657F95CB-1D44-2E4B-BD13-1078162416A3}">
      <dgm:prSet/>
      <dgm:spPr/>
      <dgm:t>
        <a:bodyPr/>
        <a:lstStyle/>
        <a:p>
          <a:endParaRPr lang="en-US"/>
        </a:p>
      </dgm:t>
    </dgm:pt>
    <dgm:pt modelId="{E0B8FBAF-39D2-F84B-A53E-28EF4086E2A5}">
      <dgm:prSet phldrT="[Text]"/>
      <dgm:spPr/>
      <dgm:t>
        <a:bodyPr/>
        <a:lstStyle/>
        <a:p>
          <a:r>
            <a:rPr lang="en-US" dirty="0"/>
            <a:t>Antibody</a:t>
          </a:r>
        </a:p>
      </dgm:t>
    </dgm:pt>
    <dgm:pt modelId="{2A7DC323-64DF-7B47-9146-27422815C882}" type="parTrans" cxnId="{3D2D0FA7-1B1C-434C-8757-097FB08E00D6}">
      <dgm:prSet/>
      <dgm:spPr/>
      <dgm:t>
        <a:bodyPr/>
        <a:lstStyle/>
        <a:p>
          <a:endParaRPr lang="en-US"/>
        </a:p>
      </dgm:t>
    </dgm:pt>
    <dgm:pt modelId="{3E9F06B8-FE72-184E-A8F2-D53F3A9EC3F4}" type="sibTrans" cxnId="{3D2D0FA7-1B1C-434C-8757-097FB08E00D6}">
      <dgm:prSet/>
      <dgm:spPr/>
      <dgm:t>
        <a:bodyPr/>
        <a:lstStyle/>
        <a:p>
          <a:endParaRPr lang="en-US"/>
        </a:p>
      </dgm:t>
    </dgm:pt>
    <dgm:pt modelId="{0B8A76DA-DDCF-A442-ACF2-EEC476B3C629}">
      <dgm:prSet phldrT="[Text]"/>
      <dgm:spPr/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en-US" dirty="0"/>
            <a:t>Clinical signs</a:t>
          </a:r>
        </a:p>
      </dgm:t>
    </dgm:pt>
    <dgm:pt modelId="{91719CFE-555A-DF41-B055-902124DA81E5}" type="parTrans" cxnId="{4332AE5E-3A19-2C4C-9C3F-3560D6E0C6DE}">
      <dgm:prSet/>
      <dgm:spPr/>
      <dgm:t>
        <a:bodyPr/>
        <a:lstStyle/>
        <a:p>
          <a:endParaRPr lang="en-US"/>
        </a:p>
      </dgm:t>
    </dgm:pt>
    <dgm:pt modelId="{B3FBE93E-BD09-EA4D-BB6A-3F8E6297E6EC}" type="sibTrans" cxnId="{4332AE5E-3A19-2C4C-9C3F-3560D6E0C6DE}">
      <dgm:prSet/>
      <dgm:spPr/>
      <dgm:t>
        <a:bodyPr/>
        <a:lstStyle/>
        <a:p>
          <a:endParaRPr lang="en-US"/>
        </a:p>
      </dgm:t>
    </dgm:pt>
    <dgm:pt modelId="{501F3A9C-38A9-A24E-B508-4109CD659166}" type="pres">
      <dgm:prSet presAssocID="{0E05C241-40A7-7145-9022-03578B0CCB9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58DA38A-3F98-164B-8219-3ED1367759C3}" type="pres">
      <dgm:prSet presAssocID="{A45AD628-D1F8-A547-A64D-8D57592A46E0}" presName="hierRoot1" presStyleCnt="0">
        <dgm:presLayoutVars>
          <dgm:hierBranch val="init"/>
        </dgm:presLayoutVars>
      </dgm:prSet>
      <dgm:spPr/>
    </dgm:pt>
    <dgm:pt modelId="{85C5951F-1C26-964C-BBAD-C1002AA71509}" type="pres">
      <dgm:prSet presAssocID="{A45AD628-D1F8-A547-A64D-8D57592A46E0}" presName="rootComposite1" presStyleCnt="0"/>
      <dgm:spPr/>
    </dgm:pt>
    <dgm:pt modelId="{D848E0A6-8312-9149-94C1-DEE18FB21219}" type="pres">
      <dgm:prSet presAssocID="{A45AD628-D1F8-A547-A64D-8D57592A46E0}" presName="rootText1" presStyleLbl="node0" presStyleIdx="0" presStyleCnt="1">
        <dgm:presLayoutVars>
          <dgm:chPref val="3"/>
        </dgm:presLayoutVars>
      </dgm:prSet>
      <dgm:spPr/>
    </dgm:pt>
    <dgm:pt modelId="{1DBF3C5E-E5E8-FC4A-9156-49D7993DAB06}" type="pres">
      <dgm:prSet presAssocID="{A45AD628-D1F8-A547-A64D-8D57592A46E0}" presName="rootConnector1" presStyleLbl="node1" presStyleIdx="0" presStyleCnt="0"/>
      <dgm:spPr/>
    </dgm:pt>
    <dgm:pt modelId="{ED1BACC2-22B0-DE45-B3DC-CB65F95E61D5}" type="pres">
      <dgm:prSet presAssocID="{A45AD628-D1F8-A547-A64D-8D57592A46E0}" presName="hierChild2" presStyleCnt="0"/>
      <dgm:spPr/>
    </dgm:pt>
    <dgm:pt modelId="{89CB2498-BED9-E242-B225-01E970F4ECA4}" type="pres">
      <dgm:prSet presAssocID="{CB9D5D06-CEA9-F34A-8958-A638F1E2887B}" presName="Name37" presStyleLbl="parChTrans1D2" presStyleIdx="0" presStyleCnt="3"/>
      <dgm:spPr/>
    </dgm:pt>
    <dgm:pt modelId="{EF77F704-444C-8748-8A59-F5DB0FEE067D}" type="pres">
      <dgm:prSet presAssocID="{D8CF2DC4-9B68-9646-A809-CF60ED9BB6A4}" presName="hierRoot2" presStyleCnt="0">
        <dgm:presLayoutVars>
          <dgm:hierBranch val="init"/>
        </dgm:presLayoutVars>
      </dgm:prSet>
      <dgm:spPr/>
    </dgm:pt>
    <dgm:pt modelId="{18115E18-E5A3-4847-8F8C-BFFC3AD81412}" type="pres">
      <dgm:prSet presAssocID="{D8CF2DC4-9B68-9646-A809-CF60ED9BB6A4}" presName="rootComposite" presStyleCnt="0"/>
      <dgm:spPr/>
    </dgm:pt>
    <dgm:pt modelId="{F989CE19-026D-434E-9D51-043E09F4D40E}" type="pres">
      <dgm:prSet presAssocID="{D8CF2DC4-9B68-9646-A809-CF60ED9BB6A4}" presName="rootText" presStyleLbl="node2" presStyleIdx="0" presStyleCnt="3">
        <dgm:presLayoutVars>
          <dgm:chPref val="3"/>
        </dgm:presLayoutVars>
      </dgm:prSet>
      <dgm:spPr/>
    </dgm:pt>
    <dgm:pt modelId="{8374B4CF-AEFC-5E44-9E29-317EC3C5F5E1}" type="pres">
      <dgm:prSet presAssocID="{D8CF2DC4-9B68-9646-A809-CF60ED9BB6A4}" presName="rootConnector" presStyleLbl="node2" presStyleIdx="0" presStyleCnt="3"/>
      <dgm:spPr/>
    </dgm:pt>
    <dgm:pt modelId="{9501CE9E-BDDA-F24B-9AFD-D252E8440947}" type="pres">
      <dgm:prSet presAssocID="{D8CF2DC4-9B68-9646-A809-CF60ED9BB6A4}" presName="hierChild4" presStyleCnt="0"/>
      <dgm:spPr/>
    </dgm:pt>
    <dgm:pt modelId="{8C671545-6686-B144-B8EE-8DFCE28818B6}" type="pres">
      <dgm:prSet presAssocID="{D8CF2DC4-9B68-9646-A809-CF60ED9BB6A4}" presName="hierChild5" presStyleCnt="0"/>
      <dgm:spPr/>
    </dgm:pt>
    <dgm:pt modelId="{A1FA2098-DA0C-C344-B77E-6330AB3D2748}" type="pres">
      <dgm:prSet presAssocID="{2A7DC323-64DF-7B47-9146-27422815C882}" presName="Name37" presStyleLbl="parChTrans1D2" presStyleIdx="1" presStyleCnt="3"/>
      <dgm:spPr/>
    </dgm:pt>
    <dgm:pt modelId="{B96492C8-E949-8942-864C-B5F11C09F9F4}" type="pres">
      <dgm:prSet presAssocID="{E0B8FBAF-39D2-F84B-A53E-28EF4086E2A5}" presName="hierRoot2" presStyleCnt="0">
        <dgm:presLayoutVars>
          <dgm:hierBranch val="init"/>
        </dgm:presLayoutVars>
      </dgm:prSet>
      <dgm:spPr/>
    </dgm:pt>
    <dgm:pt modelId="{760C4B07-91BD-D548-A36B-AD0DC468EB73}" type="pres">
      <dgm:prSet presAssocID="{E0B8FBAF-39D2-F84B-A53E-28EF4086E2A5}" presName="rootComposite" presStyleCnt="0"/>
      <dgm:spPr/>
    </dgm:pt>
    <dgm:pt modelId="{77D1B908-DD02-2C4D-93E7-660E5C534367}" type="pres">
      <dgm:prSet presAssocID="{E0B8FBAF-39D2-F84B-A53E-28EF4086E2A5}" presName="rootText" presStyleLbl="node2" presStyleIdx="1" presStyleCnt="3">
        <dgm:presLayoutVars>
          <dgm:chPref val="3"/>
        </dgm:presLayoutVars>
      </dgm:prSet>
      <dgm:spPr/>
    </dgm:pt>
    <dgm:pt modelId="{F1C7A75C-1C6C-7242-A199-857A5813F0B2}" type="pres">
      <dgm:prSet presAssocID="{E0B8FBAF-39D2-F84B-A53E-28EF4086E2A5}" presName="rootConnector" presStyleLbl="node2" presStyleIdx="1" presStyleCnt="3"/>
      <dgm:spPr/>
    </dgm:pt>
    <dgm:pt modelId="{1FC77AE1-4EE6-AB44-BA59-409150C4635E}" type="pres">
      <dgm:prSet presAssocID="{E0B8FBAF-39D2-F84B-A53E-28EF4086E2A5}" presName="hierChild4" presStyleCnt="0"/>
      <dgm:spPr/>
    </dgm:pt>
    <dgm:pt modelId="{DDE0684F-7B96-0941-B4F4-DCE8E4473F65}" type="pres">
      <dgm:prSet presAssocID="{E0B8FBAF-39D2-F84B-A53E-28EF4086E2A5}" presName="hierChild5" presStyleCnt="0"/>
      <dgm:spPr/>
    </dgm:pt>
    <dgm:pt modelId="{A3420BCC-2775-3B43-90AF-B0C2D1297C49}" type="pres">
      <dgm:prSet presAssocID="{91719CFE-555A-DF41-B055-902124DA81E5}" presName="Name37" presStyleLbl="parChTrans1D2" presStyleIdx="2" presStyleCnt="3"/>
      <dgm:spPr/>
    </dgm:pt>
    <dgm:pt modelId="{0DAB4D81-7B9E-1A4F-8EDC-B212ED8FE640}" type="pres">
      <dgm:prSet presAssocID="{0B8A76DA-DDCF-A442-ACF2-EEC476B3C629}" presName="hierRoot2" presStyleCnt="0">
        <dgm:presLayoutVars>
          <dgm:hierBranch val="init"/>
        </dgm:presLayoutVars>
      </dgm:prSet>
      <dgm:spPr/>
    </dgm:pt>
    <dgm:pt modelId="{C3DAFAC4-ACE5-D948-AA32-02C9B287563E}" type="pres">
      <dgm:prSet presAssocID="{0B8A76DA-DDCF-A442-ACF2-EEC476B3C629}" presName="rootComposite" presStyleCnt="0"/>
      <dgm:spPr/>
    </dgm:pt>
    <dgm:pt modelId="{CF84DED5-9A0E-804F-B81D-004012194AE3}" type="pres">
      <dgm:prSet presAssocID="{0B8A76DA-DDCF-A442-ACF2-EEC476B3C629}" presName="rootText" presStyleLbl="node2" presStyleIdx="2" presStyleCnt="3">
        <dgm:presLayoutVars>
          <dgm:chPref val="3"/>
        </dgm:presLayoutVars>
      </dgm:prSet>
      <dgm:spPr/>
    </dgm:pt>
    <dgm:pt modelId="{3FA90C0A-E149-9A44-8C1E-6E1FE4BC92AD}" type="pres">
      <dgm:prSet presAssocID="{0B8A76DA-DDCF-A442-ACF2-EEC476B3C629}" presName="rootConnector" presStyleLbl="node2" presStyleIdx="2" presStyleCnt="3"/>
      <dgm:spPr/>
    </dgm:pt>
    <dgm:pt modelId="{289B6B78-7514-8C40-A675-3DBFBFD05394}" type="pres">
      <dgm:prSet presAssocID="{0B8A76DA-DDCF-A442-ACF2-EEC476B3C629}" presName="hierChild4" presStyleCnt="0"/>
      <dgm:spPr/>
    </dgm:pt>
    <dgm:pt modelId="{55E276DB-94EA-4840-828B-BBC03B44FA13}" type="pres">
      <dgm:prSet presAssocID="{0B8A76DA-DDCF-A442-ACF2-EEC476B3C629}" presName="hierChild5" presStyleCnt="0"/>
      <dgm:spPr/>
    </dgm:pt>
    <dgm:pt modelId="{31091D01-CF40-234A-ABD4-71448005EAB7}" type="pres">
      <dgm:prSet presAssocID="{A45AD628-D1F8-A547-A64D-8D57592A46E0}" presName="hierChild3" presStyleCnt="0"/>
      <dgm:spPr/>
    </dgm:pt>
  </dgm:ptLst>
  <dgm:cxnLst>
    <dgm:cxn modelId="{CD65E300-7C31-4F47-BEE3-EADD488E172A}" type="presOf" srcId="{A45AD628-D1F8-A547-A64D-8D57592A46E0}" destId="{1DBF3C5E-E5E8-FC4A-9156-49D7993DAB06}" srcOrd="1" destOrd="0" presId="urn:microsoft.com/office/officeart/2005/8/layout/orgChart1"/>
    <dgm:cxn modelId="{D8E5AD0F-3931-C941-92CC-907DFC167DC2}" type="presOf" srcId="{A45AD628-D1F8-A547-A64D-8D57592A46E0}" destId="{D848E0A6-8312-9149-94C1-DEE18FB21219}" srcOrd="0" destOrd="0" presId="urn:microsoft.com/office/officeart/2005/8/layout/orgChart1"/>
    <dgm:cxn modelId="{1D4A151B-9579-7D4C-A0A2-B8845E144CB0}" type="presOf" srcId="{CB9D5D06-CEA9-F34A-8958-A638F1E2887B}" destId="{89CB2498-BED9-E242-B225-01E970F4ECA4}" srcOrd="0" destOrd="0" presId="urn:microsoft.com/office/officeart/2005/8/layout/orgChart1"/>
    <dgm:cxn modelId="{8C25151F-2985-D94C-9F0A-EC07CE22E65A}" type="presOf" srcId="{91719CFE-555A-DF41-B055-902124DA81E5}" destId="{A3420BCC-2775-3B43-90AF-B0C2D1297C49}" srcOrd="0" destOrd="0" presId="urn:microsoft.com/office/officeart/2005/8/layout/orgChart1"/>
    <dgm:cxn modelId="{61D6F022-896C-9047-AAA9-08753F320A52}" type="presOf" srcId="{E0B8FBAF-39D2-F84B-A53E-28EF4086E2A5}" destId="{77D1B908-DD02-2C4D-93E7-660E5C534367}" srcOrd="0" destOrd="0" presId="urn:microsoft.com/office/officeart/2005/8/layout/orgChart1"/>
    <dgm:cxn modelId="{1730E633-11CC-6F4F-9873-CFEE90F378AA}" type="presOf" srcId="{E0B8FBAF-39D2-F84B-A53E-28EF4086E2A5}" destId="{F1C7A75C-1C6C-7242-A199-857A5813F0B2}" srcOrd="1" destOrd="0" presId="urn:microsoft.com/office/officeart/2005/8/layout/orgChart1"/>
    <dgm:cxn modelId="{130F5B4F-953E-1A41-A0C7-043007E33935}" type="presOf" srcId="{0B8A76DA-DDCF-A442-ACF2-EEC476B3C629}" destId="{3FA90C0A-E149-9A44-8C1E-6E1FE4BC92AD}" srcOrd="1" destOrd="0" presId="urn:microsoft.com/office/officeart/2005/8/layout/orgChart1"/>
    <dgm:cxn modelId="{0A5A0A5A-EFE7-5140-B476-8FEF7A5BFB10}" type="presOf" srcId="{D8CF2DC4-9B68-9646-A809-CF60ED9BB6A4}" destId="{8374B4CF-AEFC-5E44-9E29-317EC3C5F5E1}" srcOrd="1" destOrd="0" presId="urn:microsoft.com/office/officeart/2005/8/layout/orgChart1"/>
    <dgm:cxn modelId="{4332AE5E-3A19-2C4C-9C3F-3560D6E0C6DE}" srcId="{A45AD628-D1F8-A547-A64D-8D57592A46E0}" destId="{0B8A76DA-DDCF-A442-ACF2-EEC476B3C629}" srcOrd="2" destOrd="0" parTransId="{91719CFE-555A-DF41-B055-902124DA81E5}" sibTransId="{B3FBE93E-BD09-EA4D-BB6A-3F8E6297E6EC}"/>
    <dgm:cxn modelId="{1C0F3168-16CD-CB44-A738-BA8DC7FB60E7}" type="presOf" srcId="{0B8A76DA-DDCF-A442-ACF2-EEC476B3C629}" destId="{CF84DED5-9A0E-804F-B81D-004012194AE3}" srcOrd="0" destOrd="0" presId="urn:microsoft.com/office/officeart/2005/8/layout/orgChart1"/>
    <dgm:cxn modelId="{1A0A7E7E-8632-2F46-9914-11CFA5C04A6C}" type="presOf" srcId="{2A7DC323-64DF-7B47-9146-27422815C882}" destId="{A1FA2098-DA0C-C344-B77E-6330AB3D2748}" srcOrd="0" destOrd="0" presId="urn:microsoft.com/office/officeart/2005/8/layout/orgChart1"/>
    <dgm:cxn modelId="{52AA9E82-0756-9A4C-8DDE-469B1E4A87D0}" type="presOf" srcId="{0E05C241-40A7-7145-9022-03578B0CCB9C}" destId="{501F3A9C-38A9-A24E-B508-4109CD659166}" srcOrd="0" destOrd="0" presId="urn:microsoft.com/office/officeart/2005/8/layout/orgChart1"/>
    <dgm:cxn modelId="{3D2D0FA7-1B1C-434C-8757-097FB08E00D6}" srcId="{A45AD628-D1F8-A547-A64D-8D57592A46E0}" destId="{E0B8FBAF-39D2-F84B-A53E-28EF4086E2A5}" srcOrd="1" destOrd="0" parTransId="{2A7DC323-64DF-7B47-9146-27422815C882}" sibTransId="{3E9F06B8-FE72-184E-A8F2-D53F3A9EC3F4}"/>
    <dgm:cxn modelId="{657F95CB-1D44-2E4B-BD13-1078162416A3}" srcId="{A45AD628-D1F8-A547-A64D-8D57592A46E0}" destId="{D8CF2DC4-9B68-9646-A809-CF60ED9BB6A4}" srcOrd="0" destOrd="0" parTransId="{CB9D5D06-CEA9-F34A-8958-A638F1E2887B}" sibTransId="{1F40D492-CEC3-924B-B26A-286C077423C5}"/>
    <dgm:cxn modelId="{3ACEBFF1-3234-6640-A5E0-F838A1E419B6}" srcId="{0E05C241-40A7-7145-9022-03578B0CCB9C}" destId="{A45AD628-D1F8-A547-A64D-8D57592A46E0}" srcOrd="0" destOrd="0" parTransId="{F6A097FE-807F-3645-8991-2CA09180FC08}" sibTransId="{01ED28BC-341D-444D-A730-D69EE096C347}"/>
    <dgm:cxn modelId="{65D93EF9-C9C0-9147-BBA8-18BA4A6BF025}" type="presOf" srcId="{D8CF2DC4-9B68-9646-A809-CF60ED9BB6A4}" destId="{F989CE19-026D-434E-9D51-043E09F4D40E}" srcOrd="0" destOrd="0" presId="urn:microsoft.com/office/officeart/2005/8/layout/orgChart1"/>
    <dgm:cxn modelId="{CFC8907C-7624-6F40-8B2A-C19154AF285A}" type="presParOf" srcId="{501F3A9C-38A9-A24E-B508-4109CD659166}" destId="{258DA38A-3F98-164B-8219-3ED1367759C3}" srcOrd="0" destOrd="0" presId="urn:microsoft.com/office/officeart/2005/8/layout/orgChart1"/>
    <dgm:cxn modelId="{353FFFBA-2CA6-6C49-9D4B-A817561517B3}" type="presParOf" srcId="{258DA38A-3F98-164B-8219-3ED1367759C3}" destId="{85C5951F-1C26-964C-BBAD-C1002AA71509}" srcOrd="0" destOrd="0" presId="urn:microsoft.com/office/officeart/2005/8/layout/orgChart1"/>
    <dgm:cxn modelId="{F98A366E-247F-EB48-97AA-DCE97656A639}" type="presParOf" srcId="{85C5951F-1C26-964C-BBAD-C1002AA71509}" destId="{D848E0A6-8312-9149-94C1-DEE18FB21219}" srcOrd="0" destOrd="0" presId="urn:microsoft.com/office/officeart/2005/8/layout/orgChart1"/>
    <dgm:cxn modelId="{A9B855E8-6DAF-B04F-9FDD-46B17B1B4D97}" type="presParOf" srcId="{85C5951F-1C26-964C-BBAD-C1002AA71509}" destId="{1DBF3C5E-E5E8-FC4A-9156-49D7993DAB06}" srcOrd="1" destOrd="0" presId="urn:microsoft.com/office/officeart/2005/8/layout/orgChart1"/>
    <dgm:cxn modelId="{7D0D298F-3452-204F-AA2A-B0467012E058}" type="presParOf" srcId="{258DA38A-3F98-164B-8219-3ED1367759C3}" destId="{ED1BACC2-22B0-DE45-B3DC-CB65F95E61D5}" srcOrd="1" destOrd="0" presId="urn:microsoft.com/office/officeart/2005/8/layout/orgChart1"/>
    <dgm:cxn modelId="{195DC7D9-91AC-A64B-9B32-0AD5E4973AE2}" type="presParOf" srcId="{ED1BACC2-22B0-DE45-B3DC-CB65F95E61D5}" destId="{89CB2498-BED9-E242-B225-01E970F4ECA4}" srcOrd="0" destOrd="0" presId="urn:microsoft.com/office/officeart/2005/8/layout/orgChart1"/>
    <dgm:cxn modelId="{4CE29F14-AC29-6447-AA98-E826C149C332}" type="presParOf" srcId="{ED1BACC2-22B0-DE45-B3DC-CB65F95E61D5}" destId="{EF77F704-444C-8748-8A59-F5DB0FEE067D}" srcOrd="1" destOrd="0" presId="urn:microsoft.com/office/officeart/2005/8/layout/orgChart1"/>
    <dgm:cxn modelId="{D32C48EA-AA9F-CB44-8BF6-27528D7D37DE}" type="presParOf" srcId="{EF77F704-444C-8748-8A59-F5DB0FEE067D}" destId="{18115E18-E5A3-4847-8F8C-BFFC3AD81412}" srcOrd="0" destOrd="0" presId="urn:microsoft.com/office/officeart/2005/8/layout/orgChart1"/>
    <dgm:cxn modelId="{0F209790-E24D-ED4A-A773-AB6551F41CEA}" type="presParOf" srcId="{18115E18-E5A3-4847-8F8C-BFFC3AD81412}" destId="{F989CE19-026D-434E-9D51-043E09F4D40E}" srcOrd="0" destOrd="0" presId="urn:microsoft.com/office/officeart/2005/8/layout/orgChart1"/>
    <dgm:cxn modelId="{8C58CCEB-5426-1648-AFD6-B33B48226ED0}" type="presParOf" srcId="{18115E18-E5A3-4847-8F8C-BFFC3AD81412}" destId="{8374B4CF-AEFC-5E44-9E29-317EC3C5F5E1}" srcOrd="1" destOrd="0" presId="urn:microsoft.com/office/officeart/2005/8/layout/orgChart1"/>
    <dgm:cxn modelId="{AA81031C-F448-7244-91C9-9179C5ACEE5D}" type="presParOf" srcId="{EF77F704-444C-8748-8A59-F5DB0FEE067D}" destId="{9501CE9E-BDDA-F24B-9AFD-D252E8440947}" srcOrd="1" destOrd="0" presId="urn:microsoft.com/office/officeart/2005/8/layout/orgChart1"/>
    <dgm:cxn modelId="{A4CA4523-6F0F-4945-8740-4AC85AB11F29}" type="presParOf" srcId="{EF77F704-444C-8748-8A59-F5DB0FEE067D}" destId="{8C671545-6686-B144-B8EE-8DFCE28818B6}" srcOrd="2" destOrd="0" presId="urn:microsoft.com/office/officeart/2005/8/layout/orgChart1"/>
    <dgm:cxn modelId="{1DCD566E-BA23-6A46-908A-BDD6B472E9A1}" type="presParOf" srcId="{ED1BACC2-22B0-DE45-B3DC-CB65F95E61D5}" destId="{A1FA2098-DA0C-C344-B77E-6330AB3D2748}" srcOrd="2" destOrd="0" presId="urn:microsoft.com/office/officeart/2005/8/layout/orgChart1"/>
    <dgm:cxn modelId="{8621C74C-F7D3-9C45-B64C-1A6C335691DC}" type="presParOf" srcId="{ED1BACC2-22B0-DE45-B3DC-CB65F95E61D5}" destId="{B96492C8-E949-8942-864C-B5F11C09F9F4}" srcOrd="3" destOrd="0" presId="urn:microsoft.com/office/officeart/2005/8/layout/orgChart1"/>
    <dgm:cxn modelId="{3EC31EFB-22D5-A046-B0A8-DBDB1FAE2EAB}" type="presParOf" srcId="{B96492C8-E949-8942-864C-B5F11C09F9F4}" destId="{760C4B07-91BD-D548-A36B-AD0DC468EB73}" srcOrd="0" destOrd="0" presId="urn:microsoft.com/office/officeart/2005/8/layout/orgChart1"/>
    <dgm:cxn modelId="{446B2BA3-9942-2448-B261-FEC224E926E8}" type="presParOf" srcId="{760C4B07-91BD-D548-A36B-AD0DC468EB73}" destId="{77D1B908-DD02-2C4D-93E7-660E5C534367}" srcOrd="0" destOrd="0" presId="urn:microsoft.com/office/officeart/2005/8/layout/orgChart1"/>
    <dgm:cxn modelId="{19F8F70D-2541-464D-B8B9-AAD375FA426D}" type="presParOf" srcId="{760C4B07-91BD-D548-A36B-AD0DC468EB73}" destId="{F1C7A75C-1C6C-7242-A199-857A5813F0B2}" srcOrd="1" destOrd="0" presId="urn:microsoft.com/office/officeart/2005/8/layout/orgChart1"/>
    <dgm:cxn modelId="{6E6C5EB7-0D03-C241-94FF-ABA5CABC77B7}" type="presParOf" srcId="{B96492C8-E949-8942-864C-B5F11C09F9F4}" destId="{1FC77AE1-4EE6-AB44-BA59-409150C4635E}" srcOrd="1" destOrd="0" presId="urn:microsoft.com/office/officeart/2005/8/layout/orgChart1"/>
    <dgm:cxn modelId="{891B7887-B9F3-7F41-B818-3AE9C4BE9F2D}" type="presParOf" srcId="{B96492C8-E949-8942-864C-B5F11C09F9F4}" destId="{DDE0684F-7B96-0941-B4F4-DCE8E4473F65}" srcOrd="2" destOrd="0" presId="urn:microsoft.com/office/officeart/2005/8/layout/orgChart1"/>
    <dgm:cxn modelId="{359CB6B3-B856-D249-8E8F-3F2BC9C5C087}" type="presParOf" srcId="{ED1BACC2-22B0-DE45-B3DC-CB65F95E61D5}" destId="{A3420BCC-2775-3B43-90AF-B0C2D1297C49}" srcOrd="4" destOrd="0" presId="urn:microsoft.com/office/officeart/2005/8/layout/orgChart1"/>
    <dgm:cxn modelId="{045025A4-11FE-C448-82BB-9097A4D68CD5}" type="presParOf" srcId="{ED1BACC2-22B0-DE45-B3DC-CB65F95E61D5}" destId="{0DAB4D81-7B9E-1A4F-8EDC-B212ED8FE640}" srcOrd="5" destOrd="0" presId="urn:microsoft.com/office/officeart/2005/8/layout/orgChart1"/>
    <dgm:cxn modelId="{29B0646F-F14D-5D4F-ADBC-42B08A6CF917}" type="presParOf" srcId="{0DAB4D81-7B9E-1A4F-8EDC-B212ED8FE640}" destId="{C3DAFAC4-ACE5-D948-AA32-02C9B287563E}" srcOrd="0" destOrd="0" presId="urn:microsoft.com/office/officeart/2005/8/layout/orgChart1"/>
    <dgm:cxn modelId="{FD262CC1-2245-7B45-8A26-BDA04D677596}" type="presParOf" srcId="{C3DAFAC4-ACE5-D948-AA32-02C9B287563E}" destId="{CF84DED5-9A0E-804F-B81D-004012194AE3}" srcOrd="0" destOrd="0" presId="urn:microsoft.com/office/officeart/2005/8/layout/orgChart1"/>
    <dgm:cxn modelId="{F104111D-664A-3243-806D-2633A7455A15}" type="presParOf" srcId="{C3DAFAC4-ACE5-D948-AA32-02C9B287563E}" destId="{3FA90C0A-E149-9A44-8C1E-6E1FE4BC92AD}" srcOrd="1" destOrd="0" presId="urn:microsoft.com/office/officeart/2005/8/layout/orgChart1"/>
    <dgm:cxn modelId="{10DEED9C-0231-AA4A-993E-0E3D1183941D}" type="presParOf" srcId="{0DAB4D81-7B9E-1A4F-8EDC-B212ED8FE640}" destId="{289B6B78-7514-8C40-A675-3DBFBFD05394}" srcOrd="1" destOrd="0" presId="urn:microsoft.com/office/officeart/2005/8/layout/orgChart1"/>
    <dgm:cxn modelId="{C2C1729C-AB13-4F47-ADE9-578E48194298}" type="presParOf" srcId="{0DAB4D81-7B9E-1A4F-8EDC-B212ED8FE640}" destId="{55E276DB-94EA-4840-828B-BBC03B44FA13}" srcOrd="2" destOrd="0" presId="urn:microsoft.com/office/officeart/2005/8/layout/orgChart1"/>
    <dgm:cxn modelId="{2D18E5F4-C4A8-BD49-9C74-851291B144C7}" type="presParOf" srcId="{258DA38A-3F98-164B-8219-3ED1367759C3}" destId="{31091D01-CF40-234A-ABD4-71448005EAB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05C241-40A7-7145-9022-03578B0CCB9C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5AD628-D1F8-A547-A64D-8D57592A46E0}">
      <dgm:prSet phldrT="[Text]"/>
      <dgm:spPr/>
      <dgm:t>
        <a:bodyPr/>
        <a:lstStyle/>
        <a:p>
          <a:r>
            <a:rPr lang="en-US" dirty="0"/>
            <a:t>Infection</a:t>
          </a:r>
        </a:p>
      </dgm:t>
    </dgm:pt>
    <dgm:pt modelId="{F6A097FE-807F-3645-8991-2CA09180FC08}" type="parTrans" cxnId="{3ACEBFF1-3234-6640-A5E0-F838A1E419B6}">
      <dgm:prSet/>
      <dgm:spPr/>
      <dgm:t>
        <a:bodyPr/>
        <a:lstStyle/>
        <a:p>
          <a:endParaRPr lang="en-US"/>
        </a:p>
      </dgm:t>
    </dgm:pt>
    <dgm:pt modelId="{01ED28BC-341D-444D-A730-D69EE096C347}" type="sibTrans" cxnId="{3ACEBFF1-3234-6640-A5E0-F838A1E419B6}">
      <dgm:prSet/>
      <dgm:spPr/>
      <dgm:t>
        <a:bodyPr/>
        <a:lstStyle/>
        <a:p>
          <a:endParaRPr lang="en-US"/>
        </a:p>
      </dgm:t>
    </dgm:pt>
    <dgm:pt modelId="{D8CF2DC4-9B68-9646-A809-CF60ED9BB6A4}">
      <dgm:prSet phldrT="[Text]"/>
      <dgm:spPr>
        <a:ln w="25400">
          <a:solidFill>
            <a:srgbClr val="C00000"/>
          </a:solidFill>
        </a:ln>
      </dgm:spPr>
      <dgm:t>
        <a:bodyPr/>
        <a:lstStyle/>
        <a:p>
          <a:r>
            <a:rPr lang="en-US" dirty="0"/>
            <a:t>Viremia</a:t>
          </a:r>
        </a:p>
      </dgm:t>
    </dgm:pt>
    <dgm:pt modelId="{CB9D5D06-CEA9-F34A-8958-A638F1E2887B}" type="parTrans" cxnId="{657F95CB-1D44-2E4B-BD13-1078162416A3}">
      <dgm:prSet/>
      <dgm:spPr/>
      <dgm:t>
        <a:bodyPr/>
        <a:lstStyle/>
        <a:p>
          <a:endParaRPr lang="en-US"/>
        </a:p>
      </dgm:t>
    </dgm:pt>
    <dgm:pt modelId="{1F40D492-CEC3-924B-B26A-286C077423C5}" type="sibTrans" cxnId="{657F95CB-1D44-2E4B-BD13-1078162416A3}">
      <dgm:prSet/>
      <dgm:spPr/>
      <dgm:t>
        <a:bodyPr/>
        <a:lstStyle/>
        <a:p>
          <a:endParaRPr lang="en-US"/>
        </a:p>
      </dgm:t>
    </dgm:pt>
    <dgm:pt modelId="{E0B8FBAF-39D2-F84B-A53E-28EF4086E2A5}">
      <dgm:prSet phldrT="[Text]"/>
      <dgm:spPr/>
      <dgm:t>
        <a:bodyPr/>
        <a:lstStyle/>
        <a:p>
          <a:r>
            <a:rPr lang="en-US" dirty="0"/>
            <a:t>Antibody</a:t>
          </a:r>
        </a:p>
      </dgm:t>
    </dgm:pt>
    <dgm:pt modelId="{2A7DC323-64DF-7B47-9146-27422815C882}" type="parTrans" cxnId="{3D2D0FA7-1B1C-434C-8757-097FB08E00D6}">
      <dgm:prSet/>
      <dgm:spPr/>
      <dgm:t>
        <a:bodyPr/>
        <a:lstStyle/>
        <a:p>
          <a:endParaRPr lang="en-US"/>
        </a:p>
      </dgm:t>
    </dgm:pt>
    <dgm:pt modelId="{3E9F06B8-FE72-184E-A8F2-D53F3A9EC3F4}" type="sibTrans" cxnId="{3D2D0FA7-1B1C-434C-8757-097FB08E00D6}">
      <dgm:prSet/>
      <dgm:spPr/>
      <dgm:t>
        <a:bodyPr/>
        <a:lstStyle/>
        <a:p>
          <a:endParaRPr lang="en-US"/>
        </a:p>
      </dgm:t>
    </dgm:pt>
    <dgm:pt modelId="{0B8A76DA-DDCF-A442-ACF2-EEC476B3C629}">
      <dgm:prSet phldrT="[Text]"/>
      <dgm:spPr/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en-US" dirty="0"/>
            <a:t>Clinical signs</a:t>
          </a:r>
        </a:p>
      </dgm:t>
    </dgm:pt>
    <dgm:pt modelId="{91719CFE-555A-DF41-B055-902124DA81E5}" type="parTrans" cxnId="{4332AE5E-3A19-2C4C-9C3F-3560D6E0C6DE}">
      <dgm:prSet/>
      <dgm:spPr/>
      <dgm:t>
        <a:bodyPr/>
        <a:lstStyle/>
        <a:p>
          <a:endParaRPr lang="en-US"/>
        </a:p>
      </dgm:t>
    </dgm:pt>
    <dgm:pt modelId="{B3FBE93E-BD09-EA4D-BB6A-3F8E6297E6EC}" type="sibTrans" cxnId="{4332AE5E-3A19-2C4C-9C3F-3560D6E0C6DE}">
      <dgm:prSet/>
      <dgm:spPr/>
      <dgm:t>
        <a:bodyPr/>
        <a:lstStyle/>
        <a:p>
          <a:endParaRPr lang="en-US"/>
        </a:p>
      </dgm:t>
    </dgm:pt>
    <dgm:pt modelId="{501F3A9C-38A9-A24E-B508-4109CD659166}" type="pres">
      <dgm:prSet presAssocID="{0E05C241-40A7-7145-9022-03578B0CCB9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58DA38A-3F98-164B-8219-3ED1367759C3}" type="pres">
      <dgm:prSet presAssocID="{A45AD628-D1F8-A547-A64D-8D57592A46E0}" presName="hierRoot1" presStyleCnt="0">
        <dgm:presLayoutVars>
          <dgm:hierBranch val="init"/>
        </dgm:presLayoutVars>
      </dgm:prSet>
      <dgm:spPr/>
    </dgm:pt>
    <dgm:pt modelId="{85C5951F-1C26-964C-BBAD-C1002AA71509}" type="pres">
      <dgm:prSet presAssocID="{A45AD628-D1F8-A547-A64D-8D57592A46E0}" presName="rootComposite1" presStyleCnt="0"/>
      <dgm:spPr/>
    </dgm:pt>
    <dgm:pt modelId="{D848E0A6-8312-9149-94C1-DEE18FB21219}" type="pres">
      <dgm:prSet presAssocID="{A45AD628-D1F8-A547-A64D-8D57592A46E0}" presName="rootText1" presStyleLbl="node0" presStyleIdx="0" presStyleCnt="1">
        <dgm:presLayoutVars>
          <dgm:chPref val="3"/>
        </dgm:presLayoutVars>
      </dgm:prSet>
      <dgm:spPr/>
    </dgm:pt>
    <dgm:pt modelId="{1DBF3C5E-E5E8-FC4A-9156-49D7993DAB06}" type="pres">
      <dgm:prSet presAssocID="{A45AD628-D1F8-A547-A64D-8D57592A46E0}" presName="rootConnector1" presStyleLbl="node1" presStyleIdx="0" presStyleCnt="0"/>
      <dgm:spPr/>
    </dgm:pt>
    <dgm:pt modelId="{ED1BACC2-22B0-DE45-B3DC-CB65F95E61D5}" type="pres">
      <dgm:prSet presAssocID="{A45AD628-D1F8-A547-A64D-8D57592A46E0}" presName="hierChild2" presStyleCnt="0"/>
      <dgm:spPr/>
    </dgm:pt>
    <dgm:pt modelId="{89CB2498-BED9-E242-B225-01E970F4ECA4}" type="pres">
      <dgm:prSet presAssocID="{CB9D5D06-CEA9-F34A-8958-A638F1E2887B}" presName="Name37" presStyleLbl="parChTrans1D2" presStyleIdx="0" presStyleCnt="3"/>
      <dgm:spPr/>
    </dgm:pt>
    <dgm:pt modelId="{EF77F704-444C-8748-8A59-F5DB0FEE067D}" type="pres">
      <dgm:prSet presAssocID="{D8CF2DC4-9B68-9646-A809-CF60ED9BB6A4}" presName="hierRoot2" presStyleCnt="0">
        <dgm:presLayoutVars>
          <dgm:hierBranch val="init"/>
        </dgm:presLayoutVars>
      </dgm:prSet>
      <dgm:spPr/>
    </dgm:pt>
    <dgm:pt modelId="{18115E18-E5A3-4847-8F8C-BFFC3AD81412}" type="pres">
      <dgm:prSet presAssocID="{D8CF2DC4-9B68-9646-A809-CF60ED9BB6A4}" presName="rootComposite" presStyleCnt="0"/>
      <dgm:spPr/>
    </dgm:pt>
    <dgm:pt modelId="{F989CE19-026D-434E-9D51-043E09F4D40E}" type="pres">
      <dgm:prSet presAssocID="{D8CF2DC4-9B68-9646-A809-CF60ED9BB6A4}" presName="rootText" presStyleLbl="node2" presStyleIdx="0" presStyleCnt="3">
        <dgm:presLayoutVars>
          <dgm:chPref val="3"/>
        </dgm:presLayoutVars>
      </dgm:prSet>
      <dgm:spPr/>
    </dgm:pt>
    <dgm:pt modelId="{8374B4CF-AEFC-5E44-9E29-317EC3C5F5E1}" type="pres">
      <dgm:prSet presAssocID="{D8CF2DC4-9B68-9646-A809-CF60ED9BB6A4}" presName="rootConnector" presStyleLbl="node2" presStyleIdx="0" presStyleCnt="3"/>
      <dgm:spPr/>
    </dgm:pt>
    <dgm:pt modelId="{9501CE9E-BDDA-F24B-9AFD-D252E8440947}" type="pres">
      <dgm:prSet presAssocID="{D8CF2DC4-9B68-9646-A809-CF60ED9BB6A4}" presName="hierChild4" presStyleCnt="0"/>
      <dgm:spPr/>
    </dgm:pt>
    <dgm:pt modelId="{8C671545-6686-B144-B8EE-8DFCE28818B6}" type="pres">
      <dgm:prSet presAssocID="{D8CF2DC4-9B68-9646-A809-CF60ED9BB6A4}" presName="hierChild5" presStyleCnt="0"/>
      <dgm:spPr/>
    </dgm:pt>
    <dgm:pt modelId="{A1FA2098-DA0C-C344-B77E-6330AB3D2748}" type="pres">
      <dgm:prSet presAssocID="{2A7DC323-64DF-7B47-9146-27422815C882}" presName="Name37" presStyleLbl="parChTrans1D2" presStyleIdx="1" presStyleCnt="3"/>
      <dgm:spPr/>
    </dgm:pt>
    <dgm:pt modelId="{B96492C8-E949-8942-864C-B5F11C09F9F4}" type="pres">
      <dgm:prSet presAssocID="{E0B8FBAF-39D2-F84B-A53E-28EF4086E2A5}" presName="hierRoot2" presStyleCnt="0">
        <dgm:presLayoutVars>
          <dgm:hierBranch val="init"/>
        </dgm:presLayoutVars>
      </dgm:prSet>
      <dgm:spPr/>
    </dgm:pt>
    <dgm:pt modelId="{760C4B07-91BD-D548-A36B-AD0DC468EB73}" type="pres">
      <dgm:prSet presAssocID="{E0B8FBAF-39D2-F84B-A53E-28EF4086E2A5}" presName="rootComposite" presStyleCnt="0"/>
      <dgm:spPr/>
    </dgm:pt>
    <dgm:pt modelId="{77D1B908-DD02-2C4D-93E7-660E5C534367}" type="pres">
      <dgm:prSet presAssocID="{E0B8FBAF-39D2-F84B-A53E-28EF4086E2A5}" presName="rootText" presStyleLbl="node2" presStyleIdx="1" presStyleCnt="3">
        <dgm:presLayoutVars>
          <dgm:chPref val="3"/>
        </dgm:presLayoutVars>
      </dgm:prSet>
      <dgm:spPr/>
    </dgm:pt>
    <dgm:pt modelId="{F1C7A75C-1C6C-7242-A199-857A5813F0B2}" type="pres">
      <dgm:prSet presAssocID="{E0B8FBAF-39D2-F84B-A53E-28EF4086E2A5}" presName="rootConnector" presStyleLbl="node2" presStyleIdx="1" presStyleCnt="3"/>
      <dgm:spPr/>
    </dgm:pt>
    <dgm:pt modelId="{1FC77AE1-4EE6-AB44-BA59-409150C4635E}" type="pres">
      <dgm:prSet presAssocID="{E0B8FBAF-39D2-F84B-A53E-28EF4086E2A5}" presName="hierChild4" presStyleCnt="0"/>
      <dgm:spPr/>
    </dgm:pt>
    <dgm:pt modelId="{DDE0684F-7B96-0941-B4F4-DCE8E4473F65}" type="pres">
      <dgm:prSet presAssocID="{E0B8FBAF-39D2-F84B-A53E-28EF4086E2A5}" presName="hierChild5" presStyleCnt="0"/>
      <dgm:spPr/>
    </dgm:pt>
    <dgm:pt modelId="{A3420BCC-2775-3B43-90AF-B0C2D1297C49}" type="pres">
      <dgm:prSet presAssocID="{91719CFE-555A-DF41-B055-902124DA81E5}" presName="Name37" presStyleLbl="parChTrans1D2" presStyleIdx="2" presStyleCnt="3"/>
      <dgm:spPr/>
    </dgm:pt>
    <dgm:pt modelId="{0DAB4D81-7B9E-1A4F-8EDC-B212ED8FE640}" type="pres">
      <dgm:prSet presAssocID="{0B8A76DA-DDCF-A442-ACF2-EEC476B3C629}" presName="hierRoot2" presStyleCnt="0">
        <dgm:presLayoutVars>
          <dgm:hierBranch val="init"/>
        </dgm:presLayoutVars>
      </dgm:prSet>
      <dgm:spPr/>
    </dgm:pt>
    <dgm:pt modelId="{C3DAFAC4-ACE5-D948-AA32-02C9B287563E}" type="pres">
      <dgm:prSet presAssocID="{0B8A76DA-DDCF-A442-ACF2-EEC476B3C629}" presName="rootComposite" presStyleCnt="0"/>
      <dgm:spPr/>
    </dgm:pt>
    <dgm:pt modelId="{CF84DED5-9A0E-804F-B81D-004012194AE3}" type="pres">
      <dgm:prSet presAssocID="{0B8A76DA-DDCF-A442-ACF2-EEC476B3C629}" presName="rootText" presStyleLbl="node2" presStyleIdx="2" presStyleCnt="3">
        <dgm:presLayoutVars>
          <dgm:chPref val="3"/>
        </dgm:presLayoutVars>
      </dgm:prSet>
      <dgm:spPr/>
    </dgm:pt>
    <dgm:pt modelId="{3FA90C0A-E149-9A44-8C1E-6E1FE4BC92AD}" type="pres">
      <dgm:prSet presAssocID="{0B8A76DA-DDCF-A442-ACF2-EEC476B3C629}" presName="rootConnector" presStyleLbl="node2" presStyleIdx="2" presStyleCnt="3"/>
      <dgm:spPr/>
    </dgm:pt>
    <dgm:pt modelId="{289B6B78-7514-8C40-A675-3DBFBFD05394}" type="pres">
      <dgm:prSet presAssocID="{0B8A76DA-DDCF-A442-ACF2-EEC476B3C629}" presName="hierChild4" presStyleCnt="0"/>
      <dgm:spPr/>
    </dgm:pt>
    <dgm:pt modelId="{55E276DB-94EA-4840-828B-BBC03B44FA13}" type="pres">
      <dgm:prSet presAssocID="{0B8A76DA-DDCF-A442-ACF2-EEC476B3C629}" presName="hierChild5" presStyleCnt="0"/>
      <dgm:spPr/>
    </dgm:pt>
    <dgm:pt modelId="{31091D01-CF40-234A-ABD4-71448005EAB7}" type="pres">
      <dgm:prSet presAssocID="{A45AD628-D1F8-A547-A64D-8D57592A46E0}" presName="hierChild3" presStyleCnt="0"/>
      <dgm:spPr/>
    </dgm:pt>
  </dgm:ptLst>
  <dgm:cxnLst>
    <dgm:cxn modelId="{CD65E300-7C31-4F47-BEE3-EADD488E172A}" type="presOf" srcId="{A45AD628-D1F8-A547-A64D-8D57592A46E0}" destId="{1DBF3C5E-E5E8-FC4A-9156-49D7993DAB06}" srcOrd="1" destOrd="0" presId="urn:microsoft.com/office/officeart/2005/8/layout/orgChart1"/>
    <dgm:cxn modelId="{D8E5AD0F-3931-C941-92CC-907DFC167DC2}" type="presOf" srcId="{A45AD628-D1F8-A547-A64D-8D57592A46E0}" destId="{D848E0A6-8312-9149-94C1-DEE18FB21219}" srcOrd="0" destOrd="0" presId="urn:microsoft.com/office/officeart/2005/8/layout/orgChart1"/>
    <dgm:cxn modelId="{1D4A151B-9579-7D4C-A0A2-B8845E144CB0}" type="presOf" srcId="{CB9D5D06-CEA9-F34A-8958-A638F1E2887B}" destId="{89CB2498-BED9-E242-B225-01E970F4ECA4}" srcOrd="0" destOrd="0" presId="urn:microsoft.com/office/officeart/2005/8/layout/orgChart1"/>
    <dgm:cxn modelId="{8C25151F-2985-D94C-9F0A-EC07CE22E65A}" type="presOf" srcId="{91719CFE-555A-DF41-B055-902124DA81E5}" destId="{A3420BCC-2775-3B43-90AF-B0C2D1297C49}" srcOrd="0" destOrd="0" presId="urn:microsoft.com/office/officeart/2005/8/layout/orgChart1"/>
    <dgm:cxn modelId="{61D6F022-896C-9047-AAA9-08753F320A52}" type="presOf" srcId="{E0B8FBAF-39D2-F84B-A53E-28EF4086E2A5}" destId="{77D1B908-DD02-2C4D-93E7-660E5C534367}" srcOrd="0" destOrd="0" presId="urn:microsoft.com/office/officeart/2005/8/layout/orgChart1"/>
    <dgm:cxn modelId="{1730E633-11CC-6F4F-9873-CFEE90F378AA}" type="presOf" srcId="{E0B8FBAF-39D2-F84B-A53E-28EF4086E2A5}" destId="{F1C7A75C-1C6C-7242-A199-857A5813F0B2}" srcOrd="1" destOrd="0" presId="urn:microsoft.com/office/officeart/2005/8/layout/orgChart1"/>
    <dgm:cxn modelId="{130F5B4F-953E-1A41-A0C7-043007E33935}" type="presOf" srcId="{0B8A76DA-DDCF-A442-ACF2-EEC476B3C629}" destId="{3FA90C0A-E149-9A44-8C1E-6E1FE4BC92AD}" srcOrd="1" destOrd="0" presId="urn:microsoft.com/office/officeart/2005/8/layout/orgChart1"/>
    <dgm:cxn modelId="{0A5A0A5A-EFE7-5140-B476-8FEF7A5BFB10}" type="presOf" srcId="{D8CF2DC4-9B68-9646-A809-CF60ED9BB6A4}" destId="{8374B4CF-AEFC-5E44-9E29-317EC3C5F5E1}" srcOrd="1" destOrd="0" presId="urn:microsoft.com/office/officeart/2005/8/layout/orgChart1"/>
    <dgm:cxn modelId="{4332AE5E-3A19-2C4C-9C3F-3560D6E0C6DE}" srcId="{A45AD628-D1F8-A547-A64D-8D57592A46E0}" destId="{0B8A76DA-DDCF-A442-ACF2-EEC476B3C629}" srcOrd="2" destOrd="0" parTransId="{91719CFE-555A-DF41-B055-902124DA81E5}" sibTransId="{B3FBE93E-BD09-EA4D-BB6A-3F8E6297E6EC}"/>
    <dgm:cxn modelId="{1C0F3168-16CD-CB44-A738-BA8DC7FB60E7}" type="presOf" srcId="{0B8A76DA-DDCF-A442-ACF2-EEC476B3C629}" destId="{CF84DED5-9A0E-804F-B81D-004012194AE3}" srcOrd="0" destOrd="0" presId="urn:microsoft.com/office/officeart/2005/8/layout/orgChart1"/>
    <dgm:cxn modelId="{1A0A7E7E-8632-2F46-9914-11CFA5C04A6C}" type="presOf" srcId="{2A7DC323-64DF-7B47-9146-27422815C882}" destId="{A1FA2098-DA0C-C344-B77E-6330AB3D2748}" srcOrd="0" destOrd="0" presId="urn:microsoft.com/office/officeart/2005/8/layout/orgChart1"/>
    <dgm:cxn modelId="{52AA9E82-0756-9A4C-8DDE-469B1E4A87D0}" type="presOf" srcId="{0E05C241-40A7-7145-9022-03578B0CCB9C}" destId="{501F3A9C-38A9-A24E-B508-4109CD659166}" srcOrd="0" destOrd="0" presId="urn:microsoft.com/office/officeart/2005/8/layout/orgChart1"/>
    <dgm:cxn modelId="{3D2D0FA7-1B1C-434C-8757-097FB08E00D6}" srcId="{A45AD628-D1F8-A547-A64D-8D57592A46E0}" destId="{E0B8FBAF-39D2-F84B-A53E-28EF4086E2A5}" srcOrd="1" destOrd="0" parTransId="{2A7DC323-64DF-7B47-9146-27422815C882}" sibTransId="{3E9F06B8-FE72-184E-A8F2-D53F3A9EC3F4}"/>
    <dgm:cxn modelId="{657F95CB-1D44-2E4B-BD13-1078162416A3}" srcId="{A45AD628-D1F8-A547-A64D-8D57592A46E0}" destId="{D8CF2DC4-9B68-9646-A809-CF60ED9BB6A4}" srcOrd="0" destOrd="0" parTransId="{CB9D5D06-CEA9-F34A-8958-A638F1E2887B}" sibTransId="{1F40D492-CEC3-924B-B26A-286C077423C5}"/>
    <dgm:cxn modelId="{3ACEBFF1-3234-6640-A5E0-F838A1E419B6}" srcId="{0E05C241-40A7-7145-9022-03578B0CCB9C}" destId="{A45AD628-D1F8-A547-A64D-8D57592A46E0}" srcOrd="0" destOrd="0" parTransId="{F6A097FE-807F-3645-8991-2CA09180FC08}" sibTransId="{01ED28BC-341D-444D-A730-D69EE096C347}"/>
    <dgm:cxn modelId="{65D93EF9-C9C0-9147-BBA8-18BA4A6BF025}" type="presOf" srcId="{D8CF2DC4-9B68-9646-A809-CF60ED9BB6A4}" destId="{F989CE19-026D-434E-9D51-043E09F4D40E}" srcOrd="0" destOrd="0" presId="urn:microsoft.com/office/officeart/2005/8/layout/orgChart1"/>
    <dgm:cxn modelId="{CFC8907C-7624-6F40-8B2A-C19154AF285A}" type="presParOf" srcId="{501F3A9C-38A9-A24E-B508-4109CD659166}" destId="{258DA38A-3F98-164B-8219-3ED1367759C3}" srcOrd="0" destOrd="0" presId="urn:microsoft.com/office/officeart/2005/8/layout/orgChart1"/>
    <dgm:cxn modelId="{353FFFBA-2CA6-6C49-9D4B-A817561517B3}" type="presParOf" srcId="{258DA38A-3F98-164B-8219-3ED1367759C3}" destId="{85C5951F-1C26-964C-BBAD-C1002AA71509}" srcOrd="0" destOrd="0" presId="urn:microsoft.com/office/officeart/2005/8/layout/orgChart1"/>
    <dgm:cxn modelId="{F98A366E-247F-EB48-97AA-DCE97656A639}" type="presParOf" srcId="{85C5951F-1C26-964C-BBAD-C1002AA71509}" destId="{D848E0A6-8312-9149-94C1-DEE18FB21219}" srcOrd="0" destOrd="0" presId="urn:microsoft.com/office/officeart/2005/8/layout/orgChart1"/>
    <dgm:cxn modelId="{A9B855E8-6DAF-B04F-9FDD-46B17B1B4D97}" type="presParOf" srcId="{85C5951F-1C26-964C-BBAD-C1002AA71509}" destId="{1DBF3C5E-E5E8-FC4A-9156-49D7993DAB06}" srcOrd="1" destOrd="0" presId="urn:microsoft.com/office/officeart/2005/8/layout/orgChart1"/>
    <dgm:cxn modelId="{7D0D298F-3452-204F-AA2A-B0467012E058}" type="presParOf" srcId="{258DA38A-3F98-164B-8219-3ED1367759C3}" destId="{ED1BACC2-22B0-DE45-B3DC-CB65F95E61D5}" srcOrd="1" destOrd="0" presId="urn:microsoft.com/office/officeart/2005/8/layout/orgChart1"/>
    <dgm:cxn modelId="{195DC7D9-91AC-A64B-9B32-0AD5E4973AE2}" type="presParOf" srcId="{ED1BACC2-22B0-DE45-B3DC-CB65F95E61D5}" destId="{89CB2498-BED9-E242-B225-01E970F4ECA4}" srcOrd="0" destOrd="0" presId="urn:microsoft.com/office/officeart/2005/8/layout/orgChart1"/>
    <dgm:cxn modelId="{4CE29F14-AC29-6447-AA98-E826C149C332}" type="presParOf" srcId="{ED1BACC2-22B0-DE45-B3DC-CB65F95E61D5}" destId="{EF77F704-444C-8748-8A59-F5DB0FEE067D}" srcOrd="1" destOrd="0" presId="urn:microsoft.com/office/officeart/2005/8/layout/orgChart1"/>
    <dgm:cxn modelId="{D32C48EA-AA9F-CB44-8BF6-27528D7D37DE}" type="presParOf" srcId="{EF77F704-444C-8748-8A59-F5DB0FEE067D}" destId="{18115E18-E5A3-4847-8F8C-BFFC3AD81412}" srcOrd="0" destOrd="0" presId="urn:microsoft.com/office/officeart/2005/8/layout/orgChart1"/>
    <dgm:cxn modelId="{0F209790-E24D-ED4A-A773-AB6551F41CEA}" type="presParOf" srcId="{18115E18-E5A3-4847-8F8C-BFFC3AD81412}" destId="{F989CE19-026D-434E-9D51-043E09F4D40E}" srcOrd="0" destOrd="0" presId="urn:microsoft.com/office/officeart/2005/8/layout/orgChart1"/>
    <dgm:cxn modelId="{8C58CCEB-5426-1648-AFD6-B33B48226ED0}" type="presParOf" srcId="{18115E18-E5A3-4847-8F8C-BFFC3AD81412}" destId="{8374B4CF-AEFC-5E44-9E29-317EC3C5F5E1}" srcOrd="1" destOrd="0" presId="urn:microsoft.com/office/officeart/2005/8/layout/orgChart1"/>
    <dgm:cxn modelId="{AA81031C-F448-7244-91C9-9179C5ACEE5D}" type="presParOf" srcId="{EF77F704-444C-8748-8A59-F5DB0FEE067D}" destId="{9501CE9E-BDDA-F24B-9AFD-D252E8440947}" srcOrd="1" destOrd="0" presId="urn:microsoft.com/office/officeart/2005/8/layout/orgChart1"/>
    <dgm:cxn modelId="{A4CA4523-6F0F-4945-8740-4AC85AB11F29}" type="presParOf" srcId="{EF77F704-444C-8748-8A59-F5DB0FEE067D}" destId="{8C671545-6686-B144-B8EE-8DFCE28818B6}" srcOrd="2" destOrd="0" presId="urn:microsoft.com/office/officeart/2005/8/layout/orgChart1"/>
    <dgm:cxn modelId="{1DCD566E-BA23-6A46-908A-BDD6B472E9A1}" type="presParOf" srcId="{ED1BACC2-22B0-DE45-B3DC-CB65F95E61D5}" destId="{A1FA2098-DA0C-C344-B77E-6330AB3D2748}" srcOrd="2" destOrd="0" presId="urn:microsoft.com/office/officeart/2005/8/layout/orgChart1"/>
    <dgm:cxn modelId="{8621C74C-F7D3-9C45-B64C-1A6C335691DC}" type="presParOf" srcId="{ED1BACC2-22B0-DE45-B3DC-CB65F95E61D5}" destId="{B96492C8-E949-8942-864C-B5F11C09F9F4}" srcOrd="3" destOrd="0" presId="urn:microsoft.com/office/officeart/2005/8/layout/orgChart1"/>
    <dgm:cxn modelId="{3EC31EFB-22D5-A046-B0A8-DBDB1FAE2EAB}" type="presParOf" srcId="{B96492C8-E949-8942-864C-B5F11C09F9F4}" destId="{760C4B07-91BD-D548-A36B-AD0DC468EB73}" srcOrd="0" destOrd="0" presId="urn:microsoft.com/office/officeart/2005/8/layout/orgChart1"/>
    <dgm:cxn modelId="{446B2BA3-9942-2448-B261-FEC224E926E8}" type="presParOf" srcId="{760C4B07-91BD-D548-A36B-AD0DC468EB73}" destId="{77D1B908-DD02-2C4D-93E7-660E5C534367}" srcOrd="0" destOrd="0" presId="urn:microsoft.com/office/officeart/2005/8/layout/orgChart1"/>
    <dgm:cxn modelId="{19F8F70D-2541-464D-B8B9-AAD375FA426D}" type="presParOf" srcId="{760C4B07-91BD-D548-A36B-AD0DC468EB73}" destId="{F1C7A75C-1C6C-7242-A199-857A5813F0B2}" srcOrd="1" destOrd="0" presId="urn:microsoft.com/office/officeart/2005/8/layout/orgChart1"/>
    <dgm:cxn modelId="{6E6C5EB7-0D03-C241-94FF-ABA5CABC77B7}" type="presParOf" srcId="{B96492C8-E949-8942-864C-B5F11C09F9F4}" destId="{1FC77AE1-4EE6-AB44-BA59-409150C4635E}" srcOrd="1" destOrd="0" presId="urn:microsoft.com/office/officeart/2005/8/layout/orgChart1"/>
    <dgm:cxn modelId="{891B7887-B9F3-7F41-B818-3AE9C4BE9F2D}" type="presParOf" srcId="{B96492C8-E949-8942-864C-B5F11C09F9F4}" destId="{DDE0684F-7B96-0941-B4F4-DCE8E4473F65}" srcOrd="2" destOrd="0" presId="urn:microsoft.com/office/officeart/2005/8/layout/orgChart1"/>
    <dgm:cxn modelId="{359CB6B3-B856-D249-8E8F-3F2BC9C5C087}" type="presParOf" srcId="{ED1BACC2-22B0-DE45-B3DC-CB65F95E61D5}" destId="{A3420BCC-2775-3B43-90AF-B0C2D1297C49}" srcOrd="4" destOrd="0" presId="urn:microsoft.com/office/officeart/2005/8/layout/orgChart1"/>
    <dgm:cxn modelId="{045025A4-11FE-C448-82BB-9097A4D68CD5}" type="presParOf" srcId="{ED1BACC2-22B0-DE45-B3DC-CB65F95E61D5}" destId="{0DAB4D81-7B9E-1A4F-8EDC-B212ED8FE640}" srcOrd="5" destOrd="0" presId="urn:microsoft.com/office/officeart/2005/8/layout/orgChart1"/>
    <dgm:cxn modelId="{29B0646F-F14D-5D4F-ADBC-42B08A6CF917}" type="presParOf" srcId="{0DAB4D81-7B9E-1A4F-8EDC-B212ED8FE640}" destId="{C3DAFAC4-ACE5-D948-AA32-02C9B287563E}" srcOrd="0" destOrd="0" presId="urn:microsoft.com/office/officeart/2005/8/layout/orgChart1"/>
    <dgm:cxn modelId="{FD262CC1-2245-7B45-8A26-BDA04D677596}" type="presParOf" srcId="{C3DAFAC4-ACE5-D948-AA32-02C9B287563E}" destId="{CF84DED5-9A0E-804F-B81D-004012194AE3}" srcOrd="0" destOrd="0" presId="urn:microsoft.com/office/officeart/2005/8/layout/orgChart1"/>
    <dgm:cxn modelId="{F104111D-664A-3243-806D-2633A7455A15}" type="presParOf" srcId="{C3DAFAC4-ACE5-D948-AA32-02C9B287563E}" destId="{3FA90C0A-E149-9A44-8C1E-6E1FE4BC92AD}" srcOrd="1" destOrd="0" presId="urn:microsoft.com/office/officeart/2005/8/layout/orgChart1"/>
    <dgm:cxn modelId="{10DEED9C-0231-AA4A-993E-0E3D1183941D}" type="presParOf" srcId="{0DAB4D81-7B9E-1A4F-8EDC-B212ED8FE640}" destId="{289B6B78-7514-8C40-A675-3DBFBFD05394}" srcOrd="1" destOrd="0" presId="urn:microsoft.com/office/officeart/2005/8/layout/orgChart1"/>
    <dgm:cxn modelId="{C2C1729C-AB13-4F47-ADE9-578E48194298}" type="presParOf" srcId="{0DAB4D81-7B9E-1A4F-8EDC-B212ED8FE640}" destId="{55E276DB-94EA-4840-828B-BBC03B44FA13}" srcOrd="2" destOrd="0" presId="urn:microsoft.com/office/officeart/2005/8/layout/orgChart1"/>
    <dgm:cxn modelId="{2D18E5F4-C4A8-BD49-9C74-851291B144C7}" type="presParOf" srcId="{258DA38A-3F98-164B-8219-3ED1367759C3}" destId="{31091D01-CF40-234A-ABD4-71448005EAB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420BCC-2775-3B43-90AF-B0C2D1297C49}">
      <dsp:nvSpPr>
        <dsp:cNvPr id="0" name=""/>
        <dsp:cNvSpPr/>
      </dsp:nvSpPr>
      <dsp:spPr>
        <a:xfrm>
          <a:off x="1617712" y="836431"/>
          <a:ext cx="1144543" cy="1986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319"/>
              </a:lnTo>
              <a:lnTo>
                <a:pt x="1144543" y="99319"/>
              </a:lnTo>
              <a:lnTo>
                <a:pt x="1144543" y="198639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FA2098-DA0C-C344-B77E-6330AB3D2748}">
      <dsp:nvSpPr>
        <dsp:cNvPr id="0" name=""/>
        <dsp:cNvSpPr/>
      </dsp:nvSpPr>
      <dsp:spPr>
        <a:xfrm>
          <a:off x="1571992" y="836431"/>
          <a:ext cx="91440" cy="1986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8639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CB2498-BED9-E242-B225-01E970F4ECA4}">
      <dsp:nvSpPr>
        <dsp:cNvPr id="0" name=""/>
        <dsp:cNvSpPr/>
      </dsp:nvSpPr>
      <dsp:spPr>
        <a:xfrm>
          <a:off x="473168" y="836431"/>
          <a:ext cx="1144543" cy="198639"/>
        </a:xfrm>
        <a:custGeom>
          <a:avLst/>
          <a:gdLst/>
          <a:ahLst/>
          <a:cxnLst/>
          <a:rect l="0" t="0" r="0" b="0"/>
          <a:pathLst>
            <a:path>
              <a:moveTo>
                <a:pt x="1144543" y="0"/>
              </a:moveTo>
              <a:lnTo>
                <a:pt x="1144543" y="99319"/>
              </a:lnTo>
              <a:lnTo>
                <a:pt x="0" y="99319"/>
              </a:lnTo>
              <a:lnTo>
                <a:pt x="0" y="198639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48E0A6-8312-9149-94C1-DEE18FB21219}">
      <dsp:nvSpPr>
        <dsp:cNvPr id="0" name=""/>
        <dsp:cNvSpPr/>
      </dsp:nvSpPr>
      <dsp:spPr>
        <a:xfrm>
          <a:off x="1144760" y="363479"/>
          <a:ext cx="945903" cy="4729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Infection</a:t>
          </a:r>
        </a:p>
      </dsp:txBody>
      <dsp:txXfrm>
        <a:off x="1144760" y="363479"/>
        <a:ext cx="945903" cy="472951"/>
      </dsp:txXfrm>
    </dsp:sp>
    <dsp:sp modelId="{F989CE19-026D-434E-9D51-043E09F4D40E}">
      <dsp:nvSpPr>
        <dsp:cNvPr id="0" name=""/>
        <dsp:cNvSpPr/>
      </dsp:nvSpPr>
      <dsp:spPr>
        <a:xfrm>
          <a:off x="217" y="1035070"/>
          <a:ext cx="945903" cy="4729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25400">
          <a:solidFill>
            <a:srgbClr val="C0000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Viremia</a:t>
          </a:r>
        </a:p>
      </dsp:txBody>
      <dsp:txXfrm>
        <a:off x="217" y="1035070"/>
        <a:ext cx="945903" cy="472951"/>
      </dsp:txXfrm>
    </dsp:sp>
    <dsp:sp modelId="{77D1B908-DD02-2C4D-93E7-660E5C534367}">
      <dsp:nvSpPr>
        <dsp:cNvPr id="0" name=""/>
        <dsp:cNvSpPr/>
      </dsp:nvSpPr>
      <dsp:spPr>
        <a:xfrm>
          <a:off x="1144760" y="1035070"/>
          <a:ext cx="945903" cy="4729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Antibody</a:t>
          </a:r>
        </a:p>
      </dsp:txBody>
      <dsp:txXfrm>
        <a:off x="1144760" y="1035070"/>
        <a:ext cx="945903" cy="472951"/>
      </dsp:txXfrm>
    </dsp:sp>
    <dsp:sp modelId="{CF84DED5-9A0E-804F-B81D-004012194AE3}">
      <dsp:nvSpPr>
        <dsp:cNvPr id="0" name=""/>
        <dsp:cNvSpPr/>
      </dsp:nvSpPr>
      <dsp:spPr>
        <a:xfrm>
          <a:off x="2289303" y="1035070"/>
          <a:ext cx="945903" cy="4729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600" kern="1200" dirty="0"/>
            <a:t>Clinical signs</a:t>
          </a:r>
        </a:p>
      </dsp:txBody>
      <dsp:txXfrm>
        <a:off x="2289303" y="1035070"/>
        <a:ext cx="945903" cy="4729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420BCC-2775-3B43-90AF-B0C2D1297C49}">
      <dsp:nvSpPr>
        <dsp:cNvPr id="0" name=""/>
        <dsp:cNvSpPr/>
      </dsp:nvSpPr>
      <dsp:spPr>
        <a:xfrm>
          <a:off x="1617712" y="836431"/>
          <a:ext cx="1144543" cy="1986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319"/>
              </a:lnTo>
              <a:lnTo>
                <a:pt x="1144543" y="99319"/>
              </a:lnTo>
              <a:lnTo>
                <a:pt x="1144543" y="198639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FA2098-DA0C-C344-B77E-6330AB3D2748}">
      <dsp:nvSpPr>
        <dsp:cNvPr id="0" name=""/>
        <dsp:cNvSpPr/>
      </dsp:nvSpPr>
      <dsp:spPr>
        <a:xfrm>
          <a:off x="1571992" y="836431"/>
          <a:ext cx="91440" cy="1986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8639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CB2498-BED9-E242-B225-01E970F4ECA4}">
      <dsp:nvSpPr>
        <dsp:cNvPr id="0" name=""/>
        <dsp:cNvSpPr/>
      </dsp:nvSpPr>
      <dsp:spPr>
        <a:xfrm>
          <a:off x="473168" y="836431"/>
          <a:ext cx="1144543" cy="198639"/>
        </a:xfrm>
        <a:custGeom>
          <a:avLst/>
          <a:gdLst/>
          <a:ahLst/>
          <a:cxnLst/>
          <a:rect l="0" t="0" r="0" b="0"/>
          <a:pathLst>
            <a:path>
              <a:moveTo>
                <a:pt x="1144543" y="0"/>
              </a:moveTo>
              <a:lnTo>
                <a:pt x="1144543" y="99319"/>
              </a:lnTo>
              <a:lnTo>
                <a:pt x="0" y="99319"/>
              </a:lnTo>
              <a:lnTo>
                <a:pt x="0" y="198639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48E0A6-8312-9149-94C1-DEE18FB21219}">
      <dsp:nvSpPr>
        <dsp:cNvPr id="0" name=""/>
        <dsp:cNvSpPr/>
      </dsp:nvSpPr>
      <dsp:spPr>
        <a:xfrm>
          <a:off x="1144760" y="363479"/>
          <a:ext cx="945903" cy="4729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Infection</a:t>
          </a:r>
        </a:p>
      </dsp:txBody>
      <dsp:txXfrm>
        <a:off x="1144760" y="363479"/>
        <a:ext cx="945903" cy="472951"/>
      </dsp:txXfrm>
    </dsp:sp>
    <dsp:sp modelId="{F989CE19-026D-434E-9D51-043E09F4D40E}">
      <dsp:nvSpPr>
        <dsp:cNvPr id="0" name=""/>
        <dsp:cNvSpPr/>
      </dsp:nvSpPr>
      <dsp:spPr>
        <a:xfrm>
          <a:off x="217" y="1035070"/>
          <a:ext cx="945903" cy="4729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25400">
          <a:solidFill>
            <a:srgbClr val="C00000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Viremia</a:t>
          </a:r>
        </a:p>
      </dsp:txBody>
      <dsp:txXfrm>
        <a:off x="217" y="1035070"/>
        <a:ext cx="945903" cy="472951"/>
      </dsp:txXfrm>
    </dsp:sp>
    <dsp:sp modelId="{77D1B908-DD02-2C4D-93E7-660E5C534367}">
      <dsp:nvSpPr>
        <dsp:cNvPr id="0" name=""/>
        <dsp:cNvSpPr/>
      </dsp:nvSpPr>
      <dsp:spPr>
        <a:xfrm>
          <a:off x="1144760" y="1035070"/>
          <a:ext cx="945903" cy="4729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Antibody</a:t>
          </a:r>
        </a:p>
      </dsp:txBody>
      <dsp:txXfrm>
        <a:off x="1144760" y="1035070"/>
        <a:ext cx="945903" cy="472951"/>
      </dsp:txXfrm>
    </dsp:sp>
    <dsp:sp modelId="{CF84DED5-9A0E-804F-B81D-004012194AE3}">
      <dsp:nvSpPr>
        <dsp:cNvPr id="0" name=""/>
        <dsp:cNvSpPr/>
      </dsp:nvSpPr>
      <dsp:spPr>
        <a:xfrm>
          <a:off x="2289303" y="1035070"/>
          <a:ext cx="945903" cy="4729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600" kern="1200" dirty="0"/>
            <a:t>Clinical signs</a:t>
          </a:r>
        </a:p>
      </dsp:txBody>
      <dsp:txXfrm>
        <a:off x="2289303" y="1035070"/>
        <a:ext cx="945903" cy="4729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E3D4F-C37C-0447-AF6C-3B1886738B6B}" type="datetimeFigureOut">
              <a:rPr lang="en-US" smtClean="0"/>
              <a:t>4/30/18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87856F-890E-C744-B3F0-AB8BB2DB7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12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320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Initial DEN3 candidate insufficientlyy immunogenic</a:t>
            </a:r>
          </a:p>
        </p:txBody>
      </p:sp>
      <p:sp>
        <p:nvSpPr>
          <p:cNvPr id="1320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0E90DE1-46B9-DD4D-B69A-CE6C6735E329}" type="slidenum">
              <a:rPr lang="en-US" sz="1200"/>
              <a:pPr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03839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320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Initial DEN3 candidate insufficientlyy immunogenic</a:t>
            </a:r>
          </a:p>
        </p:txBody>
      </p:sp>
      <p:sp>
        <p:nvSpPr>
          <p:cNvPr id="1320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0E90DE1-46B9-DD4D-B69A-CE6C6735E329}" type="slidenum">
              <a:rPr lang="en-US" sz="1200"/>
              <a:pPr/>
              <a:t>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69639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48%</a:t>
            </a:r>
            <a:r>
              <a:rPr lang="en-US" baseline="0" dirty="0"/>
              <a:t> boosted to one or more serotypes; 69% of those boosted to all four serotypes</a:t>
            </a:r>
          </a:p>
          <a:p>
            <a:r>
              <a:rPr lang="en-US" baseline="0" dirty="0"/>
              <a:t>Works well as catch-up vaccine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8C12A-66DB-B646-8515-48924371DA2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99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16% did  not boost, 84% boosted one or more serotypes. Of those who boosted, 50% had a tetravalent boost,90%</a:t>
            </a:r>
            <a:r>
              <a:rPr lang="en-US" baseline="0" dirty="0"/>
              <a:t> had a trivalent or better boost.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8C12A-66DB-B646-8515-48924371DA2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46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16% did  not boost, 84% boosted one or more serotypes. Of those who boosted, 50% had a tetravalent boost,90%</a:t>
            </a:r>
            <a:r>
              <a:rPr lang="en-US" baseline="0" dirty="0"/>
              <a:t> had a trivalent or better boost.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8C12A-66DB-B646-8515-48924371DA2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88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16% did  not boost, 84% boosted one or more serotypes. Of those who boosted, 50% had a tetravalent boost,90%</a:t>
            </a:r>
            <a:r>
              <a:rPr lang="en-US" baseline="0" dirty="0"/>
              <a:t> had a trivalent or better boost.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8C12A-66DB-B646-8515-48924371DA2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45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16% did  not boost, 84% boosted one or more serotypes. Of those who boosted, 50% had a tetravalent boost,90%</a:t>
            </a:r>
            <a:r>
              <a:rPr lang="en-US" baseline="0" dirty="0"/>
              <a:t> had a trivalent or better boost.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8C12A-66DB-B646-8515-48924371DA2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874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 b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936F20A5-A7AC-AD45-AC88-714EFF4B7169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72" y="78822"/>
            <a:ext cx="2527054" cy="9771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57949" y="-8268"/>
            <a:ext cx="2529295" cy="1223429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496389" y="4763589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036320" y="4824549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714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936F20A5-A7AC-AD45-AC88-714EFF4B7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52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936F20A5-A7AC-AD45-AC88-714EFF4B7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547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7F3F709-BC74-FF47-BD97-75F6A31563CD}" type="datetimeFigureOut">
              <a:rPr lang="en-US" smtClean="0"/>
              <a:t>4/30/18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7925BC6-0F8E-3E4B-9EF3-E37BA7037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0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E9126-427F-B54F-B6EE-3B34FCDDDDF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632722"/>
            <a:ext cx="1320944" cy="51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37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936F20A5-A7AC-AD45-AC88-714EFF4B716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632722"/>
            <a:ext cx="1320944" cy="51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8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936F20A5-A7AC-AD45-AC88-714EFF4B716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632722"/>
            <a:ext cx="1320944" cy="51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55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936F20A5-A7AC-AD45-AC88-714EFF4B716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632722"/>
            <a:ext cx="1320944" cy="51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70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936F20A5-A7AC-AD45-AC88-714EFF4B7169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632722"/>
            <a:ext cx="1320944" cy="51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981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936F20A5-A7AC-AD45-AC88-714EFF4B7169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632722"/>
            <a:ext cx="1320944" cy="51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146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936F20A5-A7AC-AD45-AC88-714EFF4B716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632722"/>
            <a:ext cx="1320944" cy="51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734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936F20A5-A7AC-AD45-AC88-714EFF4B7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8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E9126-427F-B54F-B6EE-3B34FCDDD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69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accent1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.AppleSystemUIFont" charset="-12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Update on the NIAID dengue vaccine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Anna P. Durbin</a:t>
            </a:r>
          </a:p>
          <a:p>
            <a:r>
              <a:rPr lang="en-US" dirty="0"/>
              <a:t>3 May 2018</a:t>
            </a:r>
          </a:p>
          <a:p>
            <a:r>
              <a:rPr lang="en-US" dirty="0"/>
              <a:t>APEC Meeting, Tainan </a:t>
            </a:r>
            <a:r>
              <a:rPr lang="en-US"/>
              <a:t>Chinese Taipei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F20A5-A7AC-AD45-AC88-714EFF4B716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14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Immunogenicity of single dose TV003 &amp; TV005 in </a:t>
            </a:r>
            <a:r>
              <a:rPr lang="en-US" dirty="0" err="1"/>
              <a:t>flavivirus</a:t>
            </a:r>
            <a:r>
              <a:rPr lang="en-US" dirty="0"/>
              <a:t>-naive adults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4259974"/>
              </p:ext>
            </p:extLst>
          </p:nvPr>
        </p:nvGraphicFramePr>
        <p:xfrm>
          <a:off x="1363897" y="1344454"/>
          <a:ext cx="6667487" cy="335399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851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5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3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2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32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 marL="68580" marR="68580" marT="34290" marB="34290"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 marL="68580" marR="68580" marT="34290" marB="34290">
                    <a:solidFill>
                      <a:srgbClr val="1F497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%</a:t>
                      </a:r>
                      <a:r>
                        <a:rPr lang="en-US" sz="1700" baseline="0" dirty="0"/>
                        <a:t> Seroconverted (PRNT</a:t>
                      </a:r>
                      <a:r>
                        <a:rPr lang="en-US" sz="1700" baseline="-25000" dirty="0"/>
                        <a:t>50</a:t>
                      </a:r>
                      <a:r>
                        <a:rPr lang="en-US" sz="1700" baseline="0" dirty="0"/>
                        <a:t> ≥ 10)</a:t>
                      </a:r>
                      <a:endParaRPr lang="en-US" sz="1700" dirty="0"/>
                    </a:p>
                  </a:txBody>
                  <a:tcPr marL="68580" marR="68580" marT="34290" marB="34290"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endParaRPr lang="en-US" sz="15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DENV-1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DENV-2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DENV3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DENV4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TV003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62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85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100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TV005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63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87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98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endParaRPr 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solidFill>
                      <a:srgbClr val="1F497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</a:rPr>
                        <a:t>Mean peak titer (GMT) (PRNT</a:t>
                      </a:r>
                      <a:r>
                        <a:rPr lang="en-US" sz="1500" b="1" baseline="-25000" dirty="0">
                          <a:solidFill>
                            <a:schemeClr val="bg1"/>
                          </a:solidFill>
                        </a:rPr>
                        <a:t>50</a:t>
                      </a:r>
                      <a:r>
                        <a:rPr lang="en-US" sz="1500" b="1" dirty="0">
                          <a:solidFill>
                            <a:schemeClr val="bg1"/>
                          </a:solidFill>
                        </a:rPr>
                        <a:t>&gt;10)</a:t>
                      </a:r>
                    </a:p>
                  </a:txBody>
                  <a:tcPr marL="68580" marR="68580" marT="34290" marB="34290"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TV003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62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105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184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TV005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63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154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246">
                <a:tc>
                  <a:txBody>
                    <a:bodyPr/>
                    <a:lstStyle/>
                    <a:p>
                      <a:pPr algn="ctr"/>
                      <a:endParaRPr lang="en-US" sz="1700" b="1" dirty="0">
                        <a:solidFill>
                          <a:srgbClr val="FFFFFF"/>
                        </a:solidFill>
                      </a:endParaRPr>
                    </a:p>
                  </a:txBody>
                  <a:tcPr marL="68580" marR="68580" marT="34290" marB="34290"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b="1" dirty="0">
                        <a:solidFill>
                          <a:srgbClr val="FFFFFF"/>
                        </a:solidFill>
                      </a:endParaRPr>
                    </a:p>
                  </a:txBody>
                  <a:tcPr marL="68580" marR="68580" marT="34290" marB="34290">
                    <a:solidFill>
                      <a:srgbClr val="1F497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700" b="1" dirty="0">
                          <a:solidFill>
                            <a:srgbClr val="FFFFFF"/>
                          </a:solidFill>
                        </a:rPr>
                        <a:t>Subjects with antibody response, %, by valence</a:t>
                      </a:r>
                    </a:p>
                  </a:txBody>
                  <a:tcPr marL="68580" marR="68580" marT="34290" marB="34290"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644"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Tetravalent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Trivalent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Bivalent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Monovalent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TV003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62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81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15 (96)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 (100)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 (100)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TV005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63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83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16 (99)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 (100)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 (100)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C8C2-13E7-1547-805E-40CB8205B490}" type="slidenum">
              <a:rPr lang="en-US" smtClean="0"/>
              <a:t>10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397638" y="4812993"/>
            <a:ext cx="2714205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13" dirty="0"/>
              <a:t>Kirkpatrick et al ID 2015, 2016, and unpublished</a:t>
            </a:r>
          </a:p>
        </p:txBody>
      </p:sp>
    </p:spTree>
    <p:extLst>
      <p:ext uri="{BB962C8B-B14F-4D97-AF65-F5344CB8AC3E}">
        <p14:creationId xmlns:p14="http://schemas.microsoft.com/office/powerpoint/2010/main" val="2544797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Drivers for development of dengue CHIM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925" dirty="0"/>
              <a:t>Down selection of candidate vaccines before Phase 3 efficacy trials in endemic countries. Issues of vaccine acceleration and safety.</a:t>
            </a:r>
          </a:p>
          <a:p>
            <a:pPr lvl="1"/>
            <a:r>
              <a:rPr lang="en-US" sz="2100" dirty="0"/>
              <a:t>A dengue vaccine that fails to protect may not just fail to reduce disease incidence but </a:t>
            </a:r>
            <a:r>
              <a:rPr lang="en-US" sz="2100" b="1" i="1" dirty="0"/>
              <a:t>may actually pose a greater risk of more severe disease </a:t>
            </a:r>
            <a:r>
              <a:rPr lang="en-US" sz="2100" dirty="0"/>
              <a:t>to those vaccinated over time (</a:t>
            </a:r>
            <a:r>
              <a:rPr lang="en-US" sz="2100" dirty="0" err="1"/>
              <a:t>Dengvaxia</a:t>
            </a:r>
            <a:r>
              <a:rPr lang="en-US" sz="2100" dirty="0"/>
              <a:t>)</a:t>
            </a:r>
          </a:p>
          <a:p>
            <a:r>
              <a:rPr lang="en-US" sz="2925" dirty="0"/>
              <a:t>Platform upon which to understand immune correlates of protection.</a:t>
            </a:r>
          </a:p>
          <a:p>
            <a:pPr lvl="1"/>
            <a:r>
              <a:rPr lang="en-US" sz="2100" dirty="0"/>
              <a:t>Clear </a:t>
            </a:r>
            <a:r>
              <a:rPr lang="en-US" sz="2100" dirty="0" err="1"/>
              <a:t>CoP</a:t>
            </a:r>
            <a:r>
              <a:rPr lang="en-US" sz="2100" dirty="0"/>
              <a:t> are important for bridging studies for future or second generation vaccines.</a:t>
            </a:r>
          </a:p>
          <a:p>
            <a:pPr lvl="1"/>
            <a:r>
              <a:rPr lang="en-US" sz="2100" dirty="0"/>
              <a:t>Need to understand immunologic responses in naïve vs. experienced individuals.</a:t>
            </a:r>
          </a:p>
          <a:p>
            <a:pPr lvl="1"/>
            <a:r>
              <a:rPr lang="en-US" sz="2100" dirty="0"/>
              <a:t>Explore development and components of protective responses</a:t>
            </a:r>
          </a:p>
          <a:p>
            <a:r>
              <a:rPr lang="en-US" sz="2925" dirty="0"/>
              <a:t>Testing of therapeutics</a:t>
            </a:r>
            <a:r>
              <a:rPr lang="en-US" sz="2625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614488" y="4218385"/>
            <a:ext cx="1543050" cy="205383"/>
          </a:xfrm>
          <a:prstGeom prst="rect">
            <a:avLst/>
          </a:prstGeom>
        </p:spPr>
        <p:txBody>
          <a:bodyPr/>
          <a:lstStyle/>
          <a:p>
            <a:fld id="{59CE9126-427F-B54F-B6EE-3B34FCDDDDF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17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Dengue Controlled Human Infection Model (D-CHIM) for DENV-2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67873"/>
            <a:ext cx="7886700" cy="3263504"/>
          </a:xfrm>
        </p:spPr>
        <p:txBody>
          <a:bodyPr/>
          <a:lstStyle/>
          <a:p>
            <a:r>
              <a:rPr lang="en-US" dirty="0"/>
              <a:t>Developed from DENV-2 Tonga/74 virus that was described as a naturally attenuated DENV (caused milder illness, lower viremia outbreak in Kingdom of Tonga)</a:t>
            </a:r>
          </a:p>
          <a:p>
            <a:pPr lvl="1"/>
            <a:r>
              <a:rPr lang="en-US" dirty="0"/>
              <a:t>Tonga/74 is different DENV-2 genotype (American) than strain in TV003 vaccine (Asian)</a:t>
            </a:r>
          </a:p>
          <a:p>
            <a:r>
              <a:rPr lang="en-US" dirty="0"/>
              <a:t>DHIM developed using a DENV-2 virus initially developed as a vaccine candidate but failed in preclinical evaluation</a:t>
            </a:r>
          </a:p>
          <a:p>
            <a:pPr lvl="1"/>
            <a:r>
              <a:rPr lang="en-US" dirty="0"/>
              <a:t>DEN2Δ30 </a:t>
            </a:r>
            <a:r>
              <a:rPr lang="en-US" b="1" i="1" dirty="0"/>
              <a:t>was not attenuated </a:t>
            </a:r>
            <a:r>
              <a:rPr lang="en-US" dirty="0"/>
              <a:t>in NHP studies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372379" y="4740884"/>
            <a:ext cx="1200150" cy="205383"/>
          </a:xfrm>
          <a:prstGeom prst="rect">
            <a:avLst/>
          </a:prstGeom>
        </p:spPr>
        <p:txBody>
          <a:bodyPr/>
          <a:lstStyle/>
          <a:p>
            <a:fld id="{E3BBC8C2-13E7-1547-805E-40CB8205B490}" type="slidenum">
              <a:rPr lang="en-US" smtClean="0"/>
              <a:t>12</a:t>
            </a:fld>
            <a:endParaRPr lang="en-US"/>
          </a:p>
        </p:txBody>
      </p:sp>
      <p:grpSp>
        <p:nvGrpSpPr>
          <p:cNvPr id="39" name="Group 2"/>
          <p:cNvGrpSpPr>
            <a:grpSpLocks/>
          </p:cNvGrpSpPr>
          <p:nvPr/>
        </p:nvGrpSpPr>
        <p:grpSpPr bwMode="auto">
          <a:xfrm>
            <a:off x="1721816" y="3854570"/>
            <a:ext cx="5286764" cy="741432"/>
            <a:chOff x="223838" y="2690813"/>
            <a:chExt cx="6952202" cy="678992"/>
          </a:xfrm>
        </p:grpSpPr>
        <p:sp>
          <p:nvSpPr>
            <p:cNvPr id="40" name="Line 24"/>
            <p:cNvSpPr>
              <a:spLocks noChangeShapeType="1"/>
            </p:cNvSpPr>
            <p:nvPr/>
          </p:nvSpPr>
          <p:spPr bwMode="auto">
            <a:xfrm>
              <a:off x="533383" y="3221922"/>
              <a:ext cx="453999" cy="0"/>
            </a:xfrm>
            <a:prstGeom prst="line">
              <a:avLst/>
            </a:prstGeom>
            <a:noFill/>
            <a:ln w="25400">
              <a:solidFill>
                <a:srgbClr val="CC66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760"/>
            </a:p>
          </p:txBody>
        </p:sp>
        <p:sp>
          <p:nvSpPr>
            <p:cNvPr id="41" name="Line 25"/>
            <p:cNvSpPr>
              <a:spLocks noChangeShapeType="1"/>
            </p:cNvSpPr>
            <p:nvPr/>
          </p:nvSpPr>
          <p:spPr bwMode="auto">
            <a:xfrm>
              <a:off x="6322664" y="3234643"/>
              <a:ext cx="453999" cy="0"/>
            </a:xfrm>
            <a:prstGeom prst="line">
              <a:avLst/>
            </a:prstGeom>
            <a:noFill/>
            <a:ln w="25400">
              <a:solidFill>
                <a:srgbClr val="CC66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760">
                <a:solidFill>
                  <a:srgbClr val="CC66FF"/>
                </a:solidFill>
              </a:endParaRPr>
            </a:p>
          </p:txBody>
        </p:sp>
        <p:sp>
          <p:nvSpPr>
            <p:cNvPr id="42" name="Rectangle 26"/>
            <p:cNvSpPr>
              <a:spLocks noChangeArrowheads="1"/>
            </p:cNvSpPr>
            <p:nvPr/>
          </p:nvSpPr>
          <p:spPr bwMode="auto">
            <a:xfrm>
              <a:off x="690536" y="3070858"/>
              <a:ext cx="334944" cy="298947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788" dirty="0">
                  <a:cs typeface="Arial" charset="0"/>
                </a:rPr>
                <a:t>C</a:t>
              </a:r>
            </a:p>
          </p:txBody>
        </p:sp>
        <p:sp>
          <p:nvSpPr>
            <p:cNvPr id="43" name="Rectangle 27"/>
            <p:cNvSpPr>
              <a:spLocks noChangeArrowheads="1"/>
            </p:cNvSpPr>
            <p:nvPr/>
          </p:nvSpPr>
          <p:spPr bwMode="auto">
            <a:xfrm>
              <a:off x="1017543" y="3070858"/>
              <a:ext cx="406377" cy="298947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788">
                  <a:cs typeface="Arial" charset="0"/>
                </a:rPr>
                <a:t>prM</a:t>
              </a:r>
            </a:p>
          </p:txBody>
        </p:sp>
        <p:sp>
          <p:nvSpPr>
            <p:cNvPr id="44" name="Rectangle 28"/>
            <p:cNvSpPr>
              <a:spLocks noChangeArrowheads="1"/>
            </p:cNvSpPr>
            <p:nvPr/>
          </p:nvSpPr>
          <p:spPr bwMode="auto">
            <a:xfrm>
              <a:off x="1414395" y="3070858"/>
              <a:ext cx="611153" cy="298947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788">
                  <a:cs typeface="Arial" charset="0"/>
                </a:rPr>
                <a:t>E</a:t>
              </a:r>
            </a:p>
          </p:txBody>
        </p:sp>
        <p:sp>
          <p:nvSpPr>
            <p:cNvPr id="45" name="Rectangle 29"/>
            <p:cNvSpPr>
              <a:spLocks noChangeArrowheads="1"/>
            </p:cNvSpPr>
            <p:nvPr/>
          </p:nvSpPr>
          <p:spPr bwMode="auto">
            <a:xfrm>
              <a:off x="2016024" y="3070858"/>
              <a:ext cx="479398" cy="298947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788">
                  <a:cs typeface="Arial" charset="0"/>
                </a:rPr>
                <a:t>NS1</a:t>
              </a:r>
            </a:p>
          </p:txBody>
        </p:sp>
        <p:sp>
          <p:nvSpPr>
            <p:cNvPr id="46" name="Rectangle 30"/>
            <p:cNvSpPr>
              <a:spLocks noChangeArrowheads="1"/>
            </p:cNvSpPr>
            <p:nvPr/>
          </p:nvSpPr>
          <p:spPr bwMode="auto">
            <a:xfrm>
              <a:off x="2485897" y="3070858"/>
              <a:ext cx="563531" cy="298947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788">
                  <a:cs typeface="Arial" charset="0"/>
                </a:rPr>
                <a:t>NS2A</a:t>
              </a:r>
            </a:p>
          </p:txBody>
        </p:sp>
        <p:sp>
          <p:nvSpPr>
            <p:cNvPr id="47" name="Rectangle 31"/>
            <p:cNvSpPr>
              <a:spLocks noChangeArrowheads="1"/>
            </p:cNvSpPr>
            <p:nvPr/>
          </p:nvSpPr>
          <p:spPr bwMode="auto">
            <a:xfrm>
              <a:off x="3039902" y="3070858"/>
              <a:ext cx="563531" cy="298947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788" dirty="0">
                  <a:cs typeface="Arial" charset="0"/>
                </a:rPr>
                <a:t>NS2B</a:t>
              </a:r>
            </a:p>
          </p:txBody>
        </p:sp>
        <p:sp>
          <p:nvSpPr>
            <p:cNvPr id="48" name="Rectangle 32"/>
            <p:cNvSpPr>
              <a:spLocks noChangeArrowheads="1"/>
            </p:cNvSpPr>
            <p:nvPr/>
          </p:nvSpPr>
          <p:spPr bwMode="auto">
            <a:xfrm>
              <a:off x="3593908" y="3070858"/>
              <a:ext cx="717509" cy="298947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788" dirty="0">
                  <a:cs typeface="Arial" charset="0"/>
                </a:rPr>
                <a:t>NS3</a:t>
              </a:r>
            </a:p>
          </p:txBody>
        </p:sp>
        <p:sp>
          <p:nvSpPr>
            <p:cNvPr id="49" name="Rectangle 33"/>
            <p:cNvSpPr>
              <a:spLocks noChangeArrowheads="1"/>
            </p:cNvSpPr>
            <p:nvPr/>
          </p:nvSpPr>
          <p:spPr bwMode="auto">
            <a:xfrm>
              <a:off x="4303480" y="3070858"/>
              <a:ext cx="561943" cy="298947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788" dirty="0">
                  <a:cs typeface="Arial" charset="0"/>
                </a:rPr>
                <a:t>NS4A</a:t>
              </a:r>
            </a:p>
          </p:txBody>
        </p:sp>
        <p:sp>
          <p:nvSpPr>
            <p:cNvPr id="50" name="Rectangle 34"/>
            <p:cNvSpPr>
              <a:spLocks noChangeArrowheads="1"/>
            </p:cNvSpPr>
            <p:nvPr/>
          </p:nvSpPr>
          <p:spPr bwMode="auto">
            <a:xfrm>
              <a:off x="4857486" y="3070858"/>
              <a:ext cx="561943" cy="298947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788" dirty="0">
                  <a:cs typeface="Arial" charset="0"/>
                </a:rPr>
                <a:t>NS4B</a:t>
              </a:r>
            </a:p>
          </p:txBody>
        </p:sp>
        <p:sp>
          <p:nvSpPr>
            <p:cNvPr id="51" name="Rectangle 35"/>
            <p:cNvSpPr>
              <a:spLocks noChangeArrowheads="1"/>
            </p:cNvSpPr>
            <p:nvPr/>
          </p:nvSpPr>
          <p:spPr bwMode="auto">
            <a:xfrm>
              <a:off x="5409904" y="3070858"/>
              <a:ext cx="922285" cy="298947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788">
                  <a:cs typeface="Arial" charset="0"/>
                </a:rPr>
                <a:t>NS5</a:t>
              </a:r>
            </a:p>
          </p:txBody>
        </p:sp>
        <p:sp>
          <p:nvSpPr>
            <p:cNvPr id="52" name="Text Box 36"/>
            <p:cNvSpPr txBox="1">
              <a:spLocks noChangeArrowheads="1"/>
            </p:cNvSpPr>
            <p:nvPr/>
          </p:nvSpPr>
          <p:spPr bwMode="auto">
            <a:xfrm>
              <a:off x="6781426" y="3054957"/>
              <a:ext cx="394614" cy="21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900">
                  <a:solidFill>
                    <a:srgbClr val="000000"/>
                  </a:solidFill>
                  <a:latin typeface="+mn-lt"/>
                </a:rPr>
                <a:t>3´</a:t>
              </a:r>
            </a:p>
          </p:txBody>
        </p:sp>
        <p:sp>
          <p:nvSpPr>
            <p:cNvPr id="53" name="Text Box 37"/>
            <p:cNvSpPr txBox="1">
              <a:spLocks noChangeArrowheads="1"/>
            </p:cNvSpPr>
            <p:nvPr/>
          </p:nvSpPr>
          <p:spPr bwMode="auto">
            <a:xfrm>
              <a:off x="223838" y="3092676"/>
              <a:ext cx="394614" cy="21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900" dirty="0">
                  <a:solidFill>
                    <a:srgbClr val="000000"/>
                  </a:solidFill>
                  <a:latin typeface="+mn-lt"/>
                </a:rPr>
                <a:t>5´</a:t>
              </a:r>
            </a:p>
          </p:txBody>
        </p:sp>
        <p:sp>
          <p:nvSpPr>
            <p:cNvPr id="54" name="Text Box 38"/>
            <p:cNvSpPr txBox="1">
              <a:spLocks noChangeArrowheads="1"/>
            </p:cNvSpPr>
            <p:nvPr/>
          </p:nvSpPr>
          <p:spPr bwMode="auto">
            <a:xfrm>
              <a:off x="6260757" y="2690813"/>
              <a:ext cx="595279" cy="21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900" dirty="0">
                  <a:solidFill>
                    <a:srgbClr val="CC66FF"/>
                  </a:solidFill>
                  <a:latin typeface="+mn-lt"/>
                </a:rPr>
                <a:t>∆30</a:t>
              </a:r>
            </a:p>
          </p:txBody>
        </p:sp>
        <p:sp>
          <p:nvSpPr>
            <p:cNvPr id="55" name="Line 39"/>
            <p:cNvSpPr>
              <a:spLocks noChangeShapeType="1"/>
            </p:cNvSpPr>
            <p:nvPr/>
          </p:nvSpPr>
          <p:spPr bwMode="auto">
            <a:xfrm flipV="1">
              <a:off x="6556014" y="2986580"/>
              <a:ext cx="0" cy="244882"/>
            </a:xfrm>
            <a:prstGeom prst="line">
              <a:avLst/>
            </a:prstGeom>
            <a:noFill/>
            <a:ln w="25400">
              <a:solidFill>
                <a:srgbClr val="CC66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760"/>
            </a:p>
          </p:txBody>
        </p:sp>
      </p:grpSp>
    </p:spTree>
    <p:extLst>
      <p:ext uri="{BB962C8B-B14F-4D97-AF65-F5344CB8AC3E}">
        <p14:creationId xmlns:p14="http://schemas.microsoft.com/office/powerpoint/2010/main" val="2700399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DENV-2 CHIM Summary</a:t>
            </a:r>
          </a:p>
        </p:txBody>
      </p:sp>
      <p:sp>
        <p:nvSpPr>
          <p:cNvPr id="10240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Induced viremia in 100% of subjects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Viremia easily measured (100-fold higher than LLQ for DENV-2)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Induced clinical signs and symptoms consistent with majority of DENV infections (asymptomatic or mild  infection)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Rash in 80% of subjects (50% moderate intensity)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Neutropenia in 20 - 40% of subjects</a:t>
            </a:r>
          </a:p>
          <a:p>
            <a:pPr lvl="2"/>
            <a:r>
              <a:rPr lang="en-US" dirty="0">
                <a:latin typeface="Arial" charset="0"/>
                <a:ea typeface="ＭＳ Ｐゴシック" charset="0"/>
              </a:rPr>
              <a:t>Moderate in 2 subjects (ANC nadir = 500-749/mm</a:t>
            </a:r>
            <a:r>
              <a:rPr lang="en-US" baseline="30000" dirty="0">
                <a:latin typeface="Arial" charset="0"/>
                <a:ea typeface="ＭＳ Ｐゴシック" charset="0"/>
              </a:rPr>
              <a:t>3</a:t>
            </a:r>
            <a:r>
              <a:rPr lang="en-US" dirty="0">
                <a:latin typeface="Arial" charset="0"/>
                <a:ea typeface="ＭＳ Ｐゴシック" charset="0"/>
              </a:rPr>
              <a:t>)</a:t>
            </a:r>
          </a:p>
          <a:p>
            <a:pPr lvl="2"/>
            <a:r>
              <a:rPr lang="en-US" dirty="0">
                <a:latin typeface="Arial" charset="0"/>
                <a:ea typeface="ＭＳ Ｐゴシック" charset="0"/>
              </a:rPr>
              <a:t>Mild in 2 subjects (ANC nadir = 750-999/mm</a:t>
            </a:r>
            <a:r>
              <a:rPr lang="en-US" baseline="30000" dirty="0">
                <a:latin typeface="Arial" charset="0"/>
                <a:ea typeface="ＭＳ Ｐゴシック" charset="0"/>
              </a:rPr>
              <a:t>3</a:t>
            </a:r>
            <a:r>
              <a:rPr lang="en-US" dirty="0">
                <a:latin typeface="Arial" charset="0"/>
                <a:ea typeface="ＭＳ Ｐゴシック" charset="0"/>
              </a:rPr>
              <a:t>) </a:t>
            </a:r>
          </a:p>
          <a:p>
            <a:r>
              <a:rPr lang="en-US" b="1" dirty="0">
                <a:latin typeface="Arial" charset="0"/>
                <a:ea typeface="ＭＳ Ｐゴシック" charset="0"/>
                <a:cs typeface="ＭＳ Ｐゴシック" charset="0"/>
              </a:rPr>
              <a:t>No subject developed fever, elevated LFTs, or signs vascular leak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480083" y="4733925"/>
            <a:ext cx="1157288" cy="205383"/>
          </a:xfrm>
          <a:prstGeom prst="rect">
            <a:avLst/>
          </a:prstGeom>
        </p:spPr>
        <p:txBody>
          <a:bodyPr/>
          <a:lstStyle/>
          <a:p>
            <a:fld id="{E3BBC8C2-13E7-1547-805E-40CB8205B49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654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D-CHIM: Rash induced by challenge viruses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F20A5-A7AC-AD45-AC88-714EFF4B7169}" type="slidenum">
              <a:rPr lang="en-US" smtClean="0"/>
              <a:t>14</a:t>
            </a:fld>
            <a:endParaRPr lang="en-US"/>
          </a:p>
        </p:txBody>
      </p:sp>
      <p:pic>
        <p:nvPicPr>
          <p:cNvPr id="9" name="Picture 2" descr="IMG_0911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0587" y="1703792"/>
            <a:ext cx="2172344" cy="1629434"/>
          </a:xfrm>
          <a:prstGeom prst="rect">
            <a:avLst/>
          </a:prstGeom>
          <a:noFill/>
          <a:ln w="19050" cmpd="sng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953641" y="3492685"/>
            <a:ext cx="1478226" cy="3347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575" dirty="0">
                <a:solidFill>
                  <a:srgbClr val="000000"/>
                </a:solidFill>
              </a:rPr>
              <a:t>DENV challenge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66710" y="3492685"/>
            <a:ext cx="2300310" cy="3347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575" dirty="0">
                <a:solidFill>
                  <a:srgbClr val="000000"/>
                </a:solidFill>
              </a:rPr>
              <a:t>Typical DENV vaccine rash</a:t>
            </a:r>
          </a:p>
        </p:txBody>
      </p:sp>
      <p:pic>
        <p:nvPicPr>
          <p:cNvPr id="12" name="Content Placeholder 14" descr="Image 7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522562" y="1704451"/>
            <a:ext cx="2428429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957551" y="1794502"/>
            <a:ext cx="2401683" cy="1801262"/>
          </a:xfrm>
          <a:prstGeom prst="rect">
            <a:avLst/>
          </a:prstGeom>
        </p:spPr>
      </p:pic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419281" y="3980330"/>
            <a:ext cx="1478226" cy="334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575" dirty="0">
                <a:solidFill>
                  <a:srgbClr val="000000"/>
                </a:solidFill>
              </a:rPr>
              <a:t>DENV challenge</a:t>
            </a:r>
          </a:p>
        </p:txBody>
      </p:sp>
    </p:spTree>
    <p:extLst>
      <p:ext uri="{BB962C8B-B14F-4D97-AF65-F5344CB8AC3E}">
        <p14:creationId xmlns:p14="http://schemas.microsoft.com/office/powerpoint/2010/main" val="3468737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DHIM utilized to evaluate protective efficacy of  candidate LATV dengue vaccines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390" y="1553769"/>
            <a:ext cx="8411651" cy="3394472"/>
          </a:xfrm>
        </p:spPr>
        <p:txBody>
          <a:bodyPr>
            <a:normAutofit/>
          </a:bodyPr>
          <a:lstStyle/>
          <a:p>
            <a:r>
              <a:rPr lang="en-US" sz="1350" dirty="0"/>
              <a:t>LATV dengue vaccines TV003 and TV005 were both evaluated for efficacy against DENV-2 challenge (48 each cohort)</a:t>
            </a:r>
          </a:p>
          <a:p>
            <a:r>
              <a:rPr lang="en-US" sz="1350" dirty="0">
                <a:latin typeface="Arial" charset="0"/>
                <a:ea typeface="ＭＳ Ｐゴシック" charset="0"/>
                <a:cs typeface="ＭＳ Ｐゴシック" charset="0"/>
              </a:rPr>
              <a:t>6 months later all received 1,000 PFU DENV-2</a:t>
            </a:r>
          </a:p>
          <a:p>
            <a:pPr lvl="1"/>
            <a:r>
              <a:rPr lang="en-US" sz="1238" b="1" i="1" dirty="0">
                <a:latin typeface="Arial" charset="0"/>
                <a:ea typeface="ＭＳ Ｐゴシック" charset="0"/>
              </a:rPr>
              <a:t>Primary efficacy endpoint is protection against viremia with DENV-2 </a:t>
            </a:r>
            <a:r>
              <a:rPr lang="en-US" sz="1238" dirty="0">
                <a:latin typeface="Arial" charset="0"/>
                <a:ea typeface="ＭＳ Ｐゴシック" charset="0"/>
              </a:rPr>
              <a:t>(60% efficacy at a power of 0.8)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299991" y="4742858"/>
            <a:ext cx="1543050" cy="205383"/>
          </a:xfrm>
          <a:prstGeom prst="rect">
            <a:avLst/>
          </a:prstGeom>
        </p:spPr>
        <p:txBody>
          <a:bodyPr/>
          <a:lstStyle/>
          <a:p>
            <a:fld id="{59CE9126-427F-B54F-B6EE-3B34FCDDDDF7}" type="slidenum">
              <a:rPr lang="en-US" smtClean="0"/>
              <a:t>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52064" y="3042770"/>
            <a:ext cx="1167183" cy="4675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77153" bIns="77153" rtlCol="0" anchor="ctr">
            <a:spAutoFit/>
          </a:bodyPr>
          <a:lstStyle/>
          <a:p>
            <a:pPr algn="ctr"/>
            <a:r>
              <a:rPr lang="en-US" sz="1013" b="1" dirty="0"/>
              <a:t>Vaccine</a:t>
            </a:r>
          </a:p>
          <a:p>
            <a:pPr algn="ctr"/>
            <a:r>
              <a:rPr lang="en-US" sz="1013" b="1" dirty="0"/>
              <a:t>N = 24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9743" y="3819259"/>
            <a:ext cx="1177178" cy="4675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77153" bIns="77153" rtlCol="0" anchor="ctr">
            <a:spAutoFit/>
          </a:bodyPr>
          <a:lstStyle/>
          <a:p>
            <a:pPr algn="ctr"/>
            <a:r>
              <a:rPr lang="en-US" sz="1013" b="1" dirty="0"/>
              <a:t>Placebo</a:t>
            </a:r>
          </a:p>
          <a:p>
            <a:pPr algn="ctr"/>
            <a:r>
              <a:rPr lang="en-US" sz="1013" b="1" dirty="0"/>
              <a:t>N = 24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70214" y="3341215"/>
            <a:ext cx="1238588" cy="62344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tIns="77153" bIns="77153" rtlCol="0" anchor="ctr">
            <a:spAutoFit/>
          </a:bodyPr>
          <a:lstStyle/>
          <a:p>
            <a:pPr algn="ctr"/>
            <a:r>
              <a:rPr lang="en-US" sz="1013" b="1" dirty="0"/>
              <a:t>10</a:t>
            </a:r>
            <a:r>
              <a:rPr lang="en-US" sz="1013" b="1" baseline="30000" dirty="0"/>
              <a:t>3</a:t>
            </a:r>
            <a:r>
              <a:rPr lang="en-US" sz="1013" b="1" dirty="0"/>
              <a:t> PFU</a:t>
            </a:r>
          </a:p>
          <a:p>
            <a:pPr algn="ctr"/>
            <a:r>
              <a:rPr lang="en-US" sz="1013" b="1" dirty="0"/>
              <a:t>DEN2</a:t>
            </a:r>
            <a:endParaRPr lang="en-US" sz="1013" b="1" dirty="0">
              <a:solidFill>
                <a:srgbClr val="000000"/>
              </a:solidFill>
            </a:endParaRPr>
          </a:p>
          <a:p>
            <a:pPr algn="ctr"/>
            <a:r>
              <a:rPr lang="en-US" sz="1013" b="1" dirty="0">
                <a:solidFill>
                  <a:srgbClr val="000000"/>
                </a:solidFill>
              </a:rPr>
              <a:t>N = 42</a:t>
            </a:r>
            <a:endParaRPr lang="en-US" sz="1013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330106" y="3182459"/>
            <a:ext cx="2921617" cy="1056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50000"/>
                  </a:schemeClr>
                </a:solidFill>
              </a:rPr>
              <a:t>Efficacy endpoints:</a:t>
            </a:r>
          </a:p>
          <a:p>
            <a:endParaRPr lang="en-US" sz="1050" dirty="0"/>
          </a:p>
          <a:p>
            <a:r>
              <a:rPr lang="en-US" sz="1050" b="1" dirty="0">
                <a:solidFill>
                  <a:schemeClr val="accent1">
                    <a:lumMod val="50000"/>
                  </a:schemeClr>
                </a:solidFill>
              </a:rPr>
              <a:t>   Primary:</a:t>
            </a:r>
            <a:r>
              <a:rPr lang="en-US" sz="105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050" dirty="0"/>
              <a:t>	Protection against viremia</a:t>
            </a:r>
          </a:p>
          <a:p>
            <a:endParaRPr lang="en-US" sz="1050" dirty="0"/>
          </a:p>
          <a:p>
            <a:pPr defTabSz="130373"/>
            <a:r>
              <a:rPr lang="en-US" sz="1050" b="1" dirty="0">
                <a:solidFill>
                  <a:srgbClr val="3867B1"/>
                </a:solidFill>
              </a:rPr>
              <a:t>   </a:t>
            </a:r>
            <a:r>
              <a:rPr lang="en-US" sz="1050" b="1" dirty="0">
                <a:solidFill>
                  <a:schemeClr val="accent1">
                    <a:lumMod val="50000"/>
                  </a:schemeClr>
                </a:solidFill>
              </a:rPr>
              <a:t>Secondary:</a:t>
            </a:r>
            <a:r>
              <a:rPr lang="en-US" sz="1050" dirty="0"/>
              <a:t>		Protection against rash</a:t>
            </a:r>
          </a:p>
          <a:p>
            <a:endParaRPr lang="en-US" sz="1013" dirty="0"/>
          </a:p>
        </p:txBody>
      </p:sp>
      <p:sp>
        <p:nvSpPr>
          <p:cNvPr id="10" name="TextBox 9"/>
          <p:cNvSpPr txBox="1"/>
          <p:nvPr/>
        </p:nvSpPr>
        <p:spPr>
          <a:xfrm>
            <a:off x="2102322" y="2665207"/>
            <a:ext cx="1297806" cy="421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25" b="1" dirty="0">
                <a:solidFill>
                  <a:schemeClr val="accent1">
                    <a:lumMod val="50000"/>
                  </a:schemeClr>
                </a:solidFill>
              </a:rPr>
              <a:t>Day 0</a:t>
            </a:r>
          </a:p>
          <a:p>
            <a:pPr algn="ctr"/>
            <a:r>
              <a:rPr lang="en-US" sz="1013" b="1" dirty="0">
                <a:solidFill>
                  <a:schemeClr val="accent1">
                    <a:lumMod val="50000"/>
                  </a:schemeClr>
                </a:solidFill>
              </a:rPr>
              <a:t>Vaccination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70214" y="2878366"/>
            <a:ext cx="1133531" cy="421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25" b="1" dirty="0">
                <a:solidFill>
                  <a:schemeClr val="accent1">
                    <a:lumMod val="50000"/>
                  </a:schemeClr>
                </a:solidFill>
              </a:rPr>
              <a:t>Day 180</a:t>
            </a:r>
          </a:p>
          <a:p>
            <a:pPr algn="ctr"/>
            <a:r>
              <a:rPr lang="en-US" sz="1013" b="1" dirty="0">
                <a:solidFill>
                  <a:schemeClr val="accent1">
                    <a:lumMod val="50000"/>
                  </a:schemeClr>
                </a:solidFill>
              </a:rPr>
              <a:t>Challenge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3385217" y="3510270"/>
            <a:ext cx="473168" cy="238532"/>
          </a:xfrm>
          <a:prstGeom prst="rightArrow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</p:spTree>
    <p:extLst>
      <p:ext uri="{BB962C8B-B14F-4D97-AF65-F5344CB8AC3E}">
        <p14:creationId xmlns:p14="http://schemas.microsoft.com/office/powerpoint/2010/main" val="2979618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E457E-BAC6-4343-B4DA-FC7F7C3F2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TV003 &amp; TV005 completely protect against viremia and rash induced by DENV-2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FABD47D-2068-DC4A-A3A1-89500E1D6C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8070153"/>
              </p:ext>
            </p:extLst>
          </p:nvPr>
        </p:nvGraphicFramePr>
        <p:xfrm>
          <a:off x="1302467" y="1756364"/>
          <a:ext cx="6539067" cy="17449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88117">
                  <a:extLst>
                    <a:ext uri="{9D8B030D-6E8A-4147-A177-3AD203B41FA5}">
                      <a16:colId xmlns:a16="http://schemas.microsoft.com/office/drawing/2014/main" val="3743196838"/>
                    </a:ext>
                  </a:extLst>
                </a:gridCol>
                <a:gridCol w="641555">
                  <a:extLst>
                    <a:ext uri="{9D8B030D-6E8A-4147-A177-3AD203B41FA5}">
                      <a16:colId xmlns:a16="http://schemas.microsoft.com/office/drawing/2014/main" val="240775174"/>
                    </a:ext>
                  </a:extLst>
                </a:gridCol>
                <a:gridCol w="1680394">
                  <a:extLst>
                    <a:ext uri="{9D8B030D-6E8A-4147-A177-3AD203B41FA5}">
                      <a16:colId xmlns:a16="http://schemas.microsoft.com/office/drawing/2014/main" val="2930183938"/>
                    </a:ext>
                  </a:extLst>
                </a:gridCol>
                <a:gridCol w="896887">
                  <a:extLst>
                    <a:ext uri="{9D8B030D-6E8A-4147-A177-3AD203B41FA5}">
                      <a16:colId xmlns:a16="http://schemas.microsoft.com/office/drawing/2014/main" val="4175598757"/>
                    </a:ext>
                  </a:extLst>
                </a:gridCol>
                <a:gridCol w="1580843">
                  <a:extLst>
                    <a:ext uri="{9D8B030D-6E8A-4147-A177-3AD203B41FA5}">
                      <a16:colId xmlns:a16="http://schemas.microsoft.com/office/drawing/2014/main" val="2148299242"/>
                    </a:ext>
                  </a:extLst>
                </a:gridCol>
                <a:gridCol w="951271">
                  <a:extLst>
                    <a:ext uri="{9D8B030D-6E8A-4147-A177-3AD203B41FA5}">
                      <a16:colId xmlns:a16="http://schemas.microsoft.com/office/drawing/2014/main" val="2373372909"/>
                    </a:ext>
                  </a:extLst>
                </a:gridCol>
              </a:tblGrid>
              <a:tr h="61722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Cohort</a:t>
                      </a:r>
                      <a:endParaRPr lang="en-US" sz="1800" b="1" dirty="0">
                        <a:solidFill>
                          <a:srgbClr val="FFFF54"/>
                        </a:solidFill>
                      </a:endParaRPr>
                    </a:p>
                  </a:txBody>
                  <a:tcPr marL="51432" marR="51432" marT="25715" marB="25715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</a:t>
                      </a:r>
                      <a:endParaRPr lang="en-US" sz="1800" b="1" dirty="0">
                        <a:solidFill>
                          <a:srgbClr val="FFFF54"/>
                        </a:solidFill>
                      </a:endParaRPr>
                    </a:p>
                  </a:txBody>
                  <a:tcPr marL="51432" marR="51432" marT="25715" marB="25715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/>
                        <a:t>Frequency of viremia</a:t>
                      </a:r>
                      <a:endParaRPr lang="en-US" sz="1800" b="1" baseline="30000" dirty="0">
                        <a:solidFill>
                          <a:srgbClr val="FFFF54"/>
                        </a:solidFill>
                      </a:endParaRPr>
                    </a:p>
                  </a:txBody>
                  <a:tcPr marL="51432" marR="51432" marT="25715" marB="25715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 value</a:t>
                      </a:r>
                    </a:p>
                  </a:txBody>
                  <a:tcPr marL="68580" marR="68580" marT="34290" marB="3429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Frequency of rash</a:t>
                      </a:r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 value</a:t>
                      </a:r>
                    </a:p>
                  </a:txBody>
                  <a:tcPr marL="68580" marR="68580" marT="34290" marB="3429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78998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b="1" dirty="0"/>
                        <a:t>TV-003</a:t>
                      </a:r>
                      <a:endParaRPr lang="en-US"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51432" marR="51432" marT="25715" marB="2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21</a:t>
                      </a:r>
                      <a:endParaRPr lang="en-US" sz="1400" dirty="0">
                        <a:solidFill>
                          <a:srgbClr val="FFFFFF"/>
                        </a:solidFill>
                      </a:endParaRPr>
                    </a:p>
                  </a:txBody>
                  <a:tcPr marL="51432" marR="51432" marT="25715" marB="257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0%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38574" marR="38574" marT="5357" marB="0" anchor="ctr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&lt;0.0001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0%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&lt;0.0001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330589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b="1" baseline="0" dirty="0"/>
                        <a:t>Placebo</a:t>
                      </a:r>
                      <a:endParaRPr lang="en-US" sz="1400" b="1" baseline="30000" dirty="0">
                        <a:solidFill>
                          <a:srgbClr val="FFFFFF"/>
                        </a:solidFill>
                      </a:endParaRPr>
                    </a:p>
                  </a:txBody>
                  <a:tcPr marL="51432" marR="51432" marT="25715" marB="2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</a:t>
                      </a:r>
                      <a:endParaRPr lang="en-US" sz="1400" dirty="0">
                        <a:solidFill>
                          <a:srgbClr val="FFFFFF"/>
                        </a:solidFill>
                      </a:endParaRPr>
                    </a:p>
                  </a:txBody>
                  <a:tcPr marL="51432" marR="51432" marT="25715" marB="257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100%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38574" marR="38574" marT="5357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80%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49997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TV005</a:t>
                      </a:r>
                    </a:p>
                  </a:txBody>
                  <a:tcPr marL="51432" marR="51432" marT="25715" marB="2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L="51432" marR="51432" marT="25715" marB="257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0%</a:t>
                      </a:r>
                    </a:p>
                  </a:txBody>
                  <a:tcPr marL="38574" marR="38574" marT="5357" marB="0" anchor="ctr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&lt;0.0001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0%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&lt;0.0001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220698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Placebo</a:t>
                      </a:r>
                    </a:p>
                  </a:txBody>
                  <a:tcPr marL="51432" marR="51432" marT="25715" marB="2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L="51432" marR="51432" marT="25715" marB="257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100%</a:t>
                      </a:r>
                    </a:p>
                  </a:txBody>
                  <a:tcPr marL="38574" marR="38574" marT="5357" marB="0" anchor="ctr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62174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43863-129C-4040-BD7B-8C73518AA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0A31-5904-604F-B98A-A8B4A45A7744}" type="slidenum">
              <a:rPr lang="en-US" smtClean="0"/>
              <a:t>16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C43826-BFE4-AF4C-85DC-DB5E48B2948B}"/>
              </a:ext>
            </a:extLst>
          </p:cNvPr>
          <p:cNvSpPr txBox="1"/>
          <p:nvPr/>
        </p:nvSpPr>
        <p:spPr>
          <a:xfrm>
            <a:off x="1302467" y="3743618"/>
            <a:ext cx="28007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latin typeface="Arial" charset="0"/>
                <a:ea typeface="Arial" charset="0"/>
                <a:cs typeface="Arial" charset="0"/>
              </a:rPr>
              <a:t>Kirkpatrick et al (2016) </a:t>
            </a:r>
            <a:r>
              <a:rPr lang="en-US" sz="1050" i="1" dirty="0">
                <a:latin typeface="Arial" charset="0"/>
                <a:ea typeface="Arial" charset="0"/>
                <a:cs typeface="Arial" charset="0"/>
              </a:rPr>
              <a:t>Science Transl. Med</a:t>
            </a:r>
          </a:p>
        </p:txBody>
      </p:sp>
    </p:spTree>
    <p:extLst>
      <p:ext uri="{BB962C8B-B14F-4D97-AF65-F5344CB8AC3E}">
        <p14:creationId xmlns:p14="http://schemas.microsoft.com/office/powerpoint/2010/main" val="624963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13"/>
          <p:cNvSpPr>
            <a:spLocks noChangeArrowheads="1"/>
          </p:cNvSpPr>
          <p:nvPr/>
        </p:nvSpPr>
        <p:spPr bwMode="auto">
          <a:xfrm>
            <a:off x="2328866" y="762598"/>
            <a:ext cx="44389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800" b="1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graphicFrame>
        <p:nvGraphicFramePr>
          <p:cNvPr id="11" name="Content Placeholder 3"/>
          <p:cNvGraphicFramePr>
            <a:graphicFrameLocks/>
          </p:cNvGraphicFramePr>
          <p:nvPr>
            <p:extLst/>
          </p:nvPr>
        </p:nvGraphicFramePr>
        <p:xfrm>
          <a:off x="1101622" y="1478180"/>
          <a:ext cx="6940759" cy="219919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296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4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67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03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88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2559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FF54"/>
                        </a:solidFill>
                      </a:endParaRPr>
                    </a:p>
                  </a:txBody>
                  <a:tcPr marL="51432" marR="51432" marT="25715" marB="25715" anchor="b"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FF54"/>
                        </a:solidFill>
                      </a:endParaRPr>
                    </a:p>
                  </a:txBody>
                  <a:tcPr marL="51432" marR="51432" marT="25715" marB="25715" anchor="b">
                    <a:solidFill>
                      <a:srgbClr val="1F497D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/>
                        <a:t>Viremia post-challenge with </a:t>
                      </a:r>
                      <a:r>
                        <a:rPr lang="en-US" sz="1400" dirty="0"/>
                        <a:t>DEN2Δ30</a:t>
                      </a:r>
                      <a:endParaRPr lang="en-US" sz="1400" dirty="0">
                        <a:solidFill>
                          <a:srgbClr val="F7FF4A"/>
                        </a:solidFill>
                      </a:endParaRPr>
                    </a:p>
                  </a:txBody>
                  <a:tcPr marL="51432" marR="51432" marT="25715" marB="25715" anchor="b"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aseline="30000" dirty="0">
                        <a:solidFill>
                          <a:srgbClr val="FFFF54"/>
                        </a:solidFill>
                      </a:endParaRPr>
                    </a:p>
                  </a:txBody>
                  <a:tcPr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aseline="30000" dirty="0">
                        <a:solidFill>
                          <a:srgbClr val="FFFF54"/>
                        </a:solidFill>
                      </a:endParaRPr>
                    </a:p>
                  </a:txBody>
                  <a:tcPr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FF54"/>
                        </a:solidFill>
                      </a:endParaRPr>
                    </a:p>
                  </a:txBody>
                  <a:tcPr anchor="b"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FFFF54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649">
                <a:tc>
                  <a:txBody>
                    <a:bodyPr/>
                    <a:lstStyle/>
                    <a:p>
                      <a:r>
                        <a:rPr lang="en-US" sz="1400" b="1" dirty="0"/>
                        <a:t>Cohort</a:t>
                      </a:r>
                      <a:endParaRPr lang="en-US" sz="1400" b="1" dirty="0">
                        <a:solidFill>
                          <a:srgbClr val="FFFF54"/>
                        </a:solidFill>
                      </a:endParaRPr>
                    </a:p>
                  </a:txBody>
                  <a:tcPr marL="51432" marR="51432" marT="25715" marB="2571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</a:t>
                      </a:r>
                      <a:endParaRPr lang="en-US" sz="1400" b="1" dirty="0">
                        <a:solidFill>
                          <a:srgbClr val="FFFF54"/>
                        </a:solidFill>
                      </a:endParaRPr>
                    </a:p>
                  </a:txBody>
                  <a:tcPr marL="51432" marR="51432" marT="25715" marB="2571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/>
                        <a:t>Frequency of viremia</a:t>
                      </a:r>
                      <a:endParaRPr lang="en-US" sz="1400" b="1" baseline="30000" dirty="0">
                        <a:solidFill>
                          <a:srgbClr val="FFFF54"/>
                        </a:solidFill>
                      </a:endParaRPr>
                    </a:p>
                  </a:txBody>
                  <a:tcPr marL="51432" marR="51432" marT="25715" marB="2571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Mean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peak </a:t>
                      </a:r>
                    </a:p>
                    <a:p>
                      <a:pPr algn="ctr"/>
                      <a:r>
                        <a:rPr lang="en-US" sz="1400" b="1" baseline="0" dirty="0"/>
                        <a:t>Viremia (log</a:t>
                      </a:r>
                      <a:r>
                        <a:rPr lang="en-US" sz="1400" b="1" baseline="-25000" dirty="0"/>
                        <a:t>10 </a:t>
                      </a:r>
                      <a:r>
                        <a:rPr lang="en-US" sz="1400" b="1" baseline="0" dirty="0"/>
                        <a:t>PFU/mL)</a:t>
                      </a:r>
                      <a:endParaRPr lang="en-US" sz="1400" b="1" baseline="30000" dirty="0">
                        <a:solidFill>
                          <a:srgbClr val="FFFF54"/>
                        </a:solidFill>
                      </a:endParaRPr>
                    </a:p>
                  </a:txBody>
                  <a:tcPr marL="51432" marR="51432" marT="25715" marB="2571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/>
                        <a:t>Viremia</a:t>
                      </a:r>
                      <a:r>
                        <a:rPr lang="en-US" sz="1400" b="1" kern="1200" baseline="0" dirty="0"/>
                        <a:t> r</a:t>
                      </a:r>
                      <a:r>
                        <a:rPr lang="en-US" sz="1400" b="1" kern="1200" dirty="0"/>
                        <a:t>ange</a:t>
                      </a:r>
                      <a:endParaRPr lang="en-US" sz="1400" b="1" baseline="30000" dirty="0">
                        <a:solidFill>
                          <a:srgbClr val="FFFF54"/>
                        </a:solidFill>
                      </a:endParaRPr>
                    </a:p>
                  </a:txBody>
                  <a:tcPr marL="51432" marR="51432" marT="25715" marB="2571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effectLst/>
                        </a:rPr>
                        <a:t>Mean day of onset</a:t>
                      </a:r>
                      <a:endParaRPr lang="en-US" sz="1400" b="1" dirty="0">
                        <a:solidFill>
                          <a:srgbClr val="FFFF54"/>
                        </a:solidFill>
                      </a:endParaRPr>
                    </a:p>
                  </a:txBody>
                  <a:tcPr marL="51432" marR="51432" marT="25715" marB="2571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Mean duration</a:t>
                      </a:r>
                    </a:p>
                    <a:p>
                      <a:pPr algn="ctr"/>
                      <a:r>
                        <a:rPr lang="en-US" sz="1400" b="1" dirty="0"/>
                        <a:t>(days)</a:t>
                      </a:r>
                      <a:endParaRPr lang="en-US" sz="1400" b="1" dirty="0">
                        <a:solidFill>
                          <a:srgbClr val="FFFF54"/>
                        </a:solidFill>
                      </a:endParaRPr>
                    </a:p>
                  </a:txBody>
                  <a:tcPr marL="51432" marR="51432" marT="25715" marB="25715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724">
                <a:tc>
                  <a:txBody>
                    <a:bodyPr/>
                    <a:lstStyle/>
                    <a:p>
                      <a:r>
                        <a:rPr lang="en-US" sz="1400" dirty="0"/>
                        <a:t>TV-003</a:t>
                      </a:r>
                      <a:endParaRPr lang="en-US" sz="1400" dirty="0">
                        <a:solidFill>
                          <a:srgbClr val="FFFFFF"/>
                        </a:solidFill>
                      </a:endParaRPr>
                    </a:p>
                  </a:txBody>
                  <a:tcPr marL="51432" marR="51432" marT="25715" marB="2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21</a:t>
                      </a:r>
                      <a:endParaRPr lang="en-US" sz="1400" dirty="0">
                        <a:solidFill>
                          <a:srgbClr val="FFFFFF"/>
                        </a:solidFill>
                      </a:endParaRPr>
                    </a:p>
                  </a:txBody>
                  <a:tcPr marL="51432" marR="51432" marT="25715" marB="257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0%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38574" marR="38574" marT="535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n/a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38574" marR="38574" marT="535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n/a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n/a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38574" marR="38574" marT="535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n/a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724"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Placebo</a:t>
                      </a:r>
                      <a:endParaRPr lang="en-US" sz="1400" baseline="30000" dirty="0">
                        <a:solidFill>
                          <a:srgbClr val="FFFFFF"/>
                        </a:solidFill>
                      </a:endParaRPr>
                    </a:p>
                  </a:txBody>
                  <a:tcPr marL="51432" marR="51432" marT="25715" marB="2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</a:t>
                      </a:r>
                      <a:endParaRPr lang="en-US" sz="1400" dirty="0">
                        <a:solidFill>
                          <a:srgbClr val="FFFFFF"/>
                        </a:solidFill>
                      </a:endParaRPr>
                    </a:p>
                  </a:txBody>
                  <a:tcPr marL="51432" marR="51432" marT="25715" marB="257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100%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38574" marR="38574" marT="535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2.3 </a:t>
                      </a:r>
                      <a:r>
                        <a:rPr lang="en-US" sz="1400" dirty="0">
                          <a:effectLst/>
                          <a:sym typeface="Symbol"/>
                        </a:rPr>
                        <a:t></a:t>
                      </a:r>
                      <a:r>
                        <a:rPr lang="en-US" sz="1400" dirty="0">
                          <a:effectLst/>
                        </a:rPr>
                        <a:t> 0.1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38574" marR="38574" marT="535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1.5 – 2.9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4.7 </a:t>
                      </a:r>
                      <a:r>
                        <a:rPr lang="en-US" sz="1400" dirty="0">
                          <a:effectLst/>
                          <a:sym typeface="Symbol"/>
                        </a:rPr>
                        <a:t></a:t>
                      </a:r>
                      <a:r>
                        <a:rPr lang="en-US" sz="1400" dirty="0">
                          <a:effectLst/>
                        </a:rPr>
                        <a:t> 0.6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38574" marR="38574" marT="535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5.6 </a:t>
                      </a:r>
                      <a:r>
                        <a:rPr lang="en-US" sz="1400" dirty="0">
                          <a:effectLst/>
                          <a:sym typeface="Symbol"/>
                        </a:rPr>
                        <a:t></a:t>
                      </a:r>
                      <a:r>
                        <a:rPr lang="en-US" sz="1400" dirty="0">
                          <a:effectLst/>
                        </a:rPr>
                        <a:t> 0.5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724">
                <a:tc>
                  <a:txBody>
                    <a:bodyPr/>
                    <a:lstStyle/>
                    <a:p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+mn-lt"/>
                        </a:rPr>
                        <a:t>TV005</a:t>
                      </a:r>
                    </a:p>
                  </a:txBody>
                  <a:tcPr marL="51432" marR="51432" marT="25715" marB="2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L="51432" marR="51432" marT="25715" marB="257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0%</a:t>
                      </a:r>
                    </a:p>
                  </a:txBody>
                  <a:tcPr marL="38574" marR="38574" marT="535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n/a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38574" marR="38574" marT="535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n/a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n/a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38574" marR="38574" marT="535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n/a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724">
                <a:tc>
                  <a:txBody>
                    <a:bodyPr/>
                    <a:lstStyle/>
                    <a:p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+mn-lt"/>
                        </a:rPr>
                        <a:t>Placebo</a:t>
                      </a:r>
                    </a:p>
                  </a:txBody>
                  <a:tcPr marL="51432" marR="51432" marT="25715" marB="2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L="51432" marR="51432" marT="25715" marB="257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100%</a:t>
                      </a:r>
                    </a:p>
                  </a:txBody>
                  <a:tcPr marL="38574" marR="38574" marT="535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2.2 ± 0.2</a:t>
                      </a:r>
                    </a:p>
                  </a:txBody>
                  <a:tcPr marL="38574" marR="38574" marT="535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0.5 </a:t>
                      </a:r>
                      <a:r>
                        <a:rPr lang="mr-IN" sz="14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–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3.2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4.95 ± 0.5</a:t>
                      </a:r>
                    </a:p>
                  </a:txBody>
                  <a:tcPr marL="38574" marR="38574" marT="535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4.6 ± 0.4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421578" y="3862446"/>
            <a:ext cx="66208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SzPct val="110000"/>
              <a:buFont typeface="Wingdings" charset="0"/>
              <a:buChar char="Ø"/>
            </a:pPr>
            <a:r>
              <a:rPr lang="en-US" sz="1050" b="1" dirty="0"/>
              <a:t>DEN2Δ30 induces consist level, onset, and duration of viremia. Viremia ~ 100-fold higher than vaccine-induced viremia</a:t>
            </a:r>
          </a:p>
          <a:p>
            <a:pPr>
              <a:buSzPct val="110000"/>
              <a:buFont typeface="Wingdings" charset="0"/>
              <a:buChar char="Ø"/>
            </a:pPr>
            <a:r>
              <a:rPr lang="en-US" sz="1050" b="1" dirty="0"/>
              <a:t>Virus was not detected by quantitative  or digital drop PCR in subjects who had previously received  TV003</a:t>
            </a:r>
          </a:p>
        </p:txBody>
      </p:sp>
      <p:sp>
        <p:nvSpPr>
          <p:cNvPr id="106560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>
                <a:ea typeface="ＭＳ Ｐゴシック" charset="0"/>
                <a:cs typeface="ＭＳ Ｐゴシック" charset="0"/>
              </a:rPr>
              <a:t>Viremia post-challenge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723431" y="4793573"/>
            <a:ext cx="1157288" cy="205383"/>
          </a:xfrm>
          <a:prstGeom prst="rect">
            <a:avLst/>
          </a:prstGeom>
        </p:spPr>
        <p:txBody>
          <a:bodyPr/>
          <a:lstStyle/>
          <a:p>
            <a:fld id="{E3BBC8C2-13E7-1547-805E-40CB8205B49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82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DENV-2 Challenge Study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9126-427F-B54F-B6EE-3B34FCDDDDF7}" type="slidenum">
              <a:rPr lang="en-US" smtClean="0"/>
              <a:t>18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10518" y="1921086"/>
            <a:ext cx="59692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/>
              <a:t>What do the challenge studies tell us?</a:t>
            </a:r>
          </a:p>
          <a:p>
            <a:endParaRPr lang="en-US" sz="21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16F48B-A453-CD44-A197-C8152F7688CD}"/>
              </a:ext>
            </a:extLst>
          </p:cNvPr>
          <p:cNvSpPr txBox="1"/>
          <p:nvPr/>
        </p:nvSpPr>
        <p:spPr>
          <a:xfrm>
            <a:off x="1587369" y="1336640"/>
            <a:ext cx="59692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/>
              <a:t>What do the challenge studies tell us?</a:t>
            </a:r>
          </a:p>
          <a:p>
            <a:endParaRPr lang="en-US" sz="2100" b="1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C3444C5-17E9-4A49-BFFA-ACB5E822B69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0227" y="2465701"/>
            <a:ext cx="949364" cy="85863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ABF90EE-576F-8B49-9F7F-6AEFC9B1E040}"/>
              </a:ext>
            </a:extLst>
          </p:cNvPr>
          <p:cNvSpPr txBox="1"/>
          <p:nvPr/>
        </p:nvSpPr>
        <p:spPr>
          <a:xfrm>
            <a:off x="1975541" y="2636666"/>
            <a:ext cx="63042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The vaccine is 100% efficacious against DEN2 infection</a:t>
            </a:r>
          </a:p>
          <a:p>
            <a:pPr marL="0" lvl="1"/>
            <a:r>
              <a:rPr lang="en-US" sz="1500" b="1" dirty="0"/>
              <a:t>TV003 chosen for the Phase 3 trial based on DHIM</a:t>
            </a:r>
          </a:p>
          <a:p>
            <a:endParaRPr lang="en-US" sz="15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CE0FD9-9E02-824F-B95E-6D8D82DD15B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600535" y="3164540"/>
            <a:ext cx="956096" cy="94945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CE58972-88C9-AC4A-9DF1-5915E9168184}"/>
              </a:ext>
            </a:extLst>
          </p:cNvPr>
          <p:cNvSpPr txBox="1"/>
          <p:nvPr/>
        </p:nvSpPr>
        <p:spPr>
          <a:xfrm>
            <a:off x="2431758" y="3352246"/>
            <a:ext cx="40508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500" dirty="0"/>
              <a:t>Because of the high level of efficacy, definition of a correlate of protection may not be possible.</a:t>
            </a:r>
          </a:p>
        </p:txBody>
      </p:sp>
    </p:spTree>
    <p:extLst>
      <p:ext uri="{BB962C8B-B14F-4D97-AF65-F5344CB8AC3E}">
        <p14:creationId xmlns:p14="http://schemas.microsoft.com/office/powerpoint/2010/main" val="838833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ADF5-1068-8941-A93F-BE78F6D36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Antibody-depletion assay demonstrates high proportion of neutralizing antibody is homotypic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5C57D36-F1F5-7F47-928C-2FA923295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0A31-5904-604F-B98A-A8B4A45A7744}" type="slidenum">
              <a:rPr lang="en-US" smtClean="0"/>
              <a:t>19</a:t>
            </a:fld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75BA6B1-B3D0-A144-83B4-1B4E12BD9078}"/>
              </a:ext>
            </a:extLst>
          </p:cNvPr>
          <p:cNvGrpSpPr/>
          <p:nvPr/>
        </p:nvGrpSpPr>
        <p:grpSpPr>
          <a:xfrm>
            <a:off x="1215019" y="1704558"/>
            <a:ext cx="6795125" cy="2958882"/>
            <a:chOff x="0" y="0"/>
            <a:chExt cx="6299412" cy="2337435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F76E253-C0B2-8748-947E-1FBEAB57F7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76200"/>
              <a:ext cx="2751455" cy="226123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" name="Text Box 23">
              <a:extLst>
                <a:ext uri="{FF2B5EF4-FFF2-40B4-BE49-F238E27FC236}">
                  <a16:creationId xmlns:a16="http://schemas.microsoft.com/office/drawing/2014/main" id="{2EDEE2B7-FCDF-E745-80AD-74E0CE905BB0}"/>
                </a:ext>
              </a:extLst>
            </p:cNvPr>
            <p:cNvSpPr txBox="1"/>
            <p:nvPr/>
          </p:nvSpPr>
          <p:spPr>
            <a:xfrm>
              <a:off x="0" y="25400"/>
              <a:ext cx="26797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600"/>
                </a:spcAft>
              </a:pPr>
              <a:r>
                <a:rPr lang="en-US" sz="825" b="1"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endParaRPr lang="en-US" sz="825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Text Box 59">
              <a:extLst>
                <a:ext uri="{FF2B5EF4-FFF2-40B4-BE49-F238E27FC236}">
                  <a16:creationId xmlns:a16="http://schemas.microsoft.com/office/drawing/2014/main" id="{4402E85B-C65A-954E-BF86-8F6F8FC0DFB9}"/>
                </a:ext>
              </a:extLst>
            </p:cNvPr>
            <p:cNvSpPr txBox="1"/>
            <p:nvPr/>
          </p:nvSpPr>
          <p:spPr>
            <a:xfrm>
              <a:off x="3225800" y="0"/>
              <a:ext cx="26162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lc="http://schemas.openxmlformats.org/drawingml/2006/lockedCanvas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600"/>
                </a:spcAft>
              </a:pPr>
              <a:r>
                <a:rPr lang="en-US" sz="825" b="1">
                  <a:ea typeface="Calibri" panose="020F0502020204030204" pitchFamily="34" charset="0"/>
                  <a:cs typeface="Times New Roman" panose="02020603050405020304" pitchFamily="18" charset="0"/>
                </a:rPr>
                <a:t>B</a:t>
              </a:r>
              <a:endParaRPr lang="en-US" sz="825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EAEE3E89-72CA-0342-9F00-A5FE0A6349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6667" y="8467"/>
              <a:ext cx="2912745" cy="2286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0F39441E-32CB-FD45-AA2E-193C9F50310B}"/>
              </a:ext>
            </a:extLst>
          </p:cNvPr>
          <p:cNvSpPr txBox="1"/>
          <p:nvPr/>
        </p:nvSpPr>
        <p:spPr>
          <a:xfrm>
            <a:off x="4694664" y="4767263"/>
            <a:ext cx="1231427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13" dirty="0"/>
              <a:t>Usha </a:t>
            </a:r>
            <a:r>
              <a:rPr lang="en-US" sz="1013" dirty="0" err="1"/>
              <a:t>Nivartha</a:t>
            </a:r>
            <a:r>
              <a:rPr lang="en-US" sz="1013" dirty="0"/>
              <a:t>, UNC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10C3E4-3609-B643-9C00-A222B3E92CFB}"/>
              </a:ext>
            </a:extLst>
          </p:cNvPr>
          <p:cNvSpPr txBox="1"/>
          <p:nvPr/>
        </p:nvSpPr>
        <p:spPr>
          <a:xfrm>
            <a:off x="1763172" y="1349121"/>
            <a:ext cx="187166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PRNT without depletion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F5C6CA-4260-7142-BE97-753A51DA70CA}"/>
              </a:ext>
            </a:extLst>
          </p:cNvPr>
          <p:cNvSpPr txBox="1"/>
          <p:nvPr/>
        </p:nvSpPr>
        <p:spPr>
          <a:xfrm>
            <a:off x="5102290" y="1349121"/>
            <a:ext cx="271132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Homotypic fraction (with depletion)</a:t>
            </a:r>
          </a:p>
        </p:txBody>
      </p:sp>
    </p:spTree>
    <p:extLst>
      <p:ext uri="{BB962C8B-B14F-4D97-AF65-F5344CB8AC3E}">
        <p14:creationId xmlns:p14="http://schemas.microsoft.com/office/powerpoint/2010/main" val="3891831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Dengue: critical issues for vaccine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38165"/>
            <a:ext cx="7886700" cy="3263504"/>
          </a:xfrm>
        </p:spPr>
        <p:txBody>
          <a:bodyPr/>
          <a:lstStyle/>
          <a:p>
            <a:r>
              <a:rPr lang="en-US" sz="1650" dirty="0"/>
              <a:t>Four DENV serotypes all capable of causing the full spectrum of disease (</a:t>
            </a:r>
            <a:r>
              <a:rPr lang="en-US" sz="1650" b="1" i="1" dirty="0"/>
              <a:t>need for a tetravalent vaccine</a:t>
            </a:r>
            <a:r>
              <a:rPr lang="en-US" sz="1650" dirty="0"/>
              <a:t>)</a:t>
            </a:r>
          </a:p>
          <a:p>
            <a:r>
              <a:rPr lang="en-US" sz="1650" dirty="0"/>
              <a:t>Life-long </a:t>
            </a:r>
            <a:r>
              <a:rPr lang="en-US" sz="1650" dirty="0" err="1"/>
              <a:t>homotypic</a:t>
            </a:r>
            <a:r>
              <a:rPr lang="en-US" sz="1650" dirty="0"/>
              <a:t> protection afforded after infection but only short term (few months) heterotypic protection is afforded</a:t>
            </a:r>
          </a:p>
          <a:p>
            <a:r>
              <a:rPr lang="en-US" sz="1650" b="1" i="1" dirty="0"/>
              <a:t>Secondary infection with a different serotype is strongly associated with severe disease</a:t>
            </a:r>
          </a:p>
          <a:p>
            <a:pPr lvl="1"/>
            <a:r>
              <a:rPr lang="en-US" sz="1500" dirty="0"/>
              <a:t>Antibody-mediated enhancement of infection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590921" y="3169674"/>
            <a:ext cx="6280114" cy="1721644"/>
            <a:chOff x="406119" y="4494743"/>
            <a:chExt cx="8373485" cy="2295525"/>
          </a:xfrm>
        </p:grpSpPr>
        <p:sp>
          <p:nvSpPr>
            <p:cNvPr id="6" name="Rectangle 5"/>
            <p:cNvSpPr/>
            <p:nvPr/>
          </p:nvSpPr>
          <p:spPr>
            <a:xfrm>
              <a:off x="6222438" y="4494743"/>
              <a:ext cx="2557166" cy="22955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06119" y="4494743"/>
              <a:ext cx="5970588" cy="2295525"/>
              <a:chOff x="406119" y="4494743"/>
              <a:chExt cx="5970588" cy="2295525"/>
            </a:xfrm>
          </p:grpSpPr>
          <p:pic>
            <p:nvPicPr>
              <p:cNvPr id="19" name="Picture 2" descr="nrmicro1690-f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406119" y="4494743"/>
                <a:ext cx="5970588" cy="2295525"/>
              </a:xfrm>
              <a:prstGeom prst="rect">
                <a:avLst/>
              </a:prstGeom>
              <a:noFill/>
            </p:spPr>
          </p:pic>
          <p:sp>
            <p:nvSpPr>
              <p:cNvPr id="20" name="Rectangle 19"/>
              <p:cNvSpPr/>
              <p:nvPr/>
            </p:nvSpPr>
            <p:spPr>
              <a:xfrm>
                <a:off x="5759450" y="6042967"/>
                <a:ext cx="462988" cy="18751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/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5252387" y="5335542"/>
              <a:ext cx="629660" cy="400109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lIns="0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750" dirty="0"/>
                <a:t>Increased</a:t>
              </a:r>
            </a:p>
            <a:p>
              <a:pPr>
                <a:lnSpc>
                  <a:spcPct val="90000"/>
                </a:lnSpc>
              </a:pPr>
              <a:r>
                <a:rPr lang="en-US" sz="750" dirty="0"/>
                <a:t>viral load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354757" y="5973769"/>
              <a:ext cx="827577" cy="538609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750" dirty="0"/>
                <a:t>Increased</a:t>
              </a:r>
            </a:p>
            <a:p>
              <a:pPr>
                <a:lnSpc>
                  <a:spcPct val="90000"/>
                </a:lnSpc>
              </a:pPr>
              <a:r>
                <a:rPr lang="en-US" sz="750" dirty="0"/>
                <a:t>NS1</a:t>
              </a:r>
            </a:p>
            <a:p>
              <a:pPr>
                <a:lnSpc>
                  <a:spcPct val="90000"/>
                </a:lnSpc>
              </a:pPr>
              <a:r>
                <a:rPr lang="en-US" sz="750" dirty="0"/>
                <a:t>production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218792" y="5239772"/>
              <a:ext cx="846813" cy="538609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750" dirty="0"/>
                <a:t>Increased</a:t>
              </a:r>
            </a:p>
            <a:p>
              <a:pPr>
                <a:lnSpc>
                  <a:spcPct val="90000"/>
                </a:lnSpc>
              </a:pPr>
              <a:r>
                <a:rPr lang="en-US" sz="750" dirty="0"/>
                <a:t>vascular</a:t>
              </a:r>
            </a:p>
            <a:p>
              <a:pPr>
                <a:lnSpc>
                  <a:spcPct val="90000"/>
                </a:lnSpc>
              </a:pPr>
              <a:r>
                <a:rPr lang="en-US" sz="750" dirty="0" err="1"/>
                <a:t>permability</a:t>
              </a:r>
              <a:endParaRPr lang="en-US" sz="75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931184" y="4674894"/>
              <a:ext cx="816891" cy="338555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sz="1050" b="1" dirty="0">
                  <a:solidFill>
                    <a:srgbClr val="000000"/>
                  </a:solidFill>
                </a:rPr>
                <a:t>Disease</a:t>
              </a:r>
            </a:p>
          </p:txBody>
        </p:sp>
        <p:sp>
          <p:nvSpPr>
            <p:cNvPr id="12" name="Arc 11"/>
            <p:cNvSpPr/>
            <p:nvPr/>
          </p:nvSpPr>
          <p:spPr>
            <a:xfrm flipV="1">
              <a:off x="6792125" y="5434211"/>
              <a:ext cx="750013" cy="759566"/>
            </a:xfrm>
            <a:prstGeom prst="arc">
              <a:avLst/>
            </a:prstGeom>
            <a:ln w="15875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3" name="Arc 12"/>
            <p:cNvSpPr/>
            <p:nvPr/>
          </p:nvSpPr>
          <p:spPr>
            <a:xfrm flipV="1">
              <a:off x="7567710" y="4646049"/>
              <a:ext cx="750013" cy="759566"/>
            </a:xfrm>
            <a:prstGeom prst="arc">
              <a:avLst/>
            </a:prstGeom>
            <a:ln w="15875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13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140159" y="5016686"/>
              <a:ext cx="532197" cy="153888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750" dirty="0"/>
                <a:t>Monocyte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07534" y="4501262"/>
              <a:ext cx="297091" cy="153888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750" dirty="0"/>
                <a:t>DENV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277183" y="4786091"/>
              <a:ext cx="241520" cy="153888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750" dirty="0" err="1"/>
                <a:t>FcγR</a:t>
              </a:r>
              <a:endParaRPr lang="en-US" sz="75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85383" y="6017403"/>
              <a:ext cx="908369" cy="415499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750" dirty="0"/>
                <a:t>Heterotypic</a:t>
              </a:r>
            </a:p>
            <a:p>
              <a:pPr>
                <a:lnSpc>
                  <a:spcPct val="90000"/>
                </a:lnSpc>
              </a:pPr>
              <a:r>
                <a:rPr lang="en-US" sz="750" dirty="0" err="1"/>
                <a:t>Ab</a:t>
              </a:r>
              <a:r>
                <a:rPr lang="en-US" sz="750" dirty="0"/>
                <a:t> from previous</a:t>
              </a:r>
            </a:p>
            <a:p>
              <a:pPr>
                <a:lnSpc>
                  <a:spcPct val="90000"/>
                </a:lnSpc>
              </a:pPr>
              <a:r>
                <a:rPr lang="en-US" sz="750" dirty="0"/>
                <a:t>infection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67193" y="6630212"/>
              <a:ext cx="1754755" cy="13850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675" b="1" dirty="0"/>
                <a:t>Beatty </a:t>
              </a:r>
              <a:r>
                <a:rPr lang="en-US" sz="675" b="1" i="1" dirty="0"/>
                <a:t>et al</a:t>
              </a:r>
              <a:r>
                <a:rPr lang="en-US" sz="675" b="1" dirty="0"/>
                <a:t>, </a:t>
              </a:r>
              <a:r>
                <a:rPr lang="en-US" sz="675" b="1" i="1" dirty="0"/>
                <a:t>Science Trans Med</a:t>
              </a:r>
              <a:r>
                <a:rPr lang="en-US" sz="675" b="1" dirty="0"/>
                <a:t> 2015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22530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DHIM utilized to evaluate protective efficacy of  candidate LATV dengue vaccines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390" y="1553769"/>
            <a:ext cx="8411651" cy="3394472"/>
          </a:xfrm>
        </p:spPr>
        <p:txBody>
          <a:bodyPr>
            <a:normAutofit/>
          </a:bodyPr>
          <a:lstStyle/>
          <a:p>
            <a:r>
              <a:rPr lang="en-US" sz="1350" dirty="0"/>
              <a:t>LATV dengue vaccine TV005 was evaluated for efficacy against DENV-3 challenge (48 total)</a:t>
            </a:r>
          </a:p>
          <a:p>
            <a:r>
              <a:rPr lang="en-US" sz="1350" dirty="0">
                <a:latin typeface="Arial" charset="0"/>
                <a:ea typeface="ＭＳ Ｐゴシック" charset="0"/>
                <a:cs typeface="ＭＳ Ｐゴシック" charset="0"/>
              </a:rPr>
              <a:t>6 months later all received 1,000 PFU DENV-3</a:t>
            </a:r>
          </a:p>
          <a:p>
            <a:pPr lvl="1"/>
            <a:r>
              <a:rPr lang="en-US" sz="1238" b="1" i="1" dirty="0">
                <a:latin typeface="Arial" charset="0"/>
                <a:ea typeface="ＭＳ Ｐゴシック" charset="0"/>
              </a:rPr>
              <a:t>Primary efficacy endpoint is protection against viremia with DENV-3 </a:t>
            </a:r>
            <a:r>
              <a:rPr lang="en-US" sz="1238" dirty="0">
                <a:latin typeface="Arial" charset="0"/>
                <a:ea typeface="ＭＳ Ｐゴシック" charset="0"/>
              </a:rPr>
              <a:t>(60% efficacy at a power of 0.8)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299991" y="4742858"/>
            <a:ext cx="1543050" cy="205383"/>
          </a:xfrm>
          <a:prstGeom prst="rect">
            <a:avLst/>
          </a:prstGeom>
        </p:spPr>
        <p:txBody>
          <a:bodyPr/>
          <a:lstStyle/>
          <a:p>
            <a:fld id="{59CE9126-427F-B54F-B6EE-3B34FCDDDDF7}" type="slidenum">
              <a:rPr lang="en-US" smtClean="0"/>
              <a:t>20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52064" y="3042770"/>
            <a:ext cx="1167183" cy="4675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77153" bIns="77153" rtlCol="0" anchor="ctr">
            <a:spAutoFit/>
          </a:bodyPr>
          <a:lstStyle/>
          <a:p>
            <a:pPr algn="ctr"/>
            <a:r>
              <a:rPr lang="en-US" sz="1013" b="1" dirty="0"/>
              <a:t>Vaccine</a:t>
            </a:r>
          </a:p>
          <a:p>
            <a:pPr algn="ctr"/>
            <a:r>
              <a:rPr lang="en-US" sz="1013" b="1" dirty="0"/>
              <a:t>N = 24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9743" y="3819259"/>
            <a:ext cx="1177178" cy="4675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77153" bIns="77153" rtlCol="0" anchor="ctr">
            <a:spAutoFit/>
          </a:bodyPr>
          <a:lstStyle/>
          <a:p>
            <a:pPr algn="ctr"/>
            <a:r>
              <a:rPr lang="en-US" sz="1013" b="1" dirty="0"/>
              <a:t>Placebo</a:t>
            </a:r>
          </a:p>
          <a:p>
            <a:pPr algn="ctr"/>
            <a:r>
              <a:rPr lang="en-US" sz="1013" b="1" dirty="0"/>
              <a:t>N = 24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70214" y="3341215"/>
            <a:ext cx="1238588" cy="62344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tIns="77153" bIns="77153" rtlCol="0" anchor="ctr">
            <a:spAutoFit/>
          </a:bodyPr>
          <a:lstStyle/>
          <a:p>
            <a:pPr algn="ctr"/>
            <a:r>
              <a:rPr lang="en-US" sz="1013" b="1" dirty="0"/>
              <a:t>10</a:t>
            </a:r>
            <a:r>
              <a:rPr lang="en-US" sz="1013" b="1" baseline="30000" dirty="0"/>
              <a:t>3</a:t>
            </a:r>
            <a:r>
              <a:rPr lang="en-US" sz="1013" b="1" dirty="0"/>
              <a:t> PFU</a:t>
            </a:r>
          </a:p>
          <a:p>
            <a:pPr algn="ctr"/>
            <a:r>
              <a:rPr lang="en-US" sz="1013" b="1" dirty="0"/>
              <a:t>DEN2</a:t>
            </a:r>
            <a:endParaRPr lang="en-US" sz="1013" b="1" dirty="0">
              <a:solidFill>
                <a:srgbClr val="000000"/>
              </a:solidFill>
            </a:endParaRPr>
          </a:p>
          <a:p>
            <a:pPr algn="ctr"/>
            <a:r>
              <a:rPr lang="en-US" sz="1013" b="1" dirty="0">
                <a:solidFill>
                  <a:srgbClr val="000000"/>
                </a:solidFill>
              </a:rPr>
              <a:t>N = 42</a:t>
            </a:r>
            <a:endParaRPr lang="en-US" sz="1013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330106" y="3182459"/>
            <a:ext cx="2921617" cy="1056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1">
                    <a:lumMod val="50000"/>
                  </a:schemeClr>
                </a:solidFill>
              </a:rPr>
              <a:t>Efficacy endpoints:</a:t>
            </a:r>
          </a:p>
          <a:p>
            <a:endParaRPr lang="en-US" sz="1050" dirty="0"/>
          </a:p>
          <a:p>
            <a:r>
              <a:rPr lang="en-US" sz="1050" b="1" dirty="0">
                <a:solidFill>
                  <a:schemeClr val="accent1">
                    <a:lumMod val="50000"/>
                  </a:schemeClr>
                </a:solidFill>
              </a:rPr>
              <a:t>   Primary:</a:t>
            </a:r>
            <a:r>
              <a:rPr lang="en-US" sz="105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050" dirty="0"/>
              <a:t>	Protection against viremia</a:t>
            </a:r>
          </a:p>
          <a:p>
            <a:endParaRPr lang="en-US" sz="1050" dirty="0"/>
          </a:p>
          <a:p>
            <a:pPr defTabSz="130373"/>
            <a:r>
              <a:rPr lang="en-US" sz="1050" b="1" dirty="0">
                <a:solidFill>
                  <a:srgbClr val="3867B1"/>
                </a:solidFill>
              </a:rPr>
              <a:t>   </a:t>
            </a:r>
            <a:r>
              <a:rPr lang="en-US" sz="1050" b="1" dirty="0">
                <a:solidFill>
                  <a:schemeClr val="accent1">
                    <a:lumMod val="50000"/>
                  </a:schemeClr>
                </a:solidFill>
              </a:rPr>
              <a:t>Secondary:</a:t>
            </a:r>
            <a:r>
              <a:rPr lang="en-US" sz="1050" dirty="0"/>
              <a:t>		Protection against rash</a:t>
            </a:r>
          </a:p>
          <a:p>
            <a:endParaRPr lang="en-US" sz="1013" dirty="0"/>
          </a:p>
        </p:txBody>
      </p:sp>
      <p:sp>
        <p:nvSpPr>
          <p:cNvPr id="10" name="TextBox 9"/>
          <p:cNvSpPr txBox="1"/>
          <p:nvPr/>
        </p:nvSpPr>
        <p:spPr>
          <a:xfrm>
            <a:off x="2102322" y="2665207"/>
            <a:ext cx="1297806" cy="421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25" b="1" dirty="0">
                <a:solidFill>
                  <a:schemeClr val="accent1">
                    <a:lumMod val="50000"/>
                  </a:schemeClr>
                </a:solidFill>
              </a:rPr>
              <a:t>Day 0</a:t>
            </a:r>
          </a:p>
          <a:p>
            <a:pPr algn="ctr"/>
            <a:r>
              <a:rPr lang="en-US" sz="1013" b="1" dirty="0">
                <a:solidFill>
                  <a:schemeClr val="accent1">
                    <a:lumMod val="50000"/>
                  </a:schemeClr>
                </a:solidFill>
              </a:rPr>
              <a:t>Vaccination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70214" y="2878366"/>
            <a:ext cx="1133531" cy="421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25" b="1" dirty="0">
                <a:solidFill>
                  <a:schemeClr val="accent1">
                    <a:lumMod val="50000"/>
                  </a:schemeClr>
                </a:solidFill>
              </a:rPr>
              <a:t>Day 180</a:t>
            </a:r>
          </a:p>
          <a:p>
            <a:pPr algn="ctr"/>
            <a:r>
              <a:rPr lang="en-US" sz="1013" b="1" dirty="0">
                <a:solidFill>
                  <a:schemeClr val="accent1">
                    <a:lumMod val="50000"/>
                  </a:schemeClr>
                </a:solidFill>
              </a:rPr>
              <a:t>Challenge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3385217" y="3510270"/>
            <a:ext cx="473168" cy="238532"/>
          </a:xfrm>
          <a:prstGeom prst="rightArrow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</p:spTree>
    <p:extLst>
      <p:ext uri="{BB962C8B-B14F-4D97-AF65-F5344CB8AC3E}">
        <p14:creationId xmlns:p14="http://schemas.microsoft.com/office/powerpoint/2010/main" val="37683093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E457E-BAC6-4343-B4DA-FC7F7C3F2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TV005 completely protect against viremia and rash induced by DENV-3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FABD47D-2068-DC4A-A3A1-89500E1D6C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642768"/>
              </p:ext>
            </p:extLst>
          </p:nvPr>
        </p:nvGraphicFramePr>
        <p:xfrm>
          <a:off x="1302467" y="1419479"/>
          <a:ext cx="6940758" cy="12420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836531">
                  <a:extLst>
                    <a:ext uri="{9D8B030D-6E8A-4147-A177-3AD203B41FA5}">
                      <a16:colId xmlns:a16="http://schemas.microsoft.com/office/drawing/2014/main" val="3743196838"/>
                    </a:ext>
                  </a:extLst>
                </a:gridCol>
                <a:gridCol w="680965">
                  <a:extLst>
                    <a:ext uri="{9D8B030D-6E8A-4147-A177-3AD203B41FA5}">
                      <a16:colId xmlns:a16="http://schemas.microsoft.com/office/drawing/2014/main" val="240775174"/>
                    </a:ext>
                  </a:extLst>
                </a:gridCol>
                <a:gridCol w="1783620">
                  <a:extLst>
                    <a:ext uri="{9D8B030D-6E8A-4147-A177-3AD203B41FA5}">
                      <a16:colId xmlns:a16="http://schemas.microsoft.com/office/drawing/2014/main" val="2930183938"/>
                    </a:ext>
                  </a:extLst>
                </a:gridCol>
                <a:gridCol w="951982">
                  <a:extLst>
                    <a:ext uri="{9D8B030D-6E8A-4147-A177-3AD203B41FA5}">
                      <a16:colId xmlns:a16="http://schemas.microsoft.com/office/drawing/2014/main" val="4175598757"/>
                    </a:ext>
                  </a:extLst>
                </a:gridCol>
                <a:gridCol w="1677953">
                  <a:extLst>
                    <a:ext uri="{9D8B030D-6E8A-4147-A177-3AD203B41FA5}">
                      <a16:colId xmlns:a16="http://schemas.microsoft.com/office/drawing/2014/main" val="2148299242"/>
                    </a:ext>
                  </a:extLst>
                </a:gridCol>
                <a:gridCol w="1009707">
                  <a:extLst>
                    <a:ext uri="{9D8B030D-6E8A-4147-A177-3AD203B41FA5}">
                      <a16:colId xmlns:a16="http://schemas.microsoft.com/office/drawing/2014/main" val="2373372909"/>
                    </a:ext>
                  </a:extLst>
                </a:gridCol>
              </a:tblGrid>
              <a:tr h="61722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Cohort</a:t>
                      </a:r>
                      <a:endParaRPr lang="en-US" sz="1800" b="1" dirty="0">
                        <a:solidFill>
                          <a:srgbClr val="FFFF54"/>
                        </a:solidFill>
                      </a:endParaRPr>
                    </a:p>
                  </a:txBody>
                  <a:tcPr marL="51432" marR="51432" marT="25715" marB="25715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</a:t>
                      </a:r>
                      <a:endParaRPr lang="en-US" sz="1800" b="1" dirty="0">
                        <a:solidFill>
                          <a:srgbClr val="FFFF54"/>
                        </a:solidFill>
                      </a:endParaRPr>
                    </a:p>
                  </a:txBody>
                  <a:tcPr marL="51432" marR="51432" marT="25715" marB="25715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/>
                        <a:t>Frequency of viremia</a:t>
                      </a:r>
                      <a:endParaRPr lang="en-US" sz="1800" b="1" baseline="30000" dirty="0">
                        <a:solidFill>
                          <a:srgbClr val="FFFF54"/>
                        </a:solidFill>
                      </a:endParaRPr>
                    </a:p>
                  </a:txBody>
                  <a:tcPr marL="51432" marR="51432" marT="25715" marB="25715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 value</a:t>
                      </a:r>
                    </a:p>
                  </a:txBody>
                  <a:tcPr marL="68580" marR="68580" marT="34290" marB="3429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Frequency of rash</a:t>
                      </a:r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 value</a:t>
                      </a:r>
                    </a:p>
                  </a:txBody>
                  <a:tcPr marL="68580" marR="68580" marT="34290" marB="3429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78998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TV005</a:t>
                      </a:r>
                    </a:p>
                  </a:txBody>
                  <a:tcPr marL="51432" marR="51432" marT="25715" marB="2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L="51432" marR="51432" marT="25715" marB="257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0%</a:t>
                      </a:r>
                    </a:p>
                  </a:txBody>
                  <a:tcPr marL="38574" marR="38574" marT="5357" marB="0" anchor="ctr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&lt;0.0001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0%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&lt;0.0001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220698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Placebo</a:t>
                      </a:r>
                    </a:p>
                  </a:txBody>
                  <a:tcPr marL="51432" marR="51432" marT="25715" marB="2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L="51432" marR="51432" marT="25715" marB="257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85%</a:t>
                      </a:r>
                    </a:p>
                  </a:txBody>
                  <a:tcPr marL="38574" marR="38574" marT="5357" marB="0" anchor="ctr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100%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62174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43863-129C-4040-BD7B-8C73518AA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0A31-5904-604F-B98A-A8B4A45A7744}" type="slidenum">
              <a:rPr lang="en-US" smtClean="0"/>
              <a:t>21</a:t>
            </a:fld>
            <a:endParaRPr lang="en-US"/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BC4E5DE5-A0B1-B54C-A2A8-25F83EB302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1198650"/>
              </p:ext>
            </p:extLst>
          </p:nvPr>
        </p:nvGraphicFramePr>
        <p:xfrm>
          <a:off x="1302467" y="2864217"/>
          <a:ext cx="6940759" cy="157774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296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4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67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03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88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2559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FF54"/>
                        </a:solidFill>
                      </a:endParaRPr>
                    </a:p>
                  </a:txBody>
                  <a:tcPr marL="51432" marR="51432" marT="25715" marB="25715" anchor="b"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FF54"/>
                        </a:solidFill>
                      </a:endParaRPr>
                    </a:p>
                  </a:txBody>
                  <a:tcPr marL="51432" marR="51432" marT="25715" marB="25715" anchor="b">
                    <a:solidFill>
                      <a:srgbClr val="1F497D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/>
                        <a:t>Viremia post-challenge with </a:t>
                      </a:r>
                      <a:r>
                        <a:rPr lang="en-US" sz="1400" dirty="0"/>
                        <a:t>DEN3Δ30</a:t>
                      </a:r>
                      <a:endParaRPr lang="en-US" sz="1400" dirty="0">
                        <a:solidFill>
                          <a:srgbClr val="F7FF4A"/>
                        </a:solidFill>
                      </a:endParaRPr>
                    </a:p>
                  </a:txBody>
                  <a:tcPr marL="51432" marR="51432" marT="25715" marB="25715" anchor="b"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aseline="30000" dirty="0">
                        <a:solidFill>
                          <a:srgbClr val="FFFF54"/>
                        </a:solidFill>
                      </a:endParaRPr>
                    </a:p>
                  </a:txBody>
                  <a:tcPr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aseline="30000" dirty="0">
                        <a:solidFill>
                          <a:srgbClr val="FFFF54"/>
                        </a:solidFill>
                      </a:endParaRPr>
                    </a:p>
                  </a:txBody>
                  <a:tcPr anchor="b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FF54"/>
                        </a:solidFill>
                      </a:endParaRPr>
                    </a:p>
                  </a:txBody>
                  <a:tcPr anchor="b"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FFFF54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649">
                <a:tc>
                  <a:txBody>
                    <a:bodyPr/>
                    <a:lstStyle/>
                    <a:p>
                      <a:r>
                        <a:rPr lang="en-US" sz="1400" b="1" dirty="0"/>
                        <a:t>Cohort</a:t>
                      </a:r>
                      <a:endParaRPr lang="en-US" sz="1400" b="1" dirty="0">
                        <a:solidFill>
                          <a:srgbClr val="FFFF54"/>
                        </a:solidFill>
                      </a:endParaRPr>
                    </a:p>
                  </a:txBody>
                  <a:tcPr marL="51432" marR="51432" marT="25715" marB="2571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</a:t>
                      </a:r>
                      <a:endParaRPr lang="en-US" sz="1400" b="1" dirty="0">
                        <a:solidFill>
                          <a:srgbClr val="FFFF54"/>
                        </a:solidFill>
                      </a:endParaRPr>
                    </a:p>
                  </a:txBody>
                  <a:tcPr marL="51432" marR="51432" marT="25715" marB="2571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/>
                        <a:t>Frequency of viremia</a:t>
                      </a:r>
                      <a:endParaRPr lang="en-US" sz="1400" b="1" baseline="30000" dirty="0">
                        <a:solidFill>
                          <a:srgbClr val="FFFF54"/>
                        </a:solidFill>
                      </a:endParaRPr>
                    </a:p>
                  </a:txBody>
                  <a:tcPr marL="51432" marR="51432" marT="25715" marB="2571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Mean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peak </a:t>
                      </a:r>
                    </a:p>
                    <a:p>
                      <a:pPr algn="ctr"/>
                      <a:r>
                        <a:rPr lang="en-US" sz="1400" b="1" baseline="0" dirty="0"/>
                        <a:t>Viremia (PFU/mL)</a:t>
                      </a:r>
                      <a:endParaRPr lang="en-US" sz="1400" b="1" baseline="30000" dirty="0">
                        <a:solidFill>
                          <a:srgbClr val="FFFF54"/>
                        </a:solidFill>
                      </a:endParaRPr>
                    </a:p>
                  </a:txBody>
                  <a:tcPr marL="51432" marR="51432" marT="25715" marB="2571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/>
                        <a:t>Viremia</a:t>
                      </a:r>
                      <a:r>
                        <a:rPr lang="en-US" sz="1400" b="1" kern="1200" baseline="0" dirty="0"/>
                        <a:t> r</a:t>
                      </a:r>
                      <a:r>
                        <a:rPr lang="en-US" sz="1400" b="1" kern="1200" dirty="0"/>
                        <a:t>ange</a:t>
                      </a:r>
                      <a:endParaRPr lang="en-US" sz="1400" b="1" baseline="30000" dirty="0">
                        <a:solidFill>
                          <a:srgbClr val="FFFF54"/>
                        </a:solidFill>
                      </a:endParaRPr>
                    </a:p>
                  </a:txBody>
                  <a:tcPr marL="51432" marR="51432" marT="25715" marB="2571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effectLst/>
                        </a:rPr>
                        <a:t>Mean day of onset</a:t>
                      </a:r>
                      <a:endParaRPr lang="en-US" sz="1400" b="1" dirty="0">
                        <a:solidFill>
                          <a:srgbClr val="FFFF54"/>
                        </a:solidFill>
                      </a:endParaRPr>
                    </a:p>
                  </a:txBody>
                  <a:tcPr marL="51432" marR="51432" marT="25715" marB="2571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Mean duration</a:t>
                      </a:r>
                    </a:p>
                    <a:p>
                      <a:pPr algn="ctr"/>
                      <a:r>
                        <a:rPr lang="en-US" sz="1400" b="1" dirty="0"/>
                        <a:t>(days)</a:t>
                      </a:r>
                      <a:endParaRPr lang="en-US" sz="1400" b="1" dirty="0">
                        <a:solidFill>
                          <a:srgbClr val="FFFF54"/>
                        </a:solidFill>
                      </a:endParaRPr>
                    </a:p>
                  </a:txBody>
                  <a:tcPr marL="51432" marR="51432" marT="25715" marB="25715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724">
                <a:tc>
                  <a:txBody>
                    <a:bodyPr/>
                    <a:lstStyle/>
                    <a:p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TV005</a:t>
                      </a:r>
                    </a:p>
                  </a:txBody>
                  <a:tcPr marL="51432" marR="51432" marT="25715" marB="2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L="51432" marR="51432" marT="25715" marB="257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0%</a:t>
                      </a:r>
                    </a:p>
                  </a:txBody>
                  <a:tcPr marL="38574" marR="38574" marT="535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n/a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38574" marR="38574" marT="535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n/a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n/a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38574" marR="38574" marT="535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n/a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724">
                <a:tc>
                  <a:txBody>
                    <a:bodyPr/>
                    <a:lstStyle/>
                    <a:p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Placebo</a:t>
                      </a:r>
                    </a:p>
                  </a:txBody>
                  <a:tcPr marL="51432" marR="51432" marT="25715" marB="2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L="51432" marR="51432" marT="25715" marB="257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85%</a:t>
                      </a:r>
                    </a:p>
                  </a:txBody>
                  <a:tcPr marL="38574" marR="38574" marT="535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8</a:t>
                      </a:r>
                    </a:p>
                  </a:txBody>
                  <a:tcPr marL="38574" marR="38574" marT="535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3-158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4.6 ± 0.5</a:t>
                      </a:r>
                    </a:p>
                  </a:txBody>
                  <a:tcPr marL="38574" marR="38574" marT="5357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1.9 ± 0.4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35980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TV005 in the elderly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Enrolled </a:t>
            </a:r>
            <a:r>
              <a:rPr lang="en-US" dirty="0" err="1"/>
              <a:t>flavivirus</a:t>
            </a:r>
            <a:r>
              <a:rPr lang="en-US" dirty="0"/>
              <a:t>-naïve older adults (50 </a:t>
            </a:r>
            <a:r>
              <a:rPr lang="mr-IN" dirty="0"/>
              <a:t>–</a:t>
            </a:r>
            <a:r>
              <a:rPr lang="en-US" dirty="0"/>
              <a:t> 70) years of age in  the Baltimore area</a:t>
            </a:r>
          </a:p>
          <a:p>
            <a:r>
              <a:rPr lang="en-US" dirty="0"/>
              <a:t>Received 1 dose of TV005 subcutaneously</a:t>
            </a:r>
          </a:p>
          <a:p>
            <a:r>
              <a:rPr lang="en-US" dirty="0"/>
              <a:t>Monitored </a:t>
            </a:r>
            <a:r>
              <a:rPr lang="en-US" dirty="0" err="1"/>
              <a:t>reactogenicity</a:t>
            </a:r>
            <a:endParaRPr lang="en-US" dirty="0"/>
          </a:p>
          <a:p>
            <a:r>
              <a:rPr lang="en-US" dirty="0"/>
              <a:t>Collect samples for viremia ~ every other day through Study Day 16</a:t>
            </a:r>
          </a:p>
          <a:p>
            <a:r>
              <a:rPr lang="en-US" dirty="0"/>
              <a:t>Calculated peak PRNT</a:t>
            </a:r>
            <a:r>
              <a:rPr lang="en-US" baseline="-25000" dirty="0"/>
              <a:t>50 </a:t>
            </a:r>
            <a:r>
              <a:rPr lang="en-US" dirty="0"/>
              <a:t>through Study Day 90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0A31-5904-604F-B98A-A8B4A45A774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03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Viremia induced by TV005 in the elderly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6093119"/>
              </p:ext>
            </p:extLst>
          </p:nvPr>
        </p:nvGraphicFramePr>
        <p:xfrm>
          <a:off x="628650" y="1369219"/>
          <a:ext cx="7886700" cy="221361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440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+mn-lt"/>
                          <a:ea typeface="Times New Roman" charset="0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Times New Roman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 charset="0"/>
                        </a:rPr>
                        <a:t>Vaccine component</a:t>
                      </a:r>
                    </a:p>
                  </a:txBody>
                  <a:tcPr marL="51435" marR="51435" marT="0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+mn-lt"/>
                          <a:ea typeface="Times New Roman" charset="0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Times New Roman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 charset="0"/>
                        </a:rPr>
                        <a:t>No. TV005 recipients</a:t>
                      </a:r>
                    </a:p>
                  </a:txBody>
                  <a:tcPr marL="51435" marR="51435" marT="0" marB="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+mn-lt"/>
                          <a:ea typeface="Times New Roman" charset="0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Times New Roman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+mn-lt"/>
                          <a:ea typeface="Times New Roman" charset="0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Times New Roman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 charset="0"/>
                        </a:rPr>
                        <a:t>No. viremic</a:t>
                      </a:r>
                    </a:p>
                  </a:txBody>
                  <a:tcPr marL="51435" marR="51435" marT="0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 charset="0"/>
                        </a:rPr>
                        <a:t>Mean peak titer (log</a:t>
                      </a:r>
                      <a:r>
                        <a:rPr lang="en-US" sz="1800" baseline="-25000">
                          <a:effectLst/>
                          <a:latin typeface="+mn-lt"/>
                          <a:ea typeface="Times New Roman" charset="0"/>
                        </a:rPr>
                        <a:t>10</a:t>
                      </a:r>
                      <a:r>
                        <a:rPr lang="en-US" sz="1800">
                          <a:effectLst/>
                          <a:latin typeface="+mn-lt"/>
                          <a:ea typeface="Times New Roman" charset="0"/>
                        </a:rPr>
                        <a:t> PFU/mL)</a:t>
                      </a:r>
                    </a:p>
                  </a:txBody>
                  <a:tcPr marL="51435" marR="51435" marT="0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 charset="0"/>
                        </a:rPr>
                        <a:t>Mean day of onset of viremia</a:t>
                      </a:r>
                    </a:p>
                  </a:txBody>
                  <a:tcPr marL="51435" marR="51435" marT="0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charset="0"/>
                        </a:rPr>
                        <a:t>Mean duration in days</a:t>
                      </a:r>
                    </a:p>
                  </a:txBody>
                  <a:tcPr marL="51435" marR="51435" marT="0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charset="0"/>
                        </a:rPr>
                        <a:t>rDEN1∆30</a:t>
                      </a: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charset="0"/>
                        </a:rPr>
                        <a:t>20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charset="0"/>
                        </a:rPr>
                        <a:t>8 (40%)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 charset="0"/>
                        </a:rPr>
                        <a:t>1.2 ± 0.2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 charset="0"/>
                        </a:rPr>
                        <a:t>9.0 (4-11)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 charset="0"/>
                        </a:rPr>
                        <a:t>4.0 (1-8)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charset="0"/>
                        </a:rPr>
                        <a:t>rDEN2/4</a:t>
                      </a:r>
                      <a:r>
                        <a:rPr lang="en-US" sz="1800" dirty="0">
                          <a:effectLst/>
                          <a:latin typeface="+mn-lt"/>
                          <a:ea typeface="Times New Roman" charset="0"/>
                          <a:sym typeface="Symbol" charset="2"/>
                        </a:rPr>
                        <a:t></a:t>
                      </a:r>
                      <a:r>
                        <a:rPr lang="en-US" sz="1800" dirty="0">
                          <a:effectLst/>
                          <a:latin typeface="+mn-lt"/>
                          <a:ea typeface="Times New Roman" charset="0"/>
                        </a:rPr>
                        <a:t>30</a:t>
                      </a: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charset="0"/>
                        </a:rPr>
                        <a:t>7 (35%)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charset="0"/>
                        </a:rPr>
                        <a:t>0.6 ± 0.2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 charset="0"/>
                        </a:rPr>
                        <a:t>7.4 (4-11)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 charset="0"/>
                        </a:rPr>
                        <a:t>1.6 (1-5)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charset="0"/>
                        </a:rPr>
                        <a:t>rDEN3∆30/31</a:t>
                      </a: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 charset="0"/>
                        </a:rPr>
                        <a:t>4 (20%)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 charset="0"/>
                        </a:rPr>
                        <a:t>0.5 ± 0.3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 charset="0"/>
                        </a:rPr>
                        <a:t>10.8 (10-11)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 charset="0"/>
                        </a:rPr>
                        <a:t>1.0 (all 1)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charset="0"/>
                        </a:rPr>
                        <a:t>rDEN4∆30</a:t>
                      </a: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 charset="0"/>
                        </a:rPr>
                        <a:t>7 (35%)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 charset="0"/>
                        </a:rPr>
                        <a:t>0.8 ± 0.2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charset="0"/>
                        </a:rPr>
                        <a:t>8.9 (7-11)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 charset="0"/>
                        </a:rPr>
                        <a:t>1.1 (1-2)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charset="0"/>
                        </a:rPr>
                        <a:t>Total</a:t>
                      </a:r>
                    </a:p>
                  </a:txBody>
                  <a:tcPr marL="51435" marR="51435" marT="0" marB="0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 charset="0"/>
                        </a:rPr>
                        <a:t>13 (65%)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Times New Roman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charset="0"/>
                        </a:rPr>
                        <a:t> 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0A31-5904-604F-B98A-A8B4A45A7744}" type="slidenum">
              <a:rPr lang="en-US" smtClean="0"/>
              <a:t>23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45054" y="3582829"/>
            <a:ext cx="66049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ea typeface="Times New Roman" charset="0"/>
              </a:rPr>
              <a:t>2 subjects were </a:t>
            </a:r>
            <a:r>
              <a:rPr lang="en-US" sz="1200" dirty="0" err="1">
                <a:ea typeface="Times New Roman" charset="0"/>
              </a:rPr>
              <a:t>viremic</a:t>
            </a:r>
            <a:r>
              <a:rPr lang="en-US" sz="1200" dirty="0">
                <a:ea typeface="Times New Roman" charset="0"/>
              </a:rPr>
              <a:t> with all 4 viruses</a:t>
            </a:r>
          </a:p>
          <a:p>
            <a:r>
              <a:rPr lang="en-US" sz="1200" dirty="0">
                <a:ea typeface="Times New Roman" charset="0"/>
              </a:rPr>
              <a:t>1 subject was </a:t>
            </a:r>
            <a:r>
              <a:rPr lang="en-US" sz="1200" dirty="0" err="1">
                <a:ea typeface="Times New Roman" charset="0"/>
              </a:rPr>
              <a:t>viremic</a:t>
            </a:r>
            <a:r>
              <a:rPr lang="en-US" sz="1200" dirty="0">
                <a:ea typeface="Times New Roman" charset="0"/>
              </a:rPr>
              <a:t> with 3 viruses (rDEN1∆30, rDEN2/4</a:t>
            </a:r>
            <a:r>
              <a:rPr lang="en-US" sz="1200" dirty="0">
                <a:ea typeface="Times New Roman" charset="0"/>
                <a:sym typeface="Symbol" charset="2"/>
              </a:rPr>
              <a:t></a:t>
            </a:r>
            <a:r>
              <a:rPr lang="en-US" sz="1200" dirty="0">
                <a:ea typeface="Times New Roman" charset="0"/>
              </a:rPr>
              <a:t>30, and rDEN4∆30)</a:t>
            </a:r>
          </a:p>
          <a:p>
            <a:r>
              <a:rPr lang="en-US" sz="1200" dirty="0">
                <a:ea typeface="Times New Roman" charset="0"/>
              </a:rPr>
              <a:t>5 subjects were </a:t>
            </a:r>
            <a:r>
              <a:rPr lang="en-US" sz="1200" dirty="0" err="1">
                <a:ea typeface="Times New Roman" charset="0"/>
              </a:rPr>
              <a:t>viremic</a:t>
            </a:r>
            <a:r>
              <a:rPr lang="en-US" sz="1200" dirty="0">
                <a:ea typeface="Times New Roman" charset="0"/>
              </a:rPr>
              <a:t> with 2 viruses (2 with rDEN1</a:t>
            </a:r>
            <a:r>
              <a:rPr lang="en-US" sz="1200" dirty="0">
                <a:ea typeface="Times New Roman" charset="0"/>
                <a:sym typeface="Symbol" charset="2"/>
              </a:rPr>
              <a:t></a:t>
            </a:r>
            <a:r>
              <a:rPr lang="en-US" sz="1200" dirty="0">
                <a:ea typeface="Times New Roman" charset="0"/>
              </a:rPr>
              <a:t>30 &amp; rDEN2/4</a:t>
            </a:r>
            <a:r>
              <a:rPr lang="en-US" sz="1200" dirty="0">
                <a:ea typeface="Times New Roman" charset="0"/>
                <a:sym typeface="Symbol" charset="2"/>
              </a:rPr>
              <a:t></a:t>
            </a:r>
            <a:r>
              <a:rPr lang="en-US" sz="1200" dirty="0">
                <a:ea typeface="Times New Roman" charset="0"/>
              </a:rPr>
              <a:t>30; 2 with rDEN2/4</a:t>
            </a:r>
            <a:r>
              <a:rPr lang="en-US" sz="1200" dirty="0">
                <a:ea typeface="Times New Roman" charset="0"/>
                <a:sym typeface="Symbol" charset="2"/>
              </a:rPr>
              <a:t></a:t>
            </a:r>
            <a:r>
              <a:rPr lang="en-US" sz="1200" dirty="0">
                <a:ea typeface="Times New Roman" charset="0"/>
              </a:rPr>
              <a:t>30 &amp; rDEN4</a:t>
            </a:r>
            <a:r>
              <a:rPr lang="en-US" sz="1200" dirty="0">
                <a:ea typeface="Times New Roman" charset="0"/>
                <a:sym typeface="Symbol" charset="2"/>
              </a:rPr>
              <a:t></a:t>
            </a:r>
            <a:r>
              <a:rPr lang="en-US" sz="1200" dirty="0">
                <a:ea typeface="Times New Roman" charset="0"/>
              </a:rPr>
              <a:t>30; 1 with rDEN2/4</a:t>
            </a:r>
            <a:r>
              <a:rPr lang="en-US" sz="1200" dirty="0">
                <a:ea typeface="Times New Roman" charset="0"/>
                <a:sym typeface="Symbol" charset="2"/>
              </a:rPr>
              <a:t></a:t>
            </a:r>
            <a:r>
              <a:rPr lang="en-US" sz="1200" dirty="0">
                <a:ea typeface="Times New Roman" charset="0"/>
              </a:rPr>
              <a:t>30 and rDEN3</a:t>
            </a:r>
            <a:r>
              <a:rPr lang="en-US" sz="1200" dirty="0">
                <a:ea typeface="Times New Roman" charset="0"/>
                <a:sym typeface="Symbol" charset="2"/>
              </a:rPr>
              <a:t></a:t>
            </a:r>
            <a:r>
              <a:rPr lang="en-US" sz="1200" dirty="0">
                <a:ea typeface="Times New Roman" charset="0"/>
              </a:rPr>
              <a:t>30/31)</a:t>
            </a:r>
          </a:p>
          <a:p>
            <a:r>
              <a:rPr lang="en-US" sz="1200" dirty="0">
                <a:ea typeface="Times New Roman" charset="0"/>
              </a:rPr>
              <a:t>5 subjects were </a:t>
            </a:r>
            <a:r>
              <a:rPr lang="en-US" sz="1200" dirty="0" err="1">
                <a:ea typeface="Times New Roman" charset="0"/>
              </a:rPr>
              <a:t>viremic</a:t>
            </a:r>
            <a:r>
              <a:rPr lang="en-US" sz="1200" dirty="0">
                <a:ea typeface="Times New Roman" charset="0"/>
              </a:rPr>
              <a:t> with 1 virus (4 with rDEN1</a:t>
            </a:r>
            <a:r>
              <a:rPr lang="en-US" sz="1200" dirty="0">
                <a:ea typeface="Times New Roman" charset="0"/>
                <a:sym typeface="Symbol" charset="2"/>
              </a:rPr>
              <a:t></a:t>
            </a:r>
            <a:r>
              <a:rPr lang="en-US" sz="1200" dirty="0">
                <a:ea typeface="Times New Roman" charset="0"/>
              </a:rPr>
              <a:t>30 and 1 with rDEN4</a:t>
            </a:r>
            <a:r>
              <a:rPr lang="en-US" sz="1200" dirty="0">
                <a:ea typeface="Times New Roman" charset="0"/>
                <a:sym typeface="Symbol" charset="2"/>
              </a:rPr>
              <a:t></a:t>
            </a:r>
            <a:r>
              <a:rPr lang="en-US" sz="1200" dirty="0">
                <a:ea typeface="Times New Roman" charset="0"/>
              </a:rPr>
              <a:t>30)</a:t>
            </a:r>
          </a:p>
        </p:txBody>
      </p:sp>
    </p:spTree>
    <p:extLst>
      <p:ext uri="{BB962C8B-B14F-4D97-AF65-F5344CB8AC3E}">
        <p14:creationId xmlns:p14="http://schemas.microsoft.com/office/powerpoint/2010/main" val="18293032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Immunogenicity of single dose  of TV005 in elderly </a:t>
            </a:r>
            <a:r>
              <a:rPr lang="en-US" dirty="0" err="1"/>
              <a:t>flavivirus</a:t>
            </a:r>
            <a:r>
              <a:rPr lang="en-US" dirty="0"/>
              <a:t>-naive adults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363897" y="1344454"/>
          <a:ext cx="6667487" cy="246245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851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5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3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2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32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 marL="68580" marR="68580" marT="34290" marB="34290"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 marL="68580" marR="68580" marT="34290" marB="34290">
                    <a:solidFill>
                      <a:srgbClr val="1F497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%</a:t>
                      </a:r>
                      <a:r>
                        <a:rPr lang="en-US" sz="1700" baseline="0" dirty="0"/>
                        <a:t> Seroconverted (PRNT</a:t>
                      </a:r>
                      <a:r>
                        <a:rPr lang="en-US" sz="1700" baseline="-25000" dirty="0"/>
                        <a:t>50</a:t>
                      </a:r>
                      <a:r>
                        <a:rPr lang="en-US" sz="1700" baseline="0" dirty="0"/>
                        <a:t> ≥ 10)</a:t>
                      </a:r>
                      <a:endParaRPr lang="en-US" sz="1700" dirty="0"/>
                    </a:p>
                  </a:txBody>
                  <a:tcPr marL="68580" marR="68580" marT="34290" marB="34290"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endParaRPr lang="en-US" sz="15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DENV-1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DENV-2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DENV3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DENV4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TV005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95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endParaRPr 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solidFill>
                      <a:srgbClr val="1F497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</a:rPr>
                        <a:t>Mean peak titer (GMT) (PRNT</a:t>
                      </a:r>
                      <a:r>
                        <a:rPr lang="en-US" sz="1500" b="1" baseline="-25000" dirty="0">
                          <a:solidFill>
                            <a:schemeClr val="bg1"/>
                          </a:solidFill>
                        </a:rPr>
                        <a:t>50</a:t>
                      </a:r>
                      <a:r>
                        <a:rPr lang="en-US" sz="1500" b="1" dirty="0">
                          <a:solidFill>
                            <a:schemeClr val="bg1"/>
                          </a:solidFill>
                        </a:rPr>
                        <a:t>&gt;10)</a:t>
                      </a:r>
                    </a:p>
                  </a:txBody>
                  <a:tcPr marL="68580" marR="68580" marT="34290" marB="34290"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TV005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66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351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79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245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246">
                <a:tc>
                  <a:txBody>
                    <a:bodyPr/>
                    <a:lstStyle/>
                    <a:p>
                      <a:pPr algn="ctr"/>
                      <a:endParaRPr lang="en-US" sz="1700" b="1" dirty="0">
                        <a:solidFill>
                          <a:srgbClr val="FFFFFF"/>
                        </a:solidFill>
                      </a:endParaRPr>
                    </a:p>
                  </a:txBody>
                  <a:tcPr marL="68580" marR="68580" marT="34290" marB="34290"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b="1" dirty="0">
                        <a:solidFill>
                          <a:srgbClr val="FFFFFF"/>
                        </a:solidFill>
                      </a:endParaRPr>
                    </a:p>
                  </a:txBody>
                  <a:tcPr marL="68580" marR="68580" marT="34290" marB="34290">
                    <a:solidFill>
                      <a:srgbClr val="1F497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700" b="1" dirty="0">
                          <a:solidFill>
                            <a:srgbClr val="FFFFFF"/>
                          </a:solidFill>
                        </a:rPr>
                        <a:t>Subjects with antibody response, %, by valence</a:t>
                      </a:r>
                    </a:p>
                  </a:txBody>
                  <a:tcPr marL="68580" marR="68580" marT="34290" marB="34290"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644"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Tetravalent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Trivalent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Bivalent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Monovalent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TV005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19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90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5 (95)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0 (95)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 (100)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C8C2-13E7-1547-805E-40CB8205B490}" type="slidenum">
              <a:rPr lang="en-US" smtClean="0"/>
              <a:t>24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79297" y="4123233"/>
            <a:ext cx="62055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/>
              <a:t>Single dose of TV005 highly immunogenic in  subjects &gt; 50 years of age</a:t>
            </a:r>
          </a:p>
        </p:txBody>
      </p:sp>
    </p:spTree>
    <p:extLst>
      <p:ext uri="{BB962C8B-B14F-4D97-AF65-F5344CB8AC3E}">
        <p14:creationId xmlns:p14="http://schemas.microsoft.com/office/powerpoint/2010/main" val="31879495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5987F-6465-DD47-902C-F724F1851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TV005 in the elderly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D2CE8-4C79-F24E-B716-A4F342BE6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TV005 was well tolerated – incidence and spectrum of adverse events similar to that seen in </a:t>
            </a:r>
            <a:r>
              <a:rPr lang="en-US" dirty="0" err="1"/>
              <a:t>flavivirus</a:t>
            </a:r>
            <a:r>
              <a:rPr lang="en-US" dirty="0"/>
              <a:t>-naïve adults 18 – 50</a:t>
            </a:r>
          </a:p>
          <a:p>
            <a:r>
              <a:rPr lang="en-US" dirty="0"/>
              <a:t>Incidence and magnitude of viremia were well balanced</a:t>
            </a:r>
          </a:p>
          <a:p>
            <a:r>
              <a:rPr lang="en-US" dirty="0"/>
              <a:t>Neutralizing antibody response was robust and well-balanced</a:t>
            </a:r>
          </a:p>
          <a:p>
            <a:r>
              <a:rPr lang="en-US" dirty="0"/>
              <a:t>Trial supports evaluation of TV003 and TV005 in older population in dengue-endemic areas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150EC8-F21F-EB47-B9BF-F996B8940F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E9126-427F-B54F-B6EE-3B34FCDDDDF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964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II studies TV003/TV005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751" y="1158225"/>
            <a:ext cx="7886700" cy="44382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0000"/>
                </a:solidFill>
                <a:ea typeface="ＭＳ Ｐゴシック" pitchFamily="-97" charset="-128"/>
                <a:cs typeface="ＭＳ Ｐゴシック" pitchFamily="-97" charset="-128"/>
              </a:rPr>
              <a:t>Bangkok, Thailand – AFRIMS &amp; </a:t>
            </a:r>
            <a:r>
              <a:rPr lang="en-US" b="1" dirty="0" err="1">
                <a:solidFill>
                  <a:srgbClr val="000000"/>
                </a:solidFill>
                <a:ea typeface="Arial"/>
                <a:cs typeface="Arial"/>
              </a:rPr>
              <a:t>Phramongutkhlao</a:t>
            </a:r>
            <a:r>
              <a:rPr lang="en-US" b="1" dirty="0">
                <a:solidFill>
                  <a:srgbClr val="000000"/>
                </a:solidFill>
                <a:ea typeface="Arial"/>
                <a:cs typeface="Arial"/>
              </a:rPr>
              <a:t> </a:t>
            </a:r>
            <a:r>
              <a:rPr lang="en-US" b="1" dirty="0">
                <a:solidFill>
                  <a:srgbClr val="000000"/>
                </a:solidFill>
                <a:ea typeface="ＭＳ Ｐゴシック" pitchFamily="-97" charset="-128"/>
                <a:cs typeface="ＭＳ Ｐゴシック" pitchFamily="-97" charset="-128"/>
              </a:rPr>
              <a:t>(PMK) Hospital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0A31-5904-604F-B98A-A8B4A45A7744}" type="slidenum">
              <a:rPr lang="en-US" smtClean="0"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4CCBA0-37FD-924C-9A62-62F52007F970}"/>
              </a:ext>
            </a:extLst>
          </p:cNvPr>
          <p:cNvSpPr txBox="1"/>
          <p:nvPr/>
        </p:nvSpPr>
        <p:spPr>
          <a:xfrm>
            <a:off x="2269566" y="1605318"/>
            <a:ext cx="3302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6263"/>
            <a:r>
              <a:rPr lang="en-US" sz="1800" b="1" dirty="0">
                <a:solidFill>
                  <a:srgbClr val="1746C4"/>
                </a:solidFill>
              </a:rPr>
              <a:t>Adults</a:t>
            </a: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en-US" sz="1800" b="0" dirty="0">
                <a:solidFill>
                  <a:srgbClr val="000000"/>
                </a:solidFill>
              </a:rPr>
              <a:t>(18 – 50 years)</a:t>
            </a:r>
          </a:p>
          <a:p>
            <a:pPr defTabSz="576263"/>
            <a:r>
              <a:rPr lang="en-US" sz="1800" b="1" dirty="0">
                <a:solidFill>
                  <a:srgbClr val="1746C4"/>
                </a:solidFill>
              </a:rPr>
              <a:t>Adolescents</a:t>
            </a:r>
            <a:r>
              <a:rPr lang="en-US" sz="1800" b="0" dirty="0">
                <a:solidFill>
                  <a:srgbClr val="1746C4"/>
                </a:solidFill>
              </a:rPr>
              <a:t> </a:t>
            </a:r>
            <a:r>
              <a:rPr lang="en-US" sz="1800" b="0" dirty="0">
                <a:solidFill>
                  <a:srgbClr val="000000"/>
                </a:solidFill>
              </a:rPr>
              <a:t>(13 – 17 years)</a:t>
            </a:r>
          </a:p>
          <a:p>
            <a:pPr defTabSz="576263"/>
            <a:r>
              <a:rPr lang="en-US" sz="1800" b="1" dirty="0">
                <a:solidFill>
                  <a:srgbClr val="1746C4"/>
                </a:solidFill>
              </a:rPr>
              <a:t>Older children</a:t>
            </a:r>
            <a:r>
              <a:rPr lang="en-US" sz="1800" b="0" dirty="0">
                <a:solidFill>
                  <a:srgbClr val="000000"/>
                </a:solidFill>
              </a:rPr>
              <a:t> (5 – 12 years)</a:t>
            </a:r>
          </a:p>
          <a:p>
            <a:pPr defTabSz="576263"/>
            <a:r>
              <a:rPr lang="en-US" sz="1800" b="1" dirty="0">
                <a:solidFill>
                  <a:srgbClr val="1746C4"/>
                </a:solidFill>
              </a:rPr>
              <a:t>Younger children</a:t>
            </a:r>
            <a:r>
              <a:rPr lang="en-US" sz="1800" b="0" dirty="0">
                <a:solidFill>
                  <a:srgbClr val="000000"/>
                </a:solidFill>
              </a:rPr>
              <a:t> (1 – 4 years)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818041-2F72-834D-A23B-8FA7BEC91DD5}"/>
              </a:ext>
            </a:extLst>
          </p:cNvPr>
          <p:cNvSpPr txBox="1"/>
          <p:nvPr/>
        </p:nvSpPr>
        <p:spPr>
          <a:xfrm>
            <a:off x="5195773" y="1605310"/>
            <a:ext cx="2873555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6263"/>
            <a:r>
              <a:rPr lang="en-US" sz="1800" b="0" dirty="0">
                <a:solidFill>
                  <a:srgbClr val="000000"/>
                </a:solidFill>
              </a:rPr>
              <a:t>84 (</a:t>
            </a:r>
            <a:r>
              <a:rPr lang="en-US" sz="1800" dirty="0">
                <a:solidFill>
                  <a:srgbClr val="000000"/>
                </a:solidFill>
              </a:rPr>
              <a:t>60 </a:t>
            </a:r>
            <a:r>
              <a:rPr lang="en-US" sz="1800" b="0" dirty="0">
                <a:solidFill>
                  <a:srgbClr val="000000"/>
                </a:solidFill>
              </a:rPr>
              <a:t>+ 24 placebo)  </a:t>
            </a:r>
          </a:p>
          <a:p>
            <a:pPr defTabSz="576263"/>
            <a:r>
              <a:rPr lang="en-US" sz="1800" b="0" dirty="0">
                <a:solidFill>
                  <a:srgbClr val="000000"/>
                </a:solidFill>
              </a:rPr>
              <a:t>70 (50 + 20 placebo) </a:t>
            </a:r>
          </a:p>
          <a:p>
            <a:pPr defTabSz="576263"/>
            <a:r>
              <a:rPr lang="en-US" sz="1800" b="0" dirty="0">
                <a:solidFill>
                  <a:srgbClr val="000000"/>
                </a:solidFill>
              </a:rPr>
              <a:t>70 (50 + 20 placebo)  </a:t>
            </a:r>
          </a:p>
          <a:p>
            <a:pPr defTabSz="576263"/>
            <a:r>
              <a:rPr lang="en-US" sz="1800" b="0" dirty="0">
                <a:solidFill>
                  <a:srgbClr val="000000"/>
                </a:solidFill>
              </a:rPr>
              <a:t>70 (50 + 20 placebo)  </a:t>
            </a:r>
          </a:p>
          <a:p>
            <a:pPr defTabSz="576263">
              <a:spcBef>
                <a:spcPts val="600"/>
              </a:spcBef>
            </a:pPr>
            <a:r>
              <a:rPr lang="en-US" sz="1800" b="0" dirty="0">
                <a:solidFill>
                  <a:srgbClr val="000000"/>
                </a:solidFill>
              </a:rPr>
              <a:t>294 Total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5DF5998-0B65-CB42-AE5B-156B67952471}"/>
              </a:ext>
            </a:extLst>
          </p:cNvPr>
          <p:cNvSpPr txBox="1">
            <a:spLocks/>
          </p:cNvSpPr>
          <p:nvPr/>
        </p:nvSpPr>
        <p:spPr>
          <a:xfrm>
            <a:off x="177751" y="3063885"/>
            <a:ext cx="7886700" cy="443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AppleSystemUIFont" charset="-12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0000"/>
                </a:solidFill>
                <a:ea typeface="ＭＳ Ｐゴシック" pitchFamily="-97" charset="-128"/>
                <a:cs typeface="ＭＳ Ｐゴシック" pitchFamily="-97" charset="-128"/>
              </a:rPr>
              <a:t>Dhaka, Bangladesh – </a:t>
            </a:r>
            <a:r>
              <a:rPr lang="en-US" b="1" dirty="0" err="1">
                <a:solidFill>
                  <a:srgbClr val="000000"/>
                </a:solidFill>
                <a:ea typeface="ＭＳ Ｐゴシック" pitchFamily="-97" charset="-128"/>
                <a:cs typeface="ＭＳ Ｐゴシック" pitchFamily="-97" charset="-128"/>
              </a:rPr>
              <a:t>icddr,b</a:t>
            </a:r>
            <a:endParaRPr lang="en-US" b="1" dirty="0">
              <a:solidFill>
                <a:srgbClr val="000000"/>
              </a:solidFill>
              <a:ea typeface="ＭＳ Ｐゴシック" pitchFamily="-97" charset="-128"/>
              <a:cs typeface="ＭＳ Ｐゴシック" pitchFamily="-97" charset="-128"/>
            </a:endParaRP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CFB10C-688B-BC46-BE1E-27758063D0B9}"/>
              </a:ext>
            </a:extLst>
          </p:cNvPr>
          <p:cNvSpPr txBox="1"/>
          <p:nvPr/>
        </p:nvSpPr>
        <p:spPr>
          <a:xfrm>
            <a:off x="2264689" y="3401179"/>
            <a:ext cx="3302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6263"/>
            <a:r>
              <a:rPr lang="en-US" sz="1800" b="1" dirty="0">
                <a:solidFill>
                  <a:srgbClr val="1746C4"/>
                </a:solidFill>
              </a:rPr>
              <a:t>Adults</a:t>
            </a: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en-US" sz="1800" b="0" dirty="0">
                <a:solidFill>
                  <a:srgbClr val="000000"/>
                </a:solidFill>
              </a:rPr>
              <a:t>(18 – 50 years)</a:t>
            </a:r>
          </a:p>
          <a:p>
            <a:pPr defTabSz="576263"/>
            <a:r>
              <a:rPr lang="en-US" sz="1800" b="1" dirty="0">
                <a:solidFill>
                  <a:srgbClr val="1746C4"/>
                </a:solidFill>
              </a:rPr>
              <a:t>Adolescents</a:t>
            </a:r>
            <a:r>
              <a:rPr lang="en-US" sz="1800" b="0" dirty="0">
                <a:solidFill>
                  <a:srgbClr val="1746C4"/>
                </a:solidFill>
              </a:rPr>
              <a:t> </a:t>
            </a:r>
            <a:r>
              <a:rPr lang="en-US" sz="1800" b="0" dirty="0">
                <a:solidFill>
                  <a:srgbClr val="000000"/>
                </a:solidFill>
              </a:rPr>
              <a:t>(11 – 17 years)</a:t>
            </a:r>
          </a:p>
          <a:p>
            <a:pPr defTabSz="576263"/>
            <a:r>
              <a:rPr lang="en-US" sz="1800" b="1" dirty="0">
                <a:solidFill>
                  <a:srgbClr val="1746C4"/>
                </a:solidFill>
              </a:rPr>
              <a:t>Older children</a:t>
            </a:r>
            <a:r>
              <a:rPr lang="en-US" sz="1800" b="0" dirty="0">
                <a:solidFill>
                  <a:srgbClr val="000000"/>
                </a:solidFill>
              </a:rPr>
              <a:t> (5 – 10 years)</a:t>
            </a:r>
          </a:p>
          <a:p>
            <a:pPr defTabSz="576263"/>
            <a:r>
              <a:rPr lang="en-US" sz="1800" b="1" dirty="0">
                <a:solidFill>
                  <a:srgbClr val="1746C4"/>
                </a:solidFill>
              </a:rPr>
              <a:t>Younger children</a:t>
            </a:r>
            <a:r>
              <a:rPr lang="en-US" sz="1800" b="0" dirty="0">
                <a:solidFill>
                  <a:srgbClr val="000000"/>
                </a:solidFill>
              </a:rPr>
              <a:t> (1 – 4 years)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0E390F-B7DF-714E-8B48-D37CE7881A20}"/>
              </a:ext>
            </a:extLst>
          </p:cNvPr>
          <p:cNvSpPr txBox="1"/>
          <p:nvPr/>
        </p:nvSpPr>
        <p:spPr>
          <a:xfrm>
            <a:off x="5190896" y="3401171"/>
            <a:ext cx="2873555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6263"/>
            <a:r>
              <a:rPr lang="en-US" sz="1800" dirty="0">
                <a:solidFill>
                  <a:srgbClr val="000000"/>
                </a:solidFill>
              </a:rPr>
              <a:t>48</a:t>
            </a:r>
            <a:r>
              <a:rPr lang="en-US" sz="1800" b="0" dirty="0">
                <a:solidFill>
                  <a:srgbClr val="000000"/>
                </a:solidFill>
              </a:rPr>
              <a:t> (36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b="0" dirty="0">
                <a:solidFill>
                  <a:srgbClr val="000000"/>
                </a:solidFill>
              </a:rPr>
              <a:t>+ </a:t>
            </a:r>
            <a:r>
              <a:rPr lang="en-US" sz="1800" dirty="0">
                <a:solidFill>
                  <a:srgbClr val="000000"/>
                </a:solidFill>
              </a:rPr>
              <a:t>12</a:t>
            </a:r>
            <a:r>
              <a:rPr lang="en-US" sz="1800" b="0" dirty="0">
                <a:solidFill>
                  <a:srgbClr val="000000"/>
                </a:solidFill>
              </a:rPr>
              <a:t> placebo)  </a:t>
            </a:r>
          </a:p>
          <a:p>
            <a:pPr defTabSz="576263"/>
            <a:r>
              <a:rPr lang="en-US" sz="1800" dirty="0">
                <a:solidFill>
                  <a:srgbClr val="000000"/>
                </a:solidFill>
              </a:rPr>
              <a:t>48</a:t>
            </a:r>
            <a:r>
              <a:rPr lang="en-US" sz="1800" b="0" dirty="0">
                <a:solidFill>
                  <a:srgbClr val="000000"/>
                </a:solidFill>
              </a:rPr>
              <a:t> (</a:t>
            </a:r>
            <a:r>
              <a:rPr lang="en-US" sz="1800" dirty="0">
                <a:solidFill>
                  <a:srgbClr val="000000"/>
                </a:solidFill>
              </a:rPr>
              <a:t>36</a:t>
            </a:r>
            <a:r>
              <a:rPr lang="en-US" sz="1800" b="0" dirty="0">
                <a:solidFill>
                  <a:srgbClr val="000000"/>
                </a:solidFill>
              </a:rPr>
              <a:t> + </a:t>
            </a:r>
            <a:r>
              <a:rPr lang="en-US" sz="1800" dirty="0">
                <a:solidFill>
                  <a:srgbClr val="000000"/>
                </a:solidFill>
              </a:rPr>
              <a:t>12</a:t>
            </a:r>
            <a:r>
              <a:rPr lang="en-US" sz="1800" b="0" dirty="0">
                <a:solidFill>
                  <a:srgbClr val="000000"/>
                </a:solidFill>
              </a:rPr>
              <a:t> placebo) </a:t>
            </a:r>
          </a:p>
          <a:p>
            <a:pPr defTabSz="576263"/>
            <a:r>
              <a:rPr lang="en-US" sz="1800" dirty="0">
                <a:solidFill>
                  <a:srgbClr val="000000"/>
                </a:solidFill>
              </a:rPr>
              <a:t>48 (36 + 12 placebo</a:t>
            </a:r>
            <a:r>
              <a:rPr lang="en-US" sz="1800" b="0" dirty="0">
                <a:solidFill>
                  <a:srgbClr val="000000"/>
                </a:solidFill>
              </a:rPr>
              <a:t>)  </a:t>
            </a:r>
          </a:p>
          <a:p>
            <a:pPr defTabSz="576263"/>
            <a:r>
              <a:rPr lang="en-US" sz="1800" dirty="0">
                <a:solidFill>
                  <a:srgbClr val="000000"/>
                </a:solidFill>
              </a:rPr>
              <a:t>48 (36 + 12 placebo</a:t>
            </a:r>
            <a:r>
              <a:rPr lang="en-US" sz="1800" b="0" dirty="0">
                <a:solidFill>
                  <a:srgbClr val="000000"/>
                </a:solidFill>
              </a:rPr>
              <a:t>)  </a:t>
            </a:r>
          </a:p>
          <a:p>
            <a:pPr defTabSz="576263">
              <a:spcBef>
                <a:spcPts val="600"/>
              </a:spcBef>
            </a:pPr>
            <a:r>
              <a:rPr lang="en-US" sz="1800" dirty="0">
                <a:solidFill>
                  <a:srgbClr val="000000"/>
                </a:solidFill>
              </a:rPr>
              <a:t>192</a:t>
            </a:r>
            <a:r>
              <a:rPr lang="en-US" sz="1800" b="0" dirty="0">
                <a:solidFill>
                  <a:srgbClr val="000000"/>
                </a:solidFill>
              </a:rPr>
              <a:t> Total</a:t>
            </a:r>
          </a:p>
        </p:txBody>
      </p:sp>
    </p:spTree>
    <p:extLst>
      <p:ext uri="{BB962C8B-B14F-4D97-AF65-F5344CB8AC3E}">
        <p14:creationId xmlns:p14="http://schemas.microsoft.com/office/powerpoint/2010/main" val="11434251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3"/>
          <p:cNvGraphicFramePr>
            <a:graphicFrameLocks/>
          </p:cNvGraphicFramePr>
          <p:nvPr>
            <p:extLst/>
          </p:nvPr>
        </p:nvGraphicFramePr>
        <p:xfrm>
          <a:off x="1371983" y="1475745"/>
          <a:ext cx="6441355" cy="113371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04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3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3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64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4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17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40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4365"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Placebo (N=24)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/>
                        <a:t>Vaccinees (N=60)</a:t>
                      </a:r>
                      <a:endParaRPr lang="en-US" sz="1400" dirty="0"/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897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dk1"/>
                          </a:solidFill>
                          <a:latin typeface="+mn-lt"/>
                        </a:rPr>
                        <a:t>Group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DEN1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DEN2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DEN3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DEN4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DEN1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DEN2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DEN3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DEN4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400" b="0" u="none" dirty="0">
                          <a:solidFill>
                            <a:schemeClr val="dk1"/>
                          </a:solidFill>
                          <a:latin typeface="+mn-lt"/>
                        </a:rPr>
                        <a:t>Day</a:t>
                      </a:r>
                      <a:r>
                        <a:rPr lang="en-US" sz="1400" b="0" u="none" baseline="0" dirty="0">
                          <a:solidFill>
                            <a:schemeClr val="dk1"/>
                          </a:solidFill>
                          <a:latin typeface="+mn-lt"/>
                        </a:rPr>
                        <a:t> 0</a:t>
                      </a:r>
                      <a:endParaRPr lang="en-US" sz="1400" b="0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88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92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88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67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90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95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82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83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400" b="0" u="none" dirty="0">
                          <a:solidFill>
                            <a:srgbClr val="000000"/>
                          </a:solidFill>
                          <a:latin typeface="+mn-lt"/>
                        </a:rPr>
                        <a:t>Day</a:t>
                      </a:r>
                      <a:r>
                        <a:rPr lang="en-US" sz="1400" b="0" u="non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32-74</a:t>
                      </a:r>
                      <a:endParaRPr lang="en-US" sz="1400" b="0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92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96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92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79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100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100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98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100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Slide Number Placeholder 4"/>
          <p:cNvSpPr txBox="1">
            <a:spLocks/>
          </p:cNvSpPr>
          <p:nvPr/>
        </p:nvSpPr>
        <p:spPr>
          <a:xfrm>
            <a:off x="6057900" y="4874095"/>
            <a:ext cx="1943100" cy="273844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7C669BC-1F8A-2F4F-96F5-BBC7CCE5C997}" type="slidenum">
              <a:rPr lang="en-US" sz="1350"/>
              <a:pPr algn="r"/>
              <a:t>27</a:t>
            </a:fld>
            <a:endParaRPr lang="en-US" sz="1350" dirty="0"/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1485900" y="84572"/>
            <a:ext cx="61722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Neutralizing antibody responses</a:t>
            </a:r>
            <a:br>
              <a:rPr lang="en-US" dirty="0"/>
            </a:br>
            <a:r>
              <a:rPr lang="en-US" dirty="0"/>
              <a:t>in Thai adults (N = 84)</a:t>
            </a:r>
          </a:p>
        </p:txBody>
      </p:sp>
      <p:graphicFrame>
        <p:nvGraphicFramePr>
          <p:cNvPr id="6" name="Table Placeholder 3"/>
          <p:cNvGraphicFramePr>
            <a:graphicFrameLocks/>
          </p:cNvGraphicFramePr>
          <p:nvPr>
            <p:extLst/>
          </p:nvPr>
        </p:nvGraphicFramePr>
        <p:xfrm>
          <a:off x="1362077" y="3188775"/>
          <a:ext cx="6439790" cy="16230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0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7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3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13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4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17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40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4365"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Placebo (N=24)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/>
                        <a:t>Vaccine (N=60)</a:t>
                      </a:r>
                      <a:endParaRPr lang="en-US" sz="1400" dirty="0"/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DEN1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DEN2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DEN3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DEN4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DEN1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DEN2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DEN3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DEN4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400" b="0" u="none" dirty="0">
                          <a:solidFill>
                            <a:schemeClr val="dk1"/>
                          </a:solidFill>
                          <a:latin typeface="+mn-lt"/>
                        </a:rPr>
                        <a:t>Day</a:t>
                      </a:r>
                      <a:r>
                        <a:rPr lang="en-US" sz="1400" b="0" u="none" baseline="0" dirty="0">
                          <a:solidFill>
                            <a:schemeClr val="dk1"/>
                          </a:solidFill>
                          <a:latin typeface="+mn-lt"/>
                        </a:rPr>
                        <a:t> 0</a:t>
                      </a:r>
                      <a:endParaRPr lang="en-US" sz="1400" b="0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79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89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91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21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110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77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83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41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400" b="0" u="none" dirty="0">
                          <a:solidFill>
                            <a:srgbClr val="000000"/>
                          </a:solidFill>
                          <a:latin typeface="+mn-lt"/>
                        </a:rPr>
                        <a:t>Day</a:t>
                      </a:r>
                      <a:r>
                        <a:rPr lang="en-US" sz="1400" b="0" u="non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32-74</a:t>
                      </a:r>
                      <a:endParaRPr lang="en-US" sz="1400" b="0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106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119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102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28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422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337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261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214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l"/>
                      <a:r>
                        <a:rPr lang="en-US" sz="1400" b="0" u="none" baseline="0" dirty="0">
                          <a:solidFill>
                            <a:srgbClr val="000000"/>
                          </a:solidFill>
                          <a:latin typeface="+mn-lt"/>
                        </a:rPr>
                        <a:t>Mean fold</a:t>
                      </a:r>
                    </a:p>
                    <a:p>
                      <a:pPr algn="l"/>
                      <a:r>
                        <a:rPr lang="en-US" sz="1400" b="0" u="none" baseline="0" dirty="0">
                          <a:solidFill>
                            <a:srgbClr val="000000"/>
                          </a:solidFill>
                          <a:latin typeface="+mn-lt"/>
                        </a:rPr>
                        <a:t>rise </a:t>
                      </a:r>
                      <a:r>
                        <a:rPr lang="en-US" sz="1100" b="0" u="none" baseline="0" dirty="0">
                          <a:solidFill>
                            <a:srgbClr val="000000"/>
                          </a:solidFill>
                          <a:latin typeface="+mn-lt"/>
                        </a:rPr>
                        <a:t>(indiv)</a:t>
                      </a:r>
                      <a:endParaRPr lang="en-US" sz="1100" b="0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1.4x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1.5x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1.3x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1.5x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13x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30x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14x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31x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25946" y="1112727"/>
            <a:ext cx="2807820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50" b="1" dirty="0"/>
              <a:t>% Seropositivity (PRNT</a:t>
            </a:r>
            <a:r>
              <a:rPr lang="en-US" sz="1650" b="1" baseline="-25000" dirty="0"/>
              <a:t>50</a:t>
            </a:r>
            <a:r>
              <a:rPr lang="en-US" sz="1650" b="1" dirty="0"/>
              <a:t> </a:t>
            </a:r>
            <a:r>
              <a:rPr lang="en-US" sz="1650" b="1" u="sng" dirty="0"/>
              <a:t>&gt;</a:t>
            </a:r>
            <a:r>
              <a:rPr lang="en-US" sz="1650" b="1" dirty="0"/>
              <a:t> 10)</a:t>
            </a:r>
            <a:endParaRPr lang="en-US" sz="1650" b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27979" y="2842602"/>
            <a:ext cx="2547236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50" b="1" dirty="0"/>
              <a:t>Neutralizing antibody GMT</a:t>
            </a:r>
            <a:endParaRPr lang="en-US" sz="165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4758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1485900" y="84572"/>
            <a:ext cx="61722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Neutralizing antibody responses</a:t>
            </a:r>
            <a:br>
              <a:rPr lang="en-US" dirty="0"/>
            </a:br>
            <a:r>
              <a:rPr lang="en-US" dirty="0"/>
              <a:t>in adult vaccinees</a:t>
            </a:r>
          </a:p>
        </p:txBody>
      </p:sp>
      <p:graphicFrame>
        <p:nvGraphicFramePr>
          <p:cNvPr id="15" name="Table Placeholder 3"/>
          <p:cNvGraphicFramePr>
            <a:graphicFrameLocks/>
          </p:cNvGraphicFramePr>
          <p:nvPr>
            <p:extLst/>
          </p:nvPr>
        </p:nvGraphicFramePr>
        <p:xfrm>
          <a:off x="2550699" y="1297151"/>
          <a:ext cx="4081082" cy="138535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2046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0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02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51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365"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GMT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897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+mn-lt"/>
                        </a:rPr>
                        <a:t>Subject A</a:t>
                      </a: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DEN1</a:t>
                      </a:r>
                      <a:endParaRPr lang="en-US" sz="12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DEN2</a:t>
                      </a:r>
                      <a:endParaRPr lang="en-US" sz="12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DEN3</a:t>
                      </a:r>
                      <a:endParaRPr lang="en-US" sz="12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DEN4</a:t>
                      </a:r>
                      <a:endParaRPr lang="en-US" sz="12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200" b="1" u="none" dirty="0">
                          <a:solidFill>
                            <a:schemeClr val="dk1"/>
                          </a:solidFill>
                          <a:latin typeface="+mn-lt"/>
                        </a:rPr>
                        <a:t>Pre-vaccine</a:t>
                      </a:r>
                      <a:endParaRPr lang="en-US" sz="1200" b="1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200" b="1" u="none" dirty="0">
                          <a:solidFill>
                            <a:srgbClr val="000000"/>
                          </a:solidFill>
                          <a:latin typeface="+mn-lt"/>
                        </a:rPr>
                        <a:t>Post-vaccine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200" b="1" u="none" dirty="0">
                          <a:solidFill>
                            <a:srgbClr val="000000"/>
                          </a:solidFill>
                          <a:latin typeface="+mn-lt"/>
                        </a:rPr>
                        <a:t>Fold rise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1.04x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1.45x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1.55x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679408" y="2405063"/>
            <a:ext cx="675185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13" b="1" dirty="0"/>
              <a:t>No boost</a:t>
            </a:r>
          </a:p>
        </p:txBody>
      </p:sp>
      <p:graphicFrame>
        <p:nvGraphicFramePr>
          <p:cNvPr id="13" name="Table Placeholder 3"/>
          <p:cNvGraphicFramePr>
            <a:graphicFrameLocks/>
          </p:cNvGraphicFramePr>
          <p:nvPr>
            <p:extLst/>
          </p:nvPr>
        </p:nvGraphicFramePr>
        <p:xfrm>
          <a:off x="2550699" y="3105589"/>
          <a:ext cx="4081082" cy="138535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2046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0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02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51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365"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GMT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897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+mn-lt"/>
                        </a:rPr>
                        <a:t>Subject C</a:t>
                      </a: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DEN1</a:t>
                      </a:r>
                      <a:endParaRPr lang="en-US" sz="12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DEN2</a:t>
                      </a:r>
                      <a:endParaRPr lang="en-US" sz="12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DEN3</a:t>
                      </a:r>
                      <a:endParaRPr lang="en-US" sz="12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DEN4</a:t>
                      </a:r>
                      <a:endParaRPr lang="en-US" sz="12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200" b="1" u="none" dirty="0">
                          <a:solidFill>
                            <a:schemeClr val="dk1"/>
                          </a:solidFill>
                          <a:latin typeface="+mn-lt"/>
                        </a:rPr>
                        <a:t>Pre-vaccine</a:t>
                      </a:r>
                      <a:endParaRPr lang="en-US" sz="1200" b="1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200" b="1" u="none" dirty="0">
                          <a:solidFill>
                            <a:srgbClr val="000000"/>
                          </a:solidFill>
                          <a:latin typeface="+mn-lt"/>
                        </a:rPr>
                        <a:t>Post-vaccine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200" b="1" u="none" dirty="0">
                          <a:solidFill>
                            <a:srgbClr val="000000"/>
                          </a:solidFill>
                          <a:latin typeface="+mn-lt"/>
                        </a:rPr>
                        <a:t>Fold rise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135x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679408" y="4213500"/>
            <a:ext cx="1053494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13" b="1" dirty="0"/>
              <a:t>Boost to 4 types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32318" y="1876796"/>
            <a:ext cx="623890" cy="40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13" b="1" dirty="0"/>
              <a:t>52% of</a:t>
            </a:r>
          </a:p>
          <a:p>
            <a:pPr algn="ctr"/>
            <a:r>
              <a:rPr lang="en-US" sz="1013" b="1" dirty="0"/>
              <a:t>subjects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32318" y="3672167"/>
            <a:ext cx="623890" cy="40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13" b="1" dirty="0"/>
              <a:t>32% of</a:t>
            </a:r>
          </a:p>
          <a:p>
            <a:pPr algn="ctr"/>
            <a:r>
              <a:rPr lang="en-US" sz="1013" b="1" dirty="0"/>
              <a:t>subjects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77148" y="1783406"/>
            <a:ext cx="925253" cy="3449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013" b="1" dirty="0"/>
              <a:t>Strong</a:t>
            </a:r>
          </a:p>
          <a:p>
            <a:pPr>
              <a:lnSpc>
                <a:spcPct val="80000"/>
              </a:lnSpc>
            </a:pPr>
            <a:r>
              <a:rPr lang="en-US" sz="1013" b="1" dirty="0"/>
              <a:t>Pre-immunity</a:t>
            </a:r>
          </a:p>
        </p:txBody>
      </p:sp>
    </p:spTree>
    <p:extLst>
      <p:ext uri="{BB962C8B-B14F-4D97-AF65-F5344CB8AC3E}">
        <p14:creationId xmlns:p14="http://schemas.microsoft.com/office/powerpoint/2010/main" val="27488587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1485900" y="84572"/>
            <a:ext cx="61722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Neutralizing antibody responses</a:t>
            </a:r>
            <a:br>
              <a:rPr lang="en-US" dirty="0"/>
            </a:br>
            <a:r>
              <a:rPr lang="en-US" dirty="0"/>
              <a:t>in adult vaccinees</a:t>
            </a:r>
          </a:p>
        </p:txBody>
      </p:sp>
      <p:graphicFrame>
        <p:nvGraphicFramePr>
          <p:cNvPr id="15" name="Table Placeholder 3"/>
          <p:cNvGraphicFramePr>
            <a:graphicFrameLocks/>
          </p:cNvGraphicFramePr>
          <p:nvPr>
            <p:extLst/>
          </p:nvPr>
        </p:nvGraphicFramePr>
        <p:xfrm>
          <a:off x="2550699" y="1297151"/>
          <a:ext cx="4081082" cy="138535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2046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0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02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51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365"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GMT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897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+mn-lt"/>
                        </a:rPr>
                        <a:t>Subject E</a:t>
                      </a: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DEN1</a:t>
                      </a:r>
                      <a:endParaRPr lang="en-US" sz="12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DEN2</a:t>
                      </a:r>
                      <a:endParaRPr lang="en-US" sz="12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DEN3</a:t>
                      </a:r>
                      <a:endParaRPr lang="en-US" sz="12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/>
                        <a:t>DEN4</a:t>
                      </a:r>
                      <a:endParaRPr lang="en-US" sz="12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200" b="1" u="none" dirty="0">
                          <a:solidFill>
                            <a:schemeClr val="dk1"/>
                          </a:solidFill>
                          <a:latin typeface="+mn-lt"/>
                        </a:rPr>
                        <a:t>Pre-vaccine</a:t>
                      </a:r>
                      <a:endParaRPr lang="en-US" sz="1200" b="1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200" b="1" u="none" dirty="0">
                          <a:solidFill>
                            <a:srgbClr val="000000"/>
                          </a:solidFill>
                          <a:latin typeface="+mn-lt"/>
                        </a:rPr>
                        <a:t>Post-vaccine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200" b="1" u="none" dirty="0">
                          <a:solidFill>
                            <a:srgbClr val="000000"/>
                          </a:solidFill>
                          <a:latin typeface="+mn-lt"/>
                        </a:rPr>
                        <a:t>Fold rise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19x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679407" y="2405063"/>
            <a:ext cx="1039067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13" dirty="0"/>
              <a:t>Boost to 3 types</a:t>
            </a:r>
          </a:p>
        </p:txBody>
      </p:sp>
      <p:graphicFrame>
        <p:nvGraphicFramePr>
          <p:cNvPr id="9" name="Table Placeholder 3"/>
          <p:cNvGraphicFramePr>
            <a:graphicFrameLocks/>
          </p:cNvGraphicFramePr>
          <p:nvPr>
            <p:extLst/>
          </p:nvPr>
        </p:nvGraphicFramePr>
        <p:xfrm>
          <a:off x="2545936" y="2947357"/>
          <a:ext cx="4081082" cy="138535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2046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02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02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51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365"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GMT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897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+mn-lt"/>
                        </a:rPr>
                        <a:t>Subject I</a:t>
                      </a: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DEN1</a:t>
                      </a:r>
                      <a:endParaRPr lang="en-US" sz="12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/>
                        <a:t>DEN2</a:t>
                      </a:r>
                      <a:endParaRPr lang="en-US" sz="12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/>
                        <a:t>DEN3</a:t>
                      </a:r>
                      <a:endParaRPr lang="en-US" sz="12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/>
                        <a:t>DEN4</a:t>
                      </a:r>
                      <a:endParaRPr lang="en-US" sz="12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200" b="1" u="none" dirty="0">
                          <a:solidFill>
                            <a:schemeClr val="dk1"/>
                          </a:solidFill>
                          <a:latin typeface="+mn-lt"/>
                        </a:rPr>
                        <a:t>Pre-vaccine</a:t>
                      </a:r>
                      <a:endParaRPr lang="en-US" sz="1200" b="1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200" b="1" u="none" dirty="0">
                          <a:solidFill>
                            <a:srgbClr val="000000"/>
                          </a:solidFill>
                          <a:latin typeface="+mn-lt"/>
                        </a:rPr>
                        <a:t>Post-vaccine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200" b="1" u="none" dirty="0">
                          <a:solidFill>
                            <a:srgbClr val="000000"/>
                          </a:solidFill>
                          <a:latin typeface="+mn-lt"/>
                        </a:rPr>
                        <a:t>Fold rise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0.7x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698456" y="4067175"/>
            <a:ext cx="667170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13" dirty="0"/>
              <a:t>No boost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39097" y="3232813"/>
            <a:ext cx="963725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13" dirty="0"/>
              <a:t>The Exception:</a:t>
            </a:r>
          </a:p>
        </p:txBody>
      </p:sp>
    </p:spTree>
    <p:extLst>
      <p:ext uri="{BB962C8B-B14F-4D97-AF65-F5344CB8AC3E}">
        <p14:creationId xmlns:p14="http://schemas.microsoft.com/office/powerpoint/2010/main" val="2145847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NIH LATV dengue vaccine</a:t>
            </a:r>
          </a:p>
        </p:txBody>
      </p:sp>
      <p:sp>
        <p:nvSpPr>
          <p:cNvPr id="9830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Developed at the LID, NIH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Phase I studies of </a:t>
            </a:r>
            <a:r>
              <a:rPr lang="en-US" b="1" dirty="0">
                <a:latin typeface="Arial" charset="0"/>
                <a:ea typeface="ＭＳ Ｐゴシック" charset="0"/>
                <a:cs typeface="ＭＳ Ｐゴシック" charset="0"/>
              </a:rPr>
              <a:t>monovalent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candidates conducted at JHU &amp; UVM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Purpose:  to identify candidates with the best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Safety profile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Immunogenicity profile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Infectivity profile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Clinical trials began at JHU in 1999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Monovalent vaccines extensively evaluated prior to inclusion in tetravalent admixture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2532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3"/>
          <p:cNvGraphicFramePr>
            <a:graphicFrameLocks/>
          </p:cNvGraphicFramePr>
          <p:nvPr>
            <p:extLst/>
          </p:nvPr>
        </p:nvGraphicFramePr>
        <p:xfrm>
          <a:off x="1371983" y="1475745"/>
          <a:ext cx="6441355" cy="113371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04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3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3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64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4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17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40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4365"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Placebo (N=20)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/>
                        <a:t>Vaccinees (N=50)</a:t>
                      </a:r>
                      <a:endParaRPr lang="en-US" sz="1400" dirty="0"/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897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dk1"/>
                          </a:solidFill>
                          <a:latin typeface="+mn-lt"/>
                        </a:rPr>
                        <a:t>Group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DEN1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DEN2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DEN3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DEN4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DEN1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DEN2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DEN3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DEN4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400" b="0" u="none" dirty="0">
                          <a:solidFill>
                            <a:schemeClr val="dk1"/>
                          </a:solidFill>
                          <a:latin typeface="+mn-lt"/>
                        </a:rPr>
                        <a:t>Day</a:t>
                      </a:r>
                      <a:r>
                        <a:rPr lang="en-US" sz="1400" b="0" u="none" baseline="0" dirty="0">
                          <a:solidFill>
                            <a:schemeClr val="dk1"/>
                          </a:solidFill>
                          <a:latin typeface="+mn-lt"/>
                        </a:rPr>
                        <a:t> 0</a:t>
                      </a:r>
                      <a:endParaRPr lang="en-US" sz="1400" b="0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50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70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60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40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62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76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58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54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400" b="0" u="none" dirty="0">
                          <a:solidFill>
                            <a:srgbClr val="000000"/>
                          </a:solidFill>
                          <a:latin typeface="+mn-lt"/>
                        </a:rPr>
                        <a:t>Day</a:t>
                      </a:r>
                      <a:r>
                        <a:rPr lang="en-US" sz="1400" b="0" u="non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32-74</a:t>
                      </a:r>
                      <a:endParaRPr lang="en-US" sz="1400" b="0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70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70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60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50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100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100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100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100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Slide Number Placeholder 4"/>
          <p:cNvSpPr txBox="1">
            <a:spLocks/>
          </p:cNvSpPr>
          <p:nvPr/>
        </p:nvSpPr>
        <p:spPr>
          <a:xfrm>
            <a:off x="6057900" y="4874095"/>
            <a:ext cx="1943100" cy="273844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7C669BC-1F8A-2F4F-96F5-BBC7CCE5C997}" type="slidenum">
              <a:rPr lang="en-US" sz="1350"/>
              <a:pPr algn="r"/>
              <a:t>30</a:t>
            </a:fld>
            <a:endParaRPr lang="en-US" sz="1350" dirty="0"/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1485900" y="84572"/>
            <a:ext cx="61722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Neutralizing antibody responses</a:t>
            </a:r>
            <a:br>
              <a:rPr lang="en-US" dirty="0"/>
            </a:br>
            <a:r>
              <a:rPr lang="en-US" dirty="0"/>
              <a:t>in Thai adolescents (N = 70)</a:t>
            </a:r>
          </a:p>
        </p:txBody>
      </p:sp>
      <p:graphicFrame>
        <p:nvGraphicFramePr>
          <p:cNvPr id="6" name="Table Placeholder 3"/>
          <p:cNvGraphicFramePr>
            <a:graphicFrameLocks/>
          </p:cNvGraphicFramePr>
          <p:nvPr>
            <p:extLst/>
          </p:nvPr>
        </p:nvGraphicFramePr>
        <p:xfrm>
          <a:off x="1362077" y="3188775"/>
          <a:ext cx="6439790" cy="16230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0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7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3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13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4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17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40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4365"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Placebo (N=20)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/>
                        <a:t>Vaccine (N=50)</a:t>
                      </a:r>
                      <a:endParaRPr lang="en-US" sz="1400" dirty="0"/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DEN1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DEN2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DEN3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DEN4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DEN1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DEN2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DEN3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DEN4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400" b="0" u="none" dirty="0">
                          <a:solidFill>
                            <a:schemeClr val="dk1"/>
                          </a:solidFill>
                          <a:latin typeface="+mn-lt"/>
                        </a:rPr>
                        <a:t>Day</a:t>
                      </a:r>
                      <a:r>
                        <a:rPr lang="en-US" sz="1400" b="0" u="none" baseline="0" dirty="0">
                          <a:solidFill>
                            <a:schemeClr val="dk1"/>
                          </a:solidFill>
                          <a:latin typeface="+mn-lt"/>
                        </a:rPr>
                        <a:t> 0</a:t>
                      </a:r>
                      <a:endParaRPr lang="en-US" sz="1400" b="0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54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21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9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21.8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57.7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20.6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11.5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400" b="0" u="none" dirty="0">
                          <a:solidFill>
                            <a:srgbClr val="000000"/>
                          </a:solidFill>
                          <a:latin typeface="+mn-lt"/>
                        </a:rPr>
                        <a:t>Day</a:t>
                      </a:r>
                      <a:r>
                        <a:rPr lang="en-US" sz="1400" b="0" u="non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32-74</a:t>
                      </a:r>
                      <a:endParaRPr lang="en-US" sz="1400" b="0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20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65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31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202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508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240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189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l"/>
                      <a:r>
                        <a:rPr lang="en-US" sz="1400" b="0" u="none" baseline="0" dirty="0">
                          <a:solidFill>
                            <a:srgbClr val="000000"/>
                          </a:solidFill>
                          <a:latin typeface="+mn-lt"/>
                        </a:rPr>
                        <a:t>Mean fold</a:t>
                      </a:r>
                    </a:p>
                    <a:p>
                      <a:pPr algn="l"/>
                      <a:r>
                        <a:rPr lang="en-US" sz="1400" b="0" u="none" baseline="0" dirty="0">
                          <a:solidFill>
                            <a:srgbClr val="000000"/>
                          </a:solidFill>
                          <a:latin typeface="+mn-lt"/>
                        </a:rPr>
                        <a:t>rise </a:t>
                      </a:r>
                      <a:r>
                        <a:rPr lang="en-US" sz="1100" b="0" u="none" baseline="0" dirty="0">
                          <a:solidFill>
                            <a:srgbClr val="000000"/>
                          </a:solidFill>
                          <a:latin typeface="+mn-lt"/>
                        </a:rPr>
                        <a:t>(indiv)</a:t>
                      </a:r>
                      <a:endParaRPr lang="en-US" sz="1100" b="0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1.4x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1.2x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1.5x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1.4x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7.8x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8.6x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11x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21.2x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25946" y="1112727"/>
            <a:ext cx="2807820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50" b="1" dirty="0"/>
              <a:t>% Seropositivity (PRNT</a:t>
            </a:r>
            <a:r>
              <a:rPr lang="en-US" sz="1650" b="1" baseline="-25000" dirty="0"/>
              <a:t>50</a:t>
            </a:r>
            <a:r>
              <a:rPr lang="en-US" sz="1650" b="1" dirty="0"/>
              <a:t> </a:t>
            </a:r>
            <a:r>
              <a:rPr lang="en-US" sz="1650" b="1" u="sng" dirty="0"/>
              <a:t>&gt;</a:t>
            </a:r>
            <a:r>
              <a:rPr lang="en-US" sz="1650" b="1" dirty="0"/>
              <a:t> 10)</a:t>
            </a:r>
            <a:endParaRPr lang="en-US" sz="1650" b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27979" y="2842602"/>
            <a:ext cx="2547236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50" b="1" dirty="0"/>
              <a:t>Neutralizing antibody GMT</a:t>
            </a:r>
            <a:endParaRPr lang="en-US" sz="165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6343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3"/>
          <p:cNvGraphicFramePr>
            <a:graphicFrameLocks/>
          </p:cNvGraphicFramePr>
          <p:nvPr>
            <p:extLst/>
          </p:nvPr>
        </p:nvGraphicFramePr>
        <p:xfrm>
          <a:off x="1371983" y="1475745"/>
          <a:ext cx="6441355" cy="113371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04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3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3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64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4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17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40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4365"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Placebo (N=8)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/>
                        <a:t>Vaccinees (N=16)</a:t>
                      </a:r>
                      <a:endParaRPr lang="en-US" sz="1400" dirty="0"/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897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dk1"/>
                          </a:solidFill>
                          <a:latin typeface="+mn-lt"/>
                        </a:rPr>
                        <a:t>Group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DEN1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DEN2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DEN3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DEN4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DEN1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DEN2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DEN3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DEN4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400" b="0" u="none" dirty="0">
                          <a:solidFill>
                            <a:schemeClr val="dk1"/>
                          </a:solidFill>
                          <a:latin typeface="+mn-lt"/>
                        </a:rPr>
                        <a:t>Day</a:t>
                      </a:r>
                      <a:r>
                        <a:rPr lang="en-US" sz="1400" b="0" u="none" baseline="0" dirty="0">
                          <a:solidFill>
                            <a:schemeClr val="dk1"/>
                          </a:solidFill>
                          <a:latin typeface="+mn-lt"/>
                        </a:rPr>
                        <a:t> 0</a:t>
                      </a:r>
                      <a:endParaRPr lang="en-US" sz="1400" b="0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63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50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63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50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25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19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19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13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400" b="0" u="none" dirty="0">
                          <a:solidFill>
                            <a:srgbClr val="000000"/>
                          </a:solidFill>
                          <a:latin typeface="+mn-lt"/>
                        </a:rPr>
                        <a:t>Day</a:t>
                      </a:r>
                      <a:r>
                        <a:rPr lang="en-US" sz="1400" b="0" u="non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32-74</a:t>
                      </a:r>
                      <a:endParaRPr lang="en-US" sz="1400" b="0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63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63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63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63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89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100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100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100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Slide Number Placeholder 4"/>
          <p:cNvSpPr txBox="1">
            <a:spLocks/>
          </p:cNvSpPr>
          <p:nvPr/>
        </p:nvSpPr>
        <p:spPr>
          <a:xfrm>
            <a:off x="6057900" y="4874095"/>
            <a:ext cx="1943100" cy="273844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7C669BC-1F8A-2F4F-96F5-BBC7CCE5C997}" type="slidenum">
              <a:rPr lang="en-US" sz="1350"/>
              <a:pPr algn="r"/>
              <a:t>31</a:t>
            </a:fld>
            <a:endParaRPr lang="en-US" sz="1350" dirty="0"/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1485900" y="84572"/>
            <a:ext cx="61722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Neutralizing antibody responses</a:t>
            </a:r>
            <a:br>
              <a:rPr lang="en-US" dirty="0"/>
            </a:br>
            <a:r>
              <a:rPr lang="en-US" dirty="0"/>
              <a:t>in Thai children (N = 26)</a:t>
            </a:r>
          </a:p>
        </p:txBody>
      </p:sp>
      <p:graphicFrame>
        <p:nvGraphicFramePr>
          <p:cNvPr id="6" name="Table Placeholder 3"/>
          <p:cNvGraphicFramePr>
            <a:graphicFrameLocks/>
          </p:cNvGraphicFramePr>
          <p:nvPr>
            <p:extLst/>
          </p:nvPr>
        </p:nvGraphicFramePr>
        <p:xfrm>
          <a:off x="1362077" y="3188775"/>
          <a:ext cx="6439790" cy="16230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0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7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3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13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4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17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40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4365"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Placebo (N=8)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/>
                        <a:t>Vaccine (N=16)</a:t>
                      </a:r>
                      <a:endParaRPr lang="en-US" sz="1400" dirty="0"/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DEN1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DEN2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DEN3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DEN4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DEN1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DEN2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DEN3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DEN4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400" b="0" u="none" dirty="0">
                          <a:solidFill>
                            <a:schemeClr val="dk1"/>
                          </a:solidFill>
                          <a:latin typeface="+mn-lt"/>
                        </a:rPr>
                        <a:t>Day</a:t>
                      </a:r>
                      <a:r>
                        <a:rPr lang="en-US" sz="1400" b="0" u="none" baseline="0" dirty="0">
                          <a:solidFill>
                            <a:schemeClr val="dk1"/>
                          </a:solidFill>
                          <a:latin typeface="+mn-lt"/>
                        </a:rPr>
                        <a:t> 0</a:t>
                      </a:r>
                      <a:endParaRPr lang="en-US" sz="1400" b="0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33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24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6.2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5.5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5.3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400" b="0" u="none" dirty="0">
                          <a:solidFill>
                            <a:srgbClr val="000000"/>
                          </a:solidFill>
                          <a:latin typeface="+mn-lt"/>
                        </a:rPr>
                        <a:t>Day</a:t>
                      </a:r>
                      <a:r>
                        <a:rPr lang="en-US" sz="1400" b="0" u="non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32-74</a:t>
                      </a:r>
                      <a:endParaRPr lang="en-US" sz="1400" b="0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63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51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50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22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53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251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155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259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l"/>
                      <a:r>
                        <a:rPr lang="en-US" sz="1400" b="0" u="none" baseline="0" dirty="0">
                          <a:solidFill>
                            <a:srgbClr val="000000"/>
                          </a:solidFill>
                          <a:latin typeface="+mn-lt"/>
                        </a:rPr>
                        <a:t>Mean fold</a:t>
                      </a:r>
                    </a:p>
                    <a:p>
                      <a:pPr algn="l"/>
                      <a:r>
                        <a:rPr lang="en-US" sz="1400" b="0" u="none" baseline="0" dirty="0">
                          <a:solidFill>
                            <a:srgbClr val="000000"/>
                          </a:solidFill>
                          <a:latin typeface="+mn-lt"/>
                        </a:rPr>
                        <a:t>rise </a:t>
                      </a:r>
                      <a:r>
                        <a:rPr lang="en-US" sz="1100" b="0" u="none" baseline="0" dirty="0">
                          <a:solidFill>
                            <a:srgbClr val="000000"/>
                          </a:solidFill>
                          <a:latin typeface="+mn-lt"/>
                        </a:rPr>
                        <a:t>(indiv)</a:t>
                      </a:r>
                      <a:endParaRPr lang="en-US" sz="1100" b="0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2.3x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3.5x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2.1x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1.8x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5.2x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40.3x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28.1x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49.0x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25946" y="1112727"/>
            <a:ext cx="2807820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50" b="1" dirty="0"/>
              <a:t>% Seropositivity (PRNT</a:t>
            </a:r>
            <a:r>
              <a:rPr lang="en-US" sz="1650" b="1" baseline="-25000" dirty="0"/>
              <a:t>50</a:t>
            </a:r>
            <a:r>
              <a:rPr lang="en-US" sz="1650" b="1" dirty="0"/>
              <a:t> </a:t>
            </a:r>
            <a:r>
              <a:rPr lang="en-US" sz="1650" b="1" u="sng" dirty="0"/>
              <a:t>&gt;</a:t>
            </a:r>
            <a:r>
              <a:rPr lang="en-US" sz="1650" b="1" dirty="0"/>
              <a:t> 10)</a:t>
            </a:r>
            <a:endParaRPr lang="en-US" sz="1650" b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27979" y="2842602"/>
            <a:ext cx="2547236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50" b="1" dirty="0"/>
              <a:t>Neutralizing antibody GMT</a:t>
            </a:r>
            <a:endParaRPr lang="en-US" sz="165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4164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3"/>
          <p:cNvGraphicFramePr>
            <a:graphicFrameLocks/>
          </p:cNvGraphicFramePr>
          <p:nvPr>
            <p:extLst/>
          </p:nvPr>
        </p:nvGraphicFramePr>
        <p:xfrm>
          <a:off x="1371983" y="1475745"/>
          <a:ext cx="6441355" cy="113371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04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3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3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64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4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17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40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4365"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Placebo (N=20)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/>
                        <a:t>Vaccinees (N=50)</a:t>
                      </a:r>
                      <a:endParaRPr lang="en-US" sz="1400" dirty="0"/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897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dk1"/>
                          </a:solidFill>
                          <a:latin typeface="+mn-lt"/>
                        </a:rPr>
                        <a:t>Group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DEN1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DEN2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DEN3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DEN4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DEN1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DEN2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DEN3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DEN4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400" b="0" u="none" dirty="0">
                          <a:solidFill>
                            <a:schemeClr val="dk1"/>
                          </a:solidFill>
                          <a:latin typeface="+mn-lt"/>
                        </a:rPr>
                        <a:t>Day</a:t>
                      </a:r>
                      <a:r>
                        <a:rPr lang="en-US" sz="1400" b="0" u="none" baseline="0" dirty="0">
                          <a:solidFill>
                            <a:schemeClr val="dk1"/>
                          </a:solidFill>
                          <a:latin typeface="+mn-lt"/>
                        </a:rPr>
                        <a:t> 0</a:t>
                      </a:r>
                      <a:endParaRPr lang="en-US" sz="1400" b="0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20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18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22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16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400" b="0" u="none" dirty="0">
                          <a:solidFill>
                            <a:srgbClr val="000000"/>
                          </a:solidFill>
                          <a:latin typeface="+mn-lt"/>
                        </a:rPr>
                        <a:t>Day</a:t>
                      </a:r>
                      <a:r>
                        <a:rPr lang="en-US" sz="1400" b="0" u="non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32-74</a:t>
                      </a:r>
                      <a:endParaRPr lang="en-US" sz="1400" b="0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20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76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100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96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96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Slide Number Placeholder 4"/>
          <p:cNvSpPr txBox="1">
            <a:spLocks/>
          </p:cNvSpPr>
          <p:nvPr/>
        </p:nvSpPr>
        <p:spPr>
          <a:xfrm>
            <a:off x="6057900" y="4874095"/>
            <a:ext cx="1943100" cy="273844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7C669BC-1F8A-2F4F-96F5-BBC7CCE5C997}" type="slidenum">
              <a:rPr lang="en-US" sz="1350"/>
              <a:pPr algn="r"/>
              <a:t>32</a:t>
            </a:fld>
            <a:endParaRPr lang="en-US" sz="1350" dirty="0"/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1485900" y="84572"/>
            <a:ext cx="61722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Neutralizing antibody responses</a:t>
            </a:r>
            <a:br>
              <a:rPr lang="en-US" dirty="0"/>
            </a:br>
            <a:r>
              <a:rPr lang="en-US" dirty="0"/>
              <a:t>in Thai young children (N = 70)</a:t>
            </a:r>
          </a:p>
        </p:txBody>
      </p:sp>
      <p:graphicFrame>
        <p:nvGraphicFramePr>
          <p:cNvPr id="6" name="Table Placeholder 3"/>
          <p:cNvGraphicFramePr>
            <a:graphicFrameLocks/>
          </p:cNvGraphicFramePr>
          <p:nvPr>
            <p:extLst/>
          </p:nvPr>
        </p:nvGraphicFramePr>
        <p:xfrm>
          <a:off x="1362077" y="3188775"/>
          <a:ext cx="6439790" cy="16230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0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7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3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13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4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17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40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4365"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Placebo (N=20)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/>
                        <a:t>Vaccine (N=50)</a:t>
                      </a:r>
                      <a:endParaRPr lang="en-US" sz="1400" dirty="0"/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DEN1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DEN2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DEN3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DEN4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DEN1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DEN2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DEN3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DEN4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400" b="0" u="none" dirty="0">
                          <a:solidFill>
                            <a:schemeClr val="dk1"/>
                          </a:solidFill>
                          <a:latin typeface="+mn-lt"/>
                        </a:rPr>
                        <a:t>Day</a:t>
                      </a:r>
                      <a:r>
                        <a:rPr lang="en-US" sz="1400" b="0" u="none" baseline="0" dirty="0">
                          <a:solidFill>
                            <a:schemeClr val="dk1"/>
                          </a:solidFill>
                          <a:latin typeface="+mn-lt"/>
                        </a:rPr>
                        <a:t> 0</a:t>
                      </a:r>
                      <a:endParaRPr lang="en-US" sz="1400" b="0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6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4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400" b="0" u="none" dirty="0">
                          <a:solidFill>
                            <a:srgbClr val="000000"/>
                          </a:solidFill>
                          <a:latin typeface="+mn-lt"/>
                        </a:rPr>
                        <a:t>Day</a:t>
                      </a:r>
                      <a:r>
                        <a:rPr lang="en-US" sz="1400" b="0" u="non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32-74</a:t>
                      </a:r>
                      <a:endParaRPr lang="en-US" sz="1400" b="0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6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45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212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89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141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l"/>
                      <a:r>
                        <a:rPr lang="en-US" sz="1400" b="0" u="none" baseline="0" dirty="0">
                          <a:solidFill>
                            <a:srgbClr val="000000"/>
                          </a:solidFill>
                          <a:latin typeface="+mn-lt"/>
                        </a:rPr>
                        <a:t>Mean fold</a:t>
                      </a:r>
                    </a:p>
                    <a:p>
                      <a:pPr algn="l"/>
                      <a:r>
                        <a:rPr lang="en-US" sz="1400" b="0" u="none" baseline="0" dirty="0">
                          <a:solidFill>
                            <a:srgbClr val="000000"/>
                          </a:solidFill>
                          <a:latin typeface="+mn-lt"/>
                        </a:rPr>
                        <a:t>rise </a:t>
                      </a:r>
                      <a:r>
                        <a:rPr lang="en-US" sz="1100" b="0" u="none" baseline="0" dirty="0">
                          <a:solidFill>
                            <a:srgbClr val="000000"/>
                          </a:solidFill>
                          <a:latin typeface="+mn-lt"/>
                        </a:rPr>
                        <a:t>(indiv)</a:t>
                      </a:r>
                      <a:endParaRPr lang="en-US" sz="1100" b="0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1.2x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1.1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1.0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1.0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7.6x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41.0x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20.4x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33.3x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25946" y="1112727"/>
            <a:ext cx="2807820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50" b="1" dirty="0"/>
              <a:t>% Seropositivity (PRNT</a:t>
            </a:r>
            <a:r>
              <a:rPr lang="en-US" sz="1650" b="1" baseline="-25000" dirty="0"/>
              <a:t>50</a:t>
            </a:r>
            <a:r>
              <a:rPr lang="en-US" sz="1650" b="1" dirty="0"/>
              <a:t> </a:t>
            </a:r>
            <a:r>
              <a:rPr lang="en-US" sz="1650" b="1" u="sng" dirty="0"/>
              <a:t>&gt;</a:t>
            </a:r>
            <a:r>
              <a:rPr lang="en-US" sz="1650" b="1" dirty="0"/>
              <a:t> 10)</a:t>
            </a:r>
            <a:endParaRPr lang="en-US" sz="1650" b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27979" y="2842602"/>
            <a:ext cx="2547236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50" b="1" dirty="0"/>
              <a:t>Neutralizing antibody GMT</a:t>
            </a:r>
            <a:endParaRPr lang="en-US" sz="165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0020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7484938"/>
              </p:ext>
            </p:extLst>
          </p:nvPr>
        </p:nvGraphicFramePr>
        <p:xfrm>
          <a:off x="393971" y="2073996"/>
          <a:ext cx="8025319" cy="191095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963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52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5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08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28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75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97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26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4365"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/>
                        <a:t>Sero</a:t>
                      </a:r>
                      <a:r>
                        <a:rPr lang="en-US" sz="1400" dirty="0"/>
                        <a:t>-naive </a:t>
                      </a:r>
                      <a:r>
                        <a:rPr lang="en-US" sz="1400" dirty="0" err="1"/>
                        <a:t>vaccinees</a:t>
                      </a:r>
                      <a:r>
                        <a:rPr lang="en-US" sz="1400" dirty="0"/>
                        <a:t> (n=43)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err="1"/>
                        <a:t>Sero</a:t>
                      </a:r>
                      <a:r>
                        <a:rPr lang="en-US" sz="1400" baseline="0" dirty="0"/>
                        <a:t>-positive (n=117)</a:t>
                      </a:r>
                      <a:endParaRPr lang="en-US" sz="1400" dirty="0"/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897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dk1"/>
                          </a:solidFill>
                          <a:latin typeface="+mn-lt"/>
                        </a:rPr>
                        <a:t>Group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DEN1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DEN2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DEN3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DEN4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DEN1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DEN2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DEN3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DEN4</a:t>
                      </a:r>
                      <a:endParaRPr lang="en-US" sz="1400" b="1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400" b="0" u="none" dirty="0">
                          <a:solidFill>
                            <a:schemeClr val="dk1"/>
                          </a:solidFill>
                          <a:latin typeface="+mn-lt"/>
                        </a:rPr>
                        <a:t>Day</a:t>
                      </a:r>
                      <a:r>
                        <a:rPr lang="en-US" sz="1400" b="0" u="none" baseline="0" dirty="0">
                          <a:solidFill>
                            <a:schemeClr val="dk1"/>
                          </a:solidFill>
                          <a:latin typeface="+mn-lt"/>
                        </a:rPr>
                        <a:t> 0</a:t>
                      </a:r>
                      <a:endParaRPr lang="en-US" sz="1400" b="0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82.1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90.1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72.6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71.8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l"/>
                      <a:r>
                        <a:rPr lang="en-US" sz="1400" b="0" u="none" dirty="0">
                          <a:solidFill>
                            <a:srgbClr val="000000"/>
                          </a:solidFill>
                          <a:latin typeface="+mn-lt"/>
                        </a:rPr>
                        <a:t>Day</a:t>
                      </a:r>
                      <a:r>
                        <a:rPr lang="en-US" sz="1400" b="0" u="non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32-74</a:t>
                      </a:r>
                      <a:endParaRPr lang="en-US" sz="1400" b="0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77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100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97.7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97.7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98.3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100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99.1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rgbClr val="000000"/>
                          </a:solidFill>
                        </a:rPr>
                        <a:t>99.1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dirty="0">
                          <a:solidFill>
                            <a:schemeClr val="bg1"/>
                          </a:solidFill>
                          <a:latin typeface="+mn-lt"/>
                        </a:rPr>
                        <a:t>TETRA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chemeClr val="bg1"/>
                          </a:solidFill>
                        </a:rPr>
                        <a:t>TRI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chemeClr val="bg1"/>
                          </a:solidFill>
                        </a:rPr>
                        <a:t>BI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chemeClr val="bg1"/>
                          </a:solidFill>
                        </a:rPr>
                        <a:t>MONO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dirty="0">
                          <a:solidFill>
                            <a:schemeClr val="bg1"/>
                          </a:solidFill>
                          <a:latin typeface="+mn-lt"/>
                        </a:rPr>
                        <a:t>TETRA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chemeClr val="bg1"/>
                          </a:solidFill>
                        </a:rPr>
                        <a:t>TRI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chemeClr val="bg1"/>
                          </a:solidFill>
                        </a:rPr>
                        <a:t>BI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>
                          <a:solidFill>
                            <a:schemeClr val="bg1"/>
                          </a:solidFill>
                        </a:rPr>
                        <a:t>MONO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65">
                <a:tc>
                  <a:txBody>
                    <a:bodyPr/>
                    <a:lstStyle/>
                    <a:p>
                      <a:pPr algn="ctr"/>
                      <a:endParaRPr lang="en-US" sz="1400" b="0" u="non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31  </a:t>
                      </a:r>
                    </a:p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(72.1%)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11</a:t>
                      </a:r>
                    </a:p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(97.7%)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 </a:t>
                      </a:r>
                    </a:p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(100%)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0" baseline="0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114</a:t>
                      </a:r>
                    </a:p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 (97.4%)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(99.2%)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1 </a:t>
                      </a:r>
                    </a:p>
                    <a:p>
                      <a:pPr algn="ctr"/>
                      <a:r>
                        <a:rPr lang="en-US" sz="1400" b="0" baseline="0" dirty="0">
                          <a:solidFill>
                            <a:srgbClr val="000000"/>
                          </a:solidFill>
                        </a:rPr>
                        <a:t>(100%)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0" baseline="0" dirty="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Slide Number Placeholder 4"/>
          <p:cNvSpPr txBox="1">
            <a:spLocks/>
          </p:cNvSpPr>
          <p:nvPr/>
        </p:nvSpPr>
        <p:spPr>
          <a:xfrm>
            <a:off x="6057900" y="4874095"/>
            <a:ext cx="1943100" cy="273844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C7C669BC-1F8A-2F4F-96F5-BBC7CCE5C997}" type="slidenum">
              <a:rPr lang="en-US" sz="1350"/>
              <a:pPr algn="r"/>
              <a:t>33</a:t>
            </a:fld>
            <a:endParaRPr lang="en-US" sz="1350" dirty="0"/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1415926" y="283539"/>
            <a:ext cx="6585074" cy="85725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Seropositivity</a:t>
            </a:r>
            <a:r>
              <a:rPr lang="en-US" dirty="0"/>
              <a:t> post-vaccination in those </a:t>
            </a:r>
            <a:r>
              <a:rPr lang="en-US" dirty="0" err="1"/>
              <a:t>seronaive</a:t>
            </a:r>
            <a:r>
              <a:rPr lang="en-US" dirty="0"/>
              <a:t> &amp; seropositive at baseline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25946" y="1710978"/>
            <a:ext cx="2807820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50" b="1" dirty="0"/>
              <a:t>% Seropositivity (PRNT</a:t>
            </a:r>
            <a:r>
              <a:rPr lang="en-US" sz="1650" b="1" baseline="-25000" dirty="0"/>
              <a:t>50</a:t>
            </a:r>
            <a:r>
              <a:rPr lang="en-US" sz="1650" b="1" dirty="0"/>
              <a:t> </a:t>
            </a:r>
            <a:r>
              <a:rPr lang="en-US" sz="1650" b="1" u="sng" dirty="0"/>
              <a:t>&gt;</a:t>
            </a:r>
            <a:r>
              <a:rPr lang="en-US" sz="1650" b="1" dirty="0"/>
              <a:t> 10)</a:t>
            </a:r>
            <a:endParaRPr lang="en-US" sz="165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7099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1581151" y="237742"/>
            <a:ext cx="5918597" cy="738915"/>
            <a:chOff x="368" y="263"/>
            <a:chExt cx="4971" cy="944"/>
          </a:xfrm>
        </p:grpSpPr>
        <p:sp>
          <p:nvSpPr>
            <p:cNvPr id="6" name="Rectangle 13"/>
            <p:cNvSpPr>
              <a:spLocks noChangeArrowheads="1"/>
            </p:cNvSpPr>
            <p:nvPr/>
          </p:nvSpPr>
          <p:spPr bwMode="auto">
            <a:xfrm>
              <a:off x="368" y="263"/>
              <a:ext cx="4971" cy="9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100" b="1" dirty="0">
                  <a:solidFill>
                    <a:srgbClr val="143E92"/>
                  </a:solidFill>
                  <a:ea typeface="ＭＳ Ｐゴシック" pitchFamily="-97" charset="-128"/>
                  <a:cs typeface="ＭＳ Ｐゴシック" pitchFamily="-97" charset="-128"/>
                </a:rPr>
                <a:t>Adverse event profile for adults</a:t>
              </a:r>
            </a:p>
            <a:p>
              <a:pPr algn="ctr"/>
              <a:r>
                <a:rPr lang="en-US" sz="2100" b="1" dirty="0">
                  <a:solidFill>
                    <a:srgbClr val="143E92"/>
                  </a:solidFill>
                  <a:ea typeface="ＭＳ Ｐゴシック" pitchFamily="-97" charset="-128"/>
                  <a:cs typeface="ＭＳ Ｐゴシック" pitchFamily="-97" charset="-128"/>
                </a:rPr>
                <a:t>(dose one)</a:t>
              </a:r>
            </a:p>
          </p:txBody>
        </p:sp>
        <p:sp>
          <p:nvSpPr>
            <p:cNvPr id="7" name="Rectangle 15"/>
            <p:cNvSpPr>
              <a:spLocks noChangeArrowheads="1"/>
            </p:cNvSpPr>
            <p:nvPr/>
          </p:nvSpPr>
          <p:spPr bwMode="auto">
            <a:xfrm>
              <a:off x="448" y="430"/>
              <a:ext cx="4847" cy="31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 sz="1013" dirty="0">
                <a:solidFill>
                  <a:srgbClr val="0070C0"/>
                </a:solidFill>
              </a:endParaRPr>
            </a:p>
          </p:txBody>
        </p:sp>
      </p:grp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1389907" y="1826466"/>
          <a:ext cx="6452741" cy="2513155"/>
        </p:xfrm>
        <a:graphic>
          <a:graphicData uri="http://schemas.openxmlformats.org/drawingml/2006/table">
            <a:tbl>
              <a:tblPr/>
              <a:tblGrid>
                <a:gridCol w="525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0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5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2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05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80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9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00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818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27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818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81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045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045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818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192818"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Frequency of indicated AE (%)</a:t>
                      </a:r>
                    </a:p>
                  </a:txBody>
                  <a:tcPr marL="9546" marR="9546" marT="95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0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Treatment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reporting</a:t>
                      </a:r>
                    </a:p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AE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ALT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Arth-ralgia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Rash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Fatigue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Fever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Head-ache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 erythema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</a:t>
                      </a:r>
                    </a:p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pain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Leuko-cytosis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Myalgia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Neutro-penia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Photo-phobia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Retro-orbital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4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4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4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Placebo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1490">
                <a:tc gridSpan="3"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1490">
                <a:tc gridSpan="3"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149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Comparison</a:t>
                      </a:r>
                      <a:r>
                        <a:rPr lang="en-US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with placebo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291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P-value* for 003</a:t>
                      </a:r>
                    </a:p>
                  </a:txBody>
                  <a:tcPr marL="9546" marR="9546" marT="95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0.059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0.192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643">
                <a:tc gridSpan="2"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P-value* for 005</a:t>
                      </a:r>
                    </a:p>
                  </a:txBody>
                  <a:tcPr marL="9546" marR="9546" marT="95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0.020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0.003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643">
                <a:tc gridSpan="2"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46" marR="9546" marT="95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643">
                <a:tc gridSpan="2"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003 vs 005</a:t>
                      </a:r>
                    </a:p>
                  </a:txBody>
                  <a:tcPr marL="9546" marR="9546" marT="95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643">
                <a:tc gridSpan="2"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P-value*</a:t>
                      </a:r>
                    </a:p>
                  </a:txBody>
                  <a:tcPr marL="9546" marR="9546" marT="95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0.039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286">
                <a:tc gridSpan="3"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 Fisher Exact test – Two</a:t>
                      </a:r>
                      <a:r>
                        <a:rPr lang="en-US" sz="7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tailed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Data only for vaccine-related AE’s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30837" y="1524924"/>
            <a:ext cx="1843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Adults (18 – 50 years old):</a:t>
            </a:r>
          </a:p>
        </p:txBody>
      </p:sp>
    </p:spTree>
    <p:extLst>
      <p:ext uri="{BB962C8B-B14F-4D97-AF65-F5344CB8AC3E}">
        <p14:creationId xmlns:p14="http://schemas.microsoft.com/office/powerpoint/2010/main" val="11499886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1581151" y="-15215"/>
            <a:ext cx="5918597" cy="738915"/>
            <a:chOff x="368" y="263"/>
            <a:chExt cx="4971" cy="944"/>
          </a:xfrm>
        </p:grpSpPr>
        <p:sp>
          <p:nvSpPr>
            <p:cNvPr id="6" name="Rectangle 13"/>
            <p:cNvSpPr>
              <a:spLocks noChangeArrowheads="1"/>
            </p:cNvSpPr>
            <p:nvPr/>
          </p:nvSpPr>
          <p:spPr bwMode="auto">
            <a:xfrm>
              <a:off x="368" y="263"/>
              <a:ext cx="4971" cy="9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100" b="1" dirty="0">
                  <a:solidFill>
                    <a:srgbClr val="143E92"/>
                  </a:solidFill>
                  <a:ea typeface="ＭＳ Ｐゴシック" pitchFamily="-97" charset="-128"/>
                  <a:cs typeface="ＭＳ Ｐゴシック" pitchFamily="-97" charset="-128"/>
                </a:rPr>
                <a:t>Adverse event profile for adolescents and children</a:t>
              </a:r>
            </a:p>
            <a:p>
              <a:pPr algn="ctr"/>
              <a:r>
                <a:rPr lang="en-US" sz="2100" b="1" dirty="0">
                  <a:solidFill>
                    <a:srgbClr val="143E92"/>
                  </a:solidFill>
                  <a:ea typeface="ＭＳ Ｐゴシック" pitchFamily="-97" charset="-128"/>
                  <a:cs typeface="ＭＳ Ｐゴシック" pitchFamily="-97" charset="-128"/>
                </a:rPr>
                <a:t>(one dose)</a:t>
              </a:r>
            </a:p>
          </p:txBody>
        </p:sp>
        <p:sp>
          <p:nvSpPr>
            <p:cNvPr id="7" name="Rectangle 15"/>
            <p:cNvSpPr>
              <a:spLocks noChangeArrowheads="1"/>
            </p:cNvSpPr>
            <p:nvPr/>
          </p:nvSpPr>
          <p:spPr bwMode="auto">
            <a:xfrm>
              <a:off x="448" y="430"/>
              <a:ext cx="4847" cy="31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 sz="1013" dirty="0"/>
            </a:p>
          </p:txBody>
        </p:sp>
      </p:grp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333736" y="919344"/>
          <a:ext cx="6452741" cy="1050216"/>
        </p:xfrm>
        <a:graphic>
          <a:graphicData uri="http://schemas.openxmlformats.org/drawingml/2006/table">
            <a:tbl>
              <a:tblPr/>
              <a:tblGrid>
                <a:gridCol w="525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0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5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2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05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80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9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00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818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27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818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81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045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045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818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192818"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Frequency of indicated AE (%)</a:t>
                      </a:r>
                    </a:p>
                  </a:txBody>
                  <a:tcPr marL="9546" marR="9546" marT="95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0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Treatment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reporting</a:t>
                      </a:r>
                    </a:p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AE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ALT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Arth-ralgia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Rash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Fatigue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Fever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Head-ache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 erythema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</a:t>
                      </a:r>
                    </a:p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pain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Leuko-cytosis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Myalgia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Neutro-penia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Photo-phobia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Retro-orbital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4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4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Placebo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706">
                <a:tc gridSpan="3"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70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P-value* </a:t>
                      </a:r>
                    </a:p>
                  </a:txBody>
                  <a:tcPr marL="9546" marR="9546" marT="95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0.560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0.180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0.262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0.122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0.359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0.274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0.487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0.493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0.573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0.743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277567" y="683979"/>
            <a:ext cx="2204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Adolescents (13 – 17 years old):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389907" y="2428090"/>
          <a:ext cx="6452741" cy="1050216"/>
        </p:xfrm>
        <a:graphic>
          <a:graphicData uri="http://schemas.openxmlformats.org/drawingml/2006/table">
            <a:tbl>
              <a:tblPr/>
              <a:tblGrid>
                <a:gridCol w="525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0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5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2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05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80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9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00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818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27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818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81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045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045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818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192818"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Frequency of indicated AE (%)</a:t>
                      </a:r>
                    </a:p>
                  </a:txBody>
                  <a:tcPr marL="9546" marR="9546" marT="95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0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Treatment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reporting</a:t>
                      </a:r>
                    </a:p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AE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ALT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Arth-ralgia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Rash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Fatigue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Fever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Head-ache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 erythema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</a:t>
                      </a:r>
                    </a:p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pain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Leuko-cytosis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Myalgia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Neutro-penia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Photo-phobia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Retro-orbital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4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4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Placebo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706">
                <a:tc gridSpan="3"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70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P-value* </a:t>
                      </a:r>
                    </a:p>
                  </a:txBody>
                  <a:tcPr marL="9546" marR="9546" marT="95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0.589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0.619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0.027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1.000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1.000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1.000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1.000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0.322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1.000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0.424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1.000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0.493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0.213</a:t>
                      </a:r>
                    </a:p>
                  </a:txBody>
                  <a:tcPr marL="9476" marR="9476" marT="94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333738" y="2188875"/>
            <a:ext cx="22664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Older children (5 – 12 years old):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389907" y="3925488"/>
          <a:ext cx="6435801" cy="1050216"/>
        </p:xfrm>
        <a:graphic>
          <a:graphicData uri="http://schemas.openxmlformats.org/drawingml/2006/table">
            <a:tbl>
              <a:tblPr/>
              <a:tblGrid>
                <a:gridCol w="525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8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2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05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80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9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00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818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27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818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48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045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045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5818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192818"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Frequency of indicated AE (%)</a:t>
                      </a:r>
                    </a:p>
                  </a:txBody>
                  <a:tcPr marL="9546" marR="9546" marT="95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49" marR="10249" marT="102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0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Treatment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reporting</a:t>
                      </a:r>
                    </a:p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AE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ALT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Anemia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Rash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Dec.</a:t>
                      </a:r>
                    </a:p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activity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Fever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Head-ache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 erythema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</a:t>
                      </a:r>
                    </a:p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pain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Leuko-cytosis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Fussi-</a:t>
                      </a:r>
                    </a:p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Neutro-penia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Loss</a:t>
                      </a: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of</a:t>
                      </a:r>
                    </a:p>
                    <a:p>
                      <a:pPr algn="ctr" fontAlgn="b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appetite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Vomiting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4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4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Placebo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706">
                <a:tc gridSpan="3"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46" marR="9546" marT="95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70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P-value* </a:t>
                      </a:r>
                    </a:p>
                  </a:txBody>
                  <a:tcPr marL="9546" marR="9546" marT="95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333736" y="3691655"/>
            <a:ext cx="23517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Younger children (1 – 4 years old):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25333" y="4967247"/>
            <a:ext cx="1443024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* </a:t>
            </a:r>
            <a:r>
              <a:rPr lang="en-US" sz="750" dirty="0">
                <a:solidFill>
                  <a:srgbClr val="000000"/>
                </a:solidFill>
              </a:rPr>
              <a:t> Fisher Exact test – Two tailed</a:t>
            </a:r>
            <a:r>
              <a:rPr lang="en-US" sz="75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09926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DEN-01-IB: Systemic Adverse Reactions</a:t>
            </a:r>
            <a:br>
              <a:rPr lang="en-US" b="1" dirty="0"/>
            </a:br>
            <a:r>
              <a:rPr lang="en-US" sz="1500" dirty="0"/>
              <a:t>Safety results up to </a:t>
            </a:r>
            <a:r>
              <a:rPr lang="en-US" altLang="pt-BR" sz="1500" dirty="0"/>
              <a:t>21 days after vaccination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9" name="Espaço Reservado para Conteúdo 8"/>
          <p:cNvGraphicFramePr>
            <a:graphicFrameLocks noGrp="1"/>
          </p:cNvGraphicFramePr>
          <p:nvPr>
            <p:ph idx="1"/>
            <p:extLst/>
          </p:nvPr>
        </p:nvGraphicFramePr>
        <p:xfrm>
          <a:off x="1438155" y="1369767"/>
          <a:ext cx="6146159" cy="1319444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956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99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3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7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14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6110">
                <a:tc>
                  <a:txBody>
                    <a:bodyPr/>
                    <a:lstStyle/>
                    <a:p>
                      <a:endParaRPr lang="en-US" sz="1000" noProof="0" dirty="0">
                        <a:solidFill>
                          <a:srgbClr val="2D4C1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R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noProof="0" dirty="0">
                          <a:solidFill>
                            <a:srgbClr val="2D4C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 marL="68580" marR="68580" marT="34290" marB="34290" anchor="ctr">
                    <a:lnL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Rash</a:t>
                      </a:r>
                    </a:p>
                  </a:txBody>
                  <a:tcPr marL="68580" marR="68580" marT="34290" marB="34290" anchor="ctr">
                    <a:solidFill>
                      <a:srgbClr val="7BC24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Headache</a:t>
                      </a:r>
                    </a:p>
                  </a:txBody>
                  <a:tcPr marL="68580" marR="68580" marT="34290" marB="34290" anchor="ctr">
                    <a:solidFill>
                      <a:srgbClr val="7BC24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Myalgia </a:t>
                      </a:r>
                    </a:p>
                  </a:txBody>
                  <a:tcPr marL="68580" marR="68580" marT="34290" marB="34290" anchor="ctr">
                    <a:solidFill>
                      <a:srgbClr val="7BC24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Arthralgia</a:t>
                      </a:r>
                    </a:p>
                  </a:txBody>
                  <a:tcPr marL="68580" marR="68580" marT="34290" marB="34290" anchor="ctr">
                    <a:solidFill>
                      <a:srgbClr val="7BC24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 pain</a:t>
                      </a:r>
                    </a:p>
                  </a:txBody>
                  <a:tcPr marL="68580" marR="68580" marT="34290" marB="34290" anchor="ctr">
                    <a:solidFill>
                      <a:srgbClr val="7BC2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778">
                <a:tc>
                  <a:txBody>
                    <a:bodyPr/>
                    <a:lstStyle/>
                    <a:p>
                      <a:r>
                        <a:rPr lang="en-US" sz="1000" b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Brazil</a:t>
                      </a:r>
                    </a:p>
                  </a:txBody>
                  <a:tcPr marL="68580" marR="68580" marT="34290" marB="34290"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68580" marR="68580" marT="34290" marB="34290" anchor="ctr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rgbClr val="2D4C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70.0%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rgbClr val="2D4C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50.3%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rgbClr val="2D4C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20.0%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7.5%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778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</a:t>
                      </a:r>
                    </a:p>
                  </a:txBody>
                  <a:tcPr marL="68580" marR="68580" marT="34290" marB="34290"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68580" marR="68580" marT="34290" marB="34290" anchor="ctr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rgbClr val="2D4C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55.0%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rgbClr val="2D4C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45.0%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rgbClr val="2D4C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5.0%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778">
                <a:tc>
                  <a:txBody>
                    <a:bodyPr/>
                    <a:lstStyle/>
                    <a:p>
                      <a:r>
                        <a:rPr lang="en-US" sz="10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</a:t>
                      </a:r>
                      <a:r>
                        <a:rPr lang="en-US" sz="1000" baseline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10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0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rgbClr val="2D4C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rgbClr val="2D4C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0.699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rgbClr val="2D4C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0.300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0.717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tângulo 9"/>
          <p:cNvSpPr/>
          <p:nvPr/>
        </p:nvSpPr>
        <p:spPr>
          <a:xfrm>
            <a:off x="2905245" y="947570"/>
            <a:ext cx="4679067" cy="400050"/>
          </a:xfrm>
          <a:prstGeom prst="rect">
            <a:avLst/>
          </a:prstGeom>
          <a:solidFill>
            <a:srgbClr val="7BC24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13" b="1" dirty="0">
                <a:solidFill>
                  <a:srgbClr val="2D4C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Dengue-naïve adult participants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2905245" y="3050132"/>
            <a:ext cx="4679067" cy="40005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13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Dengue-exposed adult participants</a:t>
            </a:r>
          </a:p>
        </p:txBody>
      </p:sp>
      <p:graphicFrame>
        <p:nvGraphicFramePr>
          <p:cNvPr id="8" name="Espaço Reservado para Conteúdo 8"/>
          <p:cNvGraphicFramePr>
            <a:graphicFrameLocks/>
          </p:cNvGraphicFramePr>
          <p:nvPr>
            <p:extLst/>
          </p:nvPr>
        </p:nvGraphicFramePr>
        <p:xfrm>
          <a:off x="1438155" y="3450181"/>
          <a:ext cx="6146159" cy="1634988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956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99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3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7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14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7609">
                <a:tc>
                  <a:txBody>
                    <a:bodyPr/>
                    <a:lstStyle/>
                    <a:p>
                      <a:endParaRPr lang="en-US" sz="1000" noProof="0" dirty="0">
                        <a:solidFill>
                          <a:srgbClr val="2D4C1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R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noProof="0" dirty="0">
                          <a:solidFill>
                            <a:srgbClr val="2D4C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 marL="68580" marR="68580" marT="34290" marB="34290" anchor="ctr">
                    <a:lnL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Rash</a:t>
                      </a:r>
                    </a:p>
                  </a:txBody>
                  <a:tcPr marL="68580" marR="68580" marT="34290" marB="34290" anchor="ctr">
                    <a:solidFill>
                      <a:srgbClr val="568D1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Headache</a:t>
                      </a:r>
                    </a:p>
                  </a:txBody>
                  <a:tcPr marL="68580" marR="68580" marT="34290" marB="34290" anchor="ctr">
                    <a:solidFill>
                      <a:srgbClr val="568D1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Myalgia </a:t>
                      </a:r>
                    </a:p>
                  </a:txBody>
                  <a:tcPr marL="68580" marR="68580" marT="34290" marB="34290" anchor="ctr">
                    <a:solidFill>
                      <a:srgbClr val="568D1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Arthralgia</a:t>
                      </a:r>
                    </a:p>
                  </a:txBody>
                  <a:tcPr marL="68580" marR="68580" marT="34290" marB="34290" anchor="ctr">
                    <a:solidFill>
                      <a:srgbClr val="568E1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 pain</a:t>
                      </a:r>
                    </a:p>
                  </a:txBody>
                  <a:tcPr marL="68580" marR="68580" marT="34290" marB="34290" anchor="ctr">
                    <a:solidFill>
                      <a:srgbClr val="568E1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885">
                <a:tc>
                  <a:txBody>
                    <a:bodyPr/>
                    <a:lstStyle/>
                    <a:p>
                      <a:r>
                        <a:rPr lang="en-US" sz="1000" b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Brazil</a:t>
                      </a:r>
                    </a:p>
                  </a:txBody>
                  <a:tcPr marL="68580" marR="68580" marT="34290" marB="34290"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68580" marR="68580" marT="34290" marB="34290" anchor="ctr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rgbClr val="2D4C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49.3%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rgbClr val="2D4C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45.3%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rgbClr val="2D4C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21.3%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12.7%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12.0%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609"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Thailand</a:t>
                      </a:r>
                    </a:p>
                  </a:txBody>
                  <a:tcPr marL="68580" marR="68580" marT="34290" marB="34290"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68580" marR="68580" marT="34290" marB="34290" anchor="ctr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rgbClr val="2D4C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13.0%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rgbClr val="2D4C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rgbClr val="2D4C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13.0%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10.0%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17.0%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885">
                <a:tc>
                  <a:txBody>
                    <a:bodyPr/>
                    <a:lstStyle/>
                    <a:p>
                      <a:r>
                        <a:rPr lang="en-US" sz="10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</a:t>
                      </a:r>
                      <a:r>
                        <a:rPr lang="en-US" sz="1000" baseline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10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0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rgbClr val="2D4C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0.194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rgbClr val="2D4C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0.424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0.540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0.548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99443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Institute  </a:t>
            </a:r>
            <a:r>
              <a:rPr lang="en-US" dirty="0" err="1"/>
              <a:t>Butantan</a:t>
            </a:r>
            <a:r>
              <a:rPr lang="en-US" dirty="0"/>
              <a:t> Phase 3 Trial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Currently </a:t>
            </a:r>
            <a:r>
              <a:rPr lang="en-US"/>
              <a:t>enrolling 16, 800 </a:t>
            </a:r>
            <a:r>
              <a:rPr lang="en-US" dirty="0"/>
              <a:t>subjects in 14 sites throughout Brazil</a:t>
            </a:r>
          </a:p>
          <a:p>
            <a:pPr lvl="1"/>
            <a:r>
              <a:rPr lang="en-US" dirty="0"/>
              <a:t>Adults (18 </a:t>
            </a:r>
            <a:r>
              <a:rPr lang="mr-IN" dirty="0"/>
              <a:t>–</a:t>
            </a:r>
            <a:r>
              <a:rPr lang="en-US" dirty="0"/>
              <a:t> 49 years) N=5600</a:t>
            </a:r>
          </a:p>
          <a:p>
            <a:pPr lvl="1"/>
            <a:r>
              <a:rPr lang="en-US" dirty="0"/>
              <a:t>Adolescents (7 </a:t>
            </a:r>
            <a:r>
              <a:rPr lang="mr-IN" dirty="0"/>
              <a:t>–</a:t>
            </a:r>
            <a:r>
              <a:rPr lang="en-US" dirty="0"/>
              <a:t> 17 years) N = 5600</a:t>
            </a:r>
          </a:p>
          <a:p>
            <a:pPr lvl="1"/>
            <a:r>
              <a:rPr lang="en-US" dirty="0"/>
              <a:t>Children (2 </a:t>
            </a:r>
            <a:r>
              <a:rPr lang="mr-IN" dirty="0"/>
              <a:t>–</a:t>
            </a:r>
            <a:r>
              <a:rPr lang="en-US" dirty="0"/>
              <a:t> 6 years) N = 5600</a:t>
            </a:r>
          </a:p>
          <a:p>
            <a:r>
              <a:rPr lang="en-US" dirty="0"/>
              <a:t>A single dose of TV003</a:t>
            </a:r>
          </a:p>
          <a:p>
            <a:r>
              <a:rPr lang="en-US" dirty="0"/>
              <a:t>Endpoint is efficacy against </a:t>
            </a:r>
            <a:r>
              <a:rPr lang="en-US" dirty="0" err="1"/>
              <a:t>virologically</a:t>
            </a:r>
            <a:r>
              <a:rPr lang="en-US" dirty="0"/>
              <a:t>-confirmed dengue of any severity</a:t>
            </a:r>
          </a:p>
          <a:p>
            <a:r>
              <a:rPr lang="en-US" dirty="0" err="1"/>
              <a:t>Prevaccination</a:t>
            </a:r>
            <a:r>
              <a:rPr lang="en-US" dirty="0"/>
              <a:t> sample collected on all subjects</a:t>
            </a:r>
          </a:p>
          <a:p>
            <a:r>
              <a:rPr lang="en-US" dirty="0"/>
              <a:t>5-year safety follow-up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0A31-5904-604F-B98A-A8B4A45A7744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5003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Butantan</a:t>
            </a:r>
            <a:r>
              <a:rPr lang="en-US" dirty="0"/>
              <a:t> Phase III trial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Adult cohort 100% enrolled</a:t>
            </a:r>
          </a:p>
          <a:p>
            <a:r>
              <a:rPr lang="en-US" dirty="0"/>
              <a:t>Adolescent 91% enrolled</a:t>
            </a:r>
          </a:p>
          <a:p>
            <a:r>
              <a:rPr lang="en-US" dirty="0"/>
              <a:t>Child cohort 47% enrolled</a:t>
            </a:r>
          </a:p>
          <a:p>
            <a:r>
              <a:rPr lang="en-US" dirty="0"/>
              <a:t>Total enrollment &gt; 12,823 (April 2018)</a:t>
            </a:r>
          </a:p>
          <a:p>
            <a:r>
              <a:rPr lang="en-US" dirty="0"/>
              <a:t>Low dengue season in  2016 </a:t>
            </a:r>
            <a:r>
              <a:rPr lang="mr-IN" dirty="0"/>
              <a:t>–</a:t>
            </a:r>
            <a:r>
              <a:rPr lang="en-US" dirty="0"/>
              <a:t>2018, interim analysis criteria have not been met (minimum number of dengue cases)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14181" y="1369219"/>
            <a:ext cx="2916140" cy="326350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0A31-5904-604F-B98A-A8B4A45A7744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7414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Team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1249577" y="1270334"/>
            <a:ext cx="1418160" cy="25717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950" dirty="0"/>
              <a:t>JHU</a:t>
            </a:r>
          </a:p>
          <a:p>
            <a:r>
              <a:rPr lang="en-US" sz="1125" dirty="0"/>
              <a:t>Cecilia </a:t>
            </a:r>
            <a:r>
              <a:rPr lang="en-US" sz="1125" dirty="0" err="1"/>
              <a:t>Tibery</a:t>
            </a:r>
            <a:endParaRPr lang="en-US" sz="1125" dirty="0"/>
          </a:p>
          <a:p>
            <a:r>
              <a:rPr lang="en-US" sz="1125" dirty="0"/>
              <a:t>Tama Grier</a:t>
            </a:r>
          </a:p>
          <a:p>
            <a:r>
              <a:rPr lang="en-US" sz="1125" dirty="0"/>
              <a:t>Beulah </a:t>
            </a:r>
            <a:r>
              <a:rPr lang="en-US" sz="1125" dirty="0" err="1"/>
              <a:t>Sabundayo</a:t>
            </a:r>
            <a:endParaRPr lang="en-US" sz="1125" dirty="0"/>
          </a:p>
          <a:p>
            <a:r>
              <a:rPr lang="en-US" sz="1125" dirty="0"/>
              <a:t>Eve </a:t>
            </a:r>
            <a:r>
              <a:rPr lang="en-US" sz="1125" dirty="0" err="1"/>
              <a:t>Ostrowski</a:t>
            </a:r>
            <a:endParaRPr lang="en-US" sz="1125" dirty="0"/>
          </a:p>
          <a:p>
            <a:r>
              <a:rPr lang="en-US" sz="1125" dirty="0"/>
              <a:t>Andrea Melton</a:t>
            </a:r>
          </a:p>
          <a:p>
            <a:r>
              <a:rPr lang="en-US" sz="1125" dirty="0" err="1"/>
              <a:t>Kawsar</a:t>
            </a:r>
            <a:r>
              <a:rPr lang="en-US" sz="1125" dirty="0"/>
              <a:t> </a:t>
            </a:r>
            <a:r>
              <a:rPr lang="en-US" sz="1125" dirty="0" err="1"/>
              <a:t>Talaat</a:t>
            </a:r>
            <a:endParaRPr lang="en-US" sz="1125" dirty="0"/>
          </a:p>
          <a:p>
            <a:r>
              <a:rPr lang="en-US" sz="1125" dirty="0"/>
              <a:t>Noreen Hynes</a:t>
            </a:r>
          </a:p>
          <a:p>
            <a:r>
              <a:rPr lang="en-US" sz="1125" dirty="0"/>
              <a:t>Helen He</a:t>
            </a:r>
          </a:p>
          <a:p>
            <a:r>
              <a:rPr lang="en-US" sz="1125" dirty="0"/>
              <a:t>Yolanda </a:t>
            </a:r>
            <a:r>
              <a:rPr lang="en-US" sz="1125" dirty="0" err="1"/>
              <a:t>Eby</a:t>
            </a:r>
            <a:endParaRPr lang="en-US" sz="1125" dirty="0"/>
          </a:p>
          <a:p>
            <a:r>
              <a:rPr lang="en-US" sz="1125" dirty="0" err="1"/>
              <a:t>Wensheng</a:t>
            </a:r>
            <a:r>
              <a:rPr lang="en-US" sz="1125" dirty="0"/>
              <a:t> Luo</a:t>
            </a:r>
          </a:p>
          <a:p>
            <a:r>
              <a:rPr lang="en-US" sz="1125" dirty="0"/>
              <a:t>CIR Team</a:t>
            </a:r>
          </a:p>
          <a:p>
            <a:endParaRPr lang="en-US" sz="1013" dirty="0"/>
          </a:p>
          <a:p>
            <a:endParaRPr lang="en-US" sz="1013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 bwMode="auto">
          <a:xfrm>
            <a:off x="3777679" y="1269175"/>
            <a:ext cx="1412413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charset="0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07" charset="-128"/>
                <a:cs typeface="ＭＳ Ｐゴシック" pitchFamily="-107" charset="-128"/>
              </a:defRPr>
            </a:lvl1pPr>
            <a:lvl2pPr marL="749300" indent="-292100" algn="l" rtl="0" eaLnBrk="1" fontAlgn="base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2pPr>
            <a:lvl3pPr marL="10287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charset="0"/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4pPr>
            <a:lvl5pPr marL="20574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5pPr>
            <a:lvl6pPr marL="25146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-107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-107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-107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-107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0" indent="0">
              <a:buNone/>
            </a:pPr>
            <a:r>
              <a:rPr lang="en-US" sz="1800" dirty="0"/>
              <a:t>UVM</a:t>
            </a:r>
          </a:p>
          <a:p>
            <a:r>
              <a:rPr lang="en-US" sz="1013" dirty="0"/>
              <a:t>Beth Kirkpatrick</a:t>
            </a:r>
          </a:p>
          <a:p>
            <a:r>
              <a:rPr lang="en-US" sz="1013" dirty="0"/>
              <a:t>Kristen Pierce</a:t>
            </a:r>
          </a:p>
          <a:p>
            <a:r>
              <a:rPr lang="en-US" sz="1013" dirty="0"/>
              <a:t>Cathy Larsson</a:t>
            </a:r>
          </a:p>
          <a:p>
            <a:r>
              <a:rPr lang="en-US" sz="1013" dirty="0"/>
              <a:t>Patty </a:t>
            </a:r>
            <a:r>
              <a:rPr lang="en-US" sz="1013" dirty="0" err="1"/>
              <a:t>Lutton</a:t>
            </a:r>
            <a:endParaRPr lang="en-US" sz="1013" dirty="0"/>
          </a:p>
          <a:p>
            <a:r>
              <a:rPr lang="en-US" sz="1013" dirty="0"/>
              <a:t>Cassandra </a:t>
            </a:r>
            <a:r>
              <a:rPr lang="en-US" sz="1013" dirty="0" err="1"/>
              <a:t>Ventrone</a:t>
            </a:r>
            <a:endParaRPr lang="en-US" sz="1013" dirty="0"/>
          </a:p>
          <a:p>
            <a:r>
              <a:rPr lang="en-US" sz="1013" dirty="0" err="1"/>
              <a:t>Marya</a:t>
            </a:r>
            <a:r>
              <a:rPr lang="en-US" sz="1013" dirty="0"/>
              <a:t> </a:t>
            </a:r>
            <a:r>
              <a:rPr lang="en-US" sz="1013" dirty="0" err="1"/>
              <a:t>Carmolli</a:t>
            </a:r>
            <a:endParaRPr lang="en-US" sz="1013" dirty="0"/>
          </a:p>
          <a:p>
            <a:r>
              <a:rPr lang="en-US" sz="1013" dirty="0"/>
              <a:t>Sean Diehl</a:t>
            </a:r>
          </a:p>
          <a:p>
            <a:r>
              <a:rPr lang="en-US" sz="1013" dirty="0"/>
              <a:t>Ben </a:t>
            </a:r>
            <a:r>
              <a:rPr lang="en-US" sz="1013" dirty="0" err="1"/>
              <a:t>McElvany</a:t>
            </a:r>
            <a:endParaRPr lang="en-US" sz="1013" dirty="0"/>
          </a:p>
          <a:p>
            <a:r>
              <a:rPr lang="en-US" sz="1013" dirty="0"/>
              <a:t>Dorothy Dickson</a:t>
            </a:r>
          </a:p>
          <a:p>
            <a:r>
              <a:rPr lang="en-US" sz="1013" dirty="0"/>
              <a:t>Ellen Fraser</a:t>
            </a:r>
          </a:p>
          <a:p>
            <a:r>
              <a:rPr lang="en-US" sz="1013" dirty="0"/>
              <a:t>Jason </a:t>
            </a:r>
            <a:r>
              <a:rPr lang="en-US" sz="1013" dirty="0" err="1"/>
              <a:t>Botten</a:t>
            </a:r>
            <a:endParaRPr lang="en-US" sz="1013" dirty="0"/>
          </a:p>
          <a:p>
            <a:r>
              <a:rPr lang="en-US" sz="1013" dirty="0"/>
              <a:t>John </a:t>
            </a:r>
            <a:r>
              <a:rPr lang="en-US" sz="1013" dirty="0" err="1"/>
              <a:t>Boyson</a:t>
            </a:r>
            <a:endParaRPr lang="en-US" sz="1013" dirty="0"/>
          </a:p>
        </p:txBody>
      </p:sp>
      <p:sp>
        <p:nvSpPr>
          <p:cNvPr id="9" name="Content Placeholder 4"/>
          <p:cNvSpPr txBox="1">
            <a:spLocks/>
          </p:cNvSpPr>
          <p:nvPr/>
        </p:nvSpPr>
        <p:spPr bwMode="auto">
          <a:xfrm>
            <a:off x="5906455" y="1268016"/>
            <a:ext cx="1814564" cy="685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charset="0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07" charset="-128"/>
                <a:cs typeface="ＭＳ Ｐゴシック" pitchFamily="-107" charset="-128"/>
              </a:defRPr>
            </a:lvl1pPr>
            <a:lvl2pPr marL="749300" indent="-292100" algn="l" rtl="0" eaLnBrk="1" fontAlgn="base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2pPr>
            <a:lvl3pPr marL="10287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charset="0"/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4pPr>
            <a:lvl5pPr marL="20574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5pPr>
            <a:lvl6pPr marL="25146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-107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-107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-107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-107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0" indent="0">
              <a:buNone/>
            </a:pPr>
            <a:r>
              <a:rPr lang="en-US" sz="1800" dirty="0"/>
              <a:t>LID/NIAID/NIH</a:t>
            </a:r>
          </a:p>
          <a:p>
            <a:r>
              <a:rPr lang="en-US" sz="1013" dirty="0"/>
              <a:t>Steve Whitehead</a:t>
            </a:r>
          </a:p>
          <a:p>
            <a:r>
              <a:rPr lang="en-US" sz="1013" dirty="0"/>
              <a:t>Margarita </a:t>
            </a:r>
            <a:r>
              <a:rPr lang="en-US" sz="1013" dirty="0" err="1"/>
              <a:t>Ossorio</a:t>
            </a:r>
            <a:r>
              <a:rPr lang="en-US" sz="1013" dirty="0"/>
              <a:t> Goldman</a:t>
            </a:r>
          </a:p>
          <a:p>
            <a:pPr marL="0" indent="0">
              <a:buNone/>
            </a:pPr>
            <a:endParaRPr lang="en-US" sz="1013" dirty="0"/>
          </a:p>
        </p:txBody>
      </p:sp>
      <p:sp>
        <p:nvSpPr>
          <p:cNvPr id="10" name="TextBox 9"/>
          <p:cNvSpPr txBox="1"/>
          <p:nvPr/>
        </p:nvSpPr>
        <p:spPr>
          <a:xfrm>
            <a:off x="2854117" y="4628763"/>
            <a:ext cx="3603833" cy="276999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Funded by NIAID contract: No. HHSN272200900010C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C8C2-13E7-1547-805E-40CB8205B490}" type="slidenum">
              <a:rPr lang="en-US" smtClean="0"/>
              <a:t>39</a:t>
            </a:fld>
            <a:endParaRPr lang="en-US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9D4B7585-DEB9-B54C-8593-B92CCE8C7A1F}"/>
              </a:ext>
            </a:extLst>
          </p:cNvPr>
          <p:cNvSpPr txBox="1">
            <a:spLocks/>
          </p:cNvSpPr>
          <p:nvPr/>
        </p:nvSpPr>
        <p:spPr bwMode="auto">
          <a:xfrm>
            <a:off x="1408144" y="3823273"/>
            <a:ext cx="1814564" cy="685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charset="0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07" charset="-128"/>
                <a:cs typeface="ＭＳ Ｐゴシック" pitchFamily="-107" charset="-128"/>
              </a:defRPr>
            </a:lvl1pPr>
            <a:lvl2pPr marL="749300" indent="-292100" algn="l" rtl="0" eaLnBrk="1" fontAlgn="base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2pPr>
            <a:lvl3pPr marL="10287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charset="0"/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4pPr>
            <a:lvl5pPr marL="20574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5pPr>
            <a:lvl6pPr marL="25146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-107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-107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-107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-107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0" indent="0">
              <a:buNone/>
            </a:pPr>
            <a:r>
              <a:rPr lang="en-US" sz="1800" dirty="0"/>
              <a:t>BMGF</a:t>
            </a:r>
          </a:p>
          <a:p>
            <a:r>
              <a:rPr lang="en-US" sz="1013" dirty="0"/>
              <a:t>Lynda Stuart</a:t>
            </a:r>
          </a:p>
          <a:p>
            <a:r>
              <a:rPr lang="en-US" sz="1013" dirty="0"/>
              <a:t>Ana Aguilar</a:t>
            </a:r>
          </a:p>
          <a:p>
            <a:endParaRPr lang="en-US" sz="1013" dirty="0"/>
          </a:p>
          <a:p>
            <a:pPr marL="0" indent="0">
              <a:buNone/>
            </a:pPr>
            <a:endParaRPr lang="en-US" sz="1013" dirty="0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15248760-3DC5-A048-9DF3-C1060E83E30D}"/>
              </a:ext>
            </a:extLst>
          </p:cNvPr>
          <p:cNvSpPr txBox="1">
            <a:spLocks/>
          </p:cNvSpPr>
          <p:nvPr/>
        </p:nvSpPr>
        <p:spPr bwMode="auto">
          <a:xfrm>
            <a:off x="5906455" y="2033920"/>
            <a:ext cx="1814564" cy="685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charset="0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07" charset="-128"/>
                <a:cs typeface="ＭＳ Ｐゴシック" pitchFamily="-107" charset="-128"/>
              </a:defRPr>
            </a:lvl1pPr>
            <a:lvl2pPr marL="749300" indent="-292100" algn="l" rtl="0" eaLnBrk="1" fontAlgn="base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2pPr>
            <a:lvl3pPr marL="10287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charset="0"/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4pPr>
            <a:lvl5pPr marL="20574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5pPr>
            <a:lvl6pPr marL="25146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-107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-107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-107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-107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0" indent="0">
              <a:buNone/>
            </a:pPr>
            <a:r>
              <a:rPr lang="en-US" sz="1800" dirty="0"/>
              <a:t>AFRIMS Thailand</a:t>
            </a:r>
          </a:p>
          <a:p>
            <a:r>
              <a:rPr lang="en-US" sz="1013" dirty="0"/>
              <a:t>Louis </a:t>
            </a:r>
            <a:r>
              <a:rPr lang="en-US" sz="1013" dirty="0" err="1"/>
              <a:t>Macarao</a:t>
            </a:r>
            <a:endParaRPr lang="en-US" sz="1013" dirty="0"/>
          </a:p>
          <a:p>
            <a:r>
              <a:rPr lang="en-US" sz="1013" dirty="0" err="1"/>
              <a:t>Intararit</a:t>
            </a:r>
            <a:r>
              <a:rPr lang="en-US" sz="1013" dirty="0"/>
              <a:t> </a:t>
            </a:r>
            <a:r>
              <a:rPr lang="en-US" sz="1013" dirty="0" err="1"/>
              <a:t>Thidarat</a:t>
            </a:r>
            <a:endParaRPr lang="en-US" sz="1013" dirty="0"/>
          </a:p>
          <a:p>
            <a:r>
              <a:rPr lang="en-US" sz="1013" dirty="0" err="1"/>
              <a:t>Veerachai</a:t>
            </a:r>
            <a:r>
              <a:rPr lang="en-US" sz="1013" dirty="0"/>
              <a:t> </a:t>
            </a:r>
            <a:r>
              <a:rPr lang="en-US" sz="1013" dirty="0" err="1"/>
              <a:t>Watanaveeradej</a:t>
            </a:r>
            <a:endParaRPr lang="en-US" sz="1013" dirty="0"/>
          </a:p>
          <a:p>
            <a:pPr marL="0" indent="0">
              <a:buNone/>
            </a:pPr>
            <a:endParaRPr lang="en-US" sz="1013" dirty="0"/>
          </a:p>
        </p:txBody>
      </p:sp>
      <p:sp>
        <p:nvSpPr>
          <p:cNvPr id="16" name="Content Placeholder 4">
            <a:extLst>
              <a:ext uri="{FF2B5EF4-FFF2-40B4-BE49-F238E27FC236}">
                <a16:creationId xmlns:a16="http://schemas.microsoft.com/office/drawing/2014/main" id="{3E05CADA-292E-3047-A643-C9B4889DE6B4}"/>
              </a:ext>
            </a:extLst>
          </p:cNvPr>
          <p:cNvSpPr txBox="1">
            <a:spLocks/>
          </p:cNvSpPr>
          <p:nvPr/>
        </p:nvSpPr>
        <p:spPr bwMode="auto">
          <a:xfrm>
            <a:off x="5906455" y="3057169"/>
            <a:ext cx="1814564" cy="685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charset="0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07" charset="-128"/>
                <a:cs typeface="ＭＳ Ｐゴシック" pitchFamily="-107" charset="-128"/>
              </a:defRPr>
            </a:lvl1pPr>
            <a:lvl2pPr marL="749300" indent="-292100" algn="l" rtl="0" eaLnBrk="1" fontAlgn="base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2pPr>
            <a:lvl3pPr marL="10287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charset="0"/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4pPr>
            <a:lvl5pPr marL="20574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5pPr>
            <a:lvl6pPr marL="25146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-107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-107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-107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165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imes" pitchFamily="-107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0" indent="0">
              <a:buNone/>
            </a:pPr>
            <a:r>
              <a:rPr lang="en-US" sz="1800" dirty="0" err="1"/>
              <a:t>Instituto</a:t>
            </a:r>
            <a:r>
              <a:rPr lang="en-US" sz="1800" dirty="0"/>
              <a:t> </a:t>
            </a:r>
            <a:r>
              <a:rPr lang="en-US" sz="1800" dirty="0" err="1"/>
              <a:t>Butantan</a:t>
            </a:r>
            <a:endParaRPr lang="en-US" sz="1800" dirty="0"/>
          </a:p>
          <a:p>
            <a:r>
              <a:rPr lang="en-US" sz="1013" dirty="0"/>
              <a:t>Alexander </a:t>
            </a:r>
            <a:r>
              <a:rPr lang="en-US" sz="1013" dirty="0" err="1"/>
              <a:t>Precioso</a:t>
            </a:r>
            <a:endParaRPr lang="en-US" sz="1013" dirty="0"/>
          </a:p>
          <a:p>
            <a:r>
              <a:rPr lang="en-US" sz="1013" dirty="0"/>
              <a:t>Ricardo Palacios</a:t>
            </a:r>
          </a:p>
          <a:p>
            <a:r>
              <a:rPr lang="en-US" sz="1013" dirty="0"/>
              <a:t>Jorge </a:t>
            </a:r>
            <a:r>
              <a:rPr lang="en-US" sz="1013" dirty="0" err="1"/>
              <a:t>Kalil</a:t>
            </a:r>
            <a:endParaRPr lang="en-US" sz="1013" dirty="0"/>
          </a:p>
          <a:p>
            <a:pPr marL="0" indent="0">
              <a:buNone/>
            </a:pPr>
            <a:endParaRPr lang="en-US" sz="1013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9C80006-AD5F-FB4A-AF3F-DB3A464104A8}"/>
              </a:ext>
            </a:extLst>
          </p:cNvPr>
          <p:cNvSpPr/>
          <p:nvPr/>
        </p:nvSpPr>
        <p:spPr>
          <a:xfrm>
            <a:off x="2286000" y="1771531"/>
            <a:ext cx="4572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Due to the smaller sample size, a one-sided Fisher-exact test will be used for the analysis of incidence of adverse events post-vaccination in TV003 recipients versus placebo recipients and for the analysis of the incidence of adverse events, viremia, rash, and neutropenia post-challenge in those who originally received TV003 compared to those who originally received placebo.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351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BDF62-071D-0F4D-BF77-9E211F7D0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Viremia induced by monovalent vaccine components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49D88BA-A2BC-424B-9417-0250BA6520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6506492"/>
              </p:ext>
            </p:extLst>
          </p:nvPr>
        </p:nvGraphicFramePr>
        <p:xfrm>
          <a:off x="628650" y="1370013"/>
          <a:ext cx="7886700" cy="27279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2101394539"/>
                    </a:ext>
                  </a:extLst>
                </a:gridCol>
                <a:gridCol w="1518557">
                  <a:extLst>
                    <a:ext uri="{9D8B030D-6E8A-4147-A177-3AD203B41FA5}">
                      <a16:colId xmlns:a16="http://schemas.microsoft.com/office/drawing/2014/main" val="3614398067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112238054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val="2691917269"/>
                    </a:ext>
                  </a:extLst>
                </a:gridCol>
                <a:gridCol w="1692729">
                  <a:extLst>
                    <a:ext uri="{9D8B030D-6E8A-4147-A177-3AD203B41FA5}">
                      <a16:colId xmlns:a16="http://schemas.microsoft.com/office/drawing/2014/main" val="90075195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2855171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Vaccine component</a:t>
                      </a:r>
                    </a:p>
                  </a:txBody>
                  <a:tcPr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Dose (log</a:t>
                      </a:r>
                      <a:r>
                        <a:rPr lang="en-US" baseline="-25000" dirty="0"/>
                        <a:t>10</a:t>
                      </a:r>
                      <a:r>
                        <a:rPr lang="en-US" dirty="0"/>
                        <a:t> PFU)</a:t>
                      </a:r>
                    </a:p>
                  </a:txBody>
                  <a:tcPr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viremia</a:t>
                      </a:r>
                    </a:p>
                  </a:txBody>
                  <a:tcPr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Mean peak titer (log</a:t>
                      </a:r>
                      <a:r>
                        <a:rPr lang="en-US" baseline="-25000" dirty="0"/>
                        <a:t>10</a:t>
                      </a:r>
                      <a:r>
                        <a:rPr lang="en-US" dirty="0"/>
                        <a:t> PFU/mL)</a:t>
                      </a:r>
                    </a:p>
                  </a:txBody>
                  <a:tcPr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Mean # days of viremia</a:t>
                      </a:r>
                    </a:p>
                  </a:txBody>
                  <a:tcPr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40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rDEN1Δ30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 ± 0.08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3.3 ± 0.3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976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rDEN2/4Δ30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 ± 0.03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3.3 ± 0.6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590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rDEN3/4Δ30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 ± 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4.3 ± 0.7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214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rDEN3/4Δ30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410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rDEN3Δ30/31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 ± 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3.2 ± 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410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rDEN4Δ30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 ± 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3.1 ± 0.7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02934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129B56-F946-C64D-9B9D-E62395960F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E9126-427F-B54F-B6EE-3B34FCDDDD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203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CIR300 - Trivalent DENV exposure followed by 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 we need a </a:t>
            </a:r>
            <a:r>
              <a:rPr lang="en-US" b="1" i="1" dirty="0"/>
              <a:t>homotypic tetravalent </a:t>
            </a:r>
            <a:r>
              <a:rPr lang="en-US" dirty="0"/>
              <a:t>immune response to protect?</a:t>
            </a:r>
          </a:p>
          <a:p>
            <a:r>
              <a:rPr lang="en-US" dirty="0"/>
              <a:t>Infected 18 </a:t>
            </a:r>
            <a:r>
              <a:rPr lang="en-US" dirty="0" err="1"/>
              <a:t>flavivirus</a:t>
            </a:r>
            <a:r>
              <a:rPr lang="en-US" dirty="0"/>
              <a:t>-naïve subjects with trivalent admixture of DEN1Δ30, DEN3Δ30/31, and DEN4Δ30 (components of TV003 &amp;TV005)</a:t>
            </a:r>
          </a:p>
          <a:p>
            <a:pPr lvl="1"/>
            <a:r>
              <a:rPr lang="en-US" dirty="0"/>
              <a:t>Included 6 placebo recipients (infectivity controls)</a:t>
            </a:r>
          </a:p>
          <a:p>
            <a:r>
              <a:rPr lang="en-US" dirty="0"/>
              <a:t>6 months later challenged all with DENV-2 </a:t>
            </a:r>
          </a:p>
          <a:p>
            <a:r>
              <a:rPr lang="en-US" dirty="0"/>
              <a:t>Protection against DENV-2 viremia was the primary endpoint</a:t>
            </a:r>
          </a:p>
          <a:p>
            <a:pPr lvl="1"/>
            <a:r>
              <a:rPr lang="en-US" dirty="0"/>
              <a:t>Protection against rash was the secondary endpoint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614488" y="4218385"/>
            <a:ext cx="1543050" cy="205383"/>
          </a:xfrm>
          <a:prstGeom prst="rect">
            <a:avLst/>
          </a:prstGeom>
        </p:spPr>
        <p:txBody>
          <a:bodyPr/>
          <a:lstStyle/>
          <a:p>
            <a:fld id="{59CE9126-427F-B54F-B6EE-3B34FCDDDDF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2678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Post-challenge endpoints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443788" y="2814209"/>
          <a:ext cx="7488455" cy="20040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423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8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8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8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80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% viremic </a:t>
                      </a:r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Mean peak titer </a:t>
                      </a:r>
                      <a:r>
                        <a:rPr lang="en-US" sz="1100" dirty="0"/>
                        <a:t>(log</a:t>
                      </a:r>
                      <a:r>
                        <a:rPr lang="en-US" sz="1100" baseline="-25000" dirty="0"/>
                        <a:t>10</a:t>
                      </a:r>
                      <a:r>
                        <a:rPr lang="en-US" sz="1100" dirty="0"/>
                        <a:t> PFU/mL)</a:t>
                      </a:r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Max titer </a:t>
                      </a:r>
                      <a:r>
                        <a:rPr lang="en-US" sz="1100" dirty="0"/>
                        <a:t>(log</a:t>
                      </a:r>
                      <a:r>
                        <a:rPr lang="en-US" sz="1100" baseline="-25000" dirty="0"/>
                        <a:t>10</a:t>
                      </a:r>
                      <a:r>
                        <a:rPr lang="en-US" sz="1100" dirty="0"/>
                        <a:t> PFU/mL)</a:t>
                      </a:r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Mean Onset</a:t>
                      </a:r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Mean Duration</a:t>
                      </a:r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326">
                <a:tc>
                  <a:txBody>
                    <a:bodyPr/>
                    <a:lstStyle/>
                    <a:p>
                      <a:r>
                        <a:rPr lang="en-US" sz="1700" b="1" dirty="0"/>
                        <a:t>Placebo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/>
                        <a:t>100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/>
                        <a:t>2.3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/>
                        <a:t>2.8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/>
                        <a:t>6.3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/>
                        <a:t>3.8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326">
                <a:tc>
                  <a:txBody>
                    <a:bodyPr/>
                    <a:lstStyle/>
                    <a:p>
                      <a:r>
                        <a:rPr lang="en-US" sz="1700" b="1" dirty="0"/>
                        <a:t>Trivalent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/>
                        <a:t>27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/>
                        <a:t>2.4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/>
                        <a:t>3.5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/>
                        <a:t>7.3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/>
                        <a:t>2.8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326">
                <a:tc>
                  <a:txBody>
                    <a:bodyPr/>
                    <a:lstStyle/>
                    <a:p>
                      <a:r>
                        <a:rPr lang="en-US" sz="1700" b="1" dirty="0">
                          <a:solidFill>
                            <a:srgbClr val="C00000"/>
                          </a:solidFill>
                        </a:rPr>
                        <a:t>Placebo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>
                          <a:solidFill>
                            <a:srgbClr val="C00000"/>
                          </a:solidFill>
                        </a:rPr>
                        <a:t>100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>
                          <a:solidFill>
                            <a:srgbClr val="C00000"/>
                          </a:solidFill>
                        </a:rPr>
                        <a:t>6.1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>
                          <a:solidFill>
                            <a:srgbClr val="C00000"/>
                          </a:solidFill>
                        </a:rPr>
                        <a:t>6.5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>
                          <a:solidFill>
                            <a:srgbClr val="C00000"/>
                          </a:solidFill>
                        </a:rPr>
                        <a:t>3.3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>
                          <a:solidFill>
                            <a:srgbClr val="C00000"/>
                          </a:solidFill>
                        </a:rPr>
                        <a:t>8.0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326">
                <a:tc>
                  <a:txBody>
                    <a:bodyPr/>
                    <a:lstStyle/>
                    <a:p>
                      <a:r>
                        <a:rPr lang="en-US" sz="1700" b="1" dirty="0">
                          <a:solidFill>
                            <a:srgbClr val="C00000"/>
                          </a:solidFill>
                        </a:rPr>
                        <a:t>Trivalent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>
                          <a:solidFill>
                            <a:srgbClr val="C00000"/>
                          </a:solidFill>
                        </a:rPr>
                        <a:t>80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>
                          <a:solidFill>
                            <a:srgbClr val="C00000"/>
                          </a:solidFill>
                        </a:rPr>
                        <a:t>5.2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>
                          <a:solidFill>
                            <a:srgbClr val="C00000"/>
                          </a:solidFill>
                        </a:rPr>
                        <a:t>7.2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>
                          <a:solidFill>
                            <a:srgbClr val="C00000"/>
                          </a:solidFill>
                        </a:rPr>
                        <a:t>5.8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>
                          <a:solidFill>
                            <a:srgbClr val="C00000"/>
                          </a:solidFill>
                        </a:rPr>
                        <a:t>5.4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392735" y="1047106"/>
          <a:ext cx="6990871" cy="160020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433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9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93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93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93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2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Trivalent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 (N = 15)</a:t>
                      </a:r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Control</a:t>
                      </a:r>
                      <a:r>
                        <a:rPr lang="en-US" sz="18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800" b="1" baseline="0" dirty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N = 6)</a:t>
                      </a:r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P value</a:t>
                      </a:r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Efficacy</a:t>
                      </a:r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700" b="1" dirty="0"/>
                        <a:t>Culture </a:t>
                      </a:r>
                      <a:r>
                        <a:rPr lang="en-US" sz="1700" b="1" dirty="0" err="1"/>
                        <a:t>vir</a:t>
                      </a:r>
                      <a:r>
                        <a:rPr lang="en-US" sz="1700" b="1" dirty="0"/>
                        <a:t>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/>
                        <a:t>27%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/>
                        <a:t>100%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0.004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/>
                        <a:t>73%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700" b="1" dirty="0">
                          <a:solidFill>
                            <a:srgbClr val="C00000"/>
                          </a:solidFill>
                        </a:rPr>
                        <a:t>PCR viremia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>
                          <a:solidFill>
                            <a:srgbClr val="C00000"/>
                          </a:solidFill>
                        </a:rPr>
                        <a:t>80%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>
                          <a:solidFill>
                            <a:srgbClr val="C00000"/>
                          </a:solidFill>
                        </a:rPr>
                        <a:t>100%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C00000"/>
                          </a:solidFill>
                        </a:rPr>
                        <a:t>0.526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>
                          <a:solidFill>
                            <a:srgbClr val="C00000"/>
                          </a:solidFill>
                        </a:rPr>
                        <a:t>20%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700" b="1" dirty="0"/>
                        <a:t>Rash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/>
                        <a:t>27%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/>
                        <a:t>83%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0.029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/>
                        <a:t>68%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 rot="16200000">
            <a:off x="1029380" y="3840420"/>
            <a:ext cx="580608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13" b="1" dirty="0"/>
              <a:t>Culture</a:t>
            </a:r>
          </a:p>
        </p:txBody>
      </p:sp>
      <p:sp>
        <p:nvSpPr>
          <p:cNvPr id="7" name="TextBox 6"/>
          <p:cNvSpPr txBox="1"/>
          <p:nvPr/>
        </p:nvSpPr>
        <p:spPr>
          <a:xfrm rot="16200000">
            <a:off x="1121550" y="4496033"/>
            <a:ext cx="396262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13" b="1" dirty="0">
                <a:solidFill>
                  <a:srgbClr val="C00000"/>
                </a:solidFill>
              </a:rPr>
              <a:t>PCR</a:t>
            </a:r>
          </a:p>
        </p:txBody>
      </p:sp>
    </p:spTree>
    <p:extLst>
      <p:ext uri="{BB962C8B-B14F-4D97-AF65-F5344CB8AC3E}">
        <p14:creationId xmlns:p14="http://schemas.microsoft.com/office/powerpoint/2010/main" val="13359580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CIR300 Protection (per protocol analysis)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46934" y="1049549"/>
          <a:ext cx="4394343" cy="3901440"/>
        </p:xfrm>
        <a:graphic>
          <a:graphicData uri="http://schemas.openxmlformats.org/drawingml/2006/table">
            <a:tbl>
              <a:tblPr/>
              <a:tblGrid>
                <a:gridCol w="790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8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87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16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7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8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5265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DEN2</a:t>
                      </a:r>
                      <a:r>
                        <a:rPr lang="en-US" sz="14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PRNT</a:t>
                      </a:r>
                      <a:endParaRPr lang="en-US" sz="1400" b="1" i="0" u="none" strike="noStrike" baseline="-250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1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Subject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Day 180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Peak</a:t>
                      </a:r>
                      <a:r>
                        <a:rPr lang="fr-FR" sz="14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ctr" fontAlgn="b"/>
                      <a:r>
                        <a:rPr lang="fr-FR" sz="11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(by </a:t>
                      </a:r>
                      <a:r>
                        <a:rPr lang="fr-FR" sz="1100" b="1" i="0" u="none" strike="noStrike" baseline="0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day</a:t>
                      </a:r>
                      <a:r>
                        <a:rPr lang="fr-FR" sz="11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270)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Fold</a:t>
                      </a:r>
                    </a:p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rise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Fold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rise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Viremia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Rash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42x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50x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55x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198x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14x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93x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47x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0.9x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21x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27x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11x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3.6x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05930" y="1128953"/>
            <a:ext cx="2029978" cy="2742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3" dirty="0"/>
              <a:t>Enhancing antibody?</a:t>
            </a:r>
          </a:p>
          <a:p>
            <a:r>
              <a:rPr lang="en-US" sz="1013" dirty="0"/>
              <a:t>Low quality antibody?</a:t>
            </a:r>
          </a:p>
          <a:p>
            <a:r>
              <a:rPr lang="en-US" sz="1013" dirty="0"/>
              <a:t>Cell-mediated immunity?</a:t>
            </a:r>
          </a:p>
          <a:p>
            <a:endParaRPr lang="en-US" sz="1013" dirty="0"/>
          </a:p>
          <a:p>
            <a:r>
              <a:rPr lang="en-US" sz="1013" dirty="0"/>
              <a:t>Frequency of viremia</a:t>
            </a:r>
          </a:p>
          <a:p>
            <a:r>
              <a:rPr lang="en-US" sz="1013" dirty="0"/>
              <a:t>in </a:t>
            </a:r>
            <a:r>
              <a:rPr lang="en-US" sz="1013" dirty="0" err="1"/>
              <a:t>sero</a:t>
            </a:r>
            <a:r>
              <a:rPr lang="en-US" sz="1013" dirty="0"/>
              <a:t> (+) vs. </a:t>
            </a:r>
            <a:r>
              <a:rPr lang="en-US" sz="1013" dirty="0" err="1"/>
              <a:t>sero</a:t>
            </a:r>
            <a:r>
              <a:rPr lang="en-US" sz="1013" dirty="0"/>
              <a:t> (-)</a:t>
            </a:r>
          </a:p>
          <a:p>
            <a:r>
              <a:rPr lang="en-US" sz="1013" dirty="0"/>
              <a:t>P = 0.559</a:t>
            </a:r>
          </a:p>
          <a:p>
            <a:endParaRPr lang="en-US" sz="1013" dirty="0"/>
          </a:p>
          <a:p>
            <a:r>
              <a:rPr lang="en-US" sz="1013" dirty="0"/>
              <a:t>Although the mean fold rise in antibody is 2-fold higher in </a:t>
            </a:r>
            <a:r>
              <a:rPr lang="en-US" sz="1013" dirty="0" err="1"/>
              <a:t>sero</a:t>
            </a:r>
            <a:r>
              <a:rPr lang="en-US" sz="1013" dirty="0"/>
              <a:t> (-) subjects there is no significant difference with </a:t>
            </a:r>
            <a:r>
              <a:rPr lang="en-US" sz="1013" dirty="0" err="1"/>
              <a:t>sero</a:t>
            </a:r>
            <a:r>
              <a:rPr lang="en-US" sz="1013" dirty="0"/>
              <a:t> (+) subjects </a:t>
            </a:r>
          </a:p>
          <a:p>
            <a:endParaRPr lang="en-US" sz="1013" dirty="0"/>
          </a:p>
          <a:p>
            <a:r>
              <a:rPr lang="en-US" sz="1013" dirty="0"/>
              <a:t>  Sterile immunity?  </a:t>
            </a:r>
            <a:r>
              <a:rPr lang="en-US" sz="1013" b="1" dirty="0">
                <a:solidFill>
                  <a:srgbClr val="C00000"/>
                </a:solidFill>
              </a:rPr>
              <a:t>14%</a:t>
            </a:r>
          </a:p>
          <a:p>
            <a:pPr>
              <a:tabLst>
                <a:tab pos="126206" algn="l"/>
              </a:tabLst>
            </a:pPr>
            <a:r>
              <a:rPr lang="en-US" sz="1013" dirty="0"/>
              <a:t>	- No clinical signs</a:t>
            </a:r>
          </a:p>
          <a:p>
            <a:pPr>
              <a:tabLst>
                <a:tab pos="126206" algn="l"/>
              </a:tabLst>
            </a:pPr>
            <a:r>
              <a:rPr lang="en-US" sz="1013" dirty="0"/>
              <a:t>	- No viremia (culture)</a:t>
            </a:r>
          </a:p>
          <a:p>
            <a:pPr>
              <a:tabLst>
                <a:tab pos="126206" algn="l"/>
              </a:tabLst>
            </a:pPr>
            <a:r>
              <a:rPr lang="en-US" sz="1013" dirty="0"/>
              <a:t>	- Antibody boost &lt;4-fold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66080" y="3837574"/>
            <a:ext cx="280854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3" dirty="0">
                <a:solidFill>
                  <a:srgbClr val="F9D425"/>
                </a:solidFill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sz="1013" dirty="0">
              <a:solidFill>
                <a:srgbClr val="F9D425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2141" y="4723527"/>
            <a:ext cx="280854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3" dirty="0">
                <a:solidFill>
                  <a:srgbClr val="F9D425"/>
                </a:solidFill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sz="1013" dirty="0">
              <a:solidFill>
                <a:srgbClr val="F9D425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1277" y="3154177"/>
            <a:ext cx="280854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3" dirty="0">
                <a:solidFill>
                  <a:srgbClr val="F9D425"/>
                </a:solidFill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sz="1013" dirty="0">
              <a:solidFill>
                <a:srgbClr val="F9D4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137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CIR300 Protection (per protocol analysis)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493503" y="1024400"/>
          <a:ext cx="4394343" cy="3901440"/>
        </p:xfrm>
        <a:graphic>
          <a:graphicData uri="http://schemas.openxmlformats.org/drawingml/2006/table">
            <a:tbl>
              <a:tblPr/>
              <a:tblGrid>
                <a:gridCol w="790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8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87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16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7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8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5265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DEN2</a:t>
                      </a:r>
                      <a:r>
                        <a:rPr lang="en-US" sz="14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PRNT</a:t>
                      </a:r>
                      <a:endParaRPr lang="en-US" sz="1400" b="1" i="0" u="none" strike="noStrike" baseline="-250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1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Subject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Day 180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Peak</a:t>
                      </a:r>
                      <a:r>
                        <a:rPr lang="fr-FR" sz="14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ctr" fontAlgn="b"/>
                      <a:r>
                        <a:rPr lang="fr-FR" sz="11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(by </a:t>
                      </a:r>
                      <a:r>
                        <a:rPr lang="fr-FR" sz="1100" b="1" i="0" u="none" strike="noStrike" baseline="0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day</a:t>
                      </a:r>
                      <a:r>
                        <a:rPr lang="fr-FR" sz="11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270)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Fold</a:t>
                      </a:r>
                    </a:p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rise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Fold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rise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RNA Viremia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Rash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42x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50x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55x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198x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14x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93x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47x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0.9x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21x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27x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11x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300.01.009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3.6x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43508" y="1345027"/>
            <a:ext cx="2029978" cy="2742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3" dirty="0"/>
              <a:t>Enhancing antibody?</a:t>
            </a:r>
          </a:p>
          <a:p>
            <a:r>
              <a:rPr lang="en-US" sz="1013" dirty="0"/>
              <a:t>Low quality antibody?</a:t>
            </a:r>
          </a:p>
          <a:p>
            <a:r>
              <a:rPr lang="en-US" sz="1013" dirty="0"/>
              <a:t>Cell-mediated immunity?</a:t>
            </a:r>
          </a:p>
          <a:p>
            <a:endParaRPr lang="en-US" sz="1013" dirty="0"/>
          </a:p>
          <a:p>
            <a:r>
              <a:rPr lang="en-US" sz="1013" dirty="0"/>
              <a:t>Frequency of viremia</a:t>
            </a:r>
          </a:p>
          <a:p>
            <a:r>
              <a:rPr lang="en-US" sz="1013" dirty="0"/>
              <a:t>in </a:t>
            </a:r>
            <a:r>
              <a:rPr lang="en-US" sz="1013" dirty="0" err="1"/>
              <a:t>sero</a:t>
            </a:r>
            <a:r>
              <a:rPr lang="en-US" sz="1013" dirty="0"/>
              <a:t> (+) vs. </a:t>
            </a:r>
            <a:r>
              <a:rPr lang="en-US" sz="1013" dirty="0" err="1"/>
              <a:t>sero</a:t>
            </a:r>
            <a:r>
              <a:rPr lang="en-US" sz="1013" dirty="0"/>
              <a:t> (-)</a:t>
            </a:r>
          </a:p>
          <a:p>
            <a:r>
              <a:rPr lang="en-US" sz="1013" dirty="0"/>
              <a:t>P = 0.559</a:t>
            </a:r>
          </a:p>
          <a:p>
            <a:endParaRPr lang="en-US" sz="1013" dirty="0"/>
          </a:p>
          <a:p>
            <a:r>
              <a:rPr lang="en-US" sz="1013" dirty="0"/>
              <a:t>Although the mean fold rise in antibody is 2-fold higher in </a:t>
            </a:r>
            <a:r>
              <a:rPr lang="en-US" sz="1013" dirty="0" err="1"/>
              <a:t>sero</a:t>
            </a:r>
            <a:r>
              <a:rPr lang="en-US" sz="1013" dirty="0"/>
              <a:t> (-) subjects there is no significant with </a:t>
            </a:r>
            <a:r>
              <a:rPr lang="en-US" sz="1013" dirty="0" err="1"/>
              <a:t>sero</a:t>
            </a:r>
            <a:r>
              <a:rPr lang="en-US" sz="1013" dirty="0"/>
              <a:t> (+) subjects </a:t>
            </a:r>
          </a:p>
          <a:p>
            <a:endParaRPr lang="en-US" sz="1013" dirty="0"/>
          </a:p>
          <a:p>
            <a:r>
              <a:rPr lang="en-US" sz="1013" dirty="0"/>
              <a:t>  Sterile immunity?  </a:t>
            </a:r>
            <a:r>
              <a:rPr lang="en-US" sz="1013" b="1" dirty="0">
                <a:solidFill>
                  <a:srgbClr val="C00000"/>
                </a:solidFill>
              </a:rPr>
              <a:t>7%</a:t>
            </a:r>
          </a:p>
          <a:p>
            <a:pPr>
              <a:tabLst>
                <a:tab pos="126206" algn="l"/>
              </a:tabLst>
            </a:pPr>
            <a:r>
              <a:rPr lang="en-US" sz="1013" dirty="0"/>
              <a:t>	- No clinical signs</a:t>
            </a:r>
          </a:p>
          <a:p>
            <a:pPr>
              <a:tabLst>
                <a:tab pos="126206" algn="l"/>
              </a:tabLst>
            </a:pPr>
            <a:r>
              <a:rPr lang="en-US" sz="1013" dirty="0"/>
              <a:t>	- No viremia (culture)</a:t>
            </a:r>
          </a:p>
          <a:p>
            <a:pPr>
              <a:tabLst>
                <a:tab pos="126206" algn="l"/>
              </a:tabLst>
            </a:pPr>
            <a:r>
              <a:rPr lang="en-US" sz="1013" dirty="0"/>
              <a:t>	- Antibody boost &lt;4-fold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80081" y="3357778"/>
            <a:ext cx="280854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3" dirty="0">
                <a:solidFill>
                  <a:srgbClr val="F9D425"/>
                </a:solidFill>
                <a:latin typeface="Zapf Dingbats"/>
                <a:ea typeface="Zapf Dingbats"/>
                <a:cs typeface="Zapf Dingbats"/>
                <a:sym typeface="Zapf Dingbats"/>
              </a:rPr>
              <a:t>★</a:t>
            </a:r>
            <a:endParaRPr lang="en-US" sz="1013" dirty="0">
              <a:solidFill>
                <a:srgbClr val="F9D4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0391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CIR300 </a:t>
            </a:r>
            <a:r>
              <a:rPr lang="mr-IN" dirty="0"/>
              <a:t>–</a:t>
            </a:r>
            <a:r>
              <a:rPr lang="en-US" dirty="0"/>
              <a:t> lessons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Homotypic antibody important for protection against  </a:t>
            </a:r>
            <a:r>
              <a:rPr lang="en-US" b="1" i="1" dirty="0"/>
              <a:t>infection</a:t>
            </a:r>
          </a:p>
          <a:p>
            <a:pPr lvl="1"/>
            <a:r>
              <a:rPr lang="en-US" dirty="0"/>
              <a:t>Tetravalent vaccination prevented detectable viremia (by culture or PCR) in 100% of vaccinated subjects</a:t>
            </a:r>
          </a:p>
          <a:p>
            <a:pPr lvl="1"/>
            <a:r>
              <a:rPr lang="en-US" dirty="0"/>
              <a:t>Trivalent vaccination was unable to prevent detectable viremia in 80% of subjects.</a:t>
            </a:r>
          </a:p>
          <a:p>
            <a:pPr lvl="2"/>
            <a:r>
              <a:rPr lang="en-US" dirty="0"/>
              <a:t>Trivalent vaccination induced only heterotypic antibody to DENV-2</a:t>
            </a:r>
          </a:p>
          <a:p>
            <a:r>
              <a:rPr lang="en-US" dirty="0"/>
              <a:t>The cellular immune response is likely important for clearing virus if infection does occur</a:t>
            </a:r>
          </a:p>
          <a:p>
            <a:pPr lvl="1"/>
            <a:r>
              <a:rPr lang="en-US" dirty="0"/>
              <a:t>8/12 subjects with detectable viremia by PCR did not achieve viremia detectable by culture </a:t>
            </a:r>
          </a:p>
          <a:p>
            <a:pPr lvl="1"/>
            <a:r>
              <a:rPr lang="en-US" dirty="0"/>
              <a:t>Cellular immune response pre- and post-challenge ongoing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0A31-5904-604F-B98A-A8B4A45A7744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15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0106902"/>
              </p:ext>
            </p:extLst>
          </p:nvPr>
        </p:nvGraphicFramePr>
        <p:xfrm>
          <a:off x="984772" y="1392957"/>
          <a:ext cx="6736829" cy="311365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714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5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7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813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Geometric mean antibody titer</a:t>
                      </a:r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2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Vaccine</a:t>
                      </a: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No. of</a:t>
                      </a:r>
                      <a:r>
                        <a:rPr lang="en-US" sz="1400" baseline="0" dirty="0"/>
                        <a:t> subjects</a:t>
                      </a:r>
                      <a:endParaRPr lang="en-US" sz="1400" dirty="0"/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Day 28</a:t>
                      </a: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Day 42</a:t>
                      </a: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% seroconversion</a:t>
                      </a:r>
                    </a:p>
                  </a:txBody>
                  <a:tcPr marL="68580" marR="68580" marT="34290" marB="3429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363">
                <a:tc>
                  <a:txBody>
                    <a:bodyPr/>
                    <a:lstStyle/>
                    <a:p>
                      <a:r>
                        <a:rPr lang="en-US" sz="1400" dirty="0"/>
                        <a:t>rDEN1Δ30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FF00"/>
                        </a:buClr>
                        <a:buSzPct val="45000"/>
                        <a:buFont typeface="Monotype Sorts" pitchFamily="-109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170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34290" marB="342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FF00"/>
                        </a:buClr>
                        <a:buSzPct val="45000"/>
                        <a:buFont typeface="Monotype Sorts" pitchFamily="-109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140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34290" marB="3429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93</a:t>
                      </a:r>
                      <a:endParaRPr lang="en-US" sz="14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363">
                <a:tc>
                  <a:txBody>
                    <a:bodyPr/>
                    <a:lstStyle/>
                    <a:p>
                      <a:r>
                        <a:rPr lang="en-US" sz="1400" dirty="0"/>
                        <a:t>rDEN2/4Δ30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FF00"/>
                        </a:buClr>
                        <a:buSzPct val="45000"/>
                        <a:buFont typeface="Monotype Sorts" pitchFamily="-109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95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34290" marB="342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FF00"/>
                        </a:buClr>
                        <a:buSzPct val="45000"/>
                        <a:buFont typeface="Monotype Sorts" pitchFamily="-109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131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34290" marB="3429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</a:t>
                      </a:r>
                      <a:endParaRPr lang="en-US" sz="14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363">
                <a:tc>
                  <a:txBody>
                    <a:bodyPr/>
                    <a:lstStyle/>
                    <a:p>
                      <a:r>
                        <a:rPr lang="en-US" sz="1400" dirty="0"/>
                        <a:t>rDEN3/4Δ30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FF00"/>
                        </a:buClr>
                        <a:buSzPct val="45000"/>
                        <a:buFont typeface="Monotype Sorts" pitchFamily="-109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68580" marR="68580" marT="34290" marB="342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FF00"/>
                        </a:buClr>
                        <a:buSzPct val="45000"/>
                        <a:buFont typeface="Monotype Sorts" pitchFamily="-109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210</a:t>
                      </a:r>
                    </a:p>
                  </a:txBody>
                  <a:tcPr marL="68580" marR="68580" marT="34290" marB="3429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30%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92241703"/>
                  </a:ext>
                </a:extLst>
              </a:tr>
              <a:tr h="32336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rDEN3/4Δ30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FF00"/>
                        </a:buClr>
                        <a:buSzPct val="45000"/>
                        <a:buFont typeface="Monotype Sorts" pitchFamily="-109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68580" marR="68580" marT="34290" marB="342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FF00"/>
                        </a:buClr>
                        <a:buSzPct val="45000"/>
                        <a:buFont typeface="Monotype Sorts" pitchFamily="-109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210</a:t>
                      </a:r>
                    </a:p>
                  </a:txBody>
                  <a:tcPr marL="68580" marR="68580" marT="34290" marB="3429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25%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291675246"/>
                  </a:ext>
                </a:extLst>
              </a:tr>
              <a:tr h="323363">
                <a:tc>
                  <a:txBody>
                    <a:bodyPr/>
                    <a:lstStyle/>
                    <a:p>
                      <a:r>
                        <a:rPr lang="en-US" sz="1400" dirty="0"/>
                        <a:t>rDEN3Δ30/31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81</a:t>
                      </a:r>
                      <a:endParaRPr lang="en-US" sz="14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363">
                <a:tc>
                  <a:txBody>
                    <a:bodyPr/>
                    <a:lstStyle/>
                    <a:p>
                      <a:r>
                        <a:rPr lang="en-US" sz="1400" dirty="0"/>
                        <a:t>rDEN4Δ30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93</a:t>
                      </a:r>
                      <a:endParaRPr lang="en-US" sz="14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107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50" dirty="0">
                <a:ea typeface="ＭＳ Ｐゴシック" charset="0"/>
              </a:rPr>
              <a:t>Immunogenicity following single 10</a:t>
            </a:r>
            <a:r>
              <a:rPr lang="en-US" sz="2550" baseline="30000" dirty="0">
                <a:ea typeface="ＭＳ Ｐゴシック" charset="0"/>
              </a:rPr>
              <a:t>3</a:t>
            </a:r>
            <a:r>
              <a:rPr lang="en-US" sz="2550" dirty="0">
                <a:ea typeface="ＭＳ Ｐゴシック" charset="0"/>
              </a:rPr>
              <a:t> PFU dose of monovalent DENV candidates </a:t>
            </a:r>
          </a:p>
        </p:txBody>
      </p:sp>
    </p:spTree>
    <p:extLst>
      <p:ext uri="{BB962C8B-B14F-4D97-AF65-F5344CB8AC3E}">
        <p14:creationId xmlns:p14="http://schemas.microsoft.com/office/powerpoint/2010/main" val="2115283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2300232"/>
              </p:ext>
            </p:extLst>
          </p:nvPr>
        </p:nvGraphicFramePr>
        <p:xfrm>
          <a:off x="984772" y="1392957"/>
          <a:ext cx="6736829" cy="279029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714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5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7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813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Geometric mean antibody titer</a:t>
                      </a:r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2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Vaccine</a:t>
                      </a: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No. of</a:t>
                      </a:r>
                      <a:r>
                        <a:rPr lang="en-US" sz="1400" baseline="0" dirty="0"/>
                        <a:t> subjects</a:t>
                      </a:r>
                      <a:endParaRPr lang="en-US" sz="1400" dirty="0"/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Day 28</a:t>
                      </a: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Day 42</a:t>
                      </a:r>
                    </a:p>
                  </a:txBody>
                  <a:tcPr marL="68580" marR="68580" marT="34290" marB="3429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% seroconversion</a:t>
                      </a:r>
                    </a:p>
                  </a:txBody>
                  <a:tcPr marL="68580" marR="68580" marT="34290" marB="3429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363">
                <a:tc>
                  <a:txBody>
                    <a:bodyPr/>
                    <a:lstStyle/>
                    <a:p>
                      <a:r>
                        <a:rPr lang="en-US" sz="1400" dirty="0"/>
                        <a:t>rDEN1Δ30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FF00"/>
                        </a:buClr>
                        <a:buSzPct val="45000"/>
                        <a:buFont typeface="Monotype Sorts" pitchFamily="-109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170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34290" marB="342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FF00"/>
                        </a:buClr>
                        <a:buSzPct val="45000"/>
                        <a:buFont typeface="Monotype Sorts" pitchFamily="-109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140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34290" marB="3429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93</a:t>
                      </a:r>
                      <a:endParaRPr lang="en-US" sz="14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363">
                <a:tc>
                  <a:txBody>
                    <a:bodyPr/>
                    <a:lstStyle/>
                    <a:p>
                      <a:r>
                        <a:rPr lang="en-US" sz="1400" dirty="0"/>
                        <a:t>rDEN2/4Δ30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FF00"/>
                        </a:buClr>
                        <a:buSzPct val="45000"/>
                        <a:buFont typeface="Monotype Sorts" pitchFamily="-109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95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34290" marB="342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FF00"/>
                        </a:buClr>
                        <a:buSzPct val="45000"/>
                        <a:buFont typeface="Monotype Sorts" pitchFamily="-109" charset="2"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131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34290" marB="3429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</a:t>
                      </a:r>
                      <a:endParaRPr lang="en-US" sz="14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363">
                <a:tc>
                  <a:txBody>
                    <a:bodyPr/>
                    <a:lstStyle/>
                    <a:p>
                      <a:r>
                        <a:rPr lang="en-US" sz="1400" dirty="0"/>
                        <a:t>rDEN3/4Δ30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FF00"/>
                        </a:buClr>
                        <a:buSzPct val="45000"/>
                        <a:buFont typeface="Monotype Sorts" pitchFamily="-109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68580" marR="68580" marT="34290" marB="3429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FF00"/>
                        </a:buClr>
                        <a:buSzPct val="45000"/>
                        <a:buFont typeface="Monotype Sorts" pitchFamily="-109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210</a:t>
                      </a:r>
                    </a:p>
                  </a:txBody>
                  <a:tcPr marL="68580" marR="68580" marT="34290" marB="3429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30%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92241703"/>
                  </a:ext>
                </a:extLst>
              </a:tr>
              <a:tr h="323363">
                <a:tc>
                  <a:txBody>
                    <a:bodyPr/>
                    <a:lstStyle/>
                    <a:p>
                      <a:r>
                        <a:rPr lang="en-US" sz="1400" dirty="0"/>
                        <a:t>rDEN3Δ30/31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81</a:t>
                      </a:r>
                      <a:endParaRPr lang="en-US" sz="14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363">
                <a:tc>
                  <a:txBody>
                    <a:bodyPr/>
                    <a:lstStyle/>
                    <a:p>
                      <a:r>
                        <a:rPr lang="en-US" sz="1400" dirty="0"/>
                        <a:t>rDEN4Δ30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93</a:t>
                      </a:r>
                      <a:endParaRPr lang="en-US" sz="14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107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50" dirty="0">
                <a:ea typeface="ＭＳ Ｐゴシック" charset="0"/>
              </a:rPr>
              <a:t>Immunogenicity following single 10</a:t>
            </a:r>
            <a:r>
              <a:rPr lang="en-US" sz="2550" baseline="30000" dirty="0">
                <a:ea typeface="ＭＳ Ｐゴシック" charset="0"/>
              </a:rPr>
              <a:t>3</a:t>
            </a:r>
            <a:r>
              <a:rPr lang="en-US" sz="2550" dirty="0">
                <a:ea typeface="ＭＳ Ｐゴシック" charset="0"/>
              </a:rPr>
              <a:t> PFU dose of monovalent DENV candidates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990EE0E-2576-8740-B968-885868B5A5DB}"/>
              </a:ext>
            </a:extLst>
          </p:cNvPr>
          <p:cNvCxnSpPr/>
          <p:nvPr/>
        </p:nvCxnSpPr>
        <p:spPr>
          <a:xfrm>
            <a:off x="1057344" y="3377703"/>
            <a:ext cx="666425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8685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93083"/>
            <a:ext cx="7886700" cy="994172"/>
          </a:xfrm>
        </p:spPr>
        <p:txBody>
          <a:bodyPr/>
          <a:lstStyle/>
          <a:p>
            <a:r>
              <a:rPr lang="en-US" dirty="0"/>
              <a:t>Tetravalent admixture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C8C2-13E7-1547-805E-40CB8205B490}" type="slidenum">
              <a:rPr lang="en-US" smtClean="0"/>
              <a:t>7</a:t>
            </a:fld>
            <a:endParaRPr lang="en-US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1485900" y="1200151"/>
            <a:ext cx="6172200" cy="339447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sz="21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23" name="Group 3"/>
          <p:cNvGrpSpPr>
            <a:grpSpLocks/>
          </p:cNvGrpSpPr>
          <p:nvPr/>
        </p:nvGrpSpPr>
        <p:grpSpPr bwMode="auto">
          <a:xfrm>
            <a:off x="1426369" y="2299485"/>
            <a:ext cx="6399506" cy="2337875"/>
            <a:chOff x="211138" y="1755261"/>
            <a:chExt cx="8532672" cy="3117966"/>
          </a:xfrm>
        </p:grpSpPr>
        <p:grpSp>
          <p:nvGrpSpPr>
            <p:cNvPr id="24" name="Group 4"/>
            <p:cNvGrpSpPr>
              <a:grpSpLocks/>
            </p:cNvGrpSpPr>
            <p:nvPr/>
          </p:nvGrpSpPr>
          <p:grpSpPr bwMode="auto">
            <a:xfrm>
              <a:off x="211138" y="1755261"/>
              <a:ext cx="7019680" cy="732748"/>
              <a:chOff x="211138" y="1911351"/>
              <a:chExt cx="7019680" cy="732748"/>
            </a:xfrm>
          </p:grpSpPr>
          <p:sp>
            <p:nvSpPr>
              <p:cNvPr id="81" name="Line 4"/>
              <p:cNvSpPr>
                <a:spLocks noChangeShapeType="1"/>
              </p:cNvSpPr>
              <p:nvPr/>
            </p:nvSpPr>
            <p:spPr bwMode="auto">
              <a:xfrm>
                <a:off x="520683" y="2441261"/>
                <a:ext cx="453999" cy="0"/>
              </a:xfrm>
              <a:prstGeom prst="line">
                <a:avLst/>
              </a:prstGeom>
              <a:noFill/>
              <a:ln w="25400">
                <a:solidFill>
                  <a:srgbClr val="00905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013"/>
              </a:p>
            </p:txBody>
          </p:sp>
          <p:sp>
            <p:nvSpPr>
              <p:cNvPr id="82" name="Line 5"/>
              <p:cNvSpPr>
                <a:spLocks noChangeShapeType="1"/>
              </p:cNvSpPr>
              <p:nvPr/>
            </p:nvSpPr>
            <p:spPr bwMode="auto">
              <a:xfrm>
                <a:off x="6309964" y="2453954"/>
                <a:ext cx="453999" cy="0"/>
              </a:xfrm>
              <a:prstGeom prst="line">
                <a:avLst/>
              </a:prstGeom>
              <a:noFill/>
              <a:ln w="25400">
                <a:solidFill>
                  <a:srgbClr val="00905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013"/>
              </a:p>
            </p:txBody>
          </p:sp>
          <p:sp>
            <p:nvSpPr>
              <p:cNvPr id="83" name="Rectangle 63"/>
              <p:cNvSpPr>
                <a:spLocks noChangeArrowheads="1"/>
              </p:cNvSpPr>
              <p:nvPr/>
            </p:nvSpPr>
            <p:spPr bwMode="auto">
              <a:xfrm>
                <a:off x="677836" y="2290539"/>
                <a:ext cx="334944" cy="298273"/>
              </a:xfrm>
              <a:prstGeom prst="rect">
                <a:avLst/>
              </a:prstGeom>
              <a:solidFill>
                <a:srgbClr val="00905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 dirty="0">
                    <a:solidFill>
                      <a:schemeClr val="bg1"/>
                    </a:solidFill>
                    <a:cs typeface="Arial" charset="0"/>
                  </a:rPr>
                  <a:t>C</a:t>
                </a:r>
              </a:p>
            </p:txBody>
          </p:sp>
          <p:sp>
            <p:nvSpPr>
              <p:cNvPr id="84" name="Rectangle 64"/>
              <p:cNvSpPr>
                <a:spLocks noChangeArrowheads="1"/>
              </p:cNvSpPr>
              <p:nvPr/>
            </p:nvSpPr>
            <p:spPr bwMode="auto">
              <a:xfrm>
                <a:off x="1004843" y="2290539"/>
                <a:ext cx="406377" cy="298273"/>
              </a:xfrm>
              <a:prstGeom prst="rect">
                <a:avLst/>
              </a:prstGeom>
              <a:solidFill>
                <a:srgbClr val="00905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prM</a:t>
                </a:r>
              </a:p>
            </p:txBody>
          </p:sp>
          <p:sp>
            <p:nvSpPr>
              <p:cNvPr id="85" name="Rectangle 65"/>
              <p:cNvSpPr>
                <a:spLocks noChangeArrowheads="1"/>
              </p:cNvSpPr>
              <p:nvPr/>
            </p:nvSpPr>
            <p:spPr bwMode="auto">
              <a:xfrm>
                <a:off x="1401695" y="2290539"/>
                <a:ext cx="611153" cy="298273"/>
              </a:xfrm>
              <a:prstGeom prst="rect">
                <a:avLst/>
              </a:prstGeom>
              <a:solidFill>
                <a:srgbClr val="00905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E</a:t>
                </a:r>
              </a:p>
            </p:txBody>
          </p:sp>
          <p:sp>
            <p:nvSpPr>
              <p:cNvPr id="86" name="Rectangle 66"/>
              <p:cNvSpPr>
                <a:spLocks noChangeArrowheads="1"/>
              </p:cNvSpPr>
              <p:nvPr/>
            </p:nvSpPr>
            <p:spPr bwMode="auto">
              <a:xfrm>
                <a:off x="2003324" y="2290539"/>
                <a:ext cx="479398" cy="298273"/>
              </a:xfrm>
              <a:prstGeom prst="rect">
                <a:avLst/>
              </a:prstGeom>
              <a:solidFill>
                <a:srgbClr val="00905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NS1</a:t>
                </a:r>
              </a:p>
            </p:txBody>
          </p:sp>
          <p:sp>
            <p:nvSpPr>
              <p:cNvPr id="87" name="Rectangle 67"/>
              <p:cNvSpPr>
                <a:spLocks noChangeArrowheads="1"/>
              </p:cNvSpPr>
              <p:nvPr/>
            </p:nvSpPr>
            <p:spPr bwMode="auto">
              <a:xfrm>
                <a:off x="2473197" y="2290539"/>
                <a:ext cx="563531" cy="298273"/>
              </a:xfrm>
              <a:prstGeom prst="rect">
                <a:avLst/>
              </a:prstGeom>
              <a:solidFill>
                <a:srgbClr val="00905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NS2A</a:t>
                </a:r>
              </a:p>
            </p:txBody>
          </p:sp>
          <p:sp>
            <p:nvSpPr>
              <p:cNvPr id="88" name="Rectangle 68"/>
              <p:cNvSpPr>
                <a:spLocks noChangeArrowheads="1"/>
              </p:cNvSpPr>
              <p:nvPr/>
            </p:nvSpPr>
            <p:spPr bwMode="auto">
              <a:xfrm>
                <a:off x="3027202" y="2290539"/>
                <a:ext cx="563531" cy="298273"/>
              </a:xfrm>
              <a:prstGeom prst="rect">
                <a:avLst/>
              </a:prstGeom>
              <a:solidFill>
                <a:srgbClr val="00905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 dirty="0">
                    <a:solidFill>
                      <a:schemeClr val="bg1"/>
                    </a:solidFill>
                    <a:cs typeface="Arial" charset="0"/>
                  </a:rPr>
                  <a:t>NS2B</a:t>
                </a:r>
              </a:p>
            </p:txBody>
          </p:sp>
          <p:sp>
            <p:nvSpPr>
              <p:cNvPr id="89" name="Rectangle 69"/>
              <p:cNvSpPr>
                <a:spLocks noChangeArrowheads="1"/>
              </p:cNvSpPr>
              <p:nvPr/>
            </p:nvSpPr>
            <p:spPr bwMode="auto">
              <a:xfrm>
                <a:off x="3581208" y="2290539"/>
                <a:ext cx="717509" cy="298273"/>
              </a:xfrm>
              <a:prstGeom prst="rect">
                <a:avLst/>
              </a:prstGeom>
              <a:solidFill>
                <a:srgbClr val="00905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NS3</a:t>
                </a:r>
              </a:p>
            </p:txBody>
          </p:sp>
          <p:sp>
            <p:nvSpPr>
              <p:cNvPr id="90" name="Rectangle 70"/>
              <p:cNvSpPr>
                <a:spLocks noChangeArrowheads="1"/>
              </p:cNvSpPr>
              <p:nvPr/>
            </p:nvSpPr>
            <p:spPr bwMode="auto">
              <a:xfrm>
                <a:off x="4290780" y="2290539"/>
                <a:ext cx="561943" cy="298273"/>
              </a:xfrm>
              <a:prstGeom prst="rect">
                <a:avLst/>
              </a:prstGeom>
              <a:solidFill>
                <a:srgbClr val="00905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NS4A</a:t>
                </a:r>
              </a:p>
            </p:txBody>
          </p:sp>
          <p:sp>
            <p:nvSpPr>
              <p:cNvPr id="91" name="Rectangle 71"/>
              <p:cNvSpPr>
                <a:spLocks noChangeArrowheads="1"/>
              </p:cNvSpPr>
              <p:nvPr/>
            </p:nvSpPr>
            <p:spPr bwMode="auto">
              <a:xfrm>
                <a:off x="4844786" y="2290539"/>
                <a:ext cx="561943" cy="298273"/>
              </a:xfrm>
              <a:prstGeom prst="rect">
                <a:avLst/>
              </a:prstGeom>
              <a:solidFill>
                <a:srgbClr val="00905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NS4B</a:t>
                </a:r>
              </a:p>
            </p:txBody>
          </p:sp>
          <p:sp>
            <p:nvSpPr>
              <p:cNvPr id="92" name="Rectangle 72"/>
              <p:cNvSpPr>
                <a:spLocks noChangeArrowheads="1"/>
              </p:cNvSpPr>
              <p:nvPr/>
            </p:nvSpPr>
            <p:spPr bwMode="auto">
              <a:xfrm>
                <a:off x="5397204" y="2290539"/>
                <a:ext cx="922285" cy="298273"/>
              </a:xfrm>
              <a:prstGeom prst="rect">
                <a:avLst/>
              </a:prstGeom>
              <a:solidFill>
                <a:srgbClr val="00905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NS5</a:t>
                </a:r>
              </a:p>
            </p:txBody>
          </p:sp>
          <p:sp>
            <p:nvSpPr>
              <p:cNvPr id="93" name="Text Box 16"/>
              <p:cNvSpPr txBox="1">
                <a:spLocks noChangeArrowheads="1"/>
              </p:cNvSpPr>
              <p:nvPr/>
            </p:nvSpPr>
            <p:spPr bwMode="auto">
              <a:xfrm>
                <a:off x="6768725" y="2274673"/>
                <a:ext cx="462093" cy="3694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200"/>
                  <a:t>3´</a:t>
                </a:r>
              </a:p>
            </p:txBody>
          </p:sp>
          <p:sp>
            <p:nvSpPr>
              <p:cNvPr id="94" name="Text Box 17"/>
              <p:cNvSpPr txBox="1">
                <a:spLocks noChangeArrowheads="1"/>
              </p:cNvSpPr>
              <p:nvPr/>
            </p:nvSpPr>
            <p:spPr bwMode="auto">
              <a:xfrm>
                <a:off x="211138" y="2261982"/>
                <a:ext cx="462093" cy="3694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200"/>
                  <a:t>5´</a:t>
                </a:r>
              </a:p>
            </p:txBody>
          </p:sp>
          <p:sp>
            <p:nvSpPr>
              <p:cNvPr id="95" name="Text Box 18"/>
              <p:cNvSpPr txBox="1">
                <a:spLocks noChangeArrowheads="1"/>
              </p:cNvSpPr>
              <p:nvPr/>
            </p:nvSpPr>
            <p:spPr bwMode="auto">
              <a:xfrm>
                <a:off x="6248056" y="1911351"/>
                <a:ext cx="822120" cy="3694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200" dirty="0"/>
                  <a:t>Δ30</a:t>
                </a:r>
                <a:endParaRPr lang="en-US" sz="1200" dirty="0">
                  <a:latin typeface="Times" charset="0"/>
                </a:endParaRPr>
              </a:p>
            </p:txBody>
          </p:sp>
          <p:sp>
            <p:nvSpPr>
              <p:cNvPr id="96" name="Line 19"/>
              <p:cNvSpPr>
                <a:spLocks noChangeShapeType="1"/>
              </p:cNvSpPr>
              <p:nvPr/>
            </p:nvSpPr>
            <p:spPr bwMode="auto">
              <a:xfrm flipV="1">
                <a:off x="6543314" y="2206451"/>
                <a:ext cx="0" cy="244330"/>
              </a:xfrm>
              <a:prstGeom prst="line">
                <a:avLst/>
              </a:prstGeom>
              <a:noFill/>
              <a:ln w="25400">
                <a:solidFill>
                  <a:srgbClr val="00905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013"/>
              </a:p>
            </p:txBody>
          </p:sp>
        </p:grpSp>
        <p:sp>
          <p:nvSpPr>
            <p:cNvPr id="25" name="Text Box 20"/>
            <p:cNvSpPr txBox="1">
              <a:spLocks noChangeArrowheads="1"/>
            </p:cNvSpPr>
            <p:nvPr/>
          </p:nvSpPr>
          <p:spPr bwMode="auto">
            <a:xfrm>
              <a:off x="7181851" y="2148961"/>
              <a:ext cx="1244358" cy="369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 b="1" dirty="0"/>
                <a:t>rDEN1Δ30</a:t>
              </a:r>
            </a:p>
          </p:txBody>
        </p:sp>
        <p:grpSp>
          <p:nvGrpSpPr>
            <p:cNvPr id="26" name="Group 6"/>
            <p:cNvGrpSpPr>
              <a:grpSpLocks/>
            </p:cNvGrpSpPr>
            <p:nvPr/>
          </p:nvGrpSpPr>
          <p:grpSpPr bwMode="auto">
            <a:xfrm>
              <a:off x="223838" y="2500088"/>
              <a:ext cx="7019680" cy="733570"/>
              <a:chOff x="223838" y="2690813"/>
              <a:chExt cx="7019680" cy="733570"/>
            </a:xfrm>
          </p:grpSpPr>
          <p:sp>
            <p:nvSpPr>
              <p:cNvPr id="65" name="Line 24"/>
              <p:cNvSpPr>
                <a:spLocks noChangeShapeType="1"/>
              </p:cNvSpPr>
              <p:nvPr/>
            </p:nvSpPr>
            <p:spPr bwMode="auto">
              <a:xfrm>
                <a:off x="533383" y="3221922"/>
                <a:ext cx="453999" cy="0"/>
              </a:xfrm>
              <a:prstGeom prst="line">
                <a:avLst/>
              </a:prstGeom>
              <a:noFill/>
              <a:ln w="25400">
                <a:solidFill>
                  <a:srgbClr val="011893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013"/>
              </a:p>
            </p:txBody>
          </p:sp>
          <p:sp>
            <p:nvSpPr>
              <p:cNvPr id="66" name="Line 25"/>
              <p:cNvSpPr>
                <a:spLocks noChangeShapeType="1"/>
              </p:cNvSpPr>
              <p:nvPr/>
            </p:nvSpPr>
            <p:spPr bwMode="auto">
              <a:xfrm>
                <a:off x="6322664" y="3234643"/>
                <a:ext cx="453999" cy="0"/>
              </a:xfrm>
              <a:prstGeom prst="line">
                <a:avLst/>
              </a:prstGeom>
              <a:noFill/>
              <a:ln w="25400">
                <a:solidFill>
                  <a:srgbClr val="011893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013"/>
              </a:p>
            </p:txBody>
          </p:sp>
          <p:sp>
            <p:nvSpPr>
              <p:cNvPr id="67" name="Rectangle 26"/>
              <p:cNvSpPr>
                <a:spLocks noChangeArrowheads="1"/>
              </p:cNvSpPr>
              <p:nvPr/>
            </p:nvSpPr>
            <p:spPr bwMode="auto">
              <a:xfrm>
                <a:off x="690536" y="3070858"/>
                <a:ext cx="334944" cy="298947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 dirty="0">
                    <a:solidFill>
                      <a:schemeClr val="bg1"/>
                    </a:solidFill>
                    <a:cs typeface="Arial" charset="0"/>
                  </a:rPr>
                  <a:t>C</a:t>
                </a:r>
              </a:p>
            </p:txBody>
          </p:sp>
          <p:sp>
            <p:nvSpPr>
              <p:cNvPr id="68" name="Rectangle 27"/>
              <p:cNvSpPr>
                <a:spLocks noChangeArrowheads="1"/>
              </p:cNvSpPr>
              <p:nvPr/>
            </p:nvSpPr>
            <p:spPr bwMode="auto">
              <a:xfrm>
                <a:off x="1017543" y="3070858"/>
                <a:ext cx="406377" cy="29894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 dirty="0">
                    <a:cs typeface="Arial" charset="0"/>
                  </a:rPr>
                  <a:t>prM</a:t>
                </a:r>
              </a:p>
            </p:txBody>
          </p:sp>
          <p:sp>
            <p:nvSpPr>
              <p:cNvPr id="69" name="Rectangle 28"/>
              <p:cNvSpPr>
                <a:spLocks noChangeArrowheads="1"/>
              </p:cNvSpPr>
              <p:nvPr/>
            </p:nvSpPr>
            <p:spPr bwMode="auto">
              <a:xfrm>
                <a:off x="1414395" y="3070858"/>
                <a:ext cx="611153" cy="29894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cs typeface="Arial" charset="0"/>
                  </a:rPr>
                  <a:t>E</a:t>
                </a:r>
              </a:p>
            </p:txBody>
          </p:sp>
          <p:sp>
            <p:nvSpPr>
              <p:cNvPr id="70" name="Rectangle 29"/>
              <p:cNvSpPr>
                <a:spLocks noChangeArrowheads="1"/>
              </p:cNvSpPr>
              <p:nvPr/>
            </p:nvSpPr>
            <p:spPr bwMode="auto">
              <a:xfrm>
                <a:off x="2016024" y="3070858"/>
                <a:ext cx="479398" cy="298947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 dirty="0">
                    <a:solidFill>
                      <a:schemeClr val="bg1"/>
                    </a:solidFill>
                    <a:cs typeface="Arial" charset="0"/>
                  </a:rPr>
                  <a:t>NS1</a:t>
                </a:r>
              </a:p>
            </p:txBody>
          </p:sp>
          <p:sp>
            <p:nvSpPr>
              <p:cNvPr id="71" name="Rectangle 30"/>
              <p:cNvSpPr>
                <a:spLocks noChangeArrowheads="1"/>
              </p:cNvSpPr>
              <p:nvPr/>
            </p:nvSpPr>
            <p:spPr bwMode="auto">
              <a:xfrm>
                <a:off x="2485897" y="3070858"/>
                <a:ext cx="563531" cy="298947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 dirty="0">
                    <a:solidFill>
                      <a:schemeClr val="bg1"/>
                    </a:solidFill>
                    <a:cs typeface="Arial" charset="0"/>
                  </a:rPr>
                  <a:t>NS2A</a:t>
                </a:r>
              </a:p>
            </p:txBody>
          </p:sp>
          <p:sp>
            <p:nvSpPr>
              <p:cNvPr id="72" name="Rectangle 31"/>
              <p:cNvSpPr>
                <a:spLocks noChangeArrowheads="1"/>
              </p:cNvSpPr>
              <p:nvPr/>
            </p:nvSpPr>
            <p:spPr bwMode="auto">
              <a:xfrm>
                <a:off x="3039902" y="3070858"/>
                <a:ext cx="563531" cy="298947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NS2B</a:t>
                </a:r>
              </a:p>
            </p:txBody>
          </p:sp>
          <p:sp>
            <p:nvSpPr>
              <p:cNvPr id="73" name="Rectangle 32"/>
              <p:cNvSpPr>
                <a:spLocks noChangeArrowheads="1"/>
              </p:cNvSpPr>
              <p:nvPr/>
            </p:nvSpPr>
            <p:spPr bwMode="auto">
              <a:xfrm>
                <a:off x="3593908" y="3070858"/>
                <a:ext cx="717509" cy="298947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NS3</a:t>
                </a:r>
              </a:p>
            </p:txBody>
          </p:sp>
          <p:sp>
            <p:nvSpPr>
              <p:cNvPr id="74" name="Rectangle 33"/>
              <p:cNvSpPr>
                <a:spLocks noChangeArrowheads="1"/>
              </p:cNvSpPr>
              <p:nvPr/>
            </p:nvSpPr>
            <p:spPr bwMode="auto">
              <a:xfrm>
                <a:off x="4303480" y="3070858"/>
                <a:ext cx="561943" cy="298947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NS4A</a:t>
                </a:r>
              </a:p>
            </p:txBody>
          </p:sp>
          <p:sp>
            <p:nvSpPr>
              <p:cNvPr id="75" name="Rectangle 34"/>
              <p:cNvSpPr>
                <a:spLocks noChangeArrowheads="1"/>
              </p:cNvSpPr>
              <p:nvPr/>
            </p:nvSpPr>
            <p:spPr bwMode="auto">
              <a:xfrm>
                <a:off x="4857486" y="3070858"/>
                <a:ext cx="561943" cy="298947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NS4B</a:t>
                </a:r>
              </a:p>
            </p:txBody>
          </p:sp>
          <p:sp>
            <p:nvSpPr>
              <p:cNvPr id="76" name="Rectangle 35"/>
              <p:cNvSpPr>
                <a:spLocks noChangeArrowheads="1"/>
              </p:cNvSpPr>
              <p:nvPr/>
            </p:nvSpPr>
            <p:spPr bwMode="auto">
              <a:xfrm>
                <a:off x="5409904" y="3070858"/>
                <a:ext cx="922285" cy="298947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NS5</a:t>
                </a:r>
              </a:p>
            </p:txBody>
          </p:sp>
          <p:sp>
            <p:nvSpPr>
              <p:cNvPr id="77" name="Text Box 36"/>
              <p:cNvSpPr txBox="1">
                <a:spLocks noChangeArrowheads="1"/>
              </p:cNvSpPr>
              <p:nvPr/>
            </p:nvSpPr>
            <p:spPr bwMode="auto">
              <a:xfrm>
                <a:off x="6781425" y="3054957"/>
                <a:ext cx="462093" cy="3694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200"/>
                  <a:t>3´</a:t>
                </a:r>
              </a:p>
            </p:txBody>
          </p:sp>
          <p:sp>
            <p:nvSpPr>
              <p:cNvPr id="78" name="Text Box 37"/>
              <p:cNvSpPr txBox="1">
                <a:spLocks noChangeArrowheads="1"/>
              </p:cNvSpPr>
              <p:nvPr/>
            </p:nvSpPr>
            <p:spPr bwMode="auto">
              <a:xfrm>
                <a:off x="223838" y="3042237"/>
                <a:ext cx="462093" cy="3694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200"/>
                  <a:t>5´</a:t>
                </a:r>
              </a:p>
            </p:txBody>
          </p:sp>
          <p:sp>
            <p:nvSpPr>
              <p:cNvPr id="79" name="Text Box 38"/>
              <p:cNvSpPr txBox="1">
                <a:spLocks noChangeArrowheads="1"/>
              </p:cNvSpPr>
              <p:nvPr/>
            </p:nvSpPr>
            <p:spPr bwMode="auto">
              <a:xfrm>
                <a:off x="6260756" y="2690813"/>
                <a:ext cx="595279" cy="3694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200"/>
                  <a:t>∆30</a:t>
                </a:r>
                <a:endParaRPr lang="en-US" sz="1200">
                  <a:latin typeface="Times" charset="0"/>
                </a:endParaRPr>
              </a:p>
            </p:txBody>
          </p:sp>
          <p:sp>
            <p:nvSpPr>
              <p:cNvPr id="80" name="Line 39"/>
              <p:cNvSpPr>
                <a:spLocks noChangeShapeType="1"/>
              </p:cNvSpPr>
              <p:nvPr/>
            </p:nvSpPr>
            <p:spPr bwMode="auto">
              <a:xfrm flipV="1">
                <a:off x="6556014" y="2986580"/>
                <a:ext cx="0" cy="244882"/>
              </a:xfrm>
              <a:prstGeom prst="line">
                <a:avLst/>
              </a:prstGeom>
              <a:noFill/>
              <a:ln w="25400">
                <a:solidFill>
                  <a:srgbClr val="011893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013"/>
              </a:p>
            </p:txBody>
          </p:sp>
        </p:grpSp>
        <p:sp>
          <p:nvSpPr>
            <p:cNvPr id="27" name="Text Box 41"/>
            <p:cNvSpPr txBox="1">
              <a:spLocks noChangeArrowheads="1"/>
            </p:cNvSpPr>
            <p:nvPr/>
          </p:nvSpPr>
          <p:spPr bwMode="auto">
            <a:xfrm>
              <a:off x="7194549" y="2862038"/>
              <a:ext cx="1415345" cy="369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 b="1" dirty="0"/>
                <a:t>rDEN2/4Δ30</a:t>
              </a:r>
            </a:p>
          </p:txBody>
        </p:sp>
        <p:grpSp>
          <p:nvGrpSpPr>
            <p:cNvPr id="28" name="Group 90"/>
            <p:cNvGrpSpPr>
              <a:grpSpLocks/>
            </p:cNvGrpSpPr>
            <p:nvPr/>
          </p:nvGrpSpPr>
          <p:grpSpPr bwMode="auto">
            <a:xfrm>
              <a:off x="257176" y="4140478"/>
              <a:ext cx="7019681" cy="732749"/>
              <a:chOff x="101600" y="1319213"/>
              <a:chExt cx="7020083" cy="733184"/>
            </a:xfrm>
          </p:grpSpPr>
          <p:sp>
            <p:nvSpPr>
              <p:cNvPr id="49" name="Line 4"/>
              <p:cNvSpPr>
                <a:spLocks noChangeShapeType="1"/>
              </p:cNvSpPr>
              <p:nvPr/>
            </p:nvSpPr>
            <p:spPr bwMode="auto">
              <a:xfrm>
                <a:off x="411163" y="1849438"/>
                <a:ext cx="454025" cy="0"/>
              </a:xfrm>
              <a:prstGeom prst="line">
                <a:avLst/>
              </a:prstGeom>
              <a:noFill/>
              <a:ln w="25400">
                <a:solidFill>
                  <a:srgbClr val="011893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013"/>
              </a:p>
            </p:txBody>
          </p:sp>
          <p:sp>
            <p:nvSpPr>
              <p:cNvPr id="50" name="Line 5"/>
              <p:cNvSpPr>
                <a:spLocks noChangeShapeType="1"/>
              </p:cNvSpPr>
              <p:nvPr/>
            </p:nvSpPr>
            <p:spPr bwMode="auto">
              <a:xfrm>
                <a:off x="6200775" y="1862138"/>
                <a:ext cx="454025" cy="0"/>
              </a:xfrm>
              <a:prstGeom prst="line">
                <a:avLst/>
              </a:prstGeom>
              <a:noFill/>
              <a:ln w="25400">
                <a:solidFill>
                  <a:srgbClr val="011893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013"/>
              </a:p>
            </p:txBody>
          </p:sp>
          <p:sp>
            <p:nvSpPr>
              <p:cNvPr id="51" name="Rectangle 31"/>
              <p:cNvSpPr>
                <a:spLocks noChangeArrowheads="1"/>
              </p:cNvSpPr>
              <p:nvPr/>
            </p:nvSpPr>
            <p:spPr bwMode="auto">
              <a:xfrm>
                <a:off x="568325" y="1698626"/>
                <a:ext cx="334963" cy="29845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 dirty="0">
                    <a:solidFill>
                      <a:schemeClr val="bg1"/>
                    </a:solidFill>
                    <a:cs typeface="Arial" charset="0"/>
                  </a:rPr>
                  <a:t>C</a:t>
                </a:r>
              </a:p>
            </p:txBody>
          </p:sp>
          <p:sp>
            <p:nvSpPr>
              <p:cNvPr id="52" name="Rectangle 32"/>
              <p:cNvSpPr>
                <a:spLocks noChangeArrowheads="1"/>
              </p:cNvSpPr>
              <p:nvPr/>
            </p:nvSpPr>
            <p:spPr bwMode="auto">
              <a:xfrm>
                <a:off x="895350" y="1698626"/>
                <a:ext cx="406400" cy="29845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 dirty="0" err="1">
                    <a:solidFill>
                      <a:schemeClr val="bg1"/>
                    </a:solidFill>
                    <a:cs typeface="Arial" charset="0"/>
                  </a:rPr>
                  <a:t>prM</a:t>
                </a:r>
                <a:endParaRPr lang="en-US" sz="1050" dirty="0">
                  <a:solidFill>
                    <a:schemeClr val="bg1"/>
                  </a:solidFill>
                  <a:cs typeface="Arial" charset="0"/>
                </a:endParaRPr>
              </a:p>
            </p:txBody>
          </p:sp>
          <p:sp>
            <p:nvSpPr>
              <p:cNvPr id="53" name="Rectangle 33"/>
              <p:cNvSpPr>
                <a:spLocks noChangeArrowheads="1"/>
              </p:cNvSpPr>
              <p:nvPr/>
            </p:nvSpPr>
            <p:spPr bwMode="auto">
              <a:xfrm>
                <a:off x="1292225" y="1698626"/>
                <a:ext cx="611188" cy="29845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E</a:t>
                </a:r>
              </a:p>
            </p:txBody>
          </p:sp>
          <p:sp>
            <p:nvSpPr>
              <p:cNvPr id="54" name="Rectangle 34"/>
              <p:cNvSpPr>
                <a:spLocks noChangeArrowheads="1"/>
              </p:cNvSpPr>
              <p:nvPr/>
            </p:nvSpPr>
            <p:spPr bwMode="auto">
              <a:xfrm>
                <a:off x="1893888" y="1698626"/>
                <a:ext cx="479425" cy="29845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NS1</a:t>
                </a:r>
              </a:p>
            </p:txBody>
          </p:sp>
          <p:sp>
            <p:nvSpPr>
              <p:cNvPr id="55" name="Rectangle 35"/>
              <p:cNvSpPr>
                <a:spLocks noChangeArrowheads="1"/>
              </p:cNvSpPr>
              <p:nvPr/>
            </p:nvSpPr>
            <p:spPr bwMode="auto">
              <a:xfrm>
                <a:off x="2363788" y="1698626"/>
                <a:ext cx="563563" cy="29845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NS2A</a:t>
                </a:r>
              </a:p>
            </p:txBody>
          </p:sp>
          <p:sp>
            <p:nvSpPr>
              <p:cNvPr id="56" name="Rectangle 36"/>
              <p:cNvSpPr>
                <a:spLocks noChangeArrowheads="1"/>
              </p:cNvSpPr>
              <p:nvPr/>
            </p:nvSpPr>
            <p:spPr bwMode="auto">
              <a:xfrm>
                <a:off x="2917825" y="1698626"/>
                <a:ext cx="563563" cy="29845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NS2B</a:t>
                </a:r>
              </a:p>
            </p:txBody>
          </p:sp>
          <p:sp>
            <p:nvSpPr>
              <p:cNvPr id="57" name="Rectangle 37"/>
              <p:cNvSpPr>
                <a:spLocks noChangeArrowheads="1"/>
              </p:cNvSpPr>
              <p:nvPr/>
            </p:nvSpPr>
            <p:spPr bwMode="auto">
              <a:xfrm>
                <a:off x="3471863" y="1698626"/>
                <a:ext cx="717550" cy="29845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NS3</a:t>
                </a:r>
              </a:p>
            </p:txBody>
          </p:sp>
          <p:sp>
            <p:nvSpPr>
              <p:cNvPr id="58" name="Rectangle 38"/>
              <p:cNvSpPr>
                <a:spLocks noChangeArrowheads="1"/>
              </p:cNvSpPr>
              <p:nvPr/>
            </p:nvSpPr>
            <p:spPr bwMode="auto">
              <a:xfrm>
                <a:off x="4181475" y="1698626"/>
                <a:ext cx="561975" cy="29845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NS4A</a:t>
                </a:r>
              </a:p>
            </p:txBody>
          </p:sp>
          <p:sp>
            <p:nvSpPr>
              <p:cNvPr id="59" name="Rectangle 39"/>
              <p:cNvSpPr>
                <a:spLocks noChangeArrowheads="1"/>
              </p:cNvSpPr>
              <p:nvPr/>
            </p:nvSpPr>
            <p:spPr bwMode="auto">
              <a:xfrm>
                <a:off x="4735513" y="1698626"/>
                <a:ext cx="561975" cy="29845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NS4B</a:t>
                </a:r>
              </a:p>
            </p:txBody>
          </p:sp>
          <p:sp>
            <p:nvSpPr>
              <p:cNvPr id="60" name="Rectangle 40"/>
              <p:cNvSpPr>
                <a:spLocks noChangeArrowheads="1"/>
              </p:cNvSpPr>
              <p:nvPr/>
            </p:nvSpPr>
            <p:spPr bwMode="auto">
              <a:xfrm>
                <a:off x="5287963" y="1698626"/>
                <a:ext cx="922338" cy="29845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NS5</a:t>
                </a:r>
              </a:p>
            </p:txBody>
          </p:sp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6659563" y="1682751"/>
                <a:ext cx="462120" cy="3696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200">
                    <a:cs typeface="Arial" charset="0"/>
                  </a:rPr>
                  <a:t>3´</a:t>
                </a:r>
              </a:p>
            </p:txBody>
          </p:sp>
          <p:sp>
            <p:nvSpPr>
              <p:cNvPr id="62" name="Text Box 17"/>
              <p:cNvSpPr txBox="1">
                <a:spLocks noChangeArrowheads="1"/>
              </p:cNvSpPr>
              <p:nvPr/>
            </p:nvSpPr>
            <p:spPr bwMode="auto">
              <a:xfrm>
                <a:off x="101600" y="1670052"/>
                <a:ext cx="462120" cy="3696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200">
                    <a:cs typeface="Arial" charset="0"/>
                  </a:rPr>
                  <a:t>5´</a:t>
                </a:r>
              </a:p>
            </p:txBody>
          </p:sp>
          <p:sp>
            <p:nvSpPr>
              <p:cNvPr id="63" name="Text Box 18"/>
              <p:cNvSpPr txBox="1">
                <a:spLocks noChangeArrowheads="1"/>
              </p:cNvSpPr>
              <p:nvPr/>
            </p:nvSpPr>
            <p:spPr bwMode="auto">
              <a:xfrm>
                <a:off x="6138863" y="1319213"/>
                <a:ext cx="885984" cy="3696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200" dirty="0">
                    <a:cs typeface="Arial" charset="0"/>
                  </a:rPr>
                  <a:t>Δ30</a:t>
                </a:r>
              </a:p>
            </p:txBody>
          </p:sp>
          <p:sp>
            <p:nvSpPr>
              <p:cNvPr id="64" name="Line 19"/>
              <p:cNvSpPr>
                <a:spLocks noChangeShapeType="1"/>
              </p:cNvSpPr>
              <p:nvPr/>
            </p:nvSpPr>
            <p:spPr bwMode="auto">
              <a:xfrm flipV="1">
                <a:off x="6434138" y="1614488"/>
                <a:ext cx="0" cy="244475"/>
              </a:xfrm>
              <a:prstGeom prst="line">
                <a:avLst/>
              </a:prstGeom>
              <a:noFill/>
              <a:ln w="25400">
                <a:solidFill>
                  <a:srgbClr val="011893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013"/>
              </a:p>
            </p:txBody>
          </p:sp>
        </p:grpSp>
        <p:sp>
          <p:nvSpPr>
            <p:cNvPr id="29" name="Text Box 21"/>
            <p:cNvSpPr txBox="1">
              <a:spLocks noChangeArrowheads="1"/>
            </p:cNvSpPr>
            <p:nvPr/>
          </p:nvSpPr>
          <p:spPr bwMode="auto">
            <a:xfrm>
              <a:off x="7227889" y="4445277"/>
              <a:ext cx="1244358" cy="369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 b="1" dirty="0"/>
                <a:t>rDEN4Δ30</a:t>
              </a:r>
            </a:p>
          </p:txBody>
        </p:sp>
        <p:sp>
          <p:nvSpPr>
            <p:cNvPr id="30" name="Text Box 44"/>
            <p:cNvSpPr txBox="1">
              <a:spLocks noChangeArrowheads="1"/>
            </p:cNvSpPr>
            <p:nvPr/>
          </p:nvSpPr>
          <p:spPr bwMode="auto">
            <a:xfrm>
              <a:off x="7215186" y="3677340"/>
              <a:ext cx="1528624" cy="369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 b="1" dirty="0"/>
                <a:t>rDEN3Δ30/31</a:t>
              </a:r>
            </a:p>
          </p:txBody>
        </p:sp>
        <p:grpSp>
          <p:nvGrpSpPr>
            <p:cNvPr id="31" name="Group 105"/>
            <p:cNvGrpSpPr>
              <a:grpSpLocks/>
            </p:cNvGrpSpPr>
            <p:nvPr/>
          </p:nvGrpSpPr>
          <p:grpSpPr bwMode="auto">
            <a:xfrm>
              <a:off x="244475" y="3218556"/>
              <a:ext cx="7019681" cy="823214"/>
              <a:chOff x="109538" y="4716463"/>
              <a:chExt cx="7020083" cy="823647"/>
            </a:xfrm>
          </p:grpSpPr>
          <p:sp>
            <p:nvSpPr>
              <p:cNvPr id="32" name="Line 46"/>
              <p:cNvSpPr>
                <a:spLocks noChangeShapeType="1"/>
              </p:cNvSpPr>
              <p:nvPr/>
            </p:nvSpPr>
            <p:spPr bwMode="auto">
              <a:xfrm>
                <a:off x="419101" y="5337175"/>
                <a:ext cx="454025" cy="0"/>
              </a:xfrm>
              <a:prstGeom prst="line">
                <a:avLst/>
              </a:prstGeom>
              <a:noFill/>
              <a:ln w="25400">
                <a:solidFill>
                  <a:srgbClr val="9411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013"/>
              </a:p>
            </p:txBody>
          </p:sp>
          <p:sp>
            <p:nvSpPr>
              <p:cNvPr id="33" name="Line 47"/>
              <p:cNvSpPr>
                <a:spLocks noChangeShapeType="1"/>
              </p:cNvSpPr>
              <p:nvPr/>
            </p:nvSpPr>
            <p:spPr bwMode="auto">
              <a:xfrm>
                <a:off x="6208713" y="5349875"/>
                <a:ext cx="454025" cy="0"/>
              </a:xfrm>
              <a:prstGeom prst="line">
                <a:avLst/>
              </a:prstGeom>
              <a:noFill/>
              <a:ln w="25400">
                <a:solidFill>
                  <a:srgbClr val="9411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013"/>
              </a:p>
            </p:txBody>
          </p:sp>
          <p:sp>
            <p:nvSpPr>
              <p:cNvPr id="34" name="Rectangle 48"/>
              <p:cNvSpPr>
                <a:spLocks noChangeArrowheads="1"/>
              </p:cNvSpPr>
              <p:nvPr/>
            </p:nvSpPr>
            <p:spPr bwMode="auto">
              <a:xfrm>
                <a:off x="576263" y="5186363"/>
                <a:ext cx="334963" cy="298450"/>
              </a:xfrm>
              <a:prstGeom prst="rect">
                <a:avLst/>
              </a:prstGeom>
              <a:solidFill>
                <a:srgbClr val="9411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 dirty="0">
                    <a:solidFill>
                      <a:schemeClr val="bg1"/>
                    </a:solidFill>
                    <a:cs typeface="Arial" charset="0"/>
                  </a:rPr>
                  <a:t>C</a:t>
                </a:r>
              </a:p>
            </p:txBody>
          </p:sp>
          <p:sp>
            <p:nvSpPr>
              <p:cNvPr id="35" name="Rectangle 49"/>
              <p:cNvSpPr>
                <a:spLocks noChangeArrowheads="1"/>
              </p:cNvSpPr>
              <p:nvPr/>
            </p:nvSpPr>
            <p:spPr bwMode="auto">
              <a:xfrm>
                <a:off x="903288" y="5186363"/>
                <a:ext cx="406400" cy="298450"/>
              </a:xfrm>
              <a:prstGeom prst="rect">
                <a:avLst/>
              </a:prstGeom>
              <a:solidFill>
                <a:srgbClr val="9411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 dirty="0">
                    <a:solidFill>
                      <a:schemeClr val="bg1"/>
                    </a:solidFill>
                    <a:cs typeface="Arial" charset="0"/>
                  </a:rPr>
                  <a:t>prM</a:t>
                </a:r>
              </a:p>
            </p:txBody>
          </p:sp>
          <p:sp>
            <p:nvSpPr>
              <p:cNvPr id="36" name="Rectangle 50"/>
              <p:cNvSpPr>
                <a:spLocks noChangeArrowheads="1"/>
              </p:cNvSpPr>
              <p:nvPr/>
            </p:nvSpPr>
            <p:spPr bwMode="auto">
              <a:xfrm>
                <a:off x="1300163" y="5186363"/>
                <a:ext cx="611188" cy="298450"/>
              </a:xfrm>
              <a:prstGeom prst="rect">
                <a:avLst/>
              </a:prstGeom>
              <a:solidFill>
                <a:srgbClr val="9411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E</a:t>
                </a:r>
              </a:p>
            </p:txBody>
          </p:sp>
          <p:sp>
            <p:nvSpPr>
              <p:cNvPr id="37" name="Rectangle 51"/>
              <p:cNvSpPr>
                <a:spLocks noChangeArrowheads="1"/>
              </p:cNvSpPr>
              <p:nvPr/>
            </p:nvSpPr>
            <p:spPr bwMode="auto">
              <a:xfrm>
                <a:off x="1901826" y="5186363"/>
                <a:ext cx="479425" cy="298450"/>
              </a:xfrm>
              <a:prstGeom prst="rect">
                <a:avLst/>
              </a:prstGeom>
              <a:solidFill>
                <a:srgbClr val="9411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NS1</a:t>
                </a:r>
              </a:p>
            </p:txBody>
          </p:sp>
          <p:sp>
            <p:nvSpPr>
              <p:cNvPr id="38" name="Rectangle 52"/>
              <p:cNvSpPr>
                <a:spLocks noChangeArrowheads="1"/>
              </p:cNvSpPr>
              <p:nvPr/>
            </p:nvSpPr>
            <p:spPr bwMode="auto">
              <a:xfrm>
                <a:off x="2371726" y="5186363"/>
                <a:ext cx="563563" cy="298450"/>
              </a:xfrm>
              <a:prstGeom prst="rect">
                <a:avLst/>
              </a:prstGeom>
              <a:solidFill>
                <a:srgbClr val="9411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NS2A</a:t>
                </a:r>
              </a:p>
            </p:txBody>
          </p:sp>
          <p:sp>
            <p:nvSpPr>
              <p:cNvPr id="39" name="Rectangle 53"/>
              <p:cNvSpPr>
                <a:spLocks noChangeArrowheads="1"/>
              </p:cNvSpPr>
              <p:nvPr/>
            </p:nvSpPr>
            <p:spPr bwMode="auto">
              <a:xfrm>
                <a:off x="2925763" y="5186363"/>
                <a:ext cx="563563" cy="298450"/>
              </a:xfrm>
              <a:prstGeom prst="rect">
                <a:avLst/>
              </a:prstGeom>
              <a:solidFill>
                <a:srgbClr val="9411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NS2B</a:t>
                </a:r>
              </a:p>
            </p:txBody>
          </p:sp>
          <p:sp>
            <p:nvSpPr>
              <p:cNvPr id="40" name="Rectangle 54"/>
              <p:cNvSpPr>
                <a:spLocks noChangeArrowheads="1"/>
              </p:cNvSpPr>
              <p:nvPr/>
            </p:nvSpPr>
            <p:spPr bwMode="auto">
              <a:xfrm>
                <a:off x="3479801" y="5186363"/>
                <a:ext cx="717550" cy="298450"/>
              </a:xfrm>
              <a:prstGeom prst="rect">
                <a:avLst/>
              </a:prstGeom>
              <a:solidFill>
                <a:srgbClr val="9411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NS3</a:t>
                </a:r>
              </a:p>
            </p:txBody>
          </p:sp>
          <p:sp>
            <p:nvSpPr>
              <p:cNvPr id="41" name="Rectangle 55"/>
              <p:cNvSpPr>
                <a:spLocks noChangeArrowheads="1"/>
              </p:cNvSpPr>
              <p:nvPr/>
            </p:nvSpPr>
            <p:spPr bwMode="auto">
              <a:xfrm>
                <a:off x="4189413" y="5186363"/>
                <a:ext cx="561975" cy="298450"/>
              </a:xfrm>
              <a:prstGeom prst="rect">
                <a:avLst/>
              </a:prstGeom>
              <a:solidFill>
                <a:srgbClr val="9411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NS4A</a:t>
                </a:r>
              </a:p>
            </p:txBody>
          </p:sp>
          <p:sp>
            <p:nvSpPr>
              <p:cNvPr id="42" name="Rectangle 56"/>
              <p:cNvSpPr>
                <a:spLocks noChangeArrowheads="1"/>
              </p:cNvSpPr>
              <p:nvPr/>
            </p:nvSpPr>
            <p:spPr bwMode="auto">
              <a:xfrm>
                <a:off x="4743451" y="5186363"/>
                <a:ext cx="561975" cy="298450"/>
              </a:xfrm>
              <a:prstGeom prst="rect">
                <a:avLst/>
              </a:prstGeom>
              <a:solidFill>
                <a:srgbClr val="9411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NS4B</a:t>
                </a:r>
              </a:p>
            </p:txBody>
          </p:sp>
          <p:sp>
            <p:nvSpPr>
              <p:cNvPr id="43" name="Rectangle 57"/>
              <p:cNvSpPr>
                <a:spLocks noChangeArrowheads="1"/>
              </p:cNvSpPr>
              <p:nvPr/>
            </p:nvSpPr>
            <p:spPr bwMode="auto">
              <a:xfrm>
                <a:off x="5295901" y="5186363"/>
                <a:ext cx="922338" cy="298450"/>
              </a:xfrm>
              <a:prstGeom prst="rect">
                <a:avLst/>
              </a:prstGeom>
              <a:solidFill>
                <a:srgbClr val="9411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50">
                    <a:solidFill>
                      <a:schemeClr val="bg1"/>
                    </a:solidFill>
                    <a:cs typeface="Arial" charset="0"/>
                  </a:rPr>
                  <a:t>NS5</a:t>
                </a:r>
              </a:p>
            </p:txBody>
          </p:sp>
          <p:sp>
            <p:nvSpPr>
              <p:cNvPr id="44" name="Text Box 58"/>
              <p:cNvSpPr txBox="1">
                <a:spLocks noChangeArrowheads="1"/>
              </p:cNvSpPr>
              <p:nvPr/>
            </p:nvSpPr>
            <p:spPr bwMode="auto">
              <a:xfrm>
                <a:off x="6667501" y="5170489"/>
                <a:ext cx="462120" cy="3696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200"/>
                  <a:t>3´</a:t>
                </a:r>
              </a:p>
            </p:txBody>
          </p:sp>
          <p:sp>
            <p:nvSpPr>
              <p:cNvPr id="45" name="Text Box 59"/>
              <p:cNvSpPr txBox="1">
                <a:spLocks noChangeArrowheads="1"/>
              </p:cNvSpPr>
              <p:nvPr/>
            </p:nvSpPr>
            <p:spPr bwMode="auto">
              <a:xfrm>
                <a:off x="109538" y="5157788"/>
                <a:ext cx="462120" cy="3696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200"/>
                  <a:t>5´</a:t>
                </a:r>
              </a:p>
            </p:txBody>
          </p:sp>
          <p:sp>
            <p:nvSpPr>
              <p:cNvPr id="46" name="Text Box 60"/>
              <p:cNvSpPr txBox="1">
                <a:spLocks noChangeArrowheads="1"/>
              </p:cNvSpPr>
              <p:nvPr/>
            </p:nvSpPr>
            <p:spPr bwMode="auto">
              <a:xfrm>
                <a:off x="6096001" y="4769777"/>
                <a:ext cx="912813" cy="3696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200"/>
                  <a:t>∆30/31</a:t>
                </a:r>
                <a:endParaRPr lang="en-US" sz="1200">
                  <a:latin typeface="Times" charset="0"/>
                </a:endParaRPr>
              </a:p>
            </p:txBody>
          </p:sp>
          <p:sp>
            <p:nvSpPr>
              <p:cNvPr id="47" name="Line 61"/>
              <p:cNvSpPr>
                <a:spLocks noChangeShapeType="1"/>
              </p:cNvSpPr>
              <p:nvPr/>
            </p:nvSpPr>
            <p:spPr bwMode="auto">
              <a:xfrm flipV="1">
                <a:off x="6442076" y="5102225"/>
                <a:ext cx="0" cy="244475"/>
              </a:xfrm>
              <a:prstGeom prst="line">
                <a:avLst/>
              </a:prstGeom>
              <a:noFill/>
              <a:ln w="25400">
                <a:solidFill>
                  <a:srgbClr val="9411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013"/>
              </a:p>
            </p:txBody>
          </p:sp>
          <p:sp>
            <p:nvSpPr>
              <p:cNvPr id="48" name="Text Box 62"/>
              <p:cNvSpPr txBox="1">
                <a:spLocks noChangeArrowheads="1"/>
              </p:cNvSpPr>
              <p:nvPr/>
            </p:nvSpPr>
            <p:spPr bwMode="auto">
              <a:xfrm>
                <a:off x="6492875" y="4716463"/>
                <a:ext cx="246322" cy="4928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lg" len="med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endParaRPr lang="en-US" sz="1800"/>
              </a:p>
            </p:txBody>
          </p:sp>
        </p:grpSp>
      </p:grpSp>
      <p:graphicFrame>
        <p:nvGraphicFramePr>
          <p:cNvPr id="97" name="Table 96">
            <a:extLst>
              <a:ext uri="{FF2B5EF4-FFF2-40B4-BE49-F238E27FC236}">
                <a16:creationId xmlns:a16="http://schemas.microsoft.com/office/drawing/2014/main" id="{53C88391-ED49-CB4E-91AC-BD88591546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745691"/>
              </p:ext>
            </p:extLst>
          </p:nvPr>
        </p:nvGraphicFramePr>
        <p:xfrm>
          <a:off x="259408" y="1031814"/>
          <a:ext cx="8625183" cy="102613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21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6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3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3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674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2046">
                <a:tc>
                  <a:txBody>
                    <a:bodyPr/>
                    <a:lstStyle/>
                    <a:p>
                      <a:r>
                        <a:rPr lang="en-US" sz="1800" dirty="0"/>
                        <a:t>Vaccine</a:t>
                      </a:r>
                      <a:endParaRPr lang="en-US" sz="1800" dirty="0">
                        <a:solidFill>
                          <a:srgbClr val="FFFF66"/>
                        </a:solidFill>
                      </a:endParaRPr>
                    </a:p>
                  </a:txBody>
                  <a:tcPr marT="9144" marB="9144" anchor="ctr"/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Components:</a:t>
                      </a:r>
                      <a:endParaRPr lang="en-US" sz="1800" dirty="0">
                        <a:solidFill>
                          <a:srgbClr val="FFFF66"/>
                        </a:solidFill>
                      </a:endParaRPr>
                    </a:p>
                  </a:txBody>
                  <a:tcPr marT="9144" marB="9144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Potency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(log </a:t>
                      </a:r>
                      <a:r>
                        <a:rPr lang="en-US" sz="1600" baseline="-25000" dirty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PFU)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046">
                <a:tc>
                  <a:txBody>
                    <a:bodyPr/>
                    <a:lstStyle/>
                    <a:p>
                      <a:r>
                        <a:rPr lang="en-US" sz="1800" dirty="0"/>
                        <a:t>TV-003 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DEN1∆30</a:t>
                      </a:r>
                      <a:endParaRPr lang="en-US" sz="1800" b="0" dirty="0">
                        <a:solidFill>
                          <a:schemeClr val="bg1"/>
                        </a:solidFill>
                        <a:ea typeface="ＭＳ Ｐゴシック" pitchFamily="-97" charset="-128"/>
                        <a:cs typeface="ＭＳ Ｐゴシック" pitchFamily="-97" charset="-128"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DEN2/4∆30</a:t>
                      </a:r>
                      <a:endParaRPr lang="en-US" sz="1800" b="0" dirty="0">
                        <a:solidFill>
                          <a:schemeClr val="bg1"/>
                        </a:solidFill>
                        <a:ea typeface="ＭＳ Ｐゴシック" pitchFamily="-97" charset="-128"/>
                        <a:cs typeface="ＭＳ Ｐゴシック" pitchFamily="-97" charset="-128"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DEN3∆30/31</a:t>
                      </a:r>
                      <a:endParaRPr lang="en-US" sz="1800" b="0" dirty="0">
                        <a:solidFill>
                          <a:schemeClr val="bg1"/>
                        </a:solidFill>
                        <a:ea typeface="ＭＳ Ｐゴシック" pitchFamily="-97" charset="-128"/>
                        <a:cs typeface="ＭＳ Ｐゴシック" pitchFamily="-97" charset="-128"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DEN4∆30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</a:rPr>
                        <a:t>3, 3, 3, 3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046">
                <a:tc>
                  <a:txBody>
                    <a:bodyPr/>
                    <a:lstStyle/>
                    <a:p>
                      <a:r>
                        <a:rPr lang="en-US" sz="1800" dirty="0"/>
                        <a:t>TV-005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DEN1∆30</a:t>
                      </a:r>
                      <a:endParaRPr lang="en-US" sz="1800" b="0" dirty="0">
                        <a:solidFill>
                          <a:schemeClr val="bg1"/>
                        </a:solidFill>
                        <a:ea typeface="ＭＳ Ｐゴシック" pitchFamily="-97" charset="-128"/>
                        <a:cs typeface="ＭＳ Ｐゴシック" pitchFamily="-97" charset="-128"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DEN2/4∆30</a:t>
                      </a:r>
                      <a:endParaRPr lang="en-US" sz="1800" b="0" dirty="0">
                        <a:solidFill>
                          <a:schemeClr val="bg1"/>
                        </a:solidFill>
                        <a:ea typeface="ＭＳ Ｐゴシック" pitchFamily="-97" charset="-128"/>
                        <a:cs typeface="ＭＳ Ｐゴシック" pitchFamily="-97" charset="-128"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DEN3∆30/31</a:t>
                      </a:r>
                      <a:endParaRPr lang="en-US" sz="1800" b="0" dirty="0">
                        <a:solidFill>
                          <a:schemeClr val="bg1"/>
                        </a:solidFill>
                        <a:ea typeface="ＭＳ Ｐゴシック" pitchFamily="-97" charset="-128"/>
                        <a:cs typeface="ＭＳ Ｐゴシック" pitchFamily="-97" charset="-128"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DEN4∆30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</a:rPr>
                        <a:t>3, </a:t>
                      </a:r>
                      <a:r>
                        <a:rPr lang="en-US" sz="1800" b="0" dirty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sz="1800" b="0" dirty="0">
                          <a:solidFill>
                            <a:srgbClr val="000000"/>
                          </a:solidFill>
                        </a:rPr>
                        <a:t>, 3, 3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945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Vaccine infection summary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C8C2-13E7-1547-805E-40CB8205B490}" type="slidenum">
              <a:rPr lang="en-US" smtClean="0"/>
              <a:t>8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591752" y="1121788"/>
            <a:ext cx="5995488" cy="1972742"/>
            <a:chOff x="587195" y="4387811"/>
            <a:chExt cx="7993984" cy="2630323"/>
          </a:xfrm>
        </p:grpSpPr>
        <p:sp>
          <p:nvSpPr>
            <p:cNvPr id="5" name="TextBox 4"/>
            <p:cNvSpPr txBox="1"/>
            <p:nvPr/>
          </p:nvSpPr>
          <p:spPr>
            <a:xfrm>
              <a:off x="587195" y="4387811"/>
              <a:ext cx="799398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/>
                <a:t>For live vaccines – infection is generally required for immune stimulation </a:t>
              </a:r>
            </a:p>
          </p:txBody>
        </p:sp>
        <p:graphicFrame>
          <p:nvGraphicFramePr>
            <p:cNvPr id="6" name="Diagram 5"/>
            <p:cNvGraphicFramePr/>
            <p:nvPr>
              <p:extLst/>
            </p:nvPr>
          </p:nvGraphicFramePr>
          <p:xfrm>
            <a:off x="2393001" y="4522798"/>
            <a:ext cx="4313899" cy="249533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1031808"/>
              </p:ext>
            </p:extLst>
          </p:nvPr>
        </p:nvGraphicFramePr>
        <p:xfrm>
          <a:off x="1848931" y="3019779"/>
          <a:ext cx="5837469" cy="178855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927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4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72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3813">
                <a:tc>
                  <a:txBody>
                    <a:bodyPr/>
                    <a:lstStyle/>
                    <a:p>
                      <a:r>
                        <a:rPr lang="en-US" sz="1200" dirty="0"/>
                        <a:t>Vaccine</a:t>
                      </a:r>
                    </a:p>
                    <a:p>
                      <a:r>
                        <a:rPr lang="en-US" sz="1200" dirty="0"/>
                        <a:t>component</a:t>
                      </a:r>
                      <a:endParaRPr lang="en-US" sz="1200" dirty="0">
                        <a:solidFill>
                          <a:srgbClr val="FFFF54"/>
                        </a:solidFill>
                      </a:endParaRPr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% with</a:t>
                      </a:r>
                    </a:p>
                    <a:p>
                      <a:pPr algn="ctr"/>
                      <a:r>
                        <a:rPr lang="en-US" sz="1200" baseline="0" dirty="0"/>
                        <a:t>viremia</a:t>
                      </a:r>
                      <a:endParaRPr lang="en-US" sz="1200" baseline="0" dirty="0">
                        <a:solidFill>
                          <a:srgbClr val="FFFF54"/>
                        </a:solidFill>
                      </a:endParaRPr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Mean peak </a:t>
                      </a:r>
                    </a:p>
                    <a:p>
                      <a:pPr algn="ctr"/>
                      <a:r>
                        <a:rPr lang="en-US" sz="1200" dirty="0"/>
                        <a:t>titer</a:t>
                      </a:r>
                      <a:endParaRPr lang="en-US" sz="1200" baseline="30000" dirty="0">
                        <a:solidFill>
                          <a:srgbClr val="FFFF54"/>
                        </a:solidFill>
                      </a:endParaRPr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/>
                        <a:t>  Maximum</a:t>
                      </a:r>
                      <a:r>
                        <a:rPr lang="en-US" sz="1200" dirty="0"/>
                        <a:t> </a:t>
                      </a:r>
                    </a:p>
                    <a:p>
                      <a:pPr algn="ctr"/>
                      <a:r>
                        <a:rPr lang="en-US" sz="1200" dirty="0"/>
                        <a:t>  titer</a:t>
                      </a:r>
                      <a:endParaRPr lang="en-US" sz="1200" baseline="30000" dirty="0">
                        <a:solidFill>
                          <a:srgbClr val="FFFF54"/>
                        </a:solidFill>
                      </a:endParaRPr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effectLst/>
                        </a:rPr>
                        <a:t>Mean day of onset (range)</a:t>
                      </a:r>
                      <a:endParaRPr lang="en-US" sz="1200" dirty="0">
                        <a:solidFill>
                          <a:srgbClr val="FFFF54"/>
                        </a:solidFill>
                      </a:endParaRPr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effectLst/>
                        </a:rPr>
                        <a:t>Mean</a:t>
                      </a:r>
                      <a:r>
                        <a:rPr lang="en-US" sz="1200" kern="1200" baseline="0" dirty="0">
                          <a:effectLst/>
                        </a:rPr>
                        <a:t> duration</a:t>
                      </a:r>
                    </a:p>
                    <a:p>
                      <a:pPr algn="ctr"/>
                      <a:r>
                        <a:rPr lang="en-US" sz="1200" kern="1200" baseline="0" dirty="0">
                          <a:effectLst/>
                        </a:rPr>
                        <a:t>in days (max)</a:t>
                      </a:r>
                      <a:endParaRPr lang="en-US" sz="1200" b="0" kern="1200" dirty="0">
                        <a:solidFill>
                          <a:srgbClr val="FFFF5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948">
                <a:tc>
                  <a:txBody>
                    <a:bodyPr/>
                    <a:lstStyle/>
                    <a:p>
                      <a:r>
                        <a:rPr lang="en-US" sz="1200" dirty="0"/>
                        <a:t>DEN1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23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3.3</a:t>
                      </a:r>
                      <a:r>
                        <a:rPr lang="en-US" sz="1200" baseline="0" dirty="0">
                          <a:effectLst/>
                        </a:rPr>
                        <a:t>  pfu/mL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pfu/mL   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  (8-15)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1.9  (3)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948">
                <a:tc>
                  <a:txBody>
                    <a:bodyPr/>
                    <a:lstStyle/>
                    <a:p>
                      <a:r>
                        <a:rPr lang="en-US" sz="1200" dirty="0"/>
                        <a:t>DEN2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  pfu/mL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 pfu/mL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9  (8-10)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1.0  (1)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948">
                <a:tc>
                  <a:txBody>
                    <a:bodyPr/>
                    <a:lstStyle/>
                    <a:p>
                      <a:r>
                        <a:rPr lang="en-US" sz="1200" dirty="0"/>
                        <a:t>DEN3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38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3.5</a:t>
                      </a:r>
                      <a:r>
                        <a:rPr lang="en-US" sz="1200" baseline="0" dirty="0">
                          <a:effectLst/>
                        </a:rPr>
                        <a:t>  pfu/mL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 pfu/mL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9  (7-14)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2.5  (7)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948">
                <a:tc>
                  <a:txBody>
                    <a:bodyPr/>
                    <a:lstStyle/>
                    <a:p>
                      <a:r>
                        <a:rPr lang="en-US" sz="1200" dirty="0"/>
                        <a:t>DEN4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33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3.4 pfu/mL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pfu/mL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10 (7-16)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2.2  (6)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948"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Total %</a:t>
                      </a:r>
                      <a:endParaRPr lang="en-US" sz="1200" baseline="300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75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43001" y="2965422"/>
            <a:ext cx="63671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TV003</a:t>
            </a:r>
          </a:p>
        </p:txBody>
      </p:sp>
    </p:spTree>
    <p:extLst>
      <p:ext uri="{BB962C8B-B14F-4D97-AF65-F5344CB8AC3E}">
        <p14:creationId xmlns:p14="http://schemas.microsoft.com/office/powerpoint/2010/main" val="593490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Vaccine infection summary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BC8C2-13E7-1547-805E-40CB8205B490}" type="slidenum">
              <a:rPr lang="en-US" smtClean="0"/>
              <a:t>9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591752" y="1121788"/>
            <a:ext cx="5995488" cy="1972742"/>
            <a:chOff x="587195" y="4387811"/>
            <a:chExt cx="7993984" cy="2630323"/>
          </a:xfrm>
        </p:grpSpPr>
        <p:sp>
          <p:nvSpPr>
            <p:cNvPr id="5" name="TextBox 4"/>
            <p:cNvSpPr txBox="1"/>
            <p:nvPr/>
          </p:nvSpPr>
          <p:spPr>
            <a:xfrm>
              <a:off x="587195" y="4387811"/>
              <a:ext cx="799398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/>
                <a:t>For live vaccines – infection is generally required for immune stimulation </a:t>
              </a:r>
            </a:p>
          </p:txBody>
        </p:sp>
        <p:graphicFrame>
          <p:nvGraphicFramePr>
            <p:cNvPr id="6" name="Diagram 5"/>
            <p:cNvGraphicFramePr/>
            <p:nvPr>
              <p:extLst/>
            </p:nvPr>
          </p:nvGraphicFramePr>
          <p:xfrm>
            <a:off x="2393001" y="4522798"/>
            <a:ext cx="4313899" cy="249533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2273761"/>
              </p:ext>
            </p:extLst>
          </p:nvPr>
        </p:nvGraphicFramePr>
        <p:xfrm>
          <a:off x="1848931" y="3019779"/>
          <a:ext cx="5837469" cy="178855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927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4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72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3813">
                <a:tc>
                  <a:txBody>
                    <a:bodyPr/>
                    <a:lstStyle/>
                    <a:p>
                      <a:r>
                        <a:rPr lang="en-US" sz="1200" dirty="0"/>
                        <a:t>Vaccine</a:t>
                      </a:r>
                    </a:p>
                    <a:p>
                      <a:r>
                        <a:rPr lang="en-US" sz="1200" dirty="0"/>
                        <a:t>component</a:t>
                      </a:r>
                      <a:endParaRPr lang="en-US" sz="1200" dirty="0">
                        <a:solidFill>
                          <a:srgbClr val="FFFF54"/>
                        </a:solidFill>
                      </a:endParaRPr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% with</a:t>
                      </a:r>
                    </a:p>
                    <a:p>
                      <a:pPr algn="ctr"/>
                      <a:r>
                        <a:rPr lang="en-US" sz="1200" baseline="0" dirty="0"/>
                        <a:t>viremia</a:t>
                      </a:r>
                      <a:endParaRPr lang="en-US" sz="1200" baseline="0" dirty="0">
                        <a:solidFill>
                          <a:srgbClr val="FFFF54"/>
                        </a:solidFill>
                      </a:endParaRPr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Mean peak </a:t>
                      </a:r>
                    </a:p>
                    <a:p>
                      <a:pPr algn="ctr"/>
                      <a:r>
                        <a:rPr lang="en-US" sz="1200" dirty="0"/>
                        <a:t>titer</a:t>
                      </a:r>
                      <a:endParaRPr lang="en-US" sz="1200" baseline="30000" dirty="0">
                        <a:solidFill>
                          <a:srgbClr val="FFFF54"/>
                        </a:solidFill>
                      </a:endParaRPr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/>
                        <a:t>  Maximum</a:t>
                      </a:r>
                      <a:r>
                        <a:rPr lang="en-US" sz="1200" dirty="0"/>
                        <a:t> </a:t>
                      </a:r>
                    </a:p>
                    <a:p>
                      <a:pPr algn="ctr"/>
                      <a:r>
                        <a:rPr lang="en-US" sz="1200" dirty="0"/>
                        <a:t>  titer</a:t>
                      </a:r>
                      <a:endParaRPr lang="en-US" sz="1200" baseline="30000" dirty="0">
                        <a:solidFill>
                          <a:srgbClr val="FFFF54"/>
                        </a:solidFill>
                      </a:endParaRPr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effectLst/>
                        </a:rPr>
                        <a:t>Mean day of onset (range)</a:t>
                      </a:r>
                      <a:endParaRPr lang="en-US" sz="1200" dirty="0">
                        <a:solidFill>
                          <a:srgbClr val="FFFF54"/>
                        </a:solidFill>
                      </a:endParaRPr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effectLst/>
                        </a:rPr>
                        <a:t>Mean</a:t>
                      </a:r>
                      <a:r>
                        <a:rPr lang="en-US" sz="1200" kern="1200" baseline="0" dirty="0">
                          <a:effectLst/>
                        </a:rPr>
                        <a:t> duration</a:t>
                      </a:r>
                    </a:p>
                    <a:p>
                      <a:pPr algn="ctr"/>
                      <a:r>
                        <a:rPr lang="en-US" sz="1200" kern="1200" baseline="0" dirty="0">
                          <a:effectLst/>
                        </a:rPr>
                        <a:t>in days (max)</a:t>
                      </a:r>
                      <a:endParaRPr lang="en-US" sz="1200" b="0" kern="1200" dirty="0">
                        <a:solidFill>
                          <a:srgbClr val="FFFF5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948">
                <a:tc>
                  <a:txBody>
                    <a:bodyPr/>
                    <a:lstStyle/>
                    <a:p>
                      <a:r>
                        <a:rPr lang="en-US" sz="1200" dirty="0"/>
                        <a:t>DEN1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23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r>
                        <a:rPr lang="en-US" sz="1200" baseline="0" dirty="0">
                          <a:effectLst/>
                        </a:rPr>
                        <a:t>  pfu/mL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r>
                        <a:rPr lang="en-US" sz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pfu/mL   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  (8-15)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  (7)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948">
                <a:tc>
                  <a:txBody>
                    <a:bodyPr/>
                    <a:lstStyle/>
                    <a:p>
                      <a:r>
                        <a:rPr lang="en-US" sz="1200" dirty="0"/>
                        <a:t>DEN2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 pfu/mL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 pfu/mL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9  (8-14)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  (4)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948">
                <a:tc>
                  <a:txBody>
                    <a:bodyPr/>
                    <a:lstStyle/>
                    <a:p>
                      <a:r>
                        <a:rPr lang="en-US" sz="1200" dirty="0"/>
                        <a:t>DEN3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43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r>
                        <a:rPr lang="en-US" sz="1200" baseline="0" dirty="0">
                          <a:effectLst/>
                        </a:rPr>
                        <a:t>  pfu/mL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 pfu/mL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9  (8-14)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  (9)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948">
                <a:tc>
                  <a:txBody>
                    <a:bodyPr/>
                    <a:lstStyle/>
                    <a:p>
                      <a:r>
                        <a:rPr lang="en-US" sz="1200" dirty="0"/>
                        <a:t>DEN4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23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6  pfu/mL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r>
                        <a:rPr lang="en-US" sz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pfu/mL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8  (8-10)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3  (10)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948"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Total %</a:t>
                      </a:r>
                      <a:endParaRPr lang="en-US" sz="1200" baseline="300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70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Arial"/>
                        <a:ea typeface="ＭＳ 明朝"/>
                        <a:cs typeface="Arial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43001" y="2965422"/>
            <a:ext cx="63671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TV005</a:t>
            </a:r>
          </a:p>
        </p:txBody>
      </p:sp>
    </p:spTree>
    <p:extLst>
      <p:ext uri="{BB962C8B-B14F-4D97-AF65-F5344CB8AC3E}">
        <p14:creationId xmlns:p14="http://schemas.microsoft.com/office/powerpoint/2010/main" val="859291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opkinsnewtemplate" id="{3B1D2E03-95E2-A040-8991-0C2CF1B60CD2}" vid="{65659120-627B-EB4B-9BEF-A222F36A38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453</TotalTime>
  <Words>4389</Words>
  <Application>Microsoft Macintosh PowerPoint</Application>
  <PresentationFormat>On-screen Show (16:9)</PresentationFormat>
  <Paragraphs>1847</Paragraphs>
  <Slides>44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7" baseType="lpstr">
      <vt:lpstr>ＭＳ 明朝</vt:lpstr>
      <vt:lpstr>ＭＳ Ｐゴシック</vt:lpstr>
      <vt:lpstr>.AppleSystemUIFont</vt:lpstr>
      <vt:lpstr>Arial</vt:lpstr>
      <vt:lpstr>Calibri</vt:lpstr>
      <vt:lpstr>Mangal</vt:lpstr>
      <vt:lpstr>Monotype Sorts</vt:lpstr>
      <vt:lpstr>Symbol</vt:lpstr>
      <vt:lpstr>Times</vt:lpstr>
      <vt:lpstr>Times New Roman</vt:lpstr>
      <vt:lpstr>Wingdings</vt:lpstr>
      <vt:lpstr>Zapf Dingbats</vt:lpstr>
      <vt:lpstr>Office Theme</vt:lpstr>
      <vt:lpstr>Update on the NIAID dengue vaccine</vt:lpstr>
      <vt:lpstr>Dengue: critical issues for vaccine development</vt:lpstr>
      <vt:lpstr>NIH LATV dengue vaccine</vt:lpstr>
      <vt:lpstr>Viremia induced by monovalent vaccine components</vt:lpstr>
      <vt:lpstr>Immunogenicity following single 103 PFU dose of monovalent DENV candidates </vt:lpstr>
      <vt:lpstr>Immunogenicity following single 103 PFU dose of monovalent DENV candidates </vt:lpstr>
      <vt:lpstr>Tetravalent admixture</vt:lpstr>
      <vt:lpstr>Vaccine infection summary</vt:lpstr>
      <vt:lpstr>Vaccine infection summary</vt:lpstr>
      <vt:lpstr>Immunogenicity of single dose TV003 &amp; TV005 in flavivirus-naive adults</vt:lpstr>
      <vt:lpstr>Drivers for development of dengue CHIM</vt:lpstr>
      <vt:lpstr>Dengue Controlled Human Infection Model (D-CHIM) for DENV-2</vt:lpstr>
      <vt:lpstr>DENV-2 CHIM Summary</vt:lpstr>
      <vt:lpstr>D-CHIM: Rash induced by challenge viruses</vt:lpstr>
      <vt:lpstr>DHIM utilized to evaluate protective efficacy of  candidate LATV dengue vaccines</vt:lpstr>
      <vt:lpstr>TV003 &amp; TV005 completely protect against viremia and rash induced by DENV-2</vt:lpstr>
      <vt:lpstr>Viremia post-challenge</vt:lpstr>
      <vt:lpstr>DENV-2 Challenge Study</vt:lpstr>
      <vt:lpstr>Antibody-depletion assay demonstrates high proportion of neutralizing antibody is homotypic</vt:lpstr>
      <vt:lpstr>DHIM utilized to evaluate protective efficacy of  candidate LATV dengue vaccines</vt:lpstr>
      <vt:lpstr>TV005 completely protect against viremia and rash induced by DENV-3</vt:lpstr>
      <vt:lpstr>TV005 in the elderly</vt:lpstr>
      <vt:lpstr>Viremia induced by TV005 in the elderly</vt:lpstr>
      <vt:lpstr>Immunogenicity of single dose  of TV005 in elderly flavivirus-naive adults</vt:lpstr>
      <vt:lpstr>Summary of TV005 in the elderly</vt:lpstr>
      <vt:lpstr>Phase II studies TV003/TV005</vt:lpstr>
      <vt:lpstr>Neutralizing antibody responses in Thai adults (N = 84)</vt:lpstr>
      <vt:lpstr>Neutralizing antibody responses in adult vaccinees</vt:lpstr>
      <vt:lpstr>Neutralizing antibody responses in adult vaccinees</vt:lpstr>
      <vt:lpstr>Neutralizing antibody responses in Thai adolescents (N = 70)</vt:lpstr>
      <vt:lpstr>Neutralizing antibody responses in Thai children (N = 26)</vt:lpstr>
      <vt:lpstr>Neutralizing antibody responses in Thai young children (N = 70)</vt:lpstr>
      <vt:lpstr>Seropositivity post-vaccination in those seronaive &amp; seropositive at baseline</vt:lpstr>
      <vt:lpstr>PowerPoint Presentation</vt:lpstr>
      <vt:lpstr>PowerPoint Presentation</vt:lpstr>
      <vt:lpstr>DEN-01-IB: Systemic Adverse Reactions Safety results up to 21 days after vaccination </vt:lpstr>
      <vt:lpstr>Institute  Butantan Phase 3 Trial</vt:lpstr>
      <vt:lpstr>Butantan Phase III trial</vt:lpstr>
      <vt:lpstr>Study Team</vt:lpstr>
      <vt:lpstr>CIR300 - Trivalent DENV exposure followed by challenge</vt:lpstr>
      <vt:lpstr>Post-challenge endpoints</vt:lpstr>
      <vt:lpstr>CIR300 Protection (per protocol analysis)</vt:lpstr>
      <vt:lpstr>CIR300 Protection (per protocol analysis)</vt:lpstr>
      <vt:lpstr>CIR300 – lessons learned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the NIAID dengue vaccine</dc:title>
  <dc:creator>Anna Durbin</dc:creator>
  <cp:lastModifiedBy>Anna Durbin</cp:lastModifiedBy>
  <cp:revision>24</cp:revision>
  <dcterms:created xsi:type="dcterms:W3CDTF">2018-04-09T12:41:15Z</dcterms:created>
  <dcterms:modified xsi:type="dcterms:W3CDTF">2018-04-30T12:25:09Z</dcterms:modified>
</cp:coreProperties>
</file>